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63" r:id="rId4"/>
    <p:sldId id="259" r:id="rId5"/>
    <p:sldId id="260" r:id="rId6"/>
    <p:sldId id="262" r:id="rId7"/>
    <p:sldId id="264" r:id="rId8"/>
    <p:sldId id="265" r:id="rId9"/>
    <p:sldId id="266" r:id="rId10"/>
    <p:sldId id="261"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83DDAF2-F252-45A5-BB41-26B478619F7E}">
          <p14:sldIdLst>
            <p14:sldId id="257"/>
            <p14:sldId id="258"/>
            <p14:sldId id="263"/>
            <p14:sldId id="259"/>
            <p14:sldId id="260"/>
            <p14:sldId id="262"/>
            <p14:sldId id="264"/>
            <p14:sldId id="265"/>
            <p14:sldId id="266"/>
            <p14:sldId id="261"/>
            <p14:sldId id="267"/>
            <p14:sldId id="268"/>
            <p14:sldId id="269"/>
          </p14:sldIdLst>
        </p14:section>
        <p14:section name="Untitled Section" id="{841EF9A9-2A22-4D04-B385-8D1A16DC7A2B}">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76"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al Sanal" userId="dc93292c3fbd552a" providerId="LiveId" clId="{6B4C2271-2716-461A-AFA7-A023030154EC}"/>
    <pc:docChg chg="custSel modSld">
      <pc:chgData name="Sanal Sanal" userId="dc93292c3fbd552a" providerId="LiveId" clId="{6B4C2271-2716-461A-AFA7-A023030154EC}" dt="2021-10-31T03:46:23.509" v="68"/>
      <pc:docMkLst>
        <pc:docMk/>
      </pc:docMkLst>
      <pc:sldChg chg="modSp mod">
        <pc:chgData name="Sanal Sanal" userId="dc93292c3fbd552a" providerId="LiveId" clId="{6B4C2271-2716-461A-AFA7-A023030154EC}" dt="2021-10-31T03:38:12.990" v="11" actId="20577"/>
        <pc:sldMkLst>
          <pc:docMk/>
          <pc:sldMk cId="771322705" sldId="259"/>
        </pc:sldMkLst>
        <pc:spChg chg="mod">
          <ac:chgData name="Sanal Sanal" userId="dc93292c3fbd552a" providerId="LiveId" clId="{6B4C2271-2716-461A-AFA7-A023030154EC}" dt="2021-10-31T03:37:22.878" v="4"/>
          <ac:spMkLst>
            <pc:docMk/>
            <pc:sldMk cId="771322705" sldId="259"/>
            <ac:spMk id="2" creationId="{00000000-0000-0000-0000-000000000000}"/>
          </ac:spMkLst>
        </pc:spChg>
        <pc:spChg chg="mod">
          <ac:chgData name="Sanal Sanal" userId="dc93292c3fbd552a" providerId="LiveId" clId="{6B4C2271-2716-461A-AFA7-A023030154EC}" dt="2021-10-31T03:38:12.990" v="11" actId="20577"/>
          <ac:spMkLst>
            <pc:docMk/>
            <pc:sldMk cId="771322705" sldId="259"/>
            <ac:spMk id="3" creationId="{00000000-0000-0000-0000-000000000000}"/>
          </ac:spMkLst>
        </pc:spChg>
      </pc:sldChg>
      <pc:sldChg chg="modSp mod">
        <pc:chgData name="Sanal Sanal" userId="dc93292c3fbd552a" providerId="LiveId" clId="{6B4C2271-2716-461A-AFA7-A023030154EC}" dt="2021-10-31T03:39:35.407" v="19" actId="20577"/>
        <pc:sldMkLst>
          <pc:docMk/>
          <pc:sldMk cId="3752143914" sldId="260"/>
        </pc:sldMkLst>
        <pc:spChg chg="mod">
          <ac:chgData name="Sanal Sanal" userId="dc93292c3fbd552a" providerId="LiveId" clId="{6B4C2271-2716-461A-AFA7-A023030154EC}" dt="2021-10-31T03:39:35.407" v="19" actId="20577"/>
          <ac:spMkLst>
            <pc:docMk/>
            <pc:sldMk cId="3752143914" sldId="260"/>
            <ac:spMk id="3" creationId="{00000000-0000-0000-0000-000000000000}"/>
          </ac:spMkLst>
        </pc:spChg>
      </pc:sldChg>
      <pc:sldChg chg="modSp mod">
        <pc:chgData name="Sanal Sanal" userId="dc93292c3fbd552a" providerId="LiveId" clId="{6B4C2271-2716-461A-AFA7-A023030154EC}" dt="2021-10-31T03:44:44.849" v="59" actId="20577"/>
        <pc:sldMkLst>
          <pc:docMk/>
          <pc:sldMk cId="2178393700" sldId="261"/>
        </pc:sldMkLst>
        <pc:spChg chg="mod">
          <ac:chgData name="Sanal Sanal" userId="dc93292c3fbd552a" providerId="LiveId" clId="{6B4C2271-2716-461A-AFA7-A023030154EC}" dt="2021-10-31T03:44:04.738" v="52"/>
          <ac:spMkLst>
            <pc:docMk/>
            <pc:sldMk cId="2178393700" sldId="261"/>
            <ac:spMk id="2" creationId="{00000000-0000-0000-0000-000000000000}"/>
          </ac:spMkLst>
        </pc:spChg>
        <pc:spChg chg="mod">
          <ac:chgData name="Sanal Sanal" userId="dc93292c3fbd552a" providerId="LiveId" clId="{6B4C2271-2716-461A-AFA7-A023030154EC}" dt="2021-10-31T03:44:44.849" v="59" actId="20577"/>
          <ac:spMkLst>
            <pc:docMk/>
            <pc:sldMk cId="2178393700" sldId="261"/>
            <ac:spMk id="3" creationId="{00000000-0000-0000-0000-000000000000}"/>
          </ac:spMkLst>
        </pc:spChg>
      </pc:sldChg>
      <pc:sldChg chg="modSp mod">
        <pc:chgData name="Sanal Sanal" userId="dc93292c3fbd552a" providerId="LiveId" clId="{6B4C2271-2716-461A-AFA7-A023030154EC}" dt="2021-10-31T03:41:17.872" v="34" actId="27636"/>
        <pc:sldMkLst>
          <pc:docMk/>
          <pc:sldMk cId="3541933538" sldId="262"/>
        </pc:sldMkLst>
        <pc:spChg chg="mod">
          <ac:chgData name="Sanal Sanal" userId="dc93292c3fbd552a" providerId="LiveId" clId="{6B4C2271-2716-461A-AFA7-A023030154EC}" dt="2021-10-31T03:41:17.872" v="34" actId="27636"/>
          <ac:spMkLst>
            <pc:docMk/>
            <pc:sldMk cId="3541933538" sldId="262"/>
            <ac:spMk id="3" creationId="{00000000-0000-0000-0000-000000000000}"/>
          </ac:spMkLst>
        </pc:spChg>
      </pc:sldChg>
      <pc:sldChg chg="modSp mod">
        <pc:chgData name="Sanal Sanal" userId="dc93292c3fbd552a" providerId="LiveId" clId="{6B4C2271-2716-461A-AFA7-A023030154EC}" dt="2021-10-31T03:36:26.054" v="2"/>
        <pc:sldMkLst>
          <pc:docMk/>
          <pc:sldMk cId="3822890463" sldId="263"/>
        </pc:sldMkLst>
        <pc:spChg chg="mod">
          <ac:chgData name="Sanal Sanal" userId="dc93292c3fbd552a" providerId="LiveId" clId="{6B4C2271-2716-461A-AFA7-A023030154EC}" dt="2021-10-31T03:36:26.054" v="2"/>
          <ac:spMkLst>
            <pc:docMk/>
            <pc:sldMk cId="3822890463" sldId="263"/>
            <ac:spMk id="6" creationId="{00000000-0000-0000-0000-000000000000}"/>
          </ac:spMkLst>
        </pc:spChg>
      </pc:sldChg>
      <pc:sldChg chg="modSp mod">
        <pc:chgData name="Sanal Sanal" userId="dc93292c3fbd552a" providerId="LiveId" clId="{6B4C2271-2716-461A-AFA7-A023030154EC}" dt="2021-10-31T03:42:12.862" v="40" actId="20577"/>
        <pc:sldMkLst>
          <pc:docMk/>
          <pc:sldMk cId="3540360747" sldId="264"/>
        </pc:sldMkLst>
        <pc:spChg chg="mod">
          <ac:chgData name="Sanal Sanal" userId="dc93292c3fbd552a" providerId="LiveId" clId="{6B4C2271-2716-461A-AFA7-A023030154EC}" dt="2021-10-31T03:42:12.862" v="40" actId="20577"/>
          <ac:spMkLst>
            <pc:docMk/>
            <pc:sldMk cId="3540360747" sldId="264"/>
            <ac:spMk id="3" creationId="{00000000-0000-0000-0000-000000000000}"/>
          </ac:spMkLst>
        </pc:spChg>
      </pc:sldChg>
      <pc:sldChg chg="modSp mod">
        <pc:chgData name="Sanal Sanal" userId="dc93292c3fbd552a" providerId="LiveId" clId="{6B4C2271-2716-461A-AFA7-A023030154EC}" dt="2021-10-31T03:42:50.206" v="44" actId="20577"/>
        <pc:sldMkLst>
          <pc:docMk/>
          <pc:sldMk cId="3419719949" sldId="265"/>
        </pc:sldMkLst>
        <pc:spChg chg="mod">
          <ac:chgData name="Sanal Sanal" userId="dc93292c3fbd552a" providerId="LiveId" clId="{6B4C2271-2716-461A-AFA7-A023030154EC}" dt="2021-10-31T03:42:50.206" v="44" actId="20577"/>
          <ac:spMkLst>
            <pc:docMk/>
            <pc:sldMk cId="3419719949" sldId="265"/>
            <ac:spMk id="3" creationId="{00000000-0000-0000-0000-000000000000}"/>
          </ac:spMkLst>
        </pc:spChg>
      </pc:sldChg>
      <pc:sldChg chg="modSp mod">
        <pc:chgData name="Sanal Sanal" userId="dc93292c3fbd552a" providerId="LiveId" clId="{6B4C2271-2716-461A-AFA7-A023030154EC}" dt="2021-10-31T03:43:46.833" v="50" actId="20577"/>
        <pc:sldMkLst>
          <pc:docMk/>
          <pc:sldMk cId="3452032011" sldId="266"/>
        </pc:sldMkLst>
        <pc:spChg chg="mod">
          <ac:chgData name="Sanal Sanal" userId="dc93292c3fbd552a" providerId="LiveId" clId="{6B4C2271-2716-461A-AFA7-A023030154EC}" dt="2021-10-31T03:43:46.833" v="50" actId="20577"/>
          <ac:spMkLst>
            <pc:docMk/>
            <pc:sldMk cId="3452032011" sldId="266"/>
            <ac:spMk id="3" creationId="{00000000-0000-0000-0000-000000000000}"/>
          </ac:spMkLst>
        </pc:spChg>
      </pc:sldChg>
      <pc:sldChg chg="modSp mod">
        <pc:chgData name="Sanal Sanal" userId="dc93292c3fbd552a" providerId="LiveId" clId="{6B4C2271-2716-461A-AFA7-A023030154EC}" dt="2021-10-31T03:45:32.098" v="64"/>
        <pc:sldMkLst>
          <pc:docMk/>
          <pc:sldMk cId="4039064947" sldId="267"/>
        </pc:sldMkLst>
        <pc:spChg chg="mod">
          <ac:chgData name="Sanal Sanal" userId="dc93292c3fbd552a" providerId="LiveId" clId="{6B4C2271-2716-461A-AFA7-A023030154EC}" dt="2021-10-31T03:45:32.098" v="64"/>
          <ac:spMkLst>
            <pc:docMk/>
            <pc:sldMk cId="4039064947" sldId="267"/>
            <ac:spMk id="3" creationId="{00000000-0000-0000-0000-000000000000}"/>
          </ac:spMkLst>
        </pc:spChg>
      </pc:sldChg>
      <pc:sldChg chg="modSp mod">
        <pc:chgData name="Sanal Sanal" userId="dc93292c3fbd552a" providerId="LiveId" clId="{6B4C2271-2716-461A-AFA7-A023030154EC}" dt="2021-10-31T03:46:04.036" v="66"/>
        <pc:sldMkLst>
          <pc:docMk/>
          <pc:sldMk cId="3712133980" sldId="268"/>
        </pc:sldMkLst>
        <pc:spChg chg="mod">
          <ac:chgData name="Sanal Sanal" userId="dc93292c3fbd552a" providerId="LiveId" clId="{6B4C2271-2716-461A-AFA7-A023030154EC}" dt="2021-10-31T03:46:04.036" v="66"/>
          <ac:spMkLst>
            <pc:docMk/>
            <pc:sldMk cId="3712133980" sldId="268"/>
            <ac:spMk id="3" creationId="{00000000-0000-0000-0000-000000000000}"/>
          </ac:spMkLst>
        </pc:spChg>
      </pc:sldChg>
      <pc:sldChg chg="modSp mod">
        <pc:chgData name="Sanal Sanal" userId="dc93292c3fbd552a" providerId="LiveId" clId="{6B4C2271-2716-461A-AFA7-A023030154EC}" dt="2021-10-31T03:46:23.509" v="68"/>
        <pc:sldMkLst>
          <pc:docMk/>
          <pc:sldMk cId="4231132802" sldId="269"/>
        </pc:sldMkLst>
        <pc:spChg chg="mod">
          <ac:chgData name="Sanal Sanal" userId="dc93292c3fbd552a" providerId="LiveId" clId="{6B4C2271-2716-461A-AFA7-A023030154EC}" dt="2021-10-31T03:46:23.509" v="68"/>
          <ac:spMkLst>
            <pc:docMk/>
            <pc:sldMk cId="4231132802" sldId="269"/>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10/30/2021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10/30/2021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10/30/2021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alphaModFix amt="28000"/>
            <a:lum/>
          </a:blip>
          <a:srcRect/>
          <a:stretch>
            <a:fillRect l="-2000" r="-2000"/>
          </a:stretch>
        </a:blip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10/30/2021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concorthotel.com/" TargetMode="External"/><Relationship Id="rId2" Type="http://schemas.openxmlformats.org/officeDocument/2006/relationships/hyperlink" Target="https://qa-environment.concorthotel.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concorthotel.com/"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7481"/>
            <a:ext cx="12192000" cy="9143999"/>
          </a:xfrm>
          <a:prstGeom prst="rect">
            <a:avLst/>
          </a:prstGeom>
        </p:spPr>
      </p:pic>
    </p:spTree>
    <p:extLst>
      <p:ext uri="{BB962C8B-B14F-4D97-AF65-F5344CB8AC3E}">
        <p14:creationId xmlns:p14="http://schemas.microsoft.com/office/powerpoint/2010/main" val="1084319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Use these Epics and create your user stories</a:t>
            </a:r>
          </a:p>
        </p:txBody>
      </p:sp>
      <p:sp>
        <p:nvSpPr>
          <p:cNvPr id="3" name="Content Placeholder 2"/>
          <p:cNvSpPr>
            <a:spLocks noGrp="1"/>
          </p:cNvSpPr>
          <p:nvPr>
            <p:ph idx="1"/>
          </p:nvPr>
        </p:nvSpPr>
        <p:spPr>
          <a:xfrm>
            <a:off x="677334" y="2056828"/>
            <a:ext cx="8596668" cy="4334911"/>
          </a:xfrm>
        </p:spPr>
        <p:txBody>
          <a:bodyPr/>
          <a:lstStyle/>
          <a:p>
            <a:r>
              <a:rPr lang="en-US" dirty="0"/>
              <a:t>Login Page must be accessible and secure</a:t>
            </a:r>
          </a:p>
          <a:p>
            <a:r>
              <a:rPr lang="en-US" dirty="0"/>
              <a:t>The following modules should be found on the home page, respectively: Hotel, room and reservation.</a:t>
            </a:r>
          </a:p>
          <a:p>
            <a:r>
              <a:rPr lang="en-US" dirty="0"/>
              <a:t>Hotel must be created</a:t>
            </a:r>
          </a:p>
          <a:p>
            <a:r>
              <a:rPr lang="en-US" dirty="0"/>
              <a:t>Room must be created</a:t>
            </a:r>
          </a:p>
          <a:p>
            <a:r>
              <a:rPr lang="en-US" dirty="0"/>
              <a:t>Reservation must be created</a:t>
            </a:r>
          </a:p>
        </p:txBody>
      </p:sp>
    </p:spTree>
    <p:extLst>
      <p:ext uri="{BB962C8B-B14F-4D97-AF65-F5344CB8AC3E}">
        <p14:creationId xmlns:p14="http://schemas.microsoft.com/office/powerpoint/2010/main" val="2178393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Test Data </a:t>
            </a:r>
          </a:p>
        </p:txBody>
      </p:sp>
      <p:sp>
        <p:nvSpPr>
          <p:cNvPr id="3" name="Content Placeholder 2"/>
          <p:cNvSpPr>
            <a:spLocks noGrp="1"/>
          </p:cNvSpPr>
          <p:nvPr>
            <p:ph idx="1"/>
          </p:nvPr>
        </p:nvSpPr>
        <p:spPr/>
        <p:txBody>
          <a:bodyPr>
            <a:normAutofit/>
          </a:bodyPr>
          <a:lstStyle/>
          <a:p>
            <a:r>
              <a:rPr lang="en-US" dirty="0"/>
              <a:t>QA Environment:  </a:t>
            </a:r>
            <a:r>
              <a:rPr lang="tr-TR" dirty="0">
                <a:hlinkClick r:id="rId2"/>
              </a:rPr>
              <a:t>https://qa-environment.concorthotel.com/</a:t>
            </a:r>
            <a:endParaRPr lang="en-US" dirty="0"/>
          </a:p>
          <a:p>
            <a:r>
              <a:rPr lang="en-US" dirty="0"/>
              <a:t>Prod environment: </a:t>
            </a:r>
            <a:r>
              <a:rPr lang="tr-TR" dirty="0">
                <a:hlinkClick r:id="rId3"/>
              </a:rPr>
              <a:t>https://www.concorthotel.com/</a:t>
            </a:r>
            <a:endParaRPr lang="en-US" dirty="0"/>
          </a:p>
          <a:p>
            <a:r>
              <a:rPr lang="en-US" dirty="0" err="1">
                <a:solidFill>
                  <a:schemeClr val="tx1"/>
                </a:solidFill>
                <a:latin typeface="Calibri" panose="020F0502020204030204" pitchFamily="34" charset="0"/>
              </a:rPr>
              <a:t>UserName</a:t>
            </a:r>
            <a:r>
              <a:rPr lang="en-US" dirty="0">
                <a:solidFill>
                  <a:schemeClr val="tx1"/>
                </a:solidFill>
                <a:latin typeface="Calibri" panose="020F0502020204030204" pitchFamily="34" charset="0"/>
              </a:rPr>
              <a:t> = manager</a:t>
            </a:r>
          </a:p>
          <a:p>
            <a:r>
              <a:rPr lang="en-US" dirty="0">
                <a:solidFill>
                  <a:schemeClr val="tx1"/>
                </a:solidFill>
                <a:latin typeface="Calibri" panose="020F0502020204030204" pitchFamily="34" charset="0"/>
              </a:rPr>
              <a:t>Password =</a:t>
            </a:r>
            <a:r>
              <a:rPr lang="tr-TR" dirty="0"/>
              <a:t> Manager1!</a:t>
            </a:r>
            <a:endParaRPr lang="en-US" dirty="0"/>
          </a:p>
          <a:p>
            <a:r>
              <a:rPr lang="en-US" dirty="0">
                <a:solidFill>
                  <a:schemeClr val="tx1"/>
                </a:solidFill>
                <a:latin typeface="Calibri" panose="020F0502020204030204" pitchFamily="34" charset="0"/>
              </a:rPr>
              <a:t>You can randomly generate invalid test data yourself.</a:t>
            </a:r>
          </a:p>
          <a:p>
            <a:r>
              <a:rPr lang="en-US" dirty="0">
                <a:solidFill>
                  <a:schemeClr val="tx1"/>
                </a:solidFill>
                <a:latin typeface="Calibri" panose="020F0502020204030204" pitchFamily="34" charset="0"/>
              </a:rPr>
              <a:t>You can create hotel, room and reservation data in excel.</a:t>
            </a:r>
          </a:p>
          <a:p>
            <a:endParaRPr lang="en-US" dirty="0"/>
          </a:p>
        </p:txBody>
      </p:sp>
    </p:spTree>
    <p:extLst>
      <p:ext uri="{BB962C8B-B14F-4D97-AF65-F5344CB8AC3E}">
        <p14:creationId xmlns:p14="http://schemas.microsoft.com/office/powerpoint/2010/main" val="4039064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9002"/>
          </a:xfrm>
        </p:spPr>
        <p:txBody>
          <a:bodyPr/>
          <a:lstStyle/>
          <a:p>
            <a:r>
              <a:rPr lang="en-US" dirty="0">
                <a:solidFill>
                  <a:schemeClr val="tx1"/>
                </a:solidFill>
              </a:rPr>
              <a:t>Good Luck to You All! Herkese Basarilar!</a:t>
            </a:r>
          </a:p>
        </p:txBody>
      </p:sp>
      <p:sp>
        <p:nvSpPr>
          <p:cNvPr id="3" name="Content Placeholder 2"/>
          <p:cNvSpPr>
            <a:spLocks noGrp="1"/>
          </p:cNvSpPr>
          <p:nvPr>
            <p:ph idx="1"/>
          </p:nvPr>
        </p:nvSpPr>
        <p:spPr/>
        <p:txBody>
          <a:bodyPr/>
          <a:lstStyle/>
          <a:p>
            <a:pPr marL="0" indent="0">
              <a:buNone/>
            </a:pPr>
            <a:r>
              <a:rPr lang="en-US" dirty="0"/>
              <a:t>Do not forget to send your recordings from slack after all your stages are finished.</a:t>
            </a:r>
          </a:p>
          <a:p>
            <a:endParaRPr lang="en-US" dirty="0"/>
          </a:p>
        </p:txBody>
      </p:sp>
    </p:spTree>
    <p:extLst>
      <p:ext uri="{BB962C8B-B14F-4D97-AF65-F5344CB8AC3E}">
        <p14:creationId xmlns:p14="http://schemas.microsoft.com/office/powerpoint/2010/main" val="3712133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424" y="1253544"/>
            <a:ext cx="8596668" cy="5862034"/>
          </a:xfrm>
        </p:spPr>
        <p:txBody>
          <a:bodyPr/>
          <a:lstStyle/>
          <a:p>
            <a:r>
              <a:rPr lang="en-US">
                <a:solidFill>
                  <a:schemeClr val="tx1"/>
                </a:solidFill>
              </a:rPr>
              <a:t>As you can see, you have made an excellent progress so far and you have reflected them completely in the real business environment and you can explain all this without any difficulty in the interviews (interviews).</a:t>
            </a:r>
            <a:endParaRPr lang="en-US" dirty="0">
              <a:solidFill>
                <a:schemeClr val="tx1"/>
              </a:solidFill>
            </a:endParaRPr>
          </a:p>
        </p:txBody>
      </p:sp>
    </p:spTree>
    <p:extLst>
      <p:ext uri="{BB962C8B-B14F-4D97-AF65-F5344CB8AC3E}">
        <p14:creationId xmlns:p14="http://schemas.microsoft.com/office/powerpoint/2010/main" val="4231132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l="-2000" r="-2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360272" y="1307939"/>
            <a:ext cx="8883941" cy="5636871"/>
          </a:xfrm>
          <a:prstGeom prst="rect">
            <a:avLst/>
          </a:prstGeom>
        </p:spPr>
        <p:txBody>
          <a:bodyPr vert="horz" lIns="91440" tIns="45720" rIns="91440" bIns="45720" rtlCol="0" anchor="t">
            <a:normAutofit fontScale="4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tr-TR" sz="17900" b="1" i="0" u="none" strike="noStrike" cap="all" dirty="0">
                <a:solidFill>
                  <a:srgbClr val="99CA3C"/>
                </a:solidFill>
                <a:effectLst/>
                <a:latin typeface="Poppins" panose="00000500000000000000" pitchFamily="2" charset="-94"/>
                <a:hlinkClick r:id="rId3">
                  <a:extLst>
                    <a:ext uri="{A12FA001-AC4F-418D-AE19-62706E023703}">
                      <ahyp:hlinkClr xmlns:ahyp="http://schemas.microsoft.com/office/drawing/2018/hyperlinkcolor" val="tx"/>
                    </a:ext>
                  </a:extLst>
                </a:hlinkClick>
              </a:rPr>
              <a:t>WELCOME</a:t>
            </a:r>
          </a:p>
          <a:p>
            <a:pPr algn="ctr"/>
            <a:r>
              <a:rPr lang="tr-TR" sz="17900" b="1" i="0" u="none" strike="noStrike" cap="all" dirty="0">
                <a:solidFill>
                  <a:srgbClr val="99CA3C"/>
                </a:solidFill>
                <a:effectLst/>
                <a:latin typeface="Poppins" panose="00000500000000000000" pitchFamily="2" charset="-94"/>
                <a:hlinkClick r:id="rId3">
                  <a:extLst>
                    <a:ext uri="{A12FA001-AC4F-418D-AE19-62706E023703}">
                      <ahyp:hlinkClr xmlns:ahyp="http://schemas.microsoft.com/office/drawing/2018/hyperlinkcolor" val="tx"/>
                    </a:ext>
                  </a:extLst>
                </a:hlinkClick>
              </a:rPr>
              <a:t> TO</a:t>
            </a:r>
          </a:p>
          <a:p>
            <a:pPr algn="ctr"/>
            <a:r>
              <a:rPr lang="tr-TR" sz="17900" b="1" i="0" u="none" strike="noStrike" cap="all" dirty="0">
                <a:solidFill>
                  <a:srgbClr val="99CA3C"/>
                </a:solidFill>
                <a:effectLst/>
                <a:latin typeface="Poppins" panose="00000500000000000000" pitchFamily="2" charset="-94"/>
                <a:hlinkClick r:id="rId3">
                  <a:extLst>
                    <a:ext uri="{A12FA001-AC4F-418D-AE19-62706E023703}">
                      <ahyp:hlinkClr xmlns:ahyp="http://schemas.microsoft.com/office/drawing/2018/hyperlinkcolor" val="tx"/>
                    </a:ext>
                  </a:extLst>
                </a:hlinkClick>
              </a:rPr>
              <a:t> CONCORT HOTEL </a:t>
            </a:r>
          </a:p>
          <a:p>
            <a:pPr algn="ctr"/>
            <a:r>
              <a:rPr lang="tr-TR" sz="17900" b="1" i="0" u="none" strike="noStrike" cap="all" dirty="0" err="1">
                <a:solidFill>
                  <a:srgbClr val="002060"/>
                </a:solidFill>
                <a:effectLst/>
                <a:latin typeface="Poppins" panose="00000500000000000000" pitchFamily="2" charset="-94"/>
                <a:hlinkClick r:id="rId3">
                  <a:extLst>
                    <a:ext uri="{A12FA001-AC4F-418D-AE19-62706E023703}">
                      <ahyp:hlinkClr xmlns:ahyp="http://schemas.microsoft.com/office/drawing/2018/hyperlinkcolor" val="tx"/>
                    </a:ext>
                  </a:extLst>
                </a:hlinkClick>
              </a:rPr>
              <a:t>pROJECT</a:t>
            </a:r>
            <a:br>
              <a:rPr lang="tr-TR" sz="5100" b="0" i="0" dirty="0">
                <a:solidFill>
                  <a:srgbClr val="002060"/>
                </a:solidFill>
                <a:effectLst/>
                <a:latin typeface="Poppins" panose="00000500000000000000" pitchFamily="2" charset="-94"/>
              </a:rPr>
            </a:br>
            <a:br>
              <a:rPr lang="en-US" sz="5100" dirty="0">
                <a:solidFill>
                  <a:schemeClr val="tx1"/>
                </a:solidFill>
              </a:rPr>
            </a:b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969467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19378" y="103031"/>
            <a:ext cx="10619639" cy="6445877"/>
          </a:xfrm>
        </p:spPr>
        <p:txBody>
          <a:bodyPr>
            <a:normAutofit/>
          </a:bodyPr>
          <a:lstStyle/>
          <a:p>
            <a:r>
              <a:rPr lang="en-US" dirty="0" err="1">
                <a:solidFill>
                  <a:schemeClr val="tx1"/>
                </a:solidFill>
              </a:rPr>
              <a:t>Concort</a:t>
            </a:r>
            <a:r>
              <a:rPr lang="en-US" dirty="0">
                <a:solidFill>
                  <a:schemeClr val="tx1"/>
                </a:solidFill>
              </a:rPr>
              <a:t> hotel project preparation! *Save all your videos please! * Follow all steps carefully and in order! *This project is an important project that you will use in the market and that you will express to recruiters!!! *When you reach your end of sprint goal, you can transfer the video you recorded to us from slack! Good luck!!!</a:t>
            </a:r>
          </a:p>
        </p:txBody>
      </p:sp>
    </p:spTree>
    <p:extLst>
      <p:ext uri="{BB962C8B-B14F-4D97-AF65-F5344CB8AC3E}">
        <p14:creationId xmlns:p14="http://schemas.microsoft.com/office/powerpoint/2010/main" val="3822890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656" y="240322"/>
            <a:ext cx="9382847" cy="1887415"/>
          </a:xfrm>
        </p:spPr>
        <p:txBody>
          <a:bodyPr>
            <a:normAutofit/>
          </a:bodyPr>
          <a:lstStyle/>
          <a:p>
            <a:r>
              <a:rPr lang="en-US" dirty="0">
                <a:solidFill>
                  <a:schemeClr val="tx1"/>
                </a:solidFill>
              </a:rPr>
              <a:t>Create a project called </a:t>
            </a:r>
            <a:r>
              <a:rPr lang="en-US" dirty="0" err="1">
                <a:solidFill>
                  <a:schemeClr val="tx1"/>
                </a:solidFill>
              </a:rPr>
              <a:t>Concort</a:t>
            </a:r>
            <a:r>
              <a:rPr lang="en-US" dirty="0">
                <a:solidFill>
                  <a:schemeClr val="tx1"/>
                </a:solidFill>
              </a:rPr>
              <a:t> hotel in Jira Grooming meeting</a:t>
            </a:r>
          </a:p>
        </p:txBody>
      </p:sp>
      <p:sp>
        <p:nvSpPr>
          <p:cNvPr id="3" name="Content Placeholder 2"/>
          <p:cNvSpPr>
            <a:spLocks noGrp="1"/>
          </p:cNvSpPr>
          <p:nvPr>
            <p:ph idx="1"/>
          </p:nvPr>
        </p:nvSpPr>
        <p:spPr/>
        <p:txBody>
          <a:bodyPr>
            <a:normAutofit/>
          </a:bodyPr>
          <a:lstStyle/>
          <a:p>
            <a:r>
              <a:rPr lang="en-US" dirty="0"/>
              <a:t>Add all your teammates to the project.</a:t>
            </a:r>
          </a:p>
          <a:p>
            <a:r>
              <a:rPr lang="en-US" dirty="0"/>
              <a:t>Organize a grooming meeting and have all your teammates attend</a:t>
            </a:r>
          </a:p>
          <a:p>
            <a:r>
              <a:rPr lang="en-US" dirty="0"/>
              <a:t>Then create the user story and acceptance criteria.</a:t>
            </a:r>
          </a:p>
          <a:p>
            <a:r>
              <a:rPr lang="en-US" dirty="0"/>
              <a:t>Write the user story and acceptance criteria you will create in excel first</a:t>
            </a:r>
          </a:p>
          <a:p>
            <a:r>
              <a:rPr lang="en-US" dirty="0"/>
              <a:t>Then export them to backlog in Jira (not sprint backlog)</a:t>
            </a:r>
          </a:p>
          <a:p>
            <a:r>
              <a:rPr lang="en-US" dirty="0"/>
              <a:t>Create a total of 10 user stories as a </a:t>
            </a:r>
            <a:r>
              <a:rPr lang="en-US" dirty="0" err="1"/>
              <a:t>teamRecord</a:t>
            </a:r>
            <a:r>
              <a:rPr lang="en-US" dirty="0"/>
              <a:t> all your meetings one by one</a:t>
            </a:r>
          </a:p>
          <a:p>
            <a:endParaRPr lang="en-US" dirty="0"/>
          </a:p>
          <a:p>
            <a:endParaRPr lang="en-US" dirty="0"/>
          </a:p>
        </p:txBody>
      </p:sp>
    </p:spTree>
    <p:extLst>
      <p:ext uri="{BB962C8B-B14F-4D97-AF65-F5344CB8AC3E}">
        <p14:creationId xmlns:p14="http://schemas.microsoft.com/office/powerpoint/2010/main" val="77132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358721"/>
            <a:ext cx="8596668" cy="4682642"/>
          </a:xfrm>
        </p:spPr>
        <p:txBody>
          <a:bodyPr/>
          <a:lstStyle/>
          <a:p>
            <a:r>
              <a:rPr lang="en-US" dirty="0"/>
              <a:t>When you start sprint panning;</a:t>
            </a:r>
          </a:p>
          <a:p>
            <a:r>
              <a:rPr lang="en-US" dirty="0"/>
              <a:t>SM Jira board should open</a:t>
            </a:r>
          </a:p>
          <a:p>
            <a:r>
              <a:rPr lang="en-US" dirty="0"/>
              <a:t>Then the PO should bring them all for evaluation, starting with the higher priority user stories.</a:t>
            </a:r>
          </a:p>
          <a:p>
            <a:r>
              <a:rPr lang="en-US" dirty="0"/>
              <a:t>Then SM should ask all user stories one by one to the Development team one by one.</a:t>
            </a:r>
          </a:p>
          <a:p>
            <a:r>
              <a:rPr lang="en-US" dirty="0"/>
              <a:t>All user stories should be rated by showing everyone their score at the same time</a:t>
            </a:r>
          </a:p>
          <a:p>
            <a:r>
              <a:rPr lang="en-US" dirty="0"/>
              <a:t>Then the SM should evaluate by asking the maximum and minimum numbers and find a middle way, but score according to how many points it really costs for automation, using Fibonacci numbers.</a:t>
            </a:r>
          </a:p>
          <a:p>
            <a:r>
              <a:rPr lang="en-US" dirty="0"/>
              <a:t>Then PO or BA should move them from Backlog (user stories) to Sprint backlog and start sprint in Jira.</a:t>
            </a:r>
          </a:p>
        </p:txBody>
      </p:sp>
      <p:sp>
        <p:nvSpPr>
          <p:cNvPr id="4" name="Title 1"/>
          <p:cNvSpPr>
            <a:spLocks noGrp="1"/>
          </p:cNvSpPr>
          <p:nvPr>
            <p:ph type="title"/>
          </p:nvPr>
        </p:nvSpPr>
        <p:spPr>
          <a:xfrm>
            <a:off x="805521" y="336134"/>
            <a:ext cx="8596668" cy="851731"/>
          </a:xfrm>
        </p:spPr>
        <p:txBody>
          <a:bodyPr/>
          <a:lstStyle/>
          <a:p>
            <a:r>
              <a:rPr lang="en-US" dirty="0">
                <a:solidFill>
                  <a:schemeClr val="tx1"/>
                </a:solidFill>
              </a:rPr>
              <a:t>Sprint planning meeting</a:t>
            </a:r>
          </a:p>
        </p:txBody>
      </p:sp>
    </p:spTree>
    <p:extLst>
      <p:ext uri="{BB962C8B-B14F-4D97-AF65-F5344CB8AC3E}">
        <p14:creationId xmlns:p14="http://schemas.microsoft.com/office/powerpoint/2010/main" val="3752143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Sprint</a:t>
            </a:r>
          </a:p>
        </p:txBody>
      </p:sp>
      <p:sp>
        <p:nvSpPr>
          <p:cNvPr id="3" name="Content Placeholder 2"/>
          <p:cNvSpPr>
            <a:spLocks noGrp="1"/>
          </p:cNvSpPr>
          <p:nvPr>
            <p:ph idx="1"/>
          </p:nvPr>
        </p:nvSpPr>
        <p:spPr>
          <a:xfrm>
            <a:off x="677334" y="1539025"/>
            <a:ext cx="8596668" cy="4502337"/>
          </a:xfrm>
        </p:spPr>
        <p:txBody>
          <a:bodyPr>
            <a:normAutofit fontScale="92500" lnSpcReduction="10000"/>
          </a:bodyPr>
          <a:lstStyle/>
          <a:p>
            <a:r>
              <a:rPr lang="en-US" dirty="0"/>
              <a:t>Everyone should work on at least 1 user story and share them among all team members</a:t>
            </a:r>
          </a:p>
          <a:p>
            <a:r>
              <a:rPr lang="en-US" dirty="0"/>
              <a:t>Create test cases and link them to the relevant user story</a:t>
            </a:r>
          </a:p>
          <a:p>
            <a:r>
              <a:rPr lang="en-US" dirty="0"/>
              <a:t>Create a precondition for the test case if necessary (optional)</a:t>
            </a:r>
          </a:p>
          <a:p>
            <a:r>
              <a:rPr lang="en-US" dirty="0"/>
              <a:t>Then create test set and connect test cases to your test set</a:t>
            </a:r>
          </a:p>
          <a:p>
            <a:r>
              <a:rPr lang="en-US" dirty="0"/>
              <a:t>Then you have to create your test steps in your test cases</a:t>
            </a:r>
          </a:p>
          <a:p>
            <a:r>
              <a:rPr lang="en-US" dirty="0"/>
              <a:t>Then create test plan and connect it to your test set</a:t>
            </a:r>
          </a:p>
          <a:p>
            <a:r>
              <a:rPr lang="en-US" dirty="0"/>
              <a:t>Then execute all your test cases (execute)</a:t>
            </a:r>
          </a:p>
          <a:p>
            <a:r>
              <a:rPr lang="en-US" dirty="0"/>
              <a:t>If the expected results do not match the actual results, create a bug ticket and assign it to the relevant Developer</a:t>
            </a:r>
          </a:p>
          <a:p>
            <a:r>
              <a:rPr lang="en-US" dirty="0"/>
              <a:t>When the user story, test case, test set and test plans are finished, bring them to Done on your board.</a:t>
            </a:r>
          </a:p>
          <a:p>
            <a:r>
              <a:rPr lang="en-US" dirty="0"/>
              <a:t>Follow all the steps you followed in the last lesson and create a user story, test case, test set, test plan and execute all of them.</a:t>
            </a:r>
          </a:p>
        </p:txBody>
      </p:sp>
    </p:spTree>
    <p:extLst>
      <p:ext uri="{BB962C8B-B14F-4D97-AF65-F5344CB8AC3E}">
        <p14:creationId xmlns:p14="http://schemas.microsoft.com/office/powerpoint/2010/main" val="3541933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Daily stand up </a:t>
            </a:r>
            <a:endParaRPr lang="en-US" dirty="0"/>
          </a:p>
        </p:txBody>
      </p:sp>
      <p:sp>
        <p:nvSpPr>
          <p:cNvPr id="3" name="Content Placeholder 2"/>
          <p:cNvSpPr>
            <a:spLocks noGrp="1"/>
          </p:cNvSpPr>
          <p:nvPr>
            <p:ph idx="1"/>
          </p:nvPr>
        </p:nvSpPr>
        <p:spPr/>
        <p:txBody>
          <a:bodyPr/>
          <a:lstStyle/>
          <a:p>
            <a:endParaRPr lang="en-US" dirty="0"/>
          </a:p>
          <a:p>
            <a:r>
              <a:rPr lang="en-US" dirty="0"/>
              <a:t>At this stage, when you start testing your user stories manually or by automate, indicate what you did the previous day and what you were working on that day. If there are any impediments, indicate them as well. </a:t>
            </a:r>
          </a:p>
          <a:p>
            <a:r>
              <a:rPr lang="en-US" dirty="0"/>
              <a:t>Discuss all matters with teammates. This meeting should not exceed 15 minutes.</a:t>
            </a:r>
          </a:p>
        </p:txBody>
      </p:sp>
    </p:spTree>
    <p:extLst>
      <p:ext uri="{BB962C8B-B14F-4D97-AF65-F5344CB8AC3E}">
        <p14:creationId xmlns:p14="http://schemas.microsoft.com/office/powerpoint/2010/main" val="3540360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Sprint review meeting (Sprint Demo)</a:t>
            </a:r>
          </a:p>
        </p:txBody>
      </p:sp>
      <p:sp>
        <p:nvSpPr>
          <p:cNvPr id="3" name="Content Placeholder 2"/>
          <p:cNvSpPr>
            <a:spLocks noGrp="1"/>
          </p:cNvSpPr>
          <p:nvPr>
            <p:ph idx="1"/>
          </p:nvPr>
        </p:nvSpPr>
        <p:spPr/>
        <p:txBody>
          <a:bodyPr/>
          <a:lstStyle/>
          <a:p>
            <a:r>
              <a:rPr lang="en-US" dirty="0"/>
              <a:t>When all the stages are over, present your work as a demo to the business officials (could be mentors or instructors).</a:t>
            </a:r>
          </a:p>
          <a:p>
            <a:r>
              <a:rPr lang="en-US" dirty="0"/>
              <a:t>Although this step is normally done by only one person, everyone on your team must demo the user story they are working on.</a:t>
            </a:r>
          </a:p>
        </p:txBody>
      </p:sp>
    </p:spTree>
    <p:extLst>
      <p:ext uri="{BB962C8B-B14F-4D97-AF65-F5344CB8AC3E}">
        <p14:creationId xmlns:p14="http://schemas.microsoft.com/office/powerpoint/2010/main" val="3419719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Sprint Retrospective meeting</a:t>
            </a:r>
          </a:p>
        </p:txBody>
      </p:sp>
      <p:sp>
        <p:nvSpPr>
          <p:cNvPr id="3" name="Content Placeholder 2"/>
          <p:cNvSpPr>
            <a:spLocks noGrp="1"/>
          </p:cNvSpPr>
          <p:nvPr>
            <p:ph idx="1"/>
          </p:nvPr>
        </p:nvSpPr>
        <p:spPr/>
        <p:txBody>
          <a:bodyPr/>
          <a:lstStyle/>
          <a:p>
            <a:r>
              <a:rPr lang="en-US" dirty="0"/>
              <a:t>When everything is completed, do the following by managing the SM board;</a:t>
            </a:r>
          </a:p>
          <a:p>
            <a:r>
              <a:rPr lang="en-US" dirty="0"/>
              <a:t>What went well =&gt; all team members should comment</a:t>
            </a:r>
          </a:p>
          <a:p>
            <a:r>
              <a:rPr lang="en-US" dirty="0"/>
              <a:t>What can be fixed? =&gt; The whole team should give an opinion</a:t>
            </a:r>
          </a:p>
          <a:p>
            <a:r>
              <a:rPr lang="en-US" dirty="0"/>
              <a:t>What will we do in the next sprint? =&gt; comments</a:t>
            </a:r>
          </a:p>
          <a:p>
            <a:r>
              <a:rPr lang="en-US" dirty="0"/>
              <a:t>Were there any blockers? (impediments)</a:t>
            </a:r>
          </a:p>
        </p:txBody>
      </p:sp>
    </p:spTree>
    <p:extLst>
      <p:ext uri="{BB962C8B-B14F-4D97-AF65-F5344CB8AC3E}">
        <p14:creationId xmlns:p14="http://schemas.microsoft.com/office/powerpoint/2010/main" val="34520320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Wisp</Template>
  <TotalTime>9239</TotalTime>
  <Words>774</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Poppins</vt:lpstr>
      <vt:lpstr>Trebuchet MS</vt:lpstr>
      <vt:lpstr>Wingdings 3</vt:lpstr>
      <vt:lpstr>Facet</vt:lpstr>
      <vt:lpstr>PowerPoint Presentation</vt:lpstr>
      <vt:lpstr>PowerPoint Presentation</vt:lpstr>
      <vt:lpstr>Concort hotel project preparation! *Save all your videos please! * Follow all steps carefully and in order! *This project is an important project that you will use in the market and that you will express to recruiters!!! *When you reach your end of sprint goal, you can transfer the video you recorded to us from slack! Good luck!!!</vt:lpstr>
      <vt:lpstr>Create a project called Concort hotel in Jira Grooming meeting</vt:lpstr>
      <vt:lpstr>Sprint planning meeting</vt:lpstr>
      <vt:lpstr>Sprint</vt:lpstr>
      <vt:lpstr>Daily stand up </vt:lpstr>
      <vt:lpstr>Sprint review meeting (Sprint Demo)</vt:lpstr>
      <vt:lpstr>Sprint Retrospective meeting</vt:lpstr>
      <vt:lpstr>Use these Epics and create your user stories</vt:lpstr>
      <vt:lpstr>Test Data </vt:lpstr>
      <vt:lpstr>Good Luck to You All! Herkese Basarilar!</vt:lpstr>
      <vt:lpstr>As you can see, you have made an excellent progress so far and you have reflected them completely in the real business environment and you can explain all this without any difficulty in the interviews (interviews).</vt:lpstr>
    </vt:vector>
  </TitlesOfParts>
  <Company>Prince Georges County Public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COMPUTER</dc:creator>
  <cp:lastModifiedBy>Sanal Sanal</cp:lastModifiedBy>
  <cp:revision>147</cp:revision>
  <dcterms:created xsi:type="dcterms:W3CDTF">2019-12-18T19:54:25Z</dcterms:created>
  <dcterms:modified xsi:type="dcterms:W3CDTF">2021-10-31T03:46:30Z</dcterms:modified>
</cp:coreProperties>
</file>