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0" r:id="rId5"/>
    <p:sldId id="314" r:id="rId6"/>
    <p:sldId id="315" r:id="rId7"/>
    <p:sldId id="312" r:id="rId8"/>
    <p:sldId id="319" r:id="rId9"/>
    <p:sldId id="318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10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CAD99-34BA-4AB4-8E3C-961FFA8B9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226" y="2726746"/>
            <a:ext cx="10246659" cy="2082825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Albany AMT" panose="020B0604020202020204" pitchFamily="34" charset="0"/>
                <a:cs typeface="Albany AMT" panose="020B0604020202020204" pitchFamily="34" charset="0"/>
              </a:rPr>
              <a:t>Adverse Drug Reaction Reporting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20B39-6314-42F4-A953-891575E80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831" y="5079148"/>
            <a:ext cx="9517450" cy="875000"/>
          </a:xfrm>
        </p:spPr>
        <p:txBody>
          <a:bodyPr>
            <a:normAutofit/>
          </a:bodyPr>
          <a:lstStyle/>
          <a:p>
            <a:r>
              <a:rPr lang="en-US" dirty="0"/>
              <a:t>Presented by: Rebecca Lorig &amp; Jamie Boyer, 10 Oct 2021</a:t>
            </a:r>
          </a:p>
          <a:p>
            <a:r>
              <a:rPr lang="en-US" dirty="0" err="1"/>
              <a:t>LaunchCode</a:t>
            </a:r>
            <a:r>
              <a:rPr lang="en-US" dirty="0"/>
              <a:t> </a:t>
            </a:r>
            <a:r>
              <a:rPr lang="en-US" dirty="0" err="1"/>
              <a:t>CoderGirl</a:t>
            </a:r>
            <a:r>
              <a:rPr lang="en-US" dirty="0"/>
              <a:t> Data Science Track (Sept Cohort)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96EEB49-65A0-44E9-B1EE-130ECC98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31" y="1563183"/>
            <a:ext cx="7019926" cy="12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5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1AD9-28FE-4BBC-92D4-BF7CF24D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" panose="020B0604020202020204" pitchFamily="34" charset="0"/>
                <a:cs typeface="Aldhabi" panose="020B0604020202020204" pitchFamily="2" charset="-78"/>
              </a:rPr>
              <a:t>Benzodiazepine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8AE21-438E-43C8-8F5F-BD1C23089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777" y="2103120"/>
            <a:ext cx="6122894" cy="2217868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Abadi" panose="020B0604020202020204" pitchFamily="34" charset="0"/>
              </a:rPr>
              <a:t>Pharmacological Class of medication </a:t>
            </a:r>
          </a:p>
          <a:p>
            <a:pPr lvl="1"/>
            <a:r>
              <a:rPr lang="en-US" sz="2200" dirty="0">
                <a:latin typeface="Abadi" panose="020B0604020202020204" pitchFamily="34" charset="0"/>
              </a:rPr>
              <a:t>Xanax, </a:t>
            </a:r>
            <a:r>
              <a:rPr lang="en-US" sz="2200" dirty="0" err="1">
                <a:latin typeface="Abadi" panose="020B0604020202020204" pitchFamily="34" charset="0"/>
              </a:rPr>
              <a:t>Klonopin</a:t>
            </a:r>
            <a:r>
              <a:rPr lang="en-US" sz="2200" dirty="0">
                <a:latin typeface="Abadi" panose="020B0604020202020204" pitchFamily="34" charset="0"/>
              </a:rPr>
              <a:t>, Ativan, Valium</a:t>
            </a:r>
          </a:p>
          <a:p>
            <a:r>
              <a:rPr lang="en-US" sz="2400" dirty="0">
                <a:latin typeface="Abadi" panose="020B0604020202020204" pitchFamily="34" charset="0"/>
              </a:rPr>
              <a:t>Treats panic/anxiety disorders, epilepsy</a:t>
            </a:r>
          </a:p>
          <a:p>
            <a:endParaRPr lang="en-US" sz="2400" dirty="0">
              <a:latin typeface="Abadi" panose="020B0604020202020204" pitchFamily="34" charset="0"/>
            </a:endParaRPr>
          </a:p>
          <a:p>
            <a:pPr lvl="0"/>
            <a:endParaRPr lang="en-US" sz="2400" dirty="0">
              <a:latin typeface="Abadi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8CBC04-69B7-4AAB-A861-4A9EBB62F0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5528" y="870276"/>
            <a:ext cx="4664075" cy="310736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C03324-4794-4FB6-82A0-F955B29ADE8E}"/>
              </a:ext>
            </a:extLst>
          </p:cNvPr>
          <p:cNvSpPr txBox="1">
            <a:spLocks/>
          </p:cNvSpPr>
          <p:nvPr/>
        </p:nvSpPr>
        <p:spPr>
          <a:xfrm>
            <a:off x="564776" y="4455459"/>
            <a:ext cx="10757647" cy="175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latin typeface="Abadi" panose="020B0604020202020204" pitchFamily="34" charset="0"/>
              </a:rPr>
              <a:t>Is there a seasonal pattern to adverse reports of the medication?  </a:t>
            </a:r>
          </a:p>
          <a:p>
            <a:pPr marL="0" indent="0" algn="ctr">
              <a:buNone/>
            </a:pPr>
            <a:r>
              <a:rPr lang="en-US" dirty="0">
                <a:latin typeface="Abadi" panose="020B0604020202020204" pitchFamily="34" charset="0"/>
              </a:rPr>
              <a:t>I’d expect higher counts in the winter due to seasonal depression and higher issuance of the drugs </a:t>
            </a:r>
          </a:p>
          <a:p>
            <a:endParaRPr lang="en-US" sz="2400" dirty="0">
              <a:latin typeface="Abadi" panose="020B0604020202020204" pitchFamily="34" charset="0"/>
            </a:endParaRPr>
          </a:p>
          <a:p>
            <a:endParaRPr lang="en-US" sz="24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8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FE326C2D-AC26-402F-87F4-51F59521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88971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Benzodiazepine</a:t>
            </a:r>
            <a:b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</a:br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 Reports by Month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7B3F58-BABF-4A0E-80A2-7A350AC6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819835"/>
            <a:ext cx="3161963" cy="41237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Drug class = benzodiazepine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Reporting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Total = 136,000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Yearly comparison – how they differ among years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FE94CAB-68B8-465A-912A-B761143AB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536" r="7394"/>
          <a:stretch/>
        </p:blipFill>
        <p:spPr>
          <a:xfrm>
            <a:off x="232756" y="869576"/>
            <a:ext cx="7748444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FE326C2D-AC26-402F-87F4-51F59521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88971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Benzodiazepine</a:t>
            </a:r>
            <a:b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</a:br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 Reports by Month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7B3F58-BABF-4A0E-80A2-7A350AC6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819835"/>
            <a:ext cx="3161963" cy="41237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Drug class = benzodiazepine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Reporting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1-way ANOVA (analysis of variance)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Pair-wise Post-Hoc Tukey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Statistically significant Months: </a:t>
            </a:r>
            <a:r>
              <a:rPr lang="en-US" sz="2800" b="1" dirty="0">
                <a:latin typeface="Arial Narrow" panose="020B0606020202030204" pitchFamily="34" charset="0"/>
              </a:rPr>
              <a:t>Dec, Jan, Feb!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377CBB-125C-43CF-82AF-A137A323D3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46" r="7469"/>
          <a:stretch/>
        </p:blipFill>
        <p:spPr>
          <a:xfrm>
            <a:off x="140321" y="892180"/>
            <a:ext cx="7542432" cy="52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3BBFD43C-922B-4F21-A1BC-5799DC46D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91" r="36530"/>
          <a:stretch/>
        </p:blipFill>
        <p:spPr>
          <a:xfrm>
            <a:off x="177390" y="739467"/>
            <a:ext cx="4329641" cy="233809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29E8B59-0AE9-4F25-B569-CDC444D677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46" r="7469"/>
          <a:stretch/>
        </p:blipFill>
        <p:spPr>
          <a:xfrm>
            <a:off x="3424567" y="2885262"/>
            <a:ext cx="4396343" cy="3058338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FE326C2D-AC26-402F-87F4-51F59521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88971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Benzodiazepine</a:t>
            </a:r>
            <a:b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</a:br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 Reports by Month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7B3F58-BABF-4A0E-80A2-7A350AC6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819835"/>
            <a:ext cx="3161963" cy="41237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Drug class = benzodiazepine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Reporting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1-way ANOVA (analysis of variance)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Pair-wise Post-Hoc Tukey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Statistically significant Months: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 Narrow" panose="020B0606020202030204" pitchFamily="34" charset="0"/>
              </a:rPr>
              <a:t>Dec, Jan, Feb!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DC82E32-77AD-47AA-B118-2862665870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796"/>
          <a:stretch/>
        </p:blipFill>
        <p:spPr>
          <a:xfrm>
            <a:off x="457200" y="224383"/>
            <a:ext cx="7077635" cy="317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64659-94EC-4F6E-A934-DD1DBF6BD499}"/>
              </a:ext>
            </a:extLst>
          </p:cNvPr>
          <p:cNvSpPr txBox="1"/>
          <p:nvPr/>
        </p:nvSpPr>
        <p:spPr>
          <a:xfrm>
            <a:off x="457200" y="5909114"/>
            <a:ext cx="7004013" cy="830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Seasonal increase in Benzodiazepine drug </a:t>
            </a:r>
          </a:p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adverse effects reported!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2EBD8E-D6B0-47F3-B97B-68027CB6FDBB}"/>
              </a:ext>
            </a:extLst>
          </p:cNvPr>
          <p:cNvSpPr/>
          <p:nvPr/>
        </p:nvSpPr>
        <p:spPr>
          <a:xfrm>
            <a:off x="3959206" y="2985247"/>
            <a:ext cx="415570" cy="4437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958A3E-2643-4D65-AC04-18D2DA790971}"/>
              </a:ext>
            </a:extLst>
          </p:cNvPr>
          <p:cNvSpPr/>
          <p:nvPr/>
        </p:nvSpPr>
        <p:spPr>
          <a:xfrm>
            <a:off x="4233119" y="3137647"/>
            <a:ext cx="415570" cy="4437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F84B89-2EE3-49CB-AAB8-4B00732204CD}"/>
              </a:ext>
            </a:extLst>
          </p:cNvPr>
          <p:cNvSpPr/>
          <p:nvPr/>
        </p:nvSpPr>
        <p:spPr>
          <a:xfrm>
            <a:off x="7335528" y="3563772"/>
            <a:ext cx="415570" cy="4437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1AD9-28FE-4BBC-92D4-BF7CF24D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 Nova" panose="020B0604020202020204" pitchFamily="34" charset="0"/>
                <a:cs typeface="Aldhabi" panose="020B0604020202020204" pitchFamily="2" charset="-78"/>
              </a:rPr>
              <a:t>Jamie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8AE21-438E-43C8-8F5F-BD1C23089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777" y="2103120"/>
            <a:ext cx="6122894" cy="2217868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Abadi" panose="020B0604020202020204" pitchFamily="34" charset="0"/>
              </a:rPr>
              <a:t>Details</a:t>
            </a:r>
          </a:p>
          <a:p>
            <a:r>
              <a:rPr lang="en-US" sz="2400" dirty="0">
                <a:latin typeface="Abadi" panose="020B0604020202020204" pitchFamily="34" charset="0"/>
              </a:rPr>
              <a:t>Details</a:t>
            </a:r>
          </a:p>
          <a:p>
            <a:endParaRPr lang="en-US" sz="2400" dirty="0">
              <a:latin typeface="Abadi" panose="020B0604020202020204" pitchFamily="34" charset="0"/>
            </a:endParaRPr>
          </a:p>
          <a:p>
            <a:pPr lvl="0"/>
            <a:endParaRPr lang="en-US" sz="2400" dirty="0">
              <a:latin typeface="Abadi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8CBC04-69B7-4AAB-A861-4A9EBB62F0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5528" y="870276"/>
            <a:ext cx="4664075" cy="310736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C03324-4794-4FB6-82A0-F955B29ADE8E}"/>
              </a:ext>
            </a:extLst>
          </p:cNvPr>
          <p:cNvSpPr txBox="1">
            <a:spLocks/>
          </p:cNvSpPr>
          <p:nvPr/>
        </p:nvSpPr>
        <p:spPr>
          <a:xfrm>
            <a:off x="564776" y="4455459"/>
            <a:ext cx="10757647" cy="175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latin typeface="Abadi" panose="020B0604020202020204" pitchFamily="34" charset="0"/>
              </a:rPr>
              <a:t>Question Here</a:t>
            </a:r>
          </a:p>
          <a:p>
            <a:pPr marL="0" indent="0" algn="ctr">
              <a:buNone/>
            </a:pPr>
            <a:r>
              <a:rPr lang="en-US" dirty="0">
                <a:latin typeface="Abadi" panose="020B0604020202020204" pitchFamily="34" charset="0"/>
              </a:rPr>
              <a:t>Additional statement??</a:t>
            </a:r>
          </a:p>
          <a:p>
            <a:endParaRPr lang="en-US" sz="2400" dirty="0">
              <a:latin typeface="Abadi" panose="020B0604020202020204" pitchFamily="34" charset="0"/>
            </a:endParaRPr>
          </a:p>
          <a:p>
            <a:endParaRPr lang="en-US" sz="24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9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FE326C2D-AC26-402F-87F4-51F59521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88971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 Nova" panose="020B0604020202020204" pitchFamily="34" charset="0"/>
                <a:cs typeface="Aldhabi" panose="020B0604020202020204" pitchFamily="2" charset="-78"/>
              </a:rPr>
              <a:t>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7B3F58-BABF-4A0E-80A2-7A350AC6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819835"/>
            <a:ext cx="3161963" cy="41237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4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{E9E6DC3F-B867-4806-971D-2A77D1A3C006}tf78829772_win32</Template>
  <TotalTime>64</TotalTime>
  <Words>186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Abadi</vt:lpstr>
      <vt:lpstr>Albany AMT</vt:lpstr>
      <vt:lpstr>Arial</vt:lpstr>
      <vt:lpstr>Arial Narrow</vt:lpstr>
      <vt:lpstr>Arial Nova</vt:lpstr>
      <vt:lpstr>Garamond</vt:lpstr>
      <vt:lpstr>Sagona Book</vt:lpstr>
      <vt:lpstr>Sagona ExtraLight</vt:lpstr>
      <vt:lpstr>SavonVTI</vt:lpstr>
      <vt:lpstr>Adverse Drug Reaction Reporting Events</vt:lpstr>
      <vt:lpstr>Benzodiazepine Analysis</vt:lpstr>
      <vt:lpstr>Benzodiazepine  Reports by Month</vt:lpstr>
      <vt:lpstr>Benzodiazepine  Reports by Month</vt:lpstr>
      <vt:lpstr>Benzodiazepine  Reports by Month</vt:lpstr>
      <vt:lpstr>Jamie Analysis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Adverse Drug Reaction Reporting Events</dc:title>
  <dc:creator>Rebecca Lorig</dc:creator>
  <cp:lastModifiedBy>Rebecca Lorig</cp:lastModifiedBy>
  <cp:revision>1</cp:revision>
  <dcterms:created xsi:type="dcterms:W3CDTF">2021-11-10T01:38:58Z</dcterms:created>
  <dcterms:modified xsi:type="dcterms:W3CDTF">2021-11-10T02:43:21Z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