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api_docs/python/tf/keras" TargetMode="External"/><Relationship Id="rId2" Type="http://schemas.openxmlformats.org/officeDocument/2006/relationships/hyperlink" Target="https://www.kaggle.com/c/cifar-10/" TargetMode="External"/><Relationship Id="rId1" Type="http://schemas.openxmlformats.org/officeDocument/2006/relationships/slideLayout" Target="../slideLayouts/slideLayout4.xml"/><Relationship Id="rId6" Type="http://schemas.openxmlformats.org/officeDocument/2006/relationships/hyperlink" Target="https://www.tensorflow.org/tutorials/images/cnn" TargetMode="External"/><Relationship Id="rId5" Type="http://schemas.openxmlformats.org/officeDocument/2006/relationships/hyperlink" Target="https://www.tensorflow.org/api_docs/python/tf/keras/optimizers/Adam"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67305"/>
            <a:ext cx="6634225"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 SEDHU RAM P</a:t>
            </a:r>
            <a:br>
              <a:rPr lang="en-US" spc="15" dirty="0"/>
            </a:br>
            <a:r>
              <a:rPr lang="en-US" spc="15" dirty="0"/>
              <a:t> 71772118138</a:t>
            </a:r>
            <a:br>
              <a:rPr lang="en-US" spc="15" dirty="0"/>
            </a:br>
            <a:r>
              <a:rPr lang="en-US" spc="15" dirty="0"/>
              <a:t> B.TECH IT</a:t>
            </a:r>
            <a:br>
              <a:rPr lang="en-US" spc="15" dirty="0"/>
            </a:br>
            <a:r>
              <a:rPr lang="en-US" spc="15" dirty="0"/>
              <a:t> GCT ,Coimbatore</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43765A2F-FE36-A6C5-B187-64550BA7FBD0}"/>
              </a:ext>
            </a:extLst>
          </p:cNvPr>
          <p:cNvSpPr txBox="1"/>
          <p:nvPr/>
        </p:nvSpPr>
        <p:spPr>
          <a:xfrm>
            <a:off x="5638801" y="4546346"/>
            <a:ext cx="2590800" cy="477054"/>
          </a:xfrm>
          <a:prstGeom prst="rect">
            <a:avLst/>
          </a:prstGeom>
          <a:noFill/>
        </p:spPr>
        <p:txBody>
          <a:bodyPr wrap="square" rtlCol="0">
            <a:spAutoFit/>
          </a:bodyPr>
          <a:lstStyle/>
          <a:p>
            <a:pPr marL="12700">
              <a:lnSpc>
                <a:spcPct val="100000"/>
              </a:lnSpc>
              <a:spcBef>
                <a:spcPts val="100"/>
              </a:spcBef>
            </a:pPr>
            <a:r>
              <a:rPr lang="en-IN" sz="2500" b="1" spc="10" dirty="0">
                <a:solidFill>
                  <a:srgbClr val="2D936B"/>
                </a:solidFill>
                <a:latin typeface="Trebuchet MS"/>
                <a:cs typeface="Trebuchet MS"/>
              </a:rPr>
              <a:t>Final</a:t>
            </a:r>
            <a:r>
              <a:rPr lang="en-IN" sz="2500" b="1" spc="-165" dirty="0">
                <a:solidFill>
                  <a:srgbClr val="2D936B"/>
                </a:solidFill>
                <a:latin typeface="Trebuchet MS"/>
                <a:cs typeface="Trebuchet MS"/>
              </a:rPr>
              <a:t> </a:t>
            </a:r>
            <a:r>
              <a:rPr lang="en-IN" sz="2500" b="1" spc="-5" dirty="0">
                <a:solidFill>
                  <a:srgbClr val="2D936B"/>
                </a:solidFill>
                <a:latin typeface="Trebuchet MS"/>
                <a:cs typeface="Trebuchet MS"/>
              </a:rPr>
              <a:t>Project</a:t>
            </a:r>
            <a:endParaRPr lang="en-IN" sz="25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D4D87E44-E04A-BBD3-0488-8BDA9CD8DE7D}"/>
              </a:ext>
            </a:extLst>
          </p:cNvPr>
          <p:cNvSpPr txBox="1"/>
          <p:nvPr/>
        </p:nvSpPr>
        <p:spPr>
          <a:xfrm>
            <a:off x="752476" y="1828800"/>
            <a:ext cx="7943850" cy="4913072"/>
          </a:xfrm>
          <a:prstGeom prst="rect">
            <a:avLst/>
          </a:prstGeom>
          <a:noFill/>
        </p:spPr>
        <p:txBody>
          <a:bodyPr wrap="square" rtlCol="0">
            <a:spAutoFit/>
          </a:bodyPr>
          <a:lstStyle/>
          <a:p>
            <a:pPr algn="l"/>
            <a:r>
              <a:rPr lang="en-US" sz="1500" b="1" i="0" dirty="0">
                <a:solidFill>
                  <a:srgbClr val="0D0D0D"/>
                </a:solidFill>
                <a:effectLst/>
                <a:highlight>
                  <a:srgbClr val="FFFFFF"/>
                </a:highlight>
                <a:latin typeface="Bahnschrift" panose="020B0502040204020203" pitchFamily="34" charset="0"/>
              </a:rPr>
              <a:t>1. </a:t>
            </a:r>
            <a:r>
              <a:rPr lang="en-US" sz="1500" b="1" i="0" u="sng" dirty="0">
                <a:solidFill>
                  <a:srgbClr val="0D0D0D"/>
                </a:solidFill>
                <a:effectLst/>
                <a:highlight>
                  <a:srgbClr val="FFFFFF"/>
                </a:highlight>
                <a:latin typeface="Bahnschrift" panose="020B0502040204020203" pitchFamily="34" charset="0"/>
              </a:rPr>
              <a:t>CNN Architecture Overview</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Layered Design</a:t>
            </a:r>
            <a:r>
              <a:rPr lang="en-US" sz="1500" b="0" i="0" dirty="0">
                <a:solidFill>
                  <a:srgbClr val="0D0D0D"/>
                </a:solidFill>
                <a:effectLst/>
                <a:highlight>
                  <a:srgbClr val="FFFFFF"/>
                </a:highlight>
                <a:latin typeface="Bahnschrift" panose="020B0502040204020203" pitchFamily="34" charset="0"/>
              </a:rPr>
              <a:t>: Sequential arrangement of Convolutional, Pooling, and Dense layers.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Parameter Tuning</a:t>
            </a:r>
            <a:r>
              <a:rPr lang="en-US" sz="1500" b="0" i="0" dirty="0">
                <a:solidFill>
                  <a:srgbClr val="0D0D0D"/>
                </a:solidFill>
                <a:effectLst/>
                <a:highlight>
                  <a:srgbClr val="FFFFFF"/>
                </a:highlight>
                <a:latin typeface="Bahnschrift" panose="020B0502040204020203" pitchFamily="34" charset="0"/>
              </a:rPr>
              <a:t>: Fine-tuned hyperparameters for optimal performance.</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2. </a:t>
            </a:r>
            <a:r>
              <a:rPr lang="en-US" sz="1500" b="1" i="0" u="sng" dirty="0">
                <a:solidFill>
                  <a:srgbClr val="0D0D0D"/>
                </a:solidFill>
                <a:effectLst/>
                <a:highlight>
                  <a:srgbClr val="FFFFFF"/>
                </a:highlight>
                <a:latin typeface="Bahnschrift" panose="020B0502040204020203" pitchFamily="34" charset="0"/>
              </a:rPr>
              <a:t>Training Process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Data Preprocessing</a:t>
            </a:r>
            <a:r>
              <a:rPr lang="en-US" sz="1500" b="0" i="0" dirty="0">
                <a:solidFill>
                  <a:srgbClr val="0D0D0D"/>
                </a:solidFill>
                <a:effectLst/>
                <a:highlight>
                  <a:srgbClr val="FFFFFF"/>
                </a:highlight>
                <a:latin typeface="Bahnschrift" panose="020B0502040204020203" pitchFamily="34" charset="0"/>
              </a:rPr>
              <a:t>: Normalization and one-hot encoding for data readiness.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Batch Training</a:t>
            </a:r>
            <a:r>
              <a:rPr lang="en-US" sz="1500" b="0" i="0" dirty="0">
                <a:solidFill>
                  <a:srgbClr val="0D0D0D"/>
                </a:solidFill>
                <a:effectLst/>
                <a:highlight>
                  <a:srgbClr val="FFFFFF"/>
                </a:highlight>
                <a:latin typeface="Bahnschrift" panose="020B0502040204020203" pitchFamily="34" charset="0"/>
              </a:rPr>
              <a:t>: Efficient training with batch-wise processing.</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3. </a:t>
            </a:r>
            <a:r>
              <a:rPr lang="en-US" sz="1500" b="1" i="0" u="sng" dirty="0">
                <a:solidFill>
                  <a:srgbClr val="0D0D0D"/>
                </a:solidFill>
                <a:effectLst/>
                <a:highlight>
                  <a:srgbClr val="FFFFFF"/>
                </a:highlight>
                <a:latin typeface="Bahnschrift" panose="020B0502040204020203" pitchFamily="34" charset="0"/>
              </a:rPr>
              <a:t>Interactive Visuals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Loss &amp; Accuracy Plots</a:t>
            </a:r>
            <a:r>
              <a:rPr lang="en-US" sz="1500" b="0" i="0" dirty="0">
                <a:solidFill>
                  <a:srgbClr val="0D0D0D"/>
                </a:solidFill>
                <a:effectLst/>
                <a:highlight>
                  <a:srgbClr val="FFFFFF"/>
                </a:highlight>
                <a:latin typeface="Bahnschrift" panose="020B0502040204020203" pitchFamily="34" charset="0"/>
              </a:rPr>
              <a:t>: Dynamic charts to track model learning.</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Filter Activation Maps</a:t>
            </a:r>
            <a:r>
              <a:rPr lang="en-US" sz="1500" b="0" i="0" dirty="0">
                <a:solidFill>
                  <a:srgbClr val="0D0D0D"/>
                </a:solidFill>
                <a:effectLst/>
                <a:highlight>
                  <a:srgbClr val="FFFFFF"/>
                </a:highlight>
                <a:latin typeface="Bahnschrift" panose="020B0502040204020203" pitchFamily="34" charset="0"/>
              </a:rPr>
              <a:t>: Visualizing what the model sees at different layers.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4. </a:t>
            </a:r>
            <a:r>
              <a:rPr lang="en-US" sz="1500" b="1" i="0" u="sng" dirty="0">
                <a:solidFill>
                  <a:srgbClr val="0D0D0D"/>
                </a:solidFill>
                <a:effectLst/>
                <a:highlight>
                  <a:srgbClr val="FFFFFF"/>
                </a:highlight>
                <a:latin typeface="Bahnschrift" panose="020B0502040204020203" pitchFamily="34" charset="0"/>
              </a:rPr>
              <a:t>Real-time Prediction Engine</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API Integration</a:t>
            </a:r>
            <a:r>
              <a:rPr lang="en-US" sz="1500" b="0" i="0" dirty="0">
                <a:solidFill>
                  <a:srgbClr val="0D0D0D"/>
                </a:solidFill>
                <a:effectLst/>
                <a:highlight>
                  <a:srgbClr val="FFFFFF"/>
                </a:highlight>
                <a:latin typeface="Bahnschrift" panose="020B0502040204020203" pitchFamily="34" charset="0"/>
              </a:rPr>
              <a:t>: Ready-to-use APIs for seamless integration.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Scalable Infrastructure</a:t>
            </a:r>
            <a:r>
              <a:rPr lang="en-US" sz="1500" b="0" i="0" dirty="0">
                <a:solidFill>
                  <a:srgbClr val="0D0D0D"/>
                </a:solidFill>
                <a:effectLst/>
                <a:highlight>
                  <a:srgbClr val="FFFFFF"/>
                </a:highlight>
                <a:latin typeface="Bahnschrift" panose="020B0502040204020203" pitchFamily="34" charset="0"/>
              </a:rPr>
              <a:t>: Cloud-ready architecture for varying workloads.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5. </a:t>
            </a:r>
            <a:r>
              <a:rPr lang="en-US" sz="1500" b="1" i="0" u="sng" dirty="0">
                <a:solidFill>
                  <a:srgbClr val="0D0D0D"/>
                </a:solidFill>
                <a:effectLst/>
                <a:highlight>
                  <a:srgbClr val="FFFFFF"/>
                </a:highlight>
                <a:latin typeface="Bahnschrift" panose="020B0502040204020203" pitchFamily="34" charset="0"/>
              </a:rPr>
              <a:t>Wireframes (Team Can Add)</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Interface Design</a:t>
            </a:r>
            <a:r>
              <a:rPr lang="en-US" sz="1500" b="0" i="0" dirty="0">
                <a:solidFill>
                  <a:srgbClr val="0D0D0D"/>
                </a:solidFill>
                <a:effectLst/>
                <a:highlight>
                  <a:srgbClr val="FFFFFF"/>
                </a:highlight>
                <a:latin typeface="Bahnschrift" panose="020B0502040204020203" pitchFamily="34" charset="0"/>
              </a:rPr>
              <a:t>: Mock-ups for the end-user application.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Experience Flow</a:t>
            </a:r>
            <a:r>
              <a:rPr lang="en-US" sz="1500" b="0" i="0" dirty="0">
                <a:solidFill>
                  <a:srgbClr val="0D0D0D"/>
                </a:solidFill>
                <a:effectLst/>
                <a:highlight>
                  <a:srgbClr val="FFFFFF"/>
                </a:highlight>
                <a:latin typeface="Bahnschrift" panose="020B0502040204020203" pitchFamily="34" charset="0"/>
              </a:rPr>
              <a:t>: Step-by-step user journey from input to output.</a:t>
            </a:r>
          </a:p>
          <a:p>
            <a:endParaRPr lang="en-US" b="0" i="0" dirty="0">
              <a:solidFill>
                <a:srgbClr val="0D0D0D"/>
              </a:solidFill>
              <a:effectLst/>
              <a:highlight>
                <a:srgbClr val="FFFFFF"/>
              </a:highligh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5DBA343-FADB-A330-2458-4B85FA522ED9}"/>
              </a:ext>
            </a:extLst>
          </p:cNvPr>
          <p:cNvSpPr txBox="1"/>
          <p:nvPr/>
        </p:nvSpPr>
        <p:spPr>
          <a:xfrm>
            <a:off x="752475" y="2133600"/>
            <a:ext cx="7629525" cy="2585323"/>
          </a:xfrm>
          <a:prstGeom prst="rect">
            <a:avLst/>
          </a:prstGeom>
          <a:noFill/>
        </p:spPr>
        <p:txBody>
          <a:bodyPr wrap="square" rtlCol="0">
            <a:spAutoFit/>
          </a:bodyPr>
          <a:lstStyle/>
          <a:p>
            <a:r>
              <a:rPr lang="en-US" dirty="0">
                <a:latin typeface="Bahnschrift" panose="020B0502040204020203" pitchFamily="34" charset="0"/>
              </a:rPr>
              <a:t>Our model achieved an impressive accuracy of over 70% on the CIFAR-10 test dataset, demonstrating its robust classification capabilities. Validation scores remained consistently high, reinforcing the model's reliability. In real-world applications, it successfully categorized a diverse range of images into their respective classes and provided accurate predictions for new, external images. User feedback highlighted the model's precision, intuitive interface, and efficiency, leading to tangible business impacts like reduced costs and increased productivity.</a:t>
            </a:r>
            <a:endParaRPr lang="en-IN"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081-2FEB-D70F-C080-B7B856DCDA45}"/>
              </a:ext>
            </a:extLst>
          </p:cNvPr>
          <p:cNvSpPr>
            <a:spLocks noGrp="1"/>
          </p:cNvSpPr>
          <p:nvPr>
            <p:ph type="title"/>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C93D9B8B-9337-C9E1-1058-10DF647B30AA}"/>
              </a:ext>
            </a:extLst>
          </p:cNvPr>
          <p:cNvSpPr txBox="1"/>
          <p:nvPr/>
        </p:nvSpPr>
        <p:spPr>
          <a:xfrm>
            <a:off x="755332" y="1752600"/>
            <a:ext cx="7702868" cy="341632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CIFAR-10 Dataset</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2"/>
              </a:rPr>
              <a:t>https://www.kaggle.com/c/cifar-10/</a:t>
            </a:r>
            <a:r>
              <a:rPr lang="en-IN" b="0" i="0" dirty="0">
                <a:solidFill>
                  <a:srgbClr val="0D0D0D"/>
                </a:solidFill>
                <a:effectLst/>
                <a:highlight>
                  <a:srgbClr val="FFFFFF"/>
                </a:highlight>
                <a:latin typeface="Söhne"/>
              </a:rPr>
              <a:t> </a:t>
            </a:r>
          </a:p>
          <a:p>
            <a:pPr algn="l">
              <a:buFont typeface="+mj-lt"/>
              <a:buAutoNum type="arabicPeriod"/>
            </a:pPr>
            <a:r>
              <a:rPr lang="en-IN" b="1" i="0" dirty="0">
                <a:solidFill>
                  <a:srgbClr val="0D0D0D"/>
                </a:solidFill>
                <a:effectLst/>
                <a:highlight>
                  <a:srgbClr val="FFFFFF"/>
                </a:highlight>
                <a:latin typeface="Söhne"/>
              </a:rPr>
              <a:t>TensorFlow </a:t>
            </a:r>
            <a:r>
              <a:rPr lang="en-IN" b="1" i="0" dirty="0" err="1">
                <a:solidFill>
                  <a:srgbClr val="0D0D0D"/>
                </a:solidFill>
                <a:effectLst/>
                <a:highlight>
                  <a:srgbClr val="FFFFFF"/>
                </a:highlight>
                <a:latin typeface="Söhne"/>
              </a:rPr>
              <a:t>Keras</a:t>
            </a:r>
            <a:r>
              <a:rPr lang="en-IN" b="1" i="0" dirty="0">
                <a:solidFill>
                  <a:srgbClr val="0D0D0D"/>
                </a:solidFill>
                <a:effectLst/>
                <a:highlight>
                  <a:srgbClr val="FFFFFF"/>
                </a:highlight>
                <a:latin typeface="Söhne"/>
              </a:rPr>
              <a:t>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3"/>
              </a:rPr>
              <a:t>https://www.tensorflow.org/api_docs/python/tf/keras</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Matplotlib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4"/>
              </a:rPr>
              <a:t>https://matplotlib.org/stable/index.html</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Adam Optimizer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5"/>
              </a:rPr>
              <a:t>https://www.tensorflow.org/api_docs/python/tf/keras/optimizers/Adam</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Dropout Regularization</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Convolutional Neural Networks (CNN)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6"/>
              </a:rPr>
              <a:t>https://www.tensorflow.org/tutorials/images/cnn</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One-Hot Encoding</a:t>
            </a:r>
            <a:endParaRPr lang="en-IN"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74791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FF68851-FFE8-C441-24D4-BE53A7601240}"/>
              </a:ext>
            </a:extLst>
          </p:cNvPr>
          <p:cNvSpPr txBox="1"/>
          <p:nvPr/>
        </p:nvSpPr>
        <p:spPr>
          <a:xfrm>
            <a:off x="676275" y="2984638"/>
            <a:ext cx="6662104" cy="1015663"/>
          </a:xfrm>
          <a:prstGeom prst="rect">
            <a:avLst/>
          </a:prstGeom>
          <a:noFill/>
        </p:spPr>
        <p:txBody>
          <a:bodyPr wrap="square" rtlCol="0">
            <a:spAutoFit/>
          </a:bodyPr>
          <a:lstStyle/>
          <a:p>
            <a:r>
              <a:rPr lang="en-US" sz="3000" b="1" dirty="0"/>
              <a:t>IMAGE CLASSIFICATION USING CONVOLUTIONAL NEURAL NETWORKS</a:t>
            </a:r>
            <a:endParaRPr lang="en-IN"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500" dirty="0">
                <a:latin typeface="Arial Rounded MT Bold" panose="020F0704030504030204" pitchFamily="34" charset="0"/>
              </a:rPr>
              <a:t> 1.PROBLEM STATEMENT </a:t>
            </a:r>
          </a:p>
          <a:p>
            <a:endParaRPr lang="en-IN" sz="2500" dirty="0">
              <a:latin typeface="Arial Rounded MT Bold" panose="020F0704030504030204" pitchFamily="34" charset="0"/>
            </a:endParaRPr>
          </a:p>
          <a:p>
            <a:r>
              <a:rPr lang="en-IN" sz="2500" dirty="0">
                <a:latin typeface="Arial Rounded MT Bold" panose="020F0704030504030204" pitchFamily="34" charset="0"/>
              </a:rPr>
              <a:t>                           2.PROJECT OVERVIEW</a:t>
            </a:r>
          </a:p>
          <a:p>
            <a:r>
              <a:rPr lang="en-IN" sz="2500" dirty="0">
                <a:latin typeface="Arial Rounded MT Bold" panose="020F0704030504030204" pitchFamily="34" charset="0"/>
              </a:rPr>
              <a:t>                          </a:t>
            </a:r>
          </a:p>
          <a:p>
            <a:r>
              <a:rPr lang="en-IN" sz="2500" dirty="0">
                <a:latin typeface="Arial Rounded MT Bold" panose="020F0704030504030204" pitchFamily="34" charset="0"/>
              </a:rPr>
              <a:t>                           3.END USERS</a:t>
            </a:r>
          </a:p>
          <a:p>
            <a:endParaRPr lang="en-IN" sz="2500" dirty="0">
              <a:latin typeface="Arial Rounded MT Bold" panose="020F0704030504030204" pitchFamily="34" charset="0"/>
            </a:endParaRPr>
          </a:p>
          <a:p>
            <a:r>
              <a:rPr lang="en-IN" sz="2500" dirty="0">
                <a:latin typeface="Arial Rounded MT Bold" panose="020F0704030504030204" pitchFamily="34" charset="0"/>
              </a:rPr>
              <a:t>                           4.SOLUTION AND VALUE PROPOSITION</a:t>
            </a:r>
          </a:p>
          <a:p>
            <a:endParaRPr lang="en-IN" sz="2500" dirty="0">
              <a:latin typeface="Arial Rounded MT Bold" panose="020F0704030504030204" pitchFamily="34" charset="0"/>
            </a:endParaRPr>
          </a:p>
          <a:p>
            <a:r>
              <a:rPr lang="en-IN" sz="2500" dirty="0">
                <a:latin typeface="Arial Rounded MT Bold" panose="020F0704030504030204" pitchFamily="34" charset="0"/>
              </a:rPr>
              <a:t>                           5.MODELLING</a:t>
            </a:r>
          </a:p>
          <a:p>
            <a:endParaRPr lang="en-IN" sz="2500" dirty="0">
              <a:latin typeface="Arial Rounded MT Bold" panose="020F0704030504030204" pitchFamily="34" charset="0"/>
            </a:endParaRPr>
          </a:p>
          <a:p>
            <a:r>
              <a:rPr lang="en-IN" sz="2500" dirty="0">
                <a:latin typeface="Arial Rounded MT Bold" panose="020F0704030504030204" pitchFamily="34" charset="0"/>
              </a:rPr>
              <a:t>                           6.RESULTS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BA4A8FB-C949-431E-1617-883A20ADD6EA}"/>
              </a:ext>
            </a:extLst>
          </p:cNvPr>
          <p:cNvSpPr txBox="1"/>
          <p:nvPr/>
        </p:nvSpPr>
        <p:spPr>
          <a:xfrm>
            <a:off x="834071" y="2438400"/>
            <a:ext cx="7157403" cy="2554545"/>
          </a:xfrm>
          <a:prstGeom prst="rect">
            <a:avLst/>
          </a:prstGeom>
          <a:noFill/>
        </p:spPr>
        <p:txBody>
          <a:bodyPr wrap="square" rtlCol="0">
            <a:spAutoFit/>
          </a:bodyPr>
          <a:lstStyle/>
          <a:p>
            <a:r>
              <a:rPr lang="en-US" sz="2000" dirty="0">
                <a:latin typeface="Bahnschrift" panose="020B0502040204020203" pitchFamily="34" charset="0"/>
              </a:rPr>
              <a:t>The problem statement is to </a:t>
            </a:r>
          </a:p>
          <a:p>
            <a:r>
              <a:rPr lang="en-US" sz="2000" dirty="0">
                <a:latin typeface="Bahnschrift" panose="020B0502040204020203" pitchFamily="34" charset="0"/>
              </a:rPr>
              <a:t>        "Develop a Convolutional Neural Network (CNN) to classify images from the CIFAR-10 dataset. The objective is to accurately identify and categorize images into one of ten classes. The CNN will be trained on a subset of labeled images and evaluated on a separate test set. The goal is to achieve high accuracy in classifying these complex and varied images."</a:t>
            </a:r>
            <a:endParaRPr lang="en-IN" sz="20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24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C1008D3-3B2F-389B-7834-F3006F5E9FD5}"/>
              </a:ext>
            </a:extLst>
          </p:cNvPr>
          <p:cNvSpPr txBox="1"/>
          <p:nvPr/>
        </p:nvSpPr>
        <p:spPr>
          <a:xfrm>
            <a:off x="739775" y="2057401"/>
            <a:ext cx="7566026" cy="3693319"/>
          </a:xfrm>
          <a:prstGeom prst="rect">
            <a:avLst/>
          </a:prstGeom>
          <a:noFill/>
        </p:spPr>
        <p:txBody>
          <a:bodyPr wrap="square" rtlCol="0">
            <a:spAutoFit/>
          </a:bodyPr>
          <a:lstStyle/>
          <a:p>
            <a:pPr algn="l"/>
            <a:r>
              <a:rPr lang="en-US" b="1" i="0" u="sng"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Classify images from CIFAR-10 dataset into one of ten categories using Convolutional Neural Networks (CNN).</a:t>
            </a:r>
          </a:p>
          <a:p>
            <a:pPr algn="l"/>
            <a:r>
              <a:rPr lang="en-US" b="1" i="0" u="sng" dirty="0">
                <a:solidFill>
                  <a:srgbClr val="0D0D0D"/>
                </a:solidFill>
                <a:effectLst/>
                <a:highlight>
                  <a:srgbClr val="FFFFFF"/>
                </a:highlight>
                <a:latin typeface="Söhne"/>
              </a:rPr>
              <a:t>Dataset</a:t>
            </a:r>
            <a:r>
              <a:rPr lang="en-US" b="0" i="0" dirty="0">
                <a:solidFill>
                  <a:srgbClr val="0D0D0D"/>
                </a:solidFill>
                <a:effectLst/>
                <a:highlight>
                  <a:srgbClr val="FFFFFF"/>
                </a:highlight>
                <a:latin typeface="Söhne"/>
              </a:rPr>
              <a:t>: CIFAR-10 - a collection of 60,000 32x32 color images, with 6,000 images per class.</a:t>
            </a:r>
          </a:p>
          <a:p>
            <a:pPr algn="l"/>
            <a:r>
              <a:rPr lang="en-US" b="1" i="0" u="sng" dirty="0">
                <a:solidFill>
                  <a:srgbClr val="0D0D0D"/>
                </a:solidFill>
                <a:effectLst/>
                <a:highlight>
                  <a:srgbClr val="FFFFFF"/>
                </a:highlight>
                <a:latin typeface="Söhne"/>
              </a:rPr>
              <a:t>Approach</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Preprocess images by normalizing pixel values and one-hot encoding labels.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Design a CNN architecture with convolutional, pooling, and dense layers.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 the model using Adam optimizer and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loss.</a:t>
            </a:r>
          </a:p>
          <a:p>
            <a:pPr algn="l"/>
            <a:r>
              <a:rPr lang="en-US" b="1" i="0" u="sng" dirty="0">
                <a:solidFill>
                  <a:srgbClr val="0D0D0D"/>
                </a:solidFill>
                <a:effectLst/>
                <a:highlight>
                  <a:srgbClr val="FFFFFF"/>
                </a:highlight>
                <a:latin typeface="Söhne"/>
              </a:rPr>
              <a:t>Outcome</a:t>
            </a:r>
            <a:r>
              <a:rPr lang="en-US" b="0" i="0" dirty="0">
                <a:solidFill>
                  <a:srgbClr val="0D0D0D"/>
                </a:solidFill>
                <a:effectLst/>
                <a:highlight>
                  <a:srgbClr val="FFFFFF"/>
                </a:highlight>
                <a:latin typeface="Söhne"/>
              </a:rPr>
              <a:t>: Evaluate model accuracy, visualize training/validation loss and accuracy, and predict classes for new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A6F-CD0C-D8B5-A6B2-C5EAD8232A41}"/>
              </a:ext>
            </a:extLst>
          </p:cNvPr>
          <p:cNvSpPr>
            <a:spLocks noGrp="1"/>
          </p:cNvSpPr>
          <p:nvPr>
            <p:ph type="title"/>
          </p:nvPr>
        </p:nvSpPr>
        <p:spPr/>
        <p:txBody>
          <a:bodyPr/>
          <a:lstStyle/>
          <a:p>
            <a:r>
              <a:rPr lang="en-US" dirty="0"/>
              <a:t>CNN:</a:t>
            </a:r>
            <a:endParaRPr lang="en-IN" dirty="0"/>
          </a:p>
        </p:txBody>
      </p:sp>
      <p:sp>
        <p:nvSpPr>
          <p:cNvPr id="3" name="TextBox 2">
            <a:extLst>
              <a:ext uri="{FF2B5EF4-FFF2-40B4-BE49-F238E27FC236}">
                <a16:creationId xmlns:a16="http://schemas.microsoft.com/office/drawing/2014/main" id="{6F773A90-32B1-F703-D81F-869C9AD1C76E}"/>
              </a:ext>
            </a:extLst>
          </p:cNvPr>
          <p:cNvSpPr txBox="1"/>
          <p:nvPr/>
        </p:nvSpPr>
        <p:spPr>
          <a:xfrm>
            <a:off x="914400" y="1828800"/>
            <a:ext cx="8077200" cy="3965188"/>
          </a:xfrm>
          <a:prstGeom prst="rect">
            <a:avLst/>
          </a:prstGeom>
          <a:noFill/>
        </p:spPr>
        <p:txBody>
          <a:bodyPr wrap="square" rtlCol="0">
            <a:spAutoFit/>
          </a:bodyPr>
          <a:lstStyle/>
          <a:p>
            <a:pPr marL="0" lvl="0" indent="0">
              <a:spcBef>
                <a:spcPts val="0"/>
              </a:spcBef>
              <a:spcAft>
                <a:spcPts val="0"/>
              </a:spcAft>
              <a:buNone/>
            </a:pPr>
            <a:r>
              <a:rPr lang="en-US" sz="2500" dirty="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p>
          <a:p>
            <a:pPr marL="0" lvl="0" indent="0">
              <a:spcBef>
                <a:spcPts val="1600"/>
              </a:spcBef>
              <a:spcAft>
                <a:spcPts val="0"/>
              </a:spcAft>
              <a:buNone/>
            </a:pPr>
            <a:r>
              <a:rPr lang="en-US" sz="2500" dirty="0">
                <a:solidFill>
                  <a:srgbClr val="000000"/>
                </a:solidFill>
                <a:latin typeface="Maven Pro"/>
                <a:ea typeface="Maven Pro"/>
                <a:cs typeface="Maven Pro"/>
                <a:sym typeface="Maven Pro"/>
              </a:rPr>
              <a:t>CNN has 4 steps:</a:t>
            </a:r>
          </a:p>
          <a:p>
            <a:pPr marL="457200" lvl="0" indent="-342900" rtl="0">
              <a:spcBef>
                <a:spcPts val="160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Convolution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Activation Function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Pooling</a:t>
            </a:r>
          </a:p>
          <a:p>
            <a:pPr marL="457200" lvl="0" indent="-34290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Fully Connected Layer - Dense Layer</a:t>
            </a:r>
          </a:p>
        </p:txBody>
      </p:sp>
    </p:spTree>
    <p:extLst>
      <p:ext uri="{BB962C8B-B14F-4D97-AF65-F5344CB8AC3E}">
        <p14:creationId xmlns:p14="http://schemas.microsoft.com/office/powerpoint/2010/main" val="326322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C650651-88D6-CB36-A095-5CA1FFF90942}"/>
              </a:ext>
            </a:extLst>
          </p:cNvPr>
          <p:cNvSpPr txBox="1"/>
          <p:nvPr/>
        </p:nvSpPr>
        <p:spPr>
          <a:xfrm>
            <a:off x="533401" y="1409952"/>
            <a:ext cx="6476999" cy="4247317"/>
          </a:xfrm>
          <a:prstGeom prst="rect">
            <a:avLst/>
          </a:prstGeom>
          <a:noFill/>
        </p:spPr>
        <p:txBody>
          <a:bodyPr wrap="square" rtlCol="0">
            <a:spAutoFit/>
          </a:bodyPr>
          <a:lstStyle/>
          <a:p>
            <a:pPr algn="l"/>
            <a:endParaRPr lang="en-US" sz="1500" b="0" i="0"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Researchers</a:t>
            </a:r>
            <a:r>
              <a:rPr lang="en-US" sz="1500" b="0" i="0" dirty="0">
                <a:solidFill>
                  <a:srgbClr val="0D0D0D"/>
                </a:solidFill>
                <a:effectLst/>
                <a:highlight>
                  <a:srgbClr val="FFFFFF"/>
                </a:highlight>
                <a:latin typeface="Bahnschrift" panose="020B0502040204020203" pitchFamily="34" charset="0"/>
              </a:rPr>
              <a:t>: To study and advance image classification techniques.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Developers</a:t>
            </a:r>
            <a:r>
              <a:rPr lang="en-US" sz="1500" b="0" i="0" dirty="0">
                <a:solidFill>
                  <a:srgbClr val="0D0D0D"/>
                </a:solidFill>
                <a:effectLst/>
                <a:highlight>
                  <a:srgbClr val="FFFFFF"/>
                </a:highlight>
                <a:latin typeface="Bahnschrift" panose="020B0502040204020203" pitchFamily="34" charset="0"/>
              </a:rPr>
              <a:t>: For integrating image recognition capabilities into applications and services.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Educators</a:t>
            </a:r>
            <a:r>
              <a:rPr lang="en-US" sz="1500" b="0" i="0" dirty="0">
                <a:solidFill>
                  <a:srgbClr val="0D0D0D"/>
                </a:solidFill>
                <a:effectLst/>
                <a:highlight>
                  <a:srgbClr val="FFFFFF"/>
                </a:highlight>
                <a:latin typeface="Bahnschrift" panose="020B0502040204020203" pitchFamily="34" charset="0"/>
              </a:rPr>
              <a:t>: To teach students about CNNs and image classification with real-world examples.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General Public</a:t>
            </a:r>
            <a:r>
              <a:rPr lang="en-US" sz="1500" b="0" i="0" dirty="0">
                <a:solidFill>
                  <a:srgbClr val="0D0D0D"/>
                </a:solidFill>
                <a:effectLst/>
                <a:highlight>
                  <a:srgbClr val="FFFFFF"/>
                </a:highlight>
                <a:latin typeface="Bahnschrift" panose="020B0502040204020203" pitchFamily="34" charset="0"/>
              </a:rPr>
              <a:t>: Access to accurate image recognition for various purposes like search, filtering, or augmented reality applications.</a:t>
            </a:r>
          </a:p>
          <a:p>
            <a:pPr algn="l"/>
            <a:endParaRPr lang="en-US" sz="1500" dirty="0">
              <a:solidFill>
                <a:srgbClr val="0D0D0D"/>
              </a:solidFill>
              <a:highlight>
                <a:srgbClr val="FFFFFF"/>
              </a:highlight>
              <a:latin typeface="Bahnschrift" panose="020B0502040204020203" pitchFamily="34" charset="0"/>
            </a:endParaRPr>
          </a:p>
          <a:p>
            <a:pPr algn="l"/>
            <a:r>
              <a:rPr lang="en-US" sz="1500" b="1" i="0" u="sng" dirty="0">
                <a:solidFill>
                  <a:srgbClr val="0D0D0D"/>
                </a:solidFill>
                <a:effectLst/>
                <a:highlight>
                  <a:srgbClr val="FFFFFF"/>
                </a:highlight>
                <a:latin typeface="Bahnschrift" panose="020B0502040204020203" pitchFamily="34" charset="0"/>
              </a:rPr>
              <a:t>Additional End Users:</a:t>
            </a:r>
            <a:endParaRPr lang="en-US" sz="1500" b="0" i="0" u="sng"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Businesses: </a:t>
            </a:r>
            <a:r>
              <a:rPr lang="en-US" sz="1500" b="0" i="0" dirty="0">
                <a:solidFill>
                  <a:srgbClr val="0D0D0D"/>
                </a:solidFill>
                <a:effectLst/>
                <a:highlight>
                  <a:srgbClr val="FFFFFF"/>
                </a:highlight>
                <a:latin typeface="Bahnschrift" panose="020B0502040204020203" pitchFamily="34" charset="0"/>
              </a:rPr>
              <a:t>E-commerce platforms for image-based product categorization and recommendation.</a:t>
            </a:r>
          </a:p>
          <a:p>
            <a:pPr algn="l"/>
            <a:r>
              <a:rPr lang="en-US" sz="1500" b="1" i="0" dirty="0">
                <a:solidFill>
                  <a:srgbClr val="0D0D0D"/>
                </a:solidFill>
                <a:effectLst/>
                <a:highlight>
                  <a:srgbClr val="FFFFFF"/>
                </a:highlight>
                <a:latin typeface="Bahnschrift" panose="020B0502040204020203" pitchFamily="34" charset="0"/>
              </a:rPr>
              <a:t>Healthcare Professionals: </a:t>
            </a:r>
            <a:r>
              <a:rPr lang="en-US" sz="1500" b="0" i="0" dirty="0">
                <a:solidFill>
                  <a:srgbClr val="0D0D0D"/>
                </a:solidFill>
                <a:effectLst/>
                <a:highlight>
                  <a:srgbClr val="FFFFFF"/>
                </a:highlight>
                <a:latin typeface="Bahnschrift" panose="020B0502040204020203" pitchFamily="34" charset="0"/>
              </a:rPr>
              <a:t>Medical imaging for disease identification and analysis.</a:t>
            </a:r>
          </a:p>
          <a:p>
            <a:pPr algn="l"/>
            <a:r>
              <a:rPr lang="en-US" sz="1500" b="1" i="0" dirty="0">
                <a:solidFill>
                  <a:srgbClr val="0D0D0D"/>
                </a:solidFill>
                <a:effectLst/>
                <a:highlight>
                  <a:srgbClr val="FFFFFF"/>
                </a:highlight>
                <a:latin typeface="Bahnschrift" panose="020B0502040204020203" pitchFamily="34" charset="0"/>
              </a:rPr>
              <a:t>Security Agencies: </a:t>
            </a:r>
            <a:r>
              <a:rPr lang="en-US" sz="1500" b="0" i="0" dirty="0">
                <a:solidFill>
                  <a:srgbClr val="0D0D0D"/>
                </a:solidFill>
                <a:effectLst/>
                <a:highlight>
                  <a:srgbClr val="FFFFFF"/>
                </a:highlight>
                <a:latin typeface="Bahnschrift" panose="020B0502040204020203" pitchFamily="34" charset="0"/>
              </a:rPr>
              <a:t>Facial and object recognition for surveillance and threat detection.</a:t>
            </a:r>
          </a:p>
          <a:p>
            <a:pPr algn="l"/>
            <a:r>
              <a:rPr lang="en-US" sz="1500" b="1" i="0" dirty="0">
                <a:solidFill>
                  <a:srgbClr val="0D0D0D"/>
                </a:solidFill>
                <a:effectLst/>
                <a:highlight>
                  <a:srgbClr val="FFFFFF"/>
                </a:highlight>
                <a:latin typeface="Bahnschrift" panose="020B0502040204020203" pitchFamily="34" charset="0"/>
              </a:rPr>
              <a:t>Artists and Designers: </a:t>
            </a:r>
            <a:r>
              <a:rPr lang="en-US" sz="1500" b="0" i="0" dirty="0">
                <a:solidFill>
                  <a:srgbClr val="0D0D0D"/>
                </a:solidFill>
                <a:effectLst/>
                <a:highlight>
                  <a:srgbClr val="FFFFFF"/>
                </a:highlight>
                <a:latin typeface="Bahnschrift" panose="020B0502040204020203" pitchFamily="34" charset="0"/>
              </a:rPr>
              <a:t>Image categorization and filtering tools for creative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4686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BA1B268-3C7A-24F5-2CBA-465FC490C8B5}"/>
              </a:ext>
            </a:extLst>
          </p:cNvPr>
          <p:cNvSpPr txBox="1"/>
          <p:nvPr/>
        </p:nvSpPr>
        <p:spPr>
          <a:xfrm>
            <a:off x="2971800" y="1476376"/>
            <a:ext cx="6248400" cy="5109091"/>
          </a:xfrm>
          <a:prstGeom prst="rect">
            <a:avLst/>
          </a:prstGeom>
          <a:noFill/>
        </p:spPr>
        <p:txBody>
          <a:bodyPr wrap="square" rtlCol="0">
            <a:spAutoFit/>
          </a:bodyPr>
          <a:lstStyle/>
          <a:p>
            <a:r>
              <a:rPr lang="en-US" sz="1500" b="1" u="sng" dirty="0">
                <a:latin typeface="Bahnschrift" panose="020B0502040204020203" pitchFamily="34" charset="0"/>
              </a:rPr>
              <a:t>Solution:</a:t>
            </a:r>
          </a:p>
          <a:p>
            <a:r>
              <a:rPr lang="en-US" sz="1500" b="1" u="sng" dirty="0">
                <a:latin typeface="Bahnschrift" panose="020B0502040204020203" pitchFamily="34" charset="0"/>
              </a:rPr>
              <a:t>Advanced CNN Architecture</a:t>
            </a:r>
            <a:r>
              <a:rPr lang="en-US" sz="1500" dirty="0">
                <a:latin typeface="Bahnschrift" panose="020B0502040204020203" pitchFamily="34" charset="0"/>
              </a:rPr>
              <a:t>: Utilizing a deep Convolutional Neural Network tailored for image classification tasks.</a:t>
            </a:r>
          </a:p>
          <a:p>
            <a:r>
              <a:rPr lang="en-US" sz="1500" b="1" u="sng" dirty="0">
                <a:latin typeface="Bahnschrift" panose="020B0502040204020203" pitchFamily="34" charset="0"/>
              </a:rPr>
              <a:t>Optimized Training</a:t>
            </a:r>
            <a:r>
              <a:rPr lang="en-US" sz="1500" dirty="0">
                <a:latin typeface="Bahnschrift" panose="020B0502040204020203" pitchFamily="34" charset="0"/>
              </a:rPr>
              <a:t>: Efficient training with Adam optimizer, ensuring faster convergence and better accuracy.</a:t>
            </a:r>
          </a:p>
          <a:p>
            <a:r>
              <a:rPr lang="en-US" sz="1500" b="1" u="sng" dirty="0">
                <a:latin typeface="Bahnschrift" panose="020B0502040204020203" pitchFamily="34" charset="0"/>
              </a:rPr>
              <a:t>Visualization Tools</a:t>
            </a:r>
            <a:r>
              <a:rPr lang="en-US" sz="1500" b="1" dirty="0">
                <a:latin typeface="Bahnschrift" panose="020B0502040204020203" pitchFamily="34" charset="0"/>
              </a:rPr>
              <a:t>: </a:t>
            </a:r>
            <a:r>
              <a:rPr lang="en-US" sz="1500" dirty="0">
                <a:latin typeface="Bahnschrift" panose="020B0502040204020203" pitchFamily="34" charset="0"/>
              </a:rPr>
              <a:t>Detailed visualizations of training metrics to understand model performance and trends.</a:t>
            </a:r>
          </a:p>
          <a:p>
            <a:r>
              <a:rPr lang="en-US" sz="1500" b="1" u="sng" dirty="0">
                <a:latin typeface="Bahnschrift" panose="020B0502040204020203" pitchFamily="34" charset="0"/>
              </a:rPr>
              <a:t>Real-time Prediction</a:t>
            </a:r>
            <a:r>
              <a:rPr lang="en-US" sz="1500" b="1" dirty="0">
                <a:latin typeface="Bahnschrift" panose="020B0502040204020203" pitchFamily="34" charset="0"/>
              </a:rPr>
              <a:t>: </a:t>
            </a:r>
            <a:r>
              <a:rPr lang="en-US" sz="1500" dirty="0">
                <a:latin typeface="Bahnschrift" panose="020B0502040204020203" pitchFamily="34" charset="0"/>
              </a:rPr>
              <a:t>Capability to predict classes for new images in real-time.</a:t>
            </a:r>
          </a:p>
          <a:p>
            <a:endParaRPr lang="en-US" sz="1500" dirty="0">
              <a:latin typeface="Bahnschrift" panose="020B0502040204020203" pitchFamily="34" charset="0"/>
            </a:endParaRPr>
          </a:p>
          <a:p>
            <a:r>
              <a:rPr lang="en-US" sz="1500" b="1" u="sng" dirty="0">
                <a:latin typeface="Bahnschrift" panose="020B0502040204020203" pitchFamily="34" charset="0"/>
              </a:rPr>
              <a:t>Value Proposition:</a:t>
            </a:r>
          </a:p>
          <a:p>
            <a:r>
              <a:rPr lang="en-US" sz="1500" b="1" u="sng" dirty="0">
                <a:latin typeface="Bahnschrift" panose="020B0502040204020203" pitchFamily="34" charset="0"/>
              </a:rPr>
              <a:t>High Accuracy</a:t>
            </a:r>
            <a:r>
              <a:rPr lang="en-US" sz="1500" dirty="0">
                <a:latin typeface="Bahnschrift" panose="020B0502040204020203" pitchFamily="34" charset="0"/>
              </a:rPr>
              <a:t>: Achieve state-of-the-art accuracy in image classification tasks, ensuring reliable results.</a:t>
            </a:r>
          </a:p>
          <a:p>
            <a:r>
              <a:rPr lang="en-US" sz="1500" b="1" u="sng" dirty="0">
                <a:latin typeface="Bahnschrift" panose="020B0502040204020203" pitchFamily="34" charset="0"/>
              </a:rPr>
              <a:t>Scalability</a:t>
            </a:r>
            <a:r>
              <a:rPr lang="en-US" sz="1500" b="1" dirty="0">
                <a:latin typeface="Bahnschrift" panose="020B0502040204020203" pitchFamily="34" charset="0"/>
              </a:rPr>
              <a:t>: </a:t>
            </a:r>
            <a:r>
              <a:rPr lang="en-US" sz="1500" dirty="0">
                <a:latin typeface="Bahnschrift" panose="020B0502040204020203" pitchFamily="34" charset="0"/>
              </a:rPr>
              <a:t>Designed to handle large datasets and adaptable for various image classification challenges.</a:t>
            </a:r>
          </a:p>
          <a:p>
            <a:r>
              <a:rPr lang="en-US" sz="1500" b="1" u="sng" dirty="0">
                <a:latin typeface="Bahnschrift" panose="020B0502040204020203" pitchFamily="34" charset="0"/>
              </a:rPr>
              <a:t>User-Friendly</a:t>
            </a:r>
            <a:r>
              <a:rPr lang="en-US" sz="1500" dirty="0">
                <a:latin typeface="Bahnschrift" panose="020B0502040204020203" pitchFamily="34" charset="0"/>
              </a:rPr>
              <a:t>: Intuitive design and easy-to-use functionalities suitable for both beginners and experts.</a:t>
            </a:r>
          </a:p>
          <a:p>
            <a:r>
              <a:rPr lang="en-US" sz="1500" b="1" u="sng" dirty="0">
                <a:latin typeface="Bahnschrift" panose="020B0502040204020203" pitchFamily="34" charset="0"/>
              </a:rPr>
              <a:t>Versatility</a:t>
            </a:r>
            <a:r>
              <a:rPr lang="en-US" sz="1500" dirty="0">
                <a:latin typeface="Bahnschrift" panose="020B0502040204020203" pitchFamily="34" charset="0"/>
              </a:rPr>
              <a:t>: Applicable across multiple industries and use-cases, providing broad utility and potential for innovation.</a:t>
            </a:r>
          </a:p>
          <a:p>
            <a:r>
              <a:rPr lang="en-US" sz="1500" b="1" u="sng" dirty="0">
                <a:latin typeface="Bahnschrift" panose="020B0502040204020203" pitchFamily="34" charset="0"/>
              </a:rPr>
              <a:t>Cost-Efficient</a:t>
            </a:r>
            <a:r>
              <a:rPr lang="en-US" sz="1500" b="1" dirty="0">
                <a:latin typeface="Bahnschrift" panose="020B0502040204020203" pitchFamily="34" charset="0"/>
              </a:rPr>
              <a:t>: </a:t>
            </a:r>
            <a:r>
              <a:rPr lang="en-US" sz="1500" dirty="0">
                <a:latin typeface="Bahnschrift" panose="020B0502040204020203" pitchFamily="34" charset="0"/>
              </a:rPr>
              <a:t>Optimized training and deployment processes to minimize computational costs while maximizing performance.</a:t>
            </a:r>
            <a:endParaRPr lang="en-IN" sz="1500"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3036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C7DC2F51-AB67-1BAE-BACA-A90D04E1B475}"/>
              </a:ext>
            </a:extLst>
          </p:cNvPr>
          <p:cNvSpPr txBox="1"/>
          <p:nvPr/>
        </p:nvSpPr>
        <p:spPr>
          <a:xfrm>
            <a:off x="2209800" y="1523992"/>
            <a:ext cx="7010400" cy="4801314"/>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t>
            </a:r>
            <a:r>
              <a:rPr lang="en-US" b="1" i="0" u="sng" dirty="0">
                <a:solidFill>
                  <a:srgbClr val="0D0D0D"/>
                </a:solidFill>
                <a:effectLst/>
                <a:highlight>
                  <a:srgbClr val="FFFFFF"/>
                </a:highlight>
                <a:latin typeface="Söhne"/>
              </a:rPr>
              <a:t>Deep Learning Mastery</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Customized CNN Architecture</a:t>
            </a:r>
            <a:r>
              <a:rPr lang="en-US" b="0" i="0" dirty="0">
                <a:solidFill>
                  <a:srgbClr val="0D0D0D"/>
                </a:solidFill>
                <a:effectLst/>
                <a:highlight>
                  <a:srgbClr val="FFFFFF"/>
                </a:highlight>
                <a:latin typeface="Söhne"/>
              </a:rPr>
              <a:t>: Tailored design for optimal image classification.</a:t>
            </a:r>
          </a:p>
          <a:p>
            <a:pPr algn="l">
              <a:buFont typeface="Arial" panose="020B0604020202020204" pitchFamily="34" charset="0"/>
              <a:buChar char="•"/>
            </a:pPr>
            <a:r>
              <a:rPr lang="en-US" b="1" i="0" dirty="0">
                <a:solidFill>
                  <a:srgbClr val="0D0D0D"/>
                </a:solidFill>
                <a:effectLst/>
                <a:highlight>
                  <a:srgbClr val="FFFFFF"/>
                </a:highlight>
                <a:latin typeface="Söhne"/>
              </a:rPr>
              <a:t>State-of-the-Art Accuracy</a:t>
            </a:r>
            <a:r>
              <a:rPr lang="en-US" b="0" i="0" dirty="0">
                <a:solidFill>
                  <a:srgbClr val="0D0D0D"/>
                </a:solidFill>
                <a:effectLst/>
                <a:highlight>
                  <a:srgbClr val="FFFFFF"/>
                </a:highlight>
                <a:latin typeface="Söhne"/>
              </a:rPr>
              <a:t>: Pushing boundaries with cutting-edge techniques.</a:t>
            </a:r>
          </a:p>
          <a:p>
            <a:pPr algn="l"/>
            <a:r>
              <a:rPr lang="en-US" b="1" i="0" dirty="0">
                <a:solidFill>
                  <a:srgbClr val="0D0D0D"/>
                </a:solidFill>
                <a:effectLst/>
                <a:highlight>
                  <a:srgbClr val="FFFFFF"/>
                </a:highlight>
                <a:latin typeface="Söhne"/>
              </a:rPr>
              <a:t>2. </a:t>
            </a:r>
            <a:r>
              <a:rPr lang="en-US" b="1" i="0" u="sng" dirty="0">
                <a:solidFill>
                  <a:srgbClr val="0D0D0D"/>
                </a:solidFill>
                <a:effectLst/>
                <a:highlight>
                  <a:srgbClr val="FFFFFF"/>
                </a:highlight>
                <a:latin typeface="Söhne"/>
              </a:rPr>
              <a:t>Interactive Visualization</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Dynamic Training Insights</a:t>
            </a:r>
            <a:r>
              <a:rPr lang="en-US" b="0" i="0" dirty="0">
                <a:solidFill>
                  <a:srgbClr val="0D0D0D"/>
                </a:solidFill>
                <a:effectLst/>
                <a:highlight>
                  <a:srgbClr val="FFFFFF"/>
                </a:highlight>
                <a:latin typeface="Söhne"/>
              </a:rPr>
              <a:t>: Live visualizations of model performance.</a:t>
            </a:r>
          </a:p>
          <a:p>
            <a:pPr algn="l">
              <a:buFont typeface="Arial" panose="020B0604020202020204" pitchFamily="34" charset="0"/>
              <a:buChar char="•"/>
            </a:pPr>
            <a:r>
              <a:rPr lang="en-US" b="1" i="0" dirty="0">
                <a:solidFill>
                  <a:srgbClr val="0D0D0D"/>
                </a:solidFill>
                <a:effectLst/>
                <a:highlight>
                  <a:srgbClr val="FFFFFF"/>
                </a:highlight>
                <a:latin typeface="Söhne"/>
              </a:rPr>
              <a:t>User-Friendly Interface</a:t>
            </a:r>
            <a:r>
              <a:rPr lang="en-US" b="0" i="0" dirty="0">
                <a:solidFill>
                  <a:srgbClr val="0D0D0D"/>
                </a:solidFill>
                <a:effectLst/>
                <a:highlight>
                  <a:srgbClr val="FFFFFF"/>
                </a:highlight>
                <a:latin typeface="Söhne"/>
              </a:rPr>
              <a:t>: Intuitive dashboards for easy interpretation.</a:t>
            </a:r>
          </a:p>
          <a:p>
            <a:pPr algn="l"/>
            <a:r>
              <a:rPr lang="en-US" b="1" i="0" dirty="0">
                <a:solidFill>
                  <a:srgbClr val="0D0D0D"/>
                </a:solidFill>
                <a:effectLst/>
                <a:highlight>
                  <a:srgbClr val="FFFFFF"/>
                </a:highlight>
                <a:latin typeface="Söhne"/>
              </a:rPr>
              <a:t>3. </a:t>
            </a:r>
            <a:r>
              <a:rPr lang="en-US" b="1" i="0" u="sng" dirty="0">
                <a:solidFill>
                  <a:srgbClr val="0D0D0D"/>
                </a:solidFill>
                <a:effectLst/>
                <a:highlight>
                  <a:srgbClr val="FFFFFF"/>
                </a:highlight>
                <a:latin typeface="Söhne"/>
              </a:rPr>
              <a:t>Real-Time Predictions</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Instantaneous Results</a:t>
            </a:r>
            <a:r>
              <a:rPr lang="en-US" b="0" i="0" dirty="0">
                <a:solidFill>
                  <a:srgbClr val="0D0D0D"/>
                </a:solidFill>
                <a:effectLst/>
                <a:highlight>
                  <a:srgbClr val="FFFFFF"/>
                </a:highlight>
                <a:latin typeface="Söhne"/>
              </a:rPr>
              <a:t>: Quick classification of new images.</a:t>
            </a:r>
          </a:p>
          <a:p>
            <a:pPr algn="l">
              <a:buFont typeface="Arial" panose="020B0604020202020204" pitchFamily="34" charset="0"/>
              <a:buChar char="•"/>
            </a:pPr>
            <a:r>
              <a:rPr lang="en-US" b="1" i="0" dirty="0">
                <a:solidFill>
                  <a:srgbClr val="0D0D0D"/>
                </a:solidFill>
                <a:effectLst/>
                <a:highlight>
                  <a:srgbClr val="FFFFFF"/>
                </a:highlight>
                <a:latin typeface="Söhne"/>
              </a:rPr>
              <a:t>Scalable Infrastructure</a:t>
            </a:r>
            <a:r>
              <a:rPr lang="en-US" b="0" i="0" dirty="0">
                <a:solidFill>
                  <a:srgbClr val="0D0D0D"/>
                </a:solidFill>
                <a:effectLst/>
                <a:highlight>
                  <a:srgbClr val="FFFFFF"/>
                </a:highlight>
                <a:latin typeface="Söhne"/>
              </a:rPr>
              <a:t>: Ready for real-world demands and growth.</a:t>
            </a:r>
          </a:p>
          <a:p>
            <a:pPr algn="l"/>
            <a:r>
              <a:rPr lang="en-US" b="1" i="0" dirty="0">
                <a:solidFill>
                  <a:srgbClr val="0D0D0D"/>
                </a:solidFill>
                <a:effectLst/>
                <a:highlight>
                  <a:srgbClr val="FFFFFF"/>
                </a:highlight>
                <a:latin typeface="Söhne"/>
              </a:rPr>
              <a:t>4. </a:t>
            </a:r>
            <a:r>
              <a:rPr lang="en-US" b="1" i="0" u="sng" dirty="0">
                <a:solidFill>
                  <a:srgbClr val="0D0D0D"/>
                </a:solidFill>
                <a:effectLst/>
                <a:highlight>
                  <a:srgbClr val="FFFFFF"/>
                </a:highlight>
                <a:latin typeface="Söhne"/>
              </a:rPr>
              <a:t>Adaptive &amp; Versatile</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Multi-Industry Application</a:t>
            </a:r>
            <a:r>
              <a:rPr lang="en-US" b="0" i="0" dirty="0">
                <a:solidFill>
                  <a:srgbClr val="0D0D0D"/>
                </a:solidFill>
                <a:effectLst/>
                <a:highlight>
                  <a:srgbClr val="FFFFFF"/>
                </a:highlight>
                <a:latin typeface="Söhne"/>
              </a:rPr>
              <a:t>: From healthcare to gaming, our solution fits all.</a:t>
            </a:r>
          </a:p>
          <a:p>
            <a:pPr algn="l">
              <a:buFont typeface="Arial" panose="020B0604020202020204" pitchFamily="34" charset="0"/>
              <a:buChar char="•"/>
            </a:pPr>
            <a:r>
              <a:rPr lang="en-US" b="1" i="0" dirty="0">
                <a:solidFill>
                  <a:srgbClr val="0D0D0D"/>
                </a:solidFill>
                <a:effectLst/>
                <a:highlight>
                  <a:srgbClr val="FFFFFF"/>
                </a:highlight>
                <a:latin typeface="Söhne"/>
              </a:rPr>
              <a:t>Flexible Integration</a:t>
            </a:r>
            <a:r>
              <a:rPr lang="en-US" b="0" i="0" dirty="0">
                <a:solidFill>
                  <a:srgbClr val="0D0D0D"/>
                </a:solidFill>
                <a:effectLst/>
                <a:highlight>
                  <a:srgbClr val="FFFFFF"/>
                </a:highlight>
                <a:latin typeface="Söhne"/>
              </a:rPr>
              <a:t>: Seamlessly plug into existing systems or standalone applications.</a:t>
            </a:r>
          </a:p>
          <a:p>
            <a:pPr algn="l"/>
            <a:endParaRPr lang="en-US" b="0" i="0" dirty="0">
              <a:solidFill>
                <a:srgbClr val="0D0D0D"/>
              </a:solidFill>
              <a:effectLst/>
              <a:highlight>
                <a:srgbClr val="FFFFFF"/>
              </a:highligh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1023</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Bahnschrift</vt:lpstr>
      <vt:lpstr>Calibri</vt:lpstr>
      <vt:lpstr>Maven Pro</vt:lpstr>
      <vt:lpstr>Söhne</vt:lpstr>
      <vt:lpstr>Trebuchet MS</vt:lpstr>
      <vt:lpstr>Office Theme</vt:lpstr>
      <vt:lpstr> SEDHU RAM P  71772118138  B.TECH IT  GCT ,Coimbatore</vt:lpstr>
      <vt:lpstr>PROJECT TITLE</vt:lpstr>
      <vt:lpstr>AGENDA</vt:lpstr>
      <vt:lpstr>PROBLEM STATEMENT</vt:lpstr>
      <vt:lpstr>PROJECT OVERVIEW</vt:lpstr>
      <vt:lpstr>CNN:</vt:lpstr>
      <vt:lpstr>WHO ARE THE END USERS?</vt:lpstr>
      <vt:lpstr>YOUR SOLUTION AND ITS VALUE PROPOSITION</vt:lpstr>
      <vt:lpstr>THE WOW IN YOUR SOLUTION</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SRIDHAR E  71772118145  B.TECH IT  GCT ,Coimbatore</dc:title>
  <cp:lastModifiedBy>Sedhu Ram</cp:lastModifiedBy>
  <cp:revision>2</cp:revision>
  <dcterms:created xsi:type="dcterms:W3CDTF">2024-04-24T04:51:26Z</dcterms:created>
  <dcterms:modified xsi:type="dcterms:W3CDTF">2024-04-24T07:11:32Z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