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C3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9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22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11/10/2024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016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11/10/2024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577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6767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992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034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079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40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352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1894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242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33759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MATLAB Logo, symbol, meaning, history, PNG, brand">
            <a:extLst>
              <a:ext uri="{FF2B5EF4-FFF2-40B4-BE49-F238E27FC236}">
                <a16:creationId xmlns:a16="http://schemas.microsoft.com/office/drawing/2014/main" id="{A96D85BE-9C88-50C8-7461-E27C98EA3C03}"/>
              </a:ext>
            </a:extLst>
          </p:cNvPr>
          <p:cNvPicPr>
            <a:picLocks noChangeAspect="1" noChangeArrowheads="1"/>
          </p:cNvPicPr>
          <p:nvPr/>
        </p:nvPicPr>
        <p:blipFill>
          <a:blip r:embed="rId2">
            <a:alphaModFix amt="15000"/>
            <a:extLst>
              <a:ext uri="{28A0092B-C50C-407E-A947-70E740481C1C}">
                <a14:useLocalDpi xmlns:a14="http://schemas.microsoft.com/office/drawing/2010/main" val="0"/>
              </a:ext>
            </a:extLst>
          </a:blip>
          <a:srcRect/>
          <a:stretch>
            <a:fillRect/>
          </a:stretch>
        </p:blipFill>
        <p:spPr bwMode="auto">
          <a:xfrm>
            <a:off x="395410" y="178563"/>
            <a:ext cx="11463215" cy="64480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F2985F-0EF7-9D26-87B9-4A45ABEF3A94}"/>
              </a:ext>
            </a:extLst>
          </p:cNvPr>
          <p:cNvSpPr>
            <a:spLocks noGrp="1"/>
          </p:cNvSpPr>
          <p:nvPr>
            <p:ph type="ctrTitle"/>
          </p:nvPr>
        </p:nvSpPr>
        <p:spPr>
          <a:xfrm>
            <a:off x="648929" y="639097"/>
            <a:ext cx="6253317" cy="3686015"/>
          </a:xfrm>
        </p:spPr>
        <p:txBody>
          <a:bodyPr>
            <a:normAutofit/>
          </a:bodyPr>
          <a:lstStyle/>
          <a:p>
            <a:pPr algn="just"/>
            <a:r>
              <a:rPr lang="en-US" sz="5600" b="1" dirty="0"/>
              <a:t>Real-Time Audio Equalizer with QAM Visualization with MATLAB</a:t>
            </a:r>
            <a:endParaRPr lang="en-IN" sz="5600" b="1" dirty="0"/>
          </a:p>
        </p:txBody>
      </p:sp>
      <p:sp>
        <p:nvSpPr>
          <p:cNvPr id="3" name="Subtitle 2">
            <a:extLst>
              <a:ext uri="{FF2B5EF4-FFF2-40B4-BE49-F238E27FC236}">
                <a16:creationId xmlns:a16="http://schemas.microsoft.com/office/drawing/2014/main" id="{E7283167-861F-5528-EF35-53355822D37C}"/>
              </a:ext>
            </a:extLst>
          </p:cNvPr>
          <p:cNvSpPr>
            <a:spLocks noGrp="1"/>
          </p:cNvSpPr>
          <p:nvPr>
            <p:ph type="subTitle" idx="1"/>
          </p:nvPr>
        </p:nvSpPr>
        <p:spPr>
          <a:xfrm>
            <a:off x="632899" y="4672739"/>
            <a:ext cx="6269347" cy="1021498"/>
          </a:xfrm>
        </p:spPr>
        <p:txBody>
          <a:bodyPr>
            <a:normAutofit/>
          </a:bodyPr>
          <a:lstStyle/>
          <a:p>
            <a:pPr algn="r"/>
            <a:r>
              <a:rPr lang="en-IN" b="1" dirty="0">
                <a:solidFill>
                  <a:schemeClr val="tx1">
                    <a:lumMod val="85000"/>
                    <a:lumOff val="15000"/>
                  </a:schemeClr>
                </a:solidFill>
              </a:rPr>
              <a:t>-Learners Ground</a:t>
            </a:r>
          </a:p>
        </p:txBody>
      </p:sp>
      <p:cxnSp>
        <p:nvCxnSpPr>
          <p:cNvPr id="1033" name="Straight Connector 1032">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2813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35" name="Rectangle 1034">
            <a:extLst>
              <a:ext uri="{FF2B5EF4-FFF2-40B4-BE49-F238E27FC236}">
                <a16:creationId xmlns:a16="http://schemas.microsoft.com/office/drawing/2014/main" id="{B8552A09-235F-4027-B9C7-B09D159C7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6" name="Picture 5">
            <a:extLst>
              <a:ext uri="{FF2B5EF4-FFF2-40B4-BE49-F238E27FC236}">
                <a16:creationId xmlns:a16="http://schemas.microsoft.com/office/drawing/2014/main" id="{53BE75D5-4DD7-7265-2ECD-12C156FFADBE}"/>
              </a:ext>
            </a:extLst>
          </p:cNvPr>
          <p:cNvPicPr>
            <a:picLocks noChangeAspect="1"/>
          </p:cNvPicPr>
          <p:nvPr/>
        </p:nvPicPr>
        <p:blipFill>
          <a:blip r:embed="rId3"/>
          <a:stretch>
            <a:fillRect/>
          </a:stretch>
        </p:blipFill>
        <p:spPr>
          <a:xfrm>
            <a:off x="7168188" y="190924"/>
            <a:ext cx="4380004" cy="3287617"/>
          </a:xfrm>
          <a:prstGeom prst="rect">
            <a:avLst/>
          </a:prstGeom>
        </p:spPr>
      </p:pic>
      <p:pic>
        <p:nvPicPr>
          <p:cNvPr id="8" name="Picture 7">
            <a:extLst>
              <a:ext uri="{FF2B5EF4-FFF2-40B4-BE49-F238E27FC236}">
                <a16:creationId xmlns:a16="http://schemas.microsoft.com/office/drawing/2014/main" id="{305F246E-AFC1-8453-80E2-4C464228B0DC}"/>
              </a:ext>
            </a:extLst>
          </p:cNvPr>
          <p:cNvPicPr>
            <a:picLocks noChangeAspect="1"/>
          </p:cNvPicPr>
          <p:nvPr/>
        </p:nvPicPr>
        <p:blipFill>
          <a:blip r:embed="rId4"/>
          <a:stretch>
            <a:fillRect/>
          </a:stretch>
        </p:blipFill>
        <p:spPr>
          <a:xfrm>
            <a:off x="7168188" y="4516385"/>
            <a:ext cx="4757869" cy="1370443"/>
          </a:xfrm>
          <a:prstGeom prst="rect">
            <a:avLst/>
          </a:prstGeom>
        </p:spPr>
      </p:pic>
      <p:sp>
        <p:nvSpPr>
          <p:cNvPr id="10" name="Rectangle 9">
            <a:extLst>
              <a:ext uri="{FF2B5EF4-FFF2-40B4-BE49-F238E27FC236}">
                <a16:creationId xmlns:a16="http://schemas.microsoft.com/office/drawing/2014/main" id="{FD1973B0-CA0D-336B-8CDC-80694B860506}"/>
              </a:ext>
            </a:extLst>
          </p:cNvPr>
          <p:cNvSpPr/>
          <p:nvPr/>
        </p:nvSpPr>
        <p:spPr>
          <a:xfrm>
            <a:off x="7529390" y="295822"/>
            <a:ext cx="3657600" cy="344813"/>
          </a:xfrm>
          <a:prstGeom prst="rect">
            <a:avLst/>
          </a:prstGeom>
          <a:solidFill>
            <a:schemeClr val="bg1"/>
          </a:solidFill>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ysClr val="windowText" lastClr="000000"/>
                </a:solidFill>
              </a:rPr>
              <a:t>INPUT SIGNAL</a:t>
            </a:r>
          </a:p>
        </p:txBody>
      </p:sp>
      <p:sp>
        <p:nvSpPr>
          <p:cNvPr id="12" name="Rectangle 11">
            <a:extLst>
              <a:ext uri="{FF2B5EF4-FFF2-40B4-BE49-F238E27FC236}">
                <a16:creationId xmlns:a16="http://schemas.microsoft.com/office/drawing/2014/main" id="{5B9D3898-4103-6062-FABC-1E8B45CC9025}"/>
              </a:ext>
            </a:extLst>
          </p:cNvPr>
          <p:cNvSpPr/>
          <p:nvPr/>
        </p:nvSpPr>
        <p:spPr>
          <a:xfrm>
            <a:off x="7885471" y="4128120"/>
            <a:ext cx="3657600" cy="344813"/>
          </a:xfrm>
          <a:prstGeom prst="rect">
            <a:avLst/>
          </a:prstGeom>
          <a:solidFill>
            <a:schemeClr val="bg1"/>
          </a:solidFill>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ysClr val="windowText" lastClr="000000"/>
                </a:solidFill>
              </a:rPr>
              <a:t>QAM  EQUALLIZED  SIGNAL</a:t>
            </a:r>
          </a:p>
        </p:txBody>
      </p:sp>
    </p:spTree>
    <p:extLst>
      <p:ext uri="{BB962C8B-B14F-4D97-AF65-F5344CB8AC3E}">
        <p14:creationId xmlns:p14="http://schemas.microsoft.com/office/powerpoint/2010/main" val="3125110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4388C-D232-D471-04EA-BEF20421A38A}"/>
              </a:ext>
            </a:extLst>
          </p:cNvPr>
          <p:cNvSpPr>
            <a:spLocks noGrp="1"/>
          </p:cNvSpPr>
          <p:nvPr>
            <p:ph type="title"/>
          </p:nvPr>
        </p:nvSpPr>
        <p:spPr/>
        <p:txBody>
          <a:bodyPr/>
          <a:lstStyle/>
          <a:p>
            <a:r>
              <a:rPr lang="en-IN" dirty="0"/>
              <a:t>OUTPUT:</a:t>
            </a:r>
          </a:p>
        </p:txBody>
      </p:sp>
      <p:pic>
        <p:nvPicPr>
          <p:cNvPr id="9" name="Content Placeholder 8">
            <a:extLst>
              <a:ext uri="{FF2B5EF4-FFF2-40B4-BE49-F238E27FC236}">
                <a16:creationId xmlns:a16="http://schemas.microsoft.com/office/drawing/2014/main" id="{B8AF9312-D18A-AB3A-2620-B6CA6DC4309E}"/>
              </a:ext>
            </a:extLst>
          </p:cNvPr>
          <p:cNvPicPr>
            <a:picLocks noGrp="1" noChangeAspect="1"/>
          </p:cNvPicPr>
          <p:nvPr>
            <p:ph idx="1"/>
          </p:nvPr>
        </p:nvPicPr>
        <p:blipFill>
          <a:blip r:embed="rId2"/>
          <a:stretch>
            <a:fillRect/>
          </a:stretch>
        </p:blipFill>
        <p:spPr>
          <a:xfrm>
            <a:off x="2189357" y="2108200"/>
            <a:ext cx="7873612" cy="3760788"/>
          </a:xfrm>
        </p:spPr>
      </p:pic>
    </p:spTree>
    <p:extLst>
      <p:ext uri="{BB962C8B-B14F-4D97-AF65-F5344CB8AC3E}">
        <p14:creationId xmlns:p14="http://schemas.microsoft.com/office/powerpoint/2010/main" val="487798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F03B-4924-0CBD-8B4C-646B38C0502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43AC3D7-8548-BFBB-6442-019756E9F71F}"/>
              </a:ext>
            </a:extLst>
          </p:cNvPr>
          <p:cNvSpPr>
            <a:spLocks noGrp="1"/>
          </p:cNvSpPr>
          <p:nvPr>
            <p:ph idx="1"/>
          </p:nvPr>
        </p:nvSpPr>
        <p:spPr/>
        <p:txBody>
          <a:bodyPr/>
          <a:lstStyle/>
          <a:p>
            <a:r>
              <a:rPr lang="en-US" dirty="0"/>
              <a:t>This project successfully demonstrates the real-time conversion of audio signals into Quadrature Amplitude Modulation (QAM) for visualization and analysis. By integrating audio signal processing with QAM modulation techniques, the application provides an interactive environment where users can explore how audio data can be mapped to digital modulation schemes. The real-time QAM visualization, including 2D and 3D constellations, allows users to observe the dynamic evolution of the signal during playback.</a:t>
            </a:r>
            <a:endParaRPr lang="en-IN" dirty="0"/>
          </a:p>
        </p:txBody>
      </p:sp>
    </p:spTree>
    <p:extLst>
      <p:ext uri="{BB962C8B-B14F-4D97-AF65-F5344CB8AC3E}">
        <p14:creationId xmlns:p14="http://schemas.microsoft.com/office/powerpoint/2010/main" val="240973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DC07-7ECF-AE10-D931-F2F1E38C62F2}"/>
              </a:ext>
            </a:extLst>
          </p:cNvPr>
          <p:cNvSpPr>
            <a:spLocks noGrp="1"/>
          </p:cNvSpPr>
          <p:nvPr>
            <p:ph type="title"/>
          </p:nvPr>
        </p:nvSpPr>
        <p:spPr>
          <a:xfrm>
            <a:off x="3135630" y="4418335"/>
            <a:ext cx="10058400" cy="1450757"/>
          </a:xfrm>
        </p:spPr>
        <p:txBody>
          <a:bodyPr/>
          <a:lstStyle/>
          <a:p>
            <a:r>
              <a:rPr lang="en-IN" dirty="0">
                <a:highlight>
                  <a:srgbClr val="FFFF00"/>
                </a:highlight>
              </a:rPr>
              <a:t>learnersground2@gmail.com</a:t>
            </a:r>
          </a:p>
        </p:txBody>
      </p:sp>
      <p:sp>
        <p:nvSpPr>
          <p:cNvPr id="3" name="Content Placeholder 2">
            <a:extLst>
              <a:ext uri="{FF2B5EF4-FFF2-40B4-BE49-F238E27FC236}">
                <a16:creationId xmlns:a16="http://schemas.microsoft.com/office/drawing/2014/main" id="{2372A47A-38B3-0CBC-3B55-679294C3208D}"/>
              </a:ext>
            </a:extLst>
          </p:cNvPr>
          <p:cNvSpPr>
            <a:spLocks noGrp="1"/>
          </p:cNvSpPr>
          <p:nvPr>
            <p:ph idx="1"/>
          </p:nvPr>
        </p:nvSpPr>
        <p:spPr/>
        <p:txBody>
          <a:bodyPr>
            <a:normAutofit/>
          </a:bodyPr>
          <a:lstStyle/>
          <a:p>
            <a:r>
              <a:rPr lang="en-IN" sz="8000" dirty="0"/>
              <a:t>THANK YOU</a:t>
            </a:r>
          </a:p>
        </p:txBody>
      </p:sp>
    </p:spTree>
    <p:extLst>
      <p:ext uri="{BB962C8B-B14F-4D97-AF65-F5344CB8AC3E}">
        <p14:creationId xmlns:p14="http://schemas.microsoft.com/office/powerpoint/2010/main" val="118290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A37A-2A9B-A918-9FD9-3976DAF46EED}"/>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OBJECTIVE</a:t>
            </a:r>
          </a:p>
        </p:txBody>
      </p:sp>
      <p:sp>
        <p:nvSpPr>
          <p:cNvPr id="3" name="Content Placeholder 2">
            <a:extLst>
              <a:ext uri="{FF2B5EF4-FFF2-40B4-BE49-F238E27FC236}">
                <a16:creationId xmlns:a16="http://schemas.microsoft.com/office/drawing/2014/main" id="{EC984C19-4443-1F8C-0219-F7BEA403A4E9}"/>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The objective of this project is to design and implement an interactive MATLAB application that simulates real-time audio playback while concurrently visualizing the audio signal as a Quadrature Amplitude Modulation (QAM) signal. The application aims to demonstrate how audio signals can be transformed into a QAM format and visualized dynamically, allowing users to observe the modulation process in both 2D and 3D QAM constellations.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8836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E900-0C87-1526-A588-20CA76221D73}"/>
              </a:ext>
            </a:extLst>
          </p:cNvPr>
          <p:cNvSpPr>
            <a:spLocks noGrp="1"/>
          </p:cNvSpPr>
          <p:nvPr>
            <p:ph type="title"/>
          </p:nvPr>
        </p:nvSpPr>
        <p:spPr/>
        <p:txBody>
          <a:bodyPr/>
          <a:lstStyle/>
          <a:p>
            <a:r>
              <a:rPr lang="en-IN" dirty="0"/>
              <a:t>Principle:</a:t>
            </a:r>
          </a:p>
        </p:txBody>
      </p:sp>
      <p:sp>
        <p:nvSpPr>
          <p:cNvPr id="3" name="Content Placeholder 2">
            <a:extLst>
              <a:ext uri="{FF2B5EF4-FFF2-40B4-BE49-F238E27FC236}">
                <a16:creationId xmlns:a16="http://schemas.microsoft.com/office/drawing/2014/main" id="{C85098D3-D4FE-1B2A-7A9B-6D0D6D74E3C3}"/>
              </a:ext>
            </a:extLst>
          </p:cNvPr>
          <p:cNvSpPr>
            <a:spLocks noGrp="1"/>
          </p:cNvSpPr>
          <p:nvPr>
            <p:ph idx="1"/>
          </p:nvPr>
        </p:nvSpPr>
        <p:spPr/>
        <p:txBody>
          <a:bodyPr/>
          <a:lstStyle/>
          <a:p>
            <a:r>
              <a:rPr lang="en-US" dirty="0"/>
              <a:t>The principle of this application is to convert an audio signal into Quadrature Amplitude Modulation (QAM) for real-time visualization. The audio is modulated and displayed as dynamic QAM constellations in both 2D and 3D formats. Users can interact with the visualization by adjusting the modulation order and controlling playback, providing a hands-on learning experience.</a:t>
            </a:r>
            <a:endParaRPr lang="en-IN" dirty="0"/>
          </a:p>
        </p:txBody>
      </p:sp>
    </p:spTree>
    <p:extLst>
      <p:ext uri="{BB962C8B-B14F-4D97-AF65-F5344CB8AC3E}">
        <p14:creationId xmlns:p14="http://schemas.microsoft.com/office/powerpoint/2010/main" val="1782104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0E70-D1F0-0BD9-FB95-0E75F7D10254}"/>
              </a:ext>
            </a:extLst>
          </p:cNvPr>
          <p:cNvSpPr>
            <a:spLocks noGrp="1"/>
          </p:cNvSpPr>
          <p:nvPr>
            <p:ph type="title"/>
          </p:nvPr>
        </p:nvSpPr>
        <p:spPr/>
        <p:txBody>
          <a:bodyPr/>
          <a:lstStyle/>
          <a:p>
            <a:r>
              <a:rPr lang="en-IN" dirty="0"/>
              <a:t>BLOCK  DIAGRAM:</a:t>
            </a:r>
          </a:p>
        </p:txBody>
      </p:sp>
      <p:sp>
        <p:nvSpPr>
          <p:cNvPr id="4" name="Rectangle 3">
            <a:extLst>
              <a:ext uri="{FF2B5EF4-FFF2-40B4-BE49-F238E27FC236}">
                <a16:creationId xmlns:a16="http://schemas.microsoft.com/office/drawing/2014/main" id="{E28655D6-FE8B-FC84-44C0-BEB1891501CC}"/>
              </a:ext>
            </a:extLst>
          </p:cNvPr>
          <p:cNvSpPr/>
          <p:nvPr/>
        </p:nvSpPr>
        <p:spPr>
          <a:xfrm>
            <a:off x="857250" y="2733675"/>
            <a:ext cx="3095625" cy="828675"/>
          </a:xfrm>
          <a:prstGeom prst="rect">
            <a:avLst/>
          </a:prstGeom>
          <a:solidFill>
            <a:schemeClr val="accent6">
              <a:lumMod val="60000"/>
              <a:lumOff val="40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Load and Preprocess Audio</a:t>
            </a:r>
          </a:p>
        </p:txBody>
      </p:sp>
      <p:sp>
        <p:nvSpPr>
          <p:cNvPr id="7" name="Rectangle 6">
            <a:extLst>
              <a:ext uri="{FF2B5EF4-FFF2-40B4-BE49-F238E27FC236}">
                <a16:creationId xmlns:a16="http://schemas.microsoft.com/office/drawing/2014/main" id="{62AE7F7A-CA5B-DFE9-0402-6957CF949442}"/>
              </a:ext>
            </a:extLst>
          </p:cNvPr>
          <p:cNvSpPr/>
          <p:nvPr/>
        </p:nvSpPr>
        <p:spPr>
          <a:xfrm>
            <a:off x="4562475" y="4452937"/>
            <a:ext cx="3095625" cy="828675"/>
          </a:xfrm>
          <a:prstGeom prst="rect">
            <a:avLst/>
          </a:prstGeom>
          <a:solidFill>
            <a:schemeClr val="accent1">
              <a:lumMod val="40000"/>
              <a:lumOff val="60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OUTPUT PLOT</a:t>
            </a:r>
          </a:p>
        </p:txBody>
      </p:sp>
      <p:sp>
        <p:nvSpPr>
          <p:cNvPr id="8" name="Rectangle 7">
            <a:extLst>
              <a:ext uri="{FF2B5EF4-FFF2-40B4-BE49-F238E27FC236}">
                <a16:creationId xmlns:a16="http://schemas.microsoft.com/office/drawing/2014/main" id="{4D16D03A-F457-F2FF-B411-749ADFA64FAD}"/>
              </a:ext>
            </a:extLst>
          </p:cNvPr>
          <p:cNvSpPr/>
          <p:nvPr/>
        </p:nvSpPr>
        <p:spPr>
          <a:xfrm>
            <a:off x="8205786" y="4452937"/>
            <a:ext cx="3095625" cy="828675"/>
          </a:xfrm>
          <a:prstGeom prst="rect">
            <a:avLst/>
          </a:prstGeom>
          <a:solidFill>
            <a:schemeClr val="tx2">
              <a:lumMod val="25000"/>
              <a:lumOff val="7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Playback and Control</a:t>
            </a:r>
          </a:p>
        </p:txBody>
      </p:sp>
      <p:sp>
        <p:nvSpPr>
          <p:cNvPr id="9" name="Rectangle 8">
            <a:extLst>
              <a:ext uri="{FF2B5EF4-FFF2-40B4-BE49-F238E27FC236}">
                <a16:creationId xmlns:a16="http://schemas.microsoft.com/office/drawing/2014/main" id="{6BFE3363-A2F9-4A70-0D7A-6A02430983C8}"/>
              </a:ext>
            </a:extLst>
          </p:cNvPr>
          <p:cNvSpPr/>
          <p:nvPr/>
        </p:nvSpPr>
        <p:spPr>
          <a:xfrm>
            <a:off x="8205787" y="2747962"/>
            <a:ext cx="3095625" cy="828675"/>
          </a:xfrm>
          <a:prstGeom prst="rect">
            <a:avLst/>
          </a:prstGeom>
          <a:solidFill>
            <a:schemeClr val="accent4">
              <a:lumMod val="20000"/>
              <a:lumOff val="80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Real-Time Visualization</a:t>
            </a:r>
          </a:p>
        </p:txBody>
      </p:sp>
      <p:sp>
        <p:nvSpPr>
          <p:cNvPr id="10" name="Rectangle 9">
            <a:extLst>
              <a:ext uri="{FF2B5EF4-FFF2-40B4-BE49-F238E27FC236}">
                <a16:creationId xmlns:a16="http://schemas.microsoft.com/office/drawing/2014/main" id="{618B5B1D-EBC4-0E72-219F-102DE30BC166}"/>
              </a:ext>
            </a:extLst>
          </p:cNvPr>
          <p:cNvSpPr/>
          <p:nvPr/>
        </p:nvSpPr>
        <p:spPr>
          <a:xfrm>
            <a:off x="4562475" y="2749867"/>
            <a:ext cx="3095625" cy="828675"/>
          </a:xfrm>
          <a:prstGeom prst="rect">
            <a:avLst/>
          </a:prstGeom>
          <a:solidFill>
            <a:schemeClr val="accent5">
              <a:lumMod val="40000"/>
              <a:lumOff val="60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QAM Signal Mapping</a:t>
            </a:r>
          </a:p>
        </p:txBody>
      </p:sp>
      <p:sp>
        <p:nvSpPr>
          <p:cNvPr id="11" name="Rectangle 10">
            <a:extLst>
              <a:ext uri="{FF2B5EF4-FFF2-40B4-BE49-F238E27FC236}">
                <a16:creationId xmlns:a16="http://schemas.microsoft.com/office/drawing/2014/main" id="{C1F03A92-D27F-E298-40BA-A944EEB38FDE}"/>
              </a:ext>
            </a:extLst>
          </p:cNvPr>
          <p:cNvSpPr/>
          <p:nvPr/>
        </p:nvSpPr>
        <p:spPr>
          <a:xfrm>
            <a:off x="638175" y="2095500"/>
            <a:ext cx="11249025" cy="3762375"/>
          </a:xfrm>
          <a:prstGeom prst="rect">
            <a:avLst/>
          </a:prstGeom>
          <a:no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A067DB51-BA1B-2D3C-7826-30A9C060D614}"/>
              </a:ext>
            </a:extLst>
          </p:cNvPr>
          <p:cNvSpPr/>
          <p:nvPr/>
        </p:nvSpPr>
        <p:spPr>
          <a:xfrm>
            <a:off x="3952875" y="3095625"/>
            <a:ext cx="609600" cy="133350"/>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4DFBFFC2-FEDB-D1E3-608D-9F33A38A31B3}"/>
              </a:ext>
            </a:extLst>
          </p:cNvPr>
          <p:cNvSpPr/>
          <p:nvPr/>
        </p:nvSpPr>
        <p:spPr>
          <a:xfrm>
            <a:off x="7658100" y="3086099"/>
            <a:ext cx="547686" cy="142876"/>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DB0802BB-9FD6-2746-11D0-FA905E74F3F0}"/>
              </a:ext>
            </a:extLst>
          </p:cNvPr>
          <p:cNvSpPr/>
          <p:nvPr/>
        </p:nvSpPr>
        <p:spPr>
          <a:xfrm rot="5400000">
            <a:off x="9477375" y="3933824"/>
            <a:ext cx="609600" cy="133350"/>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EEBFBBA8-76B8-59F6-5BE9-C71F9F50B1F4}"/>
              </a:ext>
            </a:extLst>
          </p:cNvPr>
          <p:cNvSpPr/>
          <p:nvPr/>
        </p:nvSpPr>
        <p:spPr>
          <a:xfrm rot="10800000">
            <a:off x="7646193" y="4848224"/>
            <a:ext cx="547686" cy="142876"/>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178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4519-EDCF-517E-FF67-B73A3A02FB9C}"/>
              </a:ext>
            </a:extLst>
          </p:cNvPr>
          <p:cNvSpPr>
            <a:spLocks noGrp="1"/>
          </p:cNvSpPr>
          <p:nvPr>
            <p:ph type="title"/>
          </p:nvPr>
        </p:nvSpPr>
        <p:spPr/>
        <p:txBody>
          <a:bodyPr/>
          <a:lstStyle/>
          <a:p>
            <a:r>
              <a:rPr lang="en-IN" b="1" dirty="0"/>
              <a:t>Normalization of Audio Signal</a:t>
            </a:r>
            <a:r>
              <a:rPr lang="en-IN" dirty="0"/>
              <a:t>:</a:t>
            </a:r>
          </a:p>
        </p:txBody>
      </p:sp>
      <p:pic>
        <p:nvPicPr>
          <p:cNvPr id="5" name="Content Placeholder 4">
            <a:extLst>
              <a:ext uri="{FF2B5EF4-FFF2-40B4-BE49-F238E27FC236}">
                <a16:creationId xmlns:a16="http://schemas.microsoft.com/office/drawing/2014/main" id="{01B95609-A4B2-7FBA-779D-C98D2195B5CE}"/>
              </a:ext>
            </a:extLst>
          </p:cNvPr>
          <p:cNvPicPr>
            <a:picLocks noGrp="1" noChangeAspect="1"/>
          </p:cNvPicPr>
          <p:nvPr>
            <p:ph idx="1"/>
          </p:nvPr>
        </p:nvPicPr>
        <p:blipFill>
          <a:blip r:embed="rId2"/>
          <a:stretch>
            <a:fillRect/>
          </a:stretch>
        </p:blipFill>
        <p:spPr>
          <a:xfrm>
            <a:off x="3420659" y="2283515"/>
            <a:ext cx="5792008" cy="1486107"/>
          </a:xfrm>
        </p:spPr>
      </p:pic>
      <p:sp>
        <p:nvSpPr>
          <p:cNvPr id="6" name="Rectangle 1">
            <a:extLst>
              <a:ext uri="{FF2B5EF4-FFF2-40B4-BE49-F238E27FC236}">
                <a16:creationId xmlns:a16="http://schemas.microsoft.com/office/drawing/2014/main" id="{8251D31C-E3B9-4001-019D-45843D7104A8}"/>
              </a:ext>
            </a:extLst>
          </p:cNvPr>
          <p:cNvSpPr>
            <a:spLocks noChangeArrowheads="1"/>
          </p:cNvSpPr>
          <p:nvPr/>
        </p:nvSpPr>
        <p:spPr bwMode="auto">
          <a:xfrm>
            <a:off x="6062311" y="4157395"/>
            <a:ext cx="122593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x is the original audio signal.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x</a:t>
            </a:r>
            <a:r>
              <a:rPr kumimoji="0" lang="en-US" altLang="en-US" sz="1800" b="0" i="0" u="none" strike="noStrike" cap="none" normalizeH="0" baseline="-25000" dirty="0" err="1">
                <a:ln>
                  <a:noFill/>
                </a:ln>
                <a:solidFill>
                  <a:schemeClr val="tx1"/>
                </a:solidFill>
                <a:effectLst/>
                <a:latin typeface="Arial" panose="020B0604020202020204" pitchFamily="34" charset="0"/>
              </a:rPr>
              <a:t>norm</a:t>
            </a:r>
            <a:r>
              <a:rPr kumimoji="0" lang="en-US" altLang="en-US" sz="1800" b="0" i="0" u="none" strike="noStrike" cap="none" normalizeH="0" baseline="0" dirty="0">
                <a:ln>
                  <a:noFill/>
                </a:ln>
                <a:solidFill>
                  <a:schemeClr val="tx1"/>
                </a:solidFill>
                <a:effectLst/>
                <a:latin typeface="Arial" panose="020B0604020202020204" pitchFamily="34" charset="0"/>
              </a:rPr>
              <a:t>​ is the normalized audio signal in the range of [-1, 1]. </a:t>
            </a:r>
          </a:p>
        </p:txBody>
      </p:sp>
      <p:sp>
        <p:nvSpPr>
          <p:cNvPr id="8" name="TextBox 7">
            <a:extLst>
              <a:ext uri="{FF2B5EF4-FFF2-40B4-BE49-F238E27FC236}">
                <a16:creationId xmlns:a16="http://schemas.microsoft.com/office/drawing/2014/main" id="{071A2FF7-6D0B-54D5-20CA-9D695352A6C2}"/>
              </a:ext>
            </a:extLst>
          </p:cNvPr>
          <p:cNvSpPr txBox="1"/>
          <p:nvPr/>
        </p:nvSpPr>
        <p:spPr>
          <a:xfrm>
            <a:off x="2509788" y="1940467"/>
            <a:ext cx="9158438" cy="369332"/>
          </a:xfrm>
          <a:prstGeom prst="rect">
            <a:avLst/>
          </a:prstGeom>
          <a:noFill/>
        </p:spPr>
        <p:txBody>
          <a:bodyPr wrap="square">
            <a:spAutoFit/>
          </a:bodyPr>
          <a:lstStyle/>
          <a:p>
            <a:r>
              <a:rPr lang="en-US" dirty="0"/>
              <a:t>The audio signal must fit the QAM modulation range, so it is normalized</a:t>
            </a:r>
            <a:endParaRPr lang="en-IN" dirty="0"/>
          </a:p>
        </p:txBody>
      </p:sp>
    </p:spTree>
    <p:extLst>
      <p:ext uri="{BB962C8B-B14F-4D97-AF65-F5344CB8AC3E}">
        <p14:creationId xmlns:p14="http://schemas.microsoft.com/office/powerpoint/2010/main" val="362270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369E-5C21-2F4B-0387-964264996033}"/>
              </a:ext>
            </a:extLst>
          </p:cNvPr>
          <p:cNvSpPr>
            <a:spLocks noGrp="1"/>
          </p:cNvSpPr>
          <p:nvPr>
            <p:ph type="title"/>
          </p:nvPr>
        </p:nvSpPr>
        <p:spPr/>
        <p:txBody>
          <a:bodyPr/>
          <a:lstStyle/>
          <a:p>
            <a:r>
              <a:rPr lang="en-IN" dirty="0"/>
              <a:t>QAM Symbol Mapping</a:t>
            </a:r>
          </a:p>
        </p:txBody>
      </p:sp>
      <p:sp>
        <p:nvSpPr>
          <p:cNvPr id="3" name="Content Placeholder 2">
            <a:extLst>
              <a:ext uri="{FF2B5EF4-FFF2-40B4-BE49-F238E27FC236}">
                <a16:creationId xmlns:a16="http://schemas.microsoft.com/office/drawing/2014/main" id="{D35FF462-FB65-F703-CDB6-E0B65C50A99F}"/>
              </a:ext>
            </a:extLst>
          </p:cNvPr>
          <p:cNvSpPr>
            <a:spLocks noGrp="1"/>
          </p:cNvSpPr>
          <p:nvPr>
            <p:ph idx="1"/>
          </p:nvPr>
        </p:nvSpPr>
        <p:spPr>
          <a:xfrm>
            <a:off x="1106805" y="2108201"/>
            <a:ext cx="10058400" cy="3760891"/>
          </a:xfrm>
        </p:spPr>
        <p:txBody>
          <a:bodyPr/>
          <a:lstStyle/>
          <a:p>
            <a:r>
              <a:rPr lang="en-US" dirty="0"/>
              <a:t>Convert the normalized audio signal into discrete values that correspond to QAM symbols in the constellation.</a:t>
            </a:r>
          </a:p>
          <a:p>
            <a:endParaRPr lang="en-US" dirty="0"/>
          </a:p>
          <a:p>
            <a:endParaRPr lang="en-US" dirty="0"/>
          </a:p>
          <a:p>
            <a:pPr algn="r">
              <a:buClr>
                <a:schemeClr val="tx1"/>
              </a:buClr>
              <a:buFont typeface="Arial" panose="020B0604020202020204" pitchFamily="34" charset="0"/>
              <a:buChar char="•"/>
            </a:pPr>
            <a:r>
              <a:rPr lang="en-US" dirty="0">
                <a:solidFill>
                  <a:schemeClr val="tx1"/>
                </a:solidFill>
              </a:rPr>
              <a:t> </a:t>
            </a:r>
            <a:r>
              <a:rPr lang="en-US" dirty="0" err="1"/>
              <a:t>x</a:t>
            </a:r>
            <a:r>
              <a:rPr lang="en-US" baseline="-25000" dirty="0" err="1"/>
              <a:t>mod</a:t>
            </a:r>
            <a:r>
              <a:rPr lang="en-US" baseline="-25000" dirty="0"/>
              <a:t>​ </a:t>
            </a:r>
            <a:r>
              <a:rPr lang="en-US" dirty="0"/>
              <a:t>is the mapped symbol in the range [0, M−1].</a:t>
            </a:r>
            <a:endParaRPr lang="en-IN" dirty="0"/>
          </a:p>
        </p:txBody>
      </p:sp>
      <p:pic>
        <p:nvPicPr>
          <p:cNvPr id="5" name="Picture 4">
            <a:extLst>
              <a:ext uri="{FF2B5EF4-FFF2-40B4-BE49-F238E27FC236}">
                <a16:creationId xmlns:a16="http://schemas.microsoft.com/office/drawing/2014/main" id="{F0D15ECE-3810-068B-A72D-DEEAD208CB02}"/>
              </a:ext>
            </a:extLst>
          </p:cNvPr>
          <p:cNvPicPr>
            <a:picLocks noChangeAspect="1"/>
          </p:cNvPicPr>
          <p:nvPr/>
        </p:nvPicPr>
        <p:blipFill>
          <a:blip r:embed="rId2"/>
          <a:stretch>
            <a:fillRect/>
          </a:stretch>
        </p:blipFill>
        <p:spPr>
          <a:xfrm>
            <a:off x="3485785" y="2962210"/>
            <a:ext cx="5220429" cy="933580"/>
          </a:xfrm>
          <a:prstGeom prst="rect">
            <a:avLst/>
          </a:prstGeom>
        </p:spPr>
      </p:pic>
    </p:spTree>
    <p:extLst>
      <p:ext uri="{BB962C8B-B14F-4D97-AF65-F5344CB8AC3E}">
        <p14:creationId xmlns:p14="http://schemas.microsoft.com/office/powerpoint/2010/main" val="3506653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01640-82C1-B205-237C-A3B2BAE61197}"/>
              </a:ext>
            </a:extLst>
          </p:cNvPr>
          <p:cNvSpPr>
            <a:spLocks noGrp="1"/>
          </p:cNvSpPr>
          <p:nvPr>
            <p:ph type="title"/>
          </p:nvPr>
        </p:nvSpPr>
        <p:spPr/>
        <p:txBody>
          <a:bodyPr/>
          <a:lstStyle/>
          <a:p>
            <a:r>
              <a:rPr lang="en-IN" dirty="0"/>
              <a:t>QAM Modulation</a:t>
            </a:r>
          </a:p>
        </p:txBody>
      </p:sp>
      <p:sp>
        <p:nvSpPr>
          <p:cNvPr id="3" name="Content Placeholder 2">
            <a:extLst>
              <a:ext uri="{FF2B5EF4-FFF2-40B4-BE49-F238E27FC236}">
                <a16:creationId xmlns:a16="http://schemas.microsoft.com/office/drawing/2014/main" id="{731EBCCD-816D-8FD0-F4CA-B4FD8CD63AB3}"/>
              </a:ext>
            </a:extLst>
          </p:cNvPr>
          <p:cNvSpPr>
            <a:spLocks noGrp="1"/>
          </p:cNvSpPr>
          <p:nvPr>
            <p:ph idx="1"/>
          </p:nvPr>
        </p:nvSpPr>
        <p:spPr/>
        <p:txBody>
          <a:bodyPr/>
          <a:lstStyle/>
          <a:p>
            <a:r>
              <a:rPr lang="en-US" dirty="0"/>
              <a:t>The QAM signal is formed by mapping the integers from the mapped signal </a:t>
            </a:r>
            <a:r>
              <a:rPr lang="en-US" dirty="0" err="1"/>
              <a:t>x</a:t>
            </a:r>
            <a:r>
              <a:rPr lang="en-US" baseline="-25000" dirty="0" err="1"/>
              <a:t>mod</a:t>
            </a:r>
            <a:r>
              <a:rPr lang="en-US" baseline="-25000" dirty="0"/>
              <a:t>​</a:t>
            </a:r>
            <a:r>
              <a:rPr lang="en-US" dirty="0"/>
              <a:t> onto the corresponding points in the constellation.</a:t>
            </a:r>
          </a:p>
          <a:p>
            <a:endParaRPr lang="en-US" dirty="0"/>
          </a:p>
          <a:p>
            <a:endParaRPr lang="en-US" dirty="0"/>
          </a:p>
          <a:p>
            <a:endParaRPr lang="en-US" dirty="0"/>
          </a:p>
          <a:p>
            <a:endParaRPr lang="en-US" dirty="0"/>
          </a:p>
          <a:p>
            <a:endParaRPr lang="en-US" dirty="0"/>
          </a:p>
          <a:p>
            <a:endParaRPr lang="en-IN" dirty="0"/>
          </a:p>
        </p:txBody>
      </p:sp>
      <p:grpSp>
        <p:nvGrpSpPr>
          <p:cNvPr id="8" name="Group 7">
            <a:extLst>
              <a:ext uri="{FF2B5EF4-FFF2-40B4-BE49-F238E27FC236}">
                <a16:creationId xmlns:a16="http://schemas.microsoft.com/office/drawing/2014/main" id="{D0199CFD-9D6A-39CE-D44B-91E06E8E4789}"/>
              </a:ext>
            </a:extLst>
          </p:cNvPr>
          <p:cNvGrpSpPr/>
          <p:nvPr/>
        </p:nvGrpSpPr>
        <p:grpSpPr>
          <a:xfrm>
            <a:off x="3023744" y="3074118"/>
            <a:ext cx="8701531" cy="1829055"/>
            <a:chOff x="3023744" y="3074118"/>
            <a:chExt cx="8701531" cy="1829055"/>
          </a:xfrm>
        </p:grpSpPr>
        <p:pic>
          <p:nvPicPr>
            <p:cNvPr id="5" name="Picture 4">
              <a:extLst>
                <a:ext uri="{FF2B5EF4-FFF2-40B4-BE49-F238E27FC236}">
                  <a16:creationId xmlns:a16="http://schemas.microsoft.com/office/drawing/2014/main" id="{781E52E8-15E1-28BC-1E9E-61870F5B8C76}"/>
                </a:ext>
              </a:extLst>
            </p:cNvPr>
            <p:cNvPicPr>
              <a:picLocks noChangeAspect="1"/>
            </p:cNvPicPr>
            <p:nvPr/>
          </p:nvPicPr>
          <p:blipFill>
            <a:blip r:embed="rId2"/>
            <a:stretch>
              <a:fillRect/>
            </a:stretch>
          </p:blipFill>
          <p:spPr>
            <a:xfrm>
              <a:off x="3023744" y="3074118"/>
              <a:ext cx="6354062" cy="1829055"/>
            </a:xfrm>
            <a:prstGeom prst="rect">
              <a:avLst/>
            </a:prstGeom>
          </p:spPr>
        </p:pic>
        <p:sp>
          <p:nvSpPr>
            <p:cNvPr id="6" name="Rectangle 5">
              <a:extLst>
                <a:ext uri="{FF2B5EF4-FFF2-40B4-BE49-F238E27FC236}">
                  <a16:creationId xmlns:a16="http://schemas.microsoft.com/office/drawing/2014/main" id="{E83E6DAE-D5DA-4E24-D3A3-32932CFD22F7}"/>
                </a:ext>
              </a:extLst>
            </p:cNvPr>
            <p:cNvSpPr/>
            <p:nvPr/>
          </p:nvSpPr>
          <p:spPr>
            <a:xfrm>
              <a:off x="9629775" y="3114675"/>
              <a:ext cx="2095500" cy="600075"/>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In-Phase</a:t>
              </a:r>
            </a:p>
          </p:txBody>
        </p:sp>
        <p:sp>
          <p:nvSpPr>
            <p:cNvPr id="7" name="Rectangle 6">
              <a:extLst>
                <a:ext uri="{FF2B5EF4-FFF2-40B4-BE49-F238E27FC236}">
                  <a16:creationId xmlns:a16="http://schemas.microsoft.com/office/drawing/2014/main" id="{AC669D0C-F3C3-C184-D7F7-50E62323D670}"/>
                </a:ext>
              </a:extLst>
            </p:cNvPr>
            <p:cNvSpPr/>
            <p:nvPr/>
          </p:nvSpPr>
          <p:spPr>
            <a:xfrm>
              <a:off x="9629775" y="3990975"/>
              <a:ext cx="2095500" cy="600075"/>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Quadrature-Phase</a:t>
              </a:r>
            </a:p>
          </p:txBody>
        </p:sp>
      </p:grpSp>
      <p:sp>
        <p:nvSpPr>
          <p:cNvPr id="9" name="Rectangle 1">
            <a:extLst>
              <a:ext uri="{FF2B5EF4-FFF2-40B4-BE49-F238E27FC236}">
                <a16:creationId xmlns:a16="http://schemas.microsoft.com/office/drawing/2014/main" id="{165D58DF-52D1-400A-D5A5-795269CAE220}"/>
              </a:ext>
            </a:extLst>
          </p:cNvPr>
          <p:cNvSpPr>
            <a:spLocks noChangeArrowheads="1"/>
          </p:cNvSpPr>
          <p:nvPr/>
        </p:nvSpPr>
        <p:spPr bwMode="auto">
          <a:xfrm>
            <a:off x="4363100" y="4721224"/>
            <a:ext cx="707737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s</a:t>
            </a:r>
            <a:r>
              <a:rPr kumimoji="0" lang="en-US" altLang="en-US" sz="1800" b="0" i="0" u="none" strike="noStrike" cap="none" normalizeH="0" baseline="-25000" dirty="0" err="1">
                <a:ln>
                  <a:noFill/>
                </a:ln>
                <a:solidFill>
                  <a:schemeClr val="tx1"/>
                </a:solidFill>
                <a:effectLst/>
                <a:latin typeface="Arial" panose="020B0604020202020204" pitchFamily="34" charset="0"/>
              </a:rPr>
              <a:t>k</a:t>
            </a:r>
            <a:r>
              <a:rPr kumimoji="0" lang="en-US" altLang="en-US" sz="1800" b="0" i="0" u="none" strike="noStrike" cap="none" normalizeH="0" baseline="-2500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is the QAM symbol.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I</a:t>
            </a:r>
            <a:r>
              <a:rPr kumimoji="0" lang="en-US" altLang="en-US" sz="1800" b="0" i="0" u="none" strike="noStrike" cap="none" normalizeH="0" baseline="-25000" dirty="0" err="1">
                <a:ln>
                  <a:noFill/>
                </a:ln>
                <a:solidFill>
                  <a:schemeClr val="tx1"/>
                </a:solidFill>
                <a:effectLst/>
                <a:latin typeface="Arial" panose="020B0604020202020204" pitchFamily="34" charset="0"/>
              </a:rPr>
              <a:t>k</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0" u="none" strike="noStrike" cap="none" normalizeH="0" baseline="0" dirty="0" err="1">
                <a:ln>
                  <a:noFill/>
                </a:ln>
                <a:solidFill>
                  <a:schemeClr val="tx1"/>
                </a:solidFill>
                <a:effectLst/>
                <a:latin typeface="Arial" panose="020B0604020202020204" pitchFamily="34" charset="0"/>
              </a:rPr>
              <a:t>Q</a:t>
            </a:r>
            <a:r>
              <a:rPr kumimoji="0" lang="en-US" altLang="en-US" sz="1800" b="0" i="0" u="none" strike="noStrike" cap="none" normalizeH="0" baseline="-25000" dirty="0" err="1">
                <a:ln>
                  <a:noFill/>
                </a:ln>
                <a:solidFill>
                  <a:schemeClr val="tx1"/>
                </a:solidFill>
                <a:effectLst/>
                <a:latin typeface="Arial" panose="020B0604020202020204" pitchFamily="34" charset="0"/>
              </a:rPr>
              <a:t>k</a:t>
            </a:r>
            <a:r>
              <a:rPr kumimoji="0" lang="en-US" altLang="en-US" sz="1800" b="0" i="0" u="none" strike="noStrike" cap="none" normalizeH="0" baseline="0" dirty="0">
                <a:ln>
                  <a:noFill/>
                </a:ln>
                <a:solidFill>
                  <a:schemeClr val="tx1"/>
                </a:solidFill>
                <a:effectLst/>
                <a:latin typeface="Arial" panose="020B0604020202020204" pitchFamily="34" charset="0"/>
              </a:rPr>
              <a:t>​ represent the in-phase and quadrature components of the QAM symbol.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values are scaled to ensure proper spacing in the constellation. </a:t>
            </a:r>
          </a:p>
        </p:txBody>
      </p:sp>
    </p:spTree>
    <p:extLst>
      <p:ext uri="{BB962C8B-B14F-4D97-AF65-F5344CB8AC3E}">
        <p14:creationId xmlns:p14="http://schemas.microsoft.com/office/powerpoint/2010/main" val="519508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B40B-2D12-8721-9A5D-73006534A238}"/>
              </a:ext>
            </a:extLst>
          </p:cNvPr>
          <p:cNvSpPr>
            <a:spLocks noGrp="1"/>
          </p:cNvSpPr>
          <p:nvPr>
            <p:ph type="title"/>
          </p:nvPr>
        </p:nvSpPr>
        <p:spPr/>
        <p:txBody>
          <a:bodyPr/>
          <a:lstStyle/>
          <a:p>
            <a:r>
              <a:rPr lang="en-IN" dirty="0"/>
              <a:t>QAM Signal Generation</a:t>
            </a:r>
          </a:p>
        </p:txBody>
      </p:sp>
      <p:sp>
        <p:nvSpPr>
          <p:cNvPr id="3" name="Content Placeholder 2">
            <a:extLst>
              <a:ext uri="{FF2B5EF4-FFF2-40B4-BE49-F238E27FC236}">
                <a16:creationId xmlns:a16="http://schemas.microsoft.com/office/drawing/2014/main" id="{CE851699-9C9A-79B0-0BCE-4A102F5423B9}"/>
              </a:ext>
            </a:extLst>
          </p:cNvPr>
          <p:cNvSpPr>
            <a:spLocks noGrp="1"/>
          </p:cNvSpPr>
          <p:nvPr>
            <p:ph idx="1"/>
          </p:nvPr>
        </p:nvSpPr>
        <p:spPr/>
        <p:txBody>
          <a:bodyPr/>
          <a:lstStyle/>
          <a:p>
            <a:r>
              <a:rPr lang="en-US" dirty="0"/>
              <a:t>Once the symbol is mapped, the corresponding QAM signal can be generated in the time domain. This involves the generation of I and Q components as functions of time t:</a:t>
            </a:r>
          </a:p>
          <a:p>
            <a:endParaRPr lang="en-US" dirty="0"/>
          </a:p>
          <a:p>
            <a:endParaRPr lang="en-US" dirty="0"/>
          </a:p>
          <a:p>
            <a:endParaRPr lang="en-IN" dirty="0"/>
          </a:p>
        </p:txBody>
      </p:sp>
      <p:pic>
        <p:nvPicPr>
          <p:cNvPr id="5" name="Picture 4">
            <a:extLst>
              <a:ext uri="{FF2B5EF4-FFF2-40B4-BE49-F238E27FC236}">
                <a16:creationId xmlns:a16="http://schemas.microsoft.com/office/drawing/2014/main" id="{57981EC7-06C3-6235-BD2F-C76755252208}"/>
              </a:ext>
            </a:extLst>
          </p:cNvPr>
          <p:cNvPicPr>
            <a:picLocks noChangeAspect="1"/>
          </p:cNvPicPr>
          <p:nvPr/>
        </p:nvPicPr>
        <p:blipFill>
          <a:blip r:embed="rId2"/>
          <a:stretch>
            <a:fillRect/>
          </a:stretch>
        </p:blipFill>
        <p:spPr>
          <a:xfrm>
            <a:off x="3733469" y="3190842"/>
            <a:ext cx="4744112" cy="476316"/>
          </a:xfrm>
          <a:prstGeom prst="rect">
            <a:avLst/>
          </a:prstGeom>
        </p:spPr>
      </p:pic>
      <p:sp>
        <p:nvSpPr>
          <p:cNvPr id="6" name="Rectangle 1">
            <a:extLst>
              <a:ext uri="{FF2B5EF4-FFF2-40B4-BE49-F238E27FC236}">
                <a16:creationId xmlns:a16="http://schemas.microsoft.com/office/drawing/2014/main" id="{EC1D726D-931D-748C-0CFF-A7BF7A82B3BB}"/>
              </a:ext>
            </a:extLst>
          </p:cNvPr>
          <p:cNvSpPr>
            <a:spLocks noChangeArrowheads="1"/>
          </p:cNvSpPr>
          <p:nvPr/>
        </p:nvSpPr>
        <p:spPr bwMode="auto">
          <a:xfrm>
            <a:off x="5669279" y="4037999"/>
            <a:ext cx="39752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a:t>
            </a:r>
            <a:r>
              <a:rPr kumimoji="0" lang="en-US" altLang="en-US" sz="1800" b="0" i="0" u="none" strike="noStrike" cap="none" normalizeH="0" baseline="-25000" dirty="0">
                <a:ln>
                  <a:noFill/>
                </a:ln>
                <a:solidFill>
                  <a:schemeClr val="tx1"/>
                </a:solidFill>
                <a:effectLst/>
                <a:latin typeface="Arial" panose="020B0604020202020204" pitchFamily="34" charset="0"/>
              </a:rPr>
              <a:t>c</a:t>
            </a:r>
            <a:r>
              <a:rPr kumimoji="0" lang="en-US" altLang="en-US" sz="1800" b="0" i="0" u="none" strike="noStrike" cap="none" normalizeH="0" baseline="0" dirty="0">
                <a:ln>
                  <a:noFill/>
                </a:ln>
                <a:solidFill>
                  <a:schemeClr val="tx1"/>
                </a:solidFill>
                <a:effectLst/>
                <a:latin typeface="Arial" panose="020B0604020202020204" pitchFamily="34" charset="0"/>
              </a:rPr>
              <a:t>​ is the carrier frequency.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 is the time vector. </a:t>
            </a:r>
          </a:p>
        </p:txBody>
      </p:sp>
    </p:spTree>
    <p:extLst>
      <p:ext uri="{BB962C8B-B14F-4D97-AF65-F5344CB8AC3E}">
        <p14:creationId xmlns:p14="http://schemas.microsoft.com/office/powerpoint/2010/main" val="1242953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D6AD-2860-096E-92B1-EA6E40271505}"/>
              </a:ext>
            </a:extLst>
          </p:cNvPr>
          <p:cNvSpPr>
            <a:spLocks noGrp="1"/>
          </p:cNvSpPr>
          <p:nvPr>
            <p:ph type="title"/>
          </p:nvPr>
        </p:nvSpPr>
        <p:spPr/>
        <p:txBody>
          <a:bodyPr/>
          <a:lstStyle/>
          <a:p>
            <a:r>
              <a:rPr lang="en-IN" dirty="0"/>
              <a:t>Time-Domain Waveform Visualization</a:t>
            </a:r>
          </a:p>
        </p:txBody>
      </p:sp>
      <p:sp>
        <p:nvSpPr>
          <p:cNvPr id="3" name="Content Placeholder 2">
            <a:extLst>
              <a:ext uri="{FF2B5EF4-FFF2-40B4-BE49-F238E27FC236}">
                <a16:creationId xmlns:a16="http://schemas.microsoft.com/office/drawing/2014/main" id="{3CC8248A-9D0F-9A35-CC91-220978BB48C5}"/>
              </a:ext>
            </a:extLst>
          </p:cNvPr>
          <p:cNvSpPr>
            <a:spLocks noGrp="1"/>
          </p:cNvSpPr>
          <p:nvPr>
            <p:ph idx="1"/>
          </p:nvPr>
        </p:nvSpPr>
        <p:spPr/>
        <p:txBody>
          <a:bodyPr/>
          <a:lstStyle/>
          <a:p>
            <a:r>
              <a:rPr lang="en-US" dirty="0"/>
              <a:t>The time-domain representation of the QAM signal is updated as the audio plays, showing the waveform for each QAM symbol.</a:t>
            </a:r>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01B3F87C-828F-19CE-34B9-8F32F404DD52}"/>
              </a:ext>
            </a:extLst>
          </p:cNvPr>
          <p:cNvPicPr>
            <a:picLocks noChangeAspect="1"/>
          </p:cNvPicPr>
          <p:nvPr/>
        </p:nvPicPr>
        <p:blipFill>
          <a:blip r:embed="rId2"/>
          <a:stretch>
            <a:fillRect/>
          </a:stretch>
        </p:blipFill>
        <p:spPr>
          <a:xfrm>
            <a:off x="4276471" y="3200368"/>
            <a:ext cx="3639058" cy="457264"/>
          </a:xfrm>
          <a:prstGeom prst="rect">
            <a:avLst/>
          </a:prstGeom>
        </p:spPr>
      </p:pic>
      <p:sp>
        <p:nvSpPr>
          <p:cNvPr id="6" name="Rectangle 1">
            <a:extLst>
              <a:ext uri="{FF2B5EF4-FFF2-40B4-BE49-F238E27FC236}">
                <a16:creationId xmlns:a16="http://schemas.microsoft.com/office/drawing/2014/main" id="{24967E97-E550-09D4-97D3-0D07AE70D243}"/>
              </a:ext>
            </a:extLst>
          </p:cNvPr>
          <p:cNvSpPr>
            <a:spLocks noChangeArrowheads="1"/>
          </p:cNvSpPr>
          <p:nvPr/>
        </p:nvSpPr>
        <p:spPr bwMode="auto">
          <a:xfrm>
            <a:off x="5348639" y="3665480"/>
            <a:ext cx="119681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a:t>
            </a:r>
            <a:r>
              <a:rPr kumimoji="0" lang="en-US" altLang="en-US" sz="1800" b="0" i="0" u="none" strike="noStrike" cap="none" normalizeH="0" baseline="-25000" dirty="0">
                <a:ln>
                  <a:noFill/>
                </a:ln>
                <a:solidFill>
                  <a:schemeClr val="tx1"/>
                </a:solidFill>
                <a:effectLst/>
                <a:latin typeface="Arial" panose="020B0604020202020204" pitchFamily="34" charset="0"/>
              </a:rPr>
              <a:t>k</a:t>
            </a:r>
            <a:r>
              <a:rPr kumimoji="0" lang="en-US" altLang="en-US" sz="1800" b="0" i="0" u="none" strike="noStrike" cap="none" normalizeH="0" baseline="0" dirty="0">
                <a:ln>
                  <a:noFill/>
                </a:ln>
                <a:solidFill>
                  <a:schemeClr val="tx1"/>
                </a:solidFill>
                <a:effectLst/>
                <a:latin typeface="Arial" panose="020B0604020202020204" pitchFamily="34" charset="0"/>
              </a:rPr>
              <a:t>​ is the amplitude of the k-</a:t>
            </a:r>
            <a:r>
              <a:rPr kumimoji="0" lang="en-US" altLang="en-US" sz="1800" b="0" i="0" u="none" strike="noStrike" cap="none" normalizeH="0" baseline="0" dirty="0" err="1">
                <a:ln>
                  <a:noFill/>
                </a:ln>
                <a:solidFill>
                  <a:schemeClr val="tx1"/>
                </a:solidFill>
                <a:effectLst/>
                <a:latin typeface="Arial" panose="020B0604020202020204" pitchFamily="34" charset="0"/>
              </a:rPr>
              <a:t>th</a:t>
            </a:r>
            <a:r>
              <a:rPr kumimoji="0" lang="en-US" altLang="en-US" sz="1800" b="0" i="0" u="none" strike="noStrike" cap="none" normalizeH="0" baseline="0" dirty="0">
                <a:ln>
                  <a:noFill/>
                </a:ln>
                <a:solidFill>
                  <a:schemeClr val="tx1"/>
                </a:solidFill>
                <a:effectLst/>
                <a:latin typeface="Arial" panose="020B0604020202020204" pitchFamily="34" charset="0"/>
              </a:rPr>
              <a:t> symbol.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ϕ</a:t>
            </a:r>
            <a:r>
              <a:rPr kumimoji="0" lang="en-US" altLang="en-US" sz="1800" b="0" i="0" u="none" strike="noStrike" cap="none" normalizeH="0" baseline="-25000" dirty="0" err="1">
                <a:ln>
                  <a:noFill/>
                </a:ln>
                <a:solidFill>
                  <a:schemeClr val="tx1"/>
                </a:solidFill>
                <a:effectLst/>
                <a:latin typeface="Arial" panose="020B0604020202020204" pitchFamily="34" charset="0"/>
              </a:rPr>
              <a:t>k</a:t>
            </a:r>
            <a:r>
              <a:rPr kumimoji="0" lang="en-US" altLang="en-US" sz="1800" b="0" i="0" u="none" strike="noStrike" cap="none" normalizeH="0" baseline="0" dirty="0" err="1">
                <a:ln>
                  <a:noFill/>
                </a:ln>
                <a:solidFill>
                  <a:schemeClr val="tx1"/>
                </a:solidFill>
                <a:effectLst/>
                <a:latin typeface="Arial" panose="020B0604020202020204" pitchFamily="34" charset="0"/>
              </a:rPr>
              <a:t>is</a:t>
            </a:r>
            <a:r>
              <a:rPr kumimoji="0" lang="en-US" altLang="en-US" sz="1800" b="0" i="0" u="none" strike="noStrike" cap="none" normalizeH="0" baseline="0" dirty="0">
                <a:ln>
                  <a:noFill/>
                </a:ln>
                <a:solidFill>
                  <a:schemeClr val="tx1"/>
                </a:solidFill>
                <a:effectLst/>
                <a:latin typeface="Arial" panose="020B0604020202020204" pitchFamily="34" charset="0"/>
              </a:rPr>
              <a:t> the phase shift associated with the k-</a:t>
            </a:r>
            <a:r>
              <a:rPr kumimoji="0" lang="en-US" altLang="en-US" sz="1800" b="0" i="0" u="none" strike="noStrike" cap="none" normalizeH="0" baseline="0" dirty="0" err="1">
                <a:ln>
                  <a:noFill/>
                </a:ln>
                <a:solidFill>
                  <a:schemeClr val="tx1"/>
                </a:solidFill>
                <a:effectLst/>
                <a:latin typeface="Arial" panose="020B0604020202020204" pitchFamily="34" charset="0"/>
              </a:rPr>
              <a:t>th</a:t>
            </a:r>
            <a:r>
              <a:rPr kumimoji="0" lang="en-US" altLang="en-US" sz="1800" b="0" i="0" u="none" strike="noStrike" cap="none" normalizeH="0" baseline="0" dirty="0">
                <a:ln>
                  <a:noFill/>
                </a:ln>
                <a:solidFill>
                  <a:schemeClr val="tx1"/>
                </a:solidFill>
                <a:effectLst/>
                <a:latin typeface="Arial" panose="020B0604020202020204" pitchFamily="34" charset="0"/>
              </a:rPr>
              <a:t> symbol. </a:t>
            </a:r>
          </a:p>
        </p:txBody>
      </p:sp>
    </p:spTree>
    <p:extLst>
      <p:ext uri="{BB962C8B-B14F-4D97-AF65-F5344CB8AC3E}">
        <p14:creationId xmlns:p14="http://schemas.microsoft.com/office/powerpoint/2010/main" val="3191421279"/>
      </p:ext>
    </p:extLst>
  </p:cSld>
  <p:clrMapOvr>
    <a:masterClrMapping/>
  </p:clrMapOvr>
</p:sld>
</file>

<file path=ppt/theme/theme1.xml><?xml version="1.0" encoding="utf-8"?>
<a:theme xmlns:a="http://schemas.openxmlformats.org/drawingml/2006/main" name="RetrospectVTI">
  <a:themeElements>
    <a:clrScheme name="AnalogousFromRegularSeed_2SEEDS">
      <a:dk1>
        <a:srgbClr val="000000"/>
      </a:dk1>
      <a:lt1>
        <a:srgbClr val="FFFFFF"/>
      </a:lt1>
      <a:dk2>
        <a:srgbClr val="1B1D31"/>
      </a:dk2>
      <a:lt2>
        <a:srgbClr val="F0F1F3"/>
      </a:lt2>
      <a:accent1>
        <a:srgbClr val="C19B2B"/>
      </a:accent1>
      <a:accent2>
        <a:srgbClr val="D36F3D"/>
      </a:accent2>
      <a:accent3>
        <a:srgbClr val="96AB31"/>
      </a:accent3>
      <a:accent4>
        <a:srgbClr val="2B7AC1"/>
      </a:accent4>
      <a:accent5>
        <a:srgbClr val="3D4ED3"/>
      </a:accent5>
      <a:accent6>
        <a:srgbClr val="5B2EC2"/>
      </a:accent6>
      <a:hlink>
        <a:srgbClr val="3F5FBF"/>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73</TotalTime>
  <Words>487</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Avenir Next LT Pro Light</vt:lpstr>
      <vt:lpstr>Calibri</vt:lpstr>
      <vt:lpstr>RetrospectVTI</vt:lpstr>
      <vt:lpstr>Real-Time Audio Equalizer with QAM Visualization with MATLAB</vt:lpstr>
      <vt:lpstr>OBJECTIVE</vt:lpstr>
      <vt:lpstr>Principle:</vt:lpstr>
      <vt:lpstr>BLOCK  DIAGRAM:</vt:lpstr>
      <vt:lpstr>Normalization of Audio Signal:</vt:lpstr>
      <vt:lpstr>QAM Symbol Mapping</vt:lpstr>
      <vt:lpstr>QAM Modulation</vt:lpstr>
      <vt:lpstr>QAM Signal Generation</vt:lpstr>
      <vt:lpstr>Time-Domain Waveform Visualization</vt:lpstr>
      <vt:lpstr>OUTPUT:</vt:lpstr>
      <vt:lpstr>CONCLUSION</vt:lpstr>
      <vt:lpstr>learnersground2@gmail.com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a89904</dc:creator>
  <cp:lastModifiedBy>a89904</cp:lastModifiedBy>
  <cp:revision>1</cp:revision>
  <dcterms:created xsi:type="dcterms:W3CDTF">2024-11-10T03:27:51Z</dcterms:created>
  <dcterms:modified xsi:type="dcterms:W3CDTF">2024-11-10T04:40:59Z</dcterms:modified>
</cp:coreProperties>
</file>