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303" r:id="rId3"/>
    <p:sldId id="305" r:id="rId4"/>
    <p:sldId id="306" r:id="rId5"/>
    <p:sldId id="257" r:id="rId6"/>
    <p:sldId id="258" r:id="rId7"/>
    <p:sldId id="259" r:id="rId8"/>
    <p:sldId id="30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56" d="100"/>
          <a:sy n="156" d="100"/>
        </p:scale>
        <p:origin x="34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E97D-2F67-6F70-804A-B9CEE1A8B3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873243-6CB5-60A0-F41A-EEF00729C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E51111-37D8-578A-2D31-8EDB473B5E86}"/>
              </a:ext>
            </a:extLst>
          </p:cNvPr>
          <p:cNvSpPr>
            <a:spLocks noGrp="1"/>
          </p:cNvSpPr>
          <p:nvPr>
            <p:ph type="dt" sz="half" idx="10"/>
          </p:nvPr>
        </p:nvSpPr>
        <p:spPr/>
        <p:txBody>
          <a:bodyPr/>
          <a:lstStyle/>
          <a:p>
            <a:fld id="{5C655CD9-D8FF-4865-B740-2C0FABAB39BD}" type="datetimeFigureOut">
              <a:rPr lang="en-US" smtClean="0"/>
              <a:t>5/3/2023</a:t>
            </a:fld>
            <a:endParaRPr lang="en-US"/>
          </a:p>
        </p:txBody>
      </p:sp>
      <p:sp>
        <p:nvSpPr>
          <p:cNvPr id="5" name="Footer Placeholder 4">
            <a:extLst>
              <a:ext uri="{FF2B5EF4-FFF2-40B4-BE49-F238E27FC236}">
                <a16:creationId xmlns:a16="http://schemas.microsoft.com/office/drawing/2014/main" id="{C704A92C-DDC6-6FDC-EE96-62219AD6BD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C1D3A6-96C9-2831-5764-30D5D6E13A01}"/>
              </a:ext>
            </a:extLst>
          </p:cNvPr>
          <p:cNvSpPr>
            <a:spLocks noGrp="1"/>
          </p:cNvSpPr>
          <p:nvPr>
            <p:ph type="sldNum" sz="quarter" idx="12"/>
          </p:nvPr>
        </p:nvSpPr>
        <p:spPr/>
        <p:txBody>
          <a:bodyPr/>
          <a:lstStyle/>
          <a:p>
            <a:fld id="{2C3C71CE-0903-44A1-B299-3FDA6659308E}" type="slidenum">
              <a:rPr lang="en-US" smtClean="0"/>
              <a:t>‹#›</a:t>
            </a:fld>
            <a:endParaRPr lang="en-US"/>
          </a:p>
        </p:txBody>
      </p:sp>
    </p:spTree>
    <p:extLst>
      <p:ext uri="{BB962C8B-B14F-4D97-AF65-F5344CB8AC3E}">
        <p14:creationId xmlns:p14="http://schemas.microsoft.com/office/powerpoint/2010/main" val="4187735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BF5C-965E-50A5-C5DE-B021A7682D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09C3CF-6953-02F8-90C2-1121B1DAEE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10BF5-E8BE-BAD0-E44C-27D12CC310DB}"/>
              </a:ext>
            </a:extLst>
          </p:cNvPr>
          <p:cNvSpPr>
            <a:spLocks noGrp="1"/>
          </p:cNvSpPr>
          <p:nvPr>
            <p:ph type="dt" sz="half" idx="10"/>
          </p:nvPr>
        </p:nvSpPr>
        <p:spPr/>
        <p:txBody>
          <a:bodyPr/>
          <a:lstStyle/>
          <a:p>
            <a:fld id="{5C655CD9-D8FF-4865-B740-2C0FABAB39BD}" type="datetimeFigureOut">
              <a:rPr lang="en-US" smtClean="0"/>
              <a:t>5/3/2023</a:t>
            </a:fld>
            <a:endParaRPr lang="en-US"/>
          </a:p>
        </p:txBody>
      </p:sp>
      <p:sp>
        <p:nvSpPr>
          <p:cNvPr id="5" name="Footer Placeholder 4">
            <a:extLst>
              <a:ext uri="{FF2B5EF4-FFF2-40B4-BE49-F238E27FC236}">
                <a16:creationId xmlns:a16="http://schemas.microsoft.com/office/drawing/2014/main" id="{F153F1F9-A96E-4F06-A385-4A966ED17A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928A6-44F6-A139-C87A-3D091C0CAB60}"/>
              </a:ext>
            </a:extLst>
          </p:cNvPr>
          <p:cNvSpPr>
            <a:spLocks noGrp="1"/>
          </p:cNvSpPr>
          <p:nvPr>
            <p:ph type="sldNum" sz="quarter" idx="12"/>
          </p:nvPr>
        </p:nvSpPr>
        <p:spPr/>
        <p:txBody>
          <a:bodyPr/>
          <a:lstStyle/>
          <a:p>
            <a:fld id="{2C3C71CE-0903-44A1-B299-3FDA6659308E}" type="slidenum">
              <a:rPr lang="en-US" smtClean="0"/>
              <a:t>‹#›</a:t>
            </a:fld>
            <a:endParaRPr lang="en-US"/>
          </a:p>
        </p:txBody>
      </p:sp>
    </p:spTree>
    <p:extLst>
      <p:ext uri="{BB962C8B-B14F-4D97-AF65-F5344CB8AC3E}">
        <p14:creationId xmlns:p14="http://schemas.microsoft.com/office/powerpoint/2010/main" val="2904315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6D071D-76B7-DA0D-1AED-6D521CCF64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F830C0-BBB6-9CA6-84E4-54FD49EFFF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4F449-A9DB-8518-457E-E765A8112B32}"/>
              </a:ext>
            </a:extLst>
          </p:cNvPr>
          <p:cNvSpPr>
            <a:spLocks noGrp="1"/>
          </p:cNvSpPr>
          <p:nvPr>
            <p:ph type="dt" sz="half" idx="10"/>
          </p:nvPr>
        </p:nvSpPr>
        <p:spPr/>
        <p:txBody>
          <a:bodyPr/>
          <a:lstStyle/>
          <a:p>
            <a:fld id="{5C655CD9-D8FF-4865-B740-2C0FABAB39BD}" type="datetimeFigureOut">
              <a:rPr lang="en-US" smtClean="0"/>
              <a:t>5/3/2023</a:t>
            </a:fld>
            <a:endParaRPr lang="en-US"/>
          </a:p>
        </p:txBody>
      </p:sp>
      <p:sp>
        <p:nvSpPr>
          <p:cNvPr id="5" name="Footer Placeholder 4">
            <a:extLst>
              <a:ext uri="{FF2B5EF4-FFF2-40B4-BE49-F238E27FC236}">
                <a16:creationId xmlns:a16="http://schemas.microsoft.com/office/drawing/2014/main" id="{65EDCBFC-7E3C-3711-3731-08EDA8192F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D5F59-97CA-0FC5-1CAB-1FBB6E34518A}"/>
              </a:ext>
            </a:extLst>
          </p:cNvPr>
          <p:cNvSpPr>
            <a:spLocks noGrp="1"/>
          </p:cNvSpPr>
          <p:nvPr>
            <p:ph type="sldNum" sz="quarter" idx="12"/>
          </p:nvPr>
        </p:nvSpPr>
        <p:spPr/>
        <p:txBody>
          <a:bodyPr/>
          <a:lstStyle/>
          <a:p>
            <a:fld id="{2C3C71CE-0903-44A1-B299-3FDA6659308E}" type="slidenum">
              <a:rPr lang="en-US" smtClean="0"/>
              <a:t>‹#›</a:t>
            </a:fld>
            <a:endParaRPr lang="en-US"/>
          </a:p>
        </p:txBody>
      </p:sp>
    </p:spTree>
    <p:extLst>
      <p:ext uri="{BB962C8B-B14F-4D97-AF65-F5344CB8AC3E}">
        <p14:creationId xmlns:p14="http://schemas.microsoft.com/office/powerpoint/2010/main" val="396153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52B7-D11E-0149-F913-D10038B25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9D7C2-51F2-EF0C-C8C3-01104FFC84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99714-8A8D-08CC-6574-DD845E31D8AC}"/>
              </a:ext>
            </a:extLst>
          </p:cNvPr>
          <p:cNvSpPr>
            <a:spLocks noGrp="1"/>
          </p:cNvSpPr>
          <p:nvPr>
            <p:ph type="dt" sz="half" idx="10"/>
          </p:nvPr>
        </p:nvSpPr>
        <p:spPr/>
        <p:txBody>
          <a:bodyPr/>
          <a:lstStyle/>
          <a:p>
            <a:fld id="{5C655CD9-D8FF-4865-B740-2C0FABAB39BD}" type="datetimeFigureOut">
              <a:rPr lang="en-US" smtClean="0"/>
              <a:t>5/3/2023</a:t>
            </a:fld>
            <a:endParaRPr lang="en-US"/>
          </a:p>
        </p:txBody>
      </p:sp>
      <p:sp>
        <p:nvSpPr>
          <p:cNvPr id="5" name="Footer Placeholder 4">
            <a:extLst>
              <a:ext uri="{FF2B5EF4-FFF2-40B4-BE49-F238E27FC236}">
                <a16:creationId xmlns:a16="http://schemas.microsoft.com/office/drawing/2014/main" id="{56215E18-8880-B41D-01A5-63660837D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72E1E-1283-07ED-80C2-3C8CE7C14363}"/>
              </a:ext>
            </a:extLst>
          </p:cNvPr>
          <p:cNvSpPr>
            <a:spLocks noGrp="1"/>
          </p:cNvSpPr>
          <p:nvPr>
            <p:ph type="sldNum" sz="quarter" idx="12"/>
          </p:nvPr>
        </p:nvSpPr>
        <p:spPr/>
        <p:txBody>
          <a:bodyPr/>
          <a:lstStyle/>
          <a:p>
            <a:fld id="{2C3C71CE-0903-44A1-B299-3FDA6659308E}" type="slidenum">
              <a:rPr lang="en-US" smtClean="0"/>
              <a:t>‹#›</a:t>
            </a:fld>
            <a:endParaRPr lang="en-US"/>
          </a:p>
        </p:txBody>
      </p:sp>
    </p:spTree>
    <p:extLst>
      <p:ext uri="{BB962C8B-B14F-4D97-AF65-F5344CB8AC3E}">
        <p14:creationId xmlns:p14="http://schemas.microsoft.com/office/powerpoint/2010/main" val="116258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03EF-95E2-0992-ED1B-E534C182C0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0B52BC-6940-D86D-BDC1-9C9DA9C7D0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8BC244-79B2-57FE-4B02-CC6F587A4BC6}"/>
              </a:ext>
            </a:extLst>
          </p:cNvPr>
          <p:cNvSpPr>
            <a:spLocks noGrp="1"/>
          </p:cNvSpPr>
          <p:nvPr>
            <p:ph type="dt" sz="half" idx="10"/>
          </p:nvPr>
        </p:nvSpPr>
        <p:spPr/>
        <p:txBody>
          <a:bodyPr/>
          <a:lstStyle/>
          <a:p>
            <a:fld id="{5C655CD9-D8FF-4865-B740-2C0FABAB39BD}" type="datetimeFigureOut">
              <a:rPr lang="en-US" smtClean="0"/>
              <a:t>5/3/2023</a:t>
            </a:fld>
            <a:endParaRPr lang="en-US"/>
          </a:p>
        </p:txBody>
      </p:sp>
      <p:sp>
        <p:nvSpPr>
          <p:cNvPr id="5" name="Footer Placeholder 4">
            <a:extLst>
              <a:ext uri="{FF2B5EF4-FFF2-40B4-BE49-F238E27FC236}">
                <a16:creationId xmlns:a16="http://schemas.microsoft.com/office/drawing/2014/main" id="{C6B55C25-BFB1-773E-CDB8-F43A75F78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C94AB-98B5-B415-CCF8-8C25D4A7F44D}"/>
              </a:ext>
            </a:extLst>
          </p:cNvPr>
          <p:cNvSpPr>
            <a:spLocks noGrp="1"/>
          </p:cNvSpPr>
          <p:nvPr>
            <p:ph type="sldNum" sz="quarter" idx="12"/>
          </p:nvPr>
        </p:nvSpPr>
        <p:spPr/>
        <p:txBody>
          <a:bodyPr/>
          <a:lstStyle/>
          <a:p>
            <a:fld id="{2C3C71CE-0903-44A1-B299-3FDA6659308E}" type="slidenum">
              <a:rPr lang="en-US" smtClean="0"/>
              <a:t>‹#›</a:t>
            </a:fld>
            <a:endParaRPr lang="en-US"/>
          </a:p>
        </p:txBody>
      </p:sp>
    </p:spTree>
    <p:extLst>
      <p:ext uri="{BB962C8B-B14F-4D97-AF65-F5344CB8AC3E}">
        <p14:creationId xmlns:p14="http://schemas.microsoft.com/office/powerpoint/2010/main" val="270262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FF2C-CB3F-E60F-C43A-F743D3759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3951A-2E6D-880A-0658-ED577539BA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073747-650D-490B-8D37-073DD8D8E1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4DDF31-93CE-3777-F52C-BB57BEB2082F}"/>
              </a:ext>
            </a:extLst>
          </p:cNvPr>
          <p:cNvSpPr>
            <a:spLocks noGrp="1"/>
          </p:cNvSpPr>
          <p:nvPr>
            <p:ph type="dt" sz="half" idx="10"/>
          </p:nvPr>
        </p:nvSpPr>
        <p:spPr/>
        <p:txBody>
          <a:bodyPr/>
          <a:lstStyle/>
          <a:p>
            <a:fld id="{5C655CD9-D8FF-4865-B740-2C0FABAB39BD}" type="datetimeFigureOut">
              <a:rPr lang="en-US" smtClean="0"/>
              <a:t>5/3/2023</a:t>
            </a:fld>
            <a:endParaRPr lang="en-US"/>
          </a:p>
        </p:txBody>
      </p:sp>
      <p:sp>
        <p:nvSpPr>
          <p:cNvPr id="6" name="Footer Placeholder 5">
            <a:extLst>
              <a:ext uri="{FF2B5EF4-FFF2-40B4-BE49-F238E27FC236}">
                <a16:creationId xmlns:a16="http://schemas.microsoft.com/office/drawing/2014/main" id="{537E0B55-176C-5706-59F7-6663482CB1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DA1692-D190-FD35-5DC5-C071A7D4503C}"/>
              </a:ext>
            </a:extLst>
          </p:cNvPr>
          <p:cNvSpPr>
            <a:spLocks noGrp="1"/>
          </p:cNvSpPr>
          <p:nvPr>
            <p:ph type="sldNum" sz="quarter" idx="12"/>
          </p:nvPr>
        </p:nvSpPr>
        <p:spPr/>
        <p:txBody>
          <a:bodyPr/>
          <a:lstStyle/>
          <a:p>
            <a:fld id="{2C3C71CE-0903-44A1-B299-3FDA6659308E}" type="slidenum">
              <a:rPr lang="en-US" smtClean="0"/>
              <a:t>‹#›</a:t>
            </a:fld>
            <a:endParaRPr lang="en-US"/>
          </a:p>
        </p:txBody>
      </p:sp>
    </p:spTree>
    <p:extLst>
      <p:ext uri="{BB962C8B-B14F-4D97-AF65-F5344CB8AC3E}">
        <p14:creationId xmlns:p14="http://schemas.microsoft.com/office/powerpoint/2010/main" val="371535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564D-0183-C011-9CD6-D80CB14629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6F7987-AF54-30B8-740E-75FD3DBEE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720146-BBFE-5045-1DB8-DF3303FD4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B72395-77D0-DD84-55C3-DEFF1E3023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9AA3E0-AC87-F3E9-65F4-2FD64DD18B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A7D2AC-E023-510E-0F52-8FC931964028}"/>
              </a:ext>
            </a:extLst>
          </p:cNvPr>
          <p:cNvSpPr>
            <a:spLocks noGrp="1"/>
          </p:cNvSpPr>
          <p:nvPr>
            <p:ph type="dt" sz="half" idx="10"/>
          </p:nvPr>
        </p:nvSpPr>
        <p:spPr/>
        <p:txBody>
          <a:bodyPr/>
          <a:lstStyle/>
          <a:p>
            <a:fld id="{5C655CD9-D8FF-4865-B740-2C0FABAB39BD}" type="datetimeFigureOut">
              <a:rPr lang="en-US" smtClean="0"/>
              <a:t>5/3/2023</a:t>
            </a:fld>
            <a:endParaRPr lang="en-US"/>
          </a:p>
        </p:txBody>
      </p:sp>
      <p:sp>
        <p:nvSpPr>
          <p:cNvPr id="8" name="Footer Placeholder 7">
            <a:extLst>
              <a:ext uri="{FF2B5EF4-FFF2-40B4-BE49-F238E27FC236}">
                <a16:creationId xmlns:a16="http://schemas.microsoft.com/office/drawing/2014/main" id="{83E73893-C26B-586E-BC13-B4BF855750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78EF89-BE71-5516-9592-B1B979552AE8}"/>
              </a:ext>
            </a:extLst>
          </p:cNvPr>
          <p:cNvSpPr>
            <a:spLocks noGrp="1"/>
          </p:cNvSpPr>
          <p:nvPr>
            <p:ph type="sldNum" sz="quarter" idx="12"/>
          </p:nvPr>
        </p:nvSpPr>
        <p:spPr/>
        <p:txBody>
          <a:bodyPr/>
          <a:lstStyle/>
          <a:p>
            <a:fld id="{2C3C71CE-0903-44A1-B299-3FDA6659308E}" type="slidenum">
              <a:rPr lang="en-US" smtClean="0"/>
              <a:t>‹#›</a:t>
            </a:fld>
            <a:endParaRPr lang="en-US"/>
          </a:p>
        </p:txBody>
      </p:sp>
    </p:spTree>
    <p:extLst>
      <p:ext uri="{BB962C8B-B14F-4D97-AF65-F5344CB8AC3E}">
        <p14:creationId xmlns:p14="http://schemas.microsoft.com/office/powerpoint/2010/main" val="336494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08C0-C4D3-D67E-DB12-556C4BC8C2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7993E1-63D7-94AF-7B26-291E266CDE4C}"/>
              </a:ext>
            </a:extLst>
          </p:cNvPr>
          <p:cNvSpPr>
            <a:spLocks noGrp="1"/>
          </p:cNvSpPr>
          <p:nvPr>
            <p:ph type="dt" sz="half" idx="10"/>
          </p:nvPr>
        </p:nvSpPr>
        <p:spPr/>
        <p:txBody>
          <a:bodyPr/>
          <a:lstStyle/>
          <a:p>
            <a:fld id="{5C655CD9-D8FF-4865-B740-2C0FABAB39BD}" type="datetimeFigureOut">
              <a:rPr lang="en-US" smtClean="0"/>
              <a:t>5/3/2023</a:t>
            </a:fld>
            <a:endParaRPr lang="en-US"/>
          </a:p>
        </p:txBody>
      </p:sp>
      <p:sp>
        <p:nvSpPr>
          <p:cNvPr id="4" name="Footer Placeholder 3">
            <a:extLst>
              <a:ext uri="{FF2B5EF4-FFF2-40B4-BE49-F238E27FC236}">
                <a16:creationId xmlns:a16="http://schemas.microsoft.com/office/drawing/2014/main" id="{598C1942-337E-82E5-6899-B0055742FC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F50E1D-CB2F-3556-DBDE-145A7BE6C339}"/>
              </a:ext>
            </a:extLst>
          </p:cNvPr>
          <p:cNvSpPr>
            <a:spLocks noGrp="1"/>
          </p:cNvSpPr>
          <p:nvPr>
            <p:ph type="sldNum" sz="quarter" idx="12"/>
          </p:nvPr>
        </p:nvSpPr>
        <p:spPr/>
        <p:txBody>
          <a:bodyPr/>
          <a:lstStyle/>
          <a:p>
            <a:fld id="{2C3C71CE-0903-44A1-B299-3FDA6659308E}" type="slidenum">
              <a:rPr lang="en-US" smtClean="0"/>
              <a:t>‹#›</a:t>
            </a:fld>
            <a:endParaRPr lang="en-US"/>
          </a:p>
        </p:txBody>
      </p:sp>
    </p:spTree>
    <p:extLst>
      <p:ext uri="{BB962C8B-B14F-4D97-AF65-F5344CB8AC3E}">
        <p14:creationId xmlns:p14="http://schemas.microsoft.com/office/powerpoint/2010/main" val="361585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C77A86-567F-1352-4EA8-6F92D81F7FEE}"/>
              </a:ext>
            </a:extLst>
          </p:cNvPr>
          <p:cNvSpPr>
            <a:spLocks noGrp="1"/>
          </p:cNvSpPr>
          <p:nvPr>
            <p:ph type="dt" sz="half" idx="10"/>
          </p:nvPr>
        </p:nvSpPr>
        <p:spPr/>
        <p:txBody>
          <a:bodyPr/>
          <a:lstStyle/>
          <a:p>
            <a:fld id="{5C655CD9-D8FF-4865-B740-2C0FABAB39BD}" type="datetimeFigureOut">
              <a:rPr lang="en-US" smtClean="0"/>
              <a:t>5/3/2023</a:t>
            </a:fld>
            <a:endParaRPr lang="en-US"/>
          </a:p>
        </p:txBody>
      </p:sp>
      <p:sp>
        <p:nvSpPr>
          <p:cNvPr id="3" name="Footer Placeholder 2">
            <a:extLst>
              <a:ext uri="{FF2B5EF4-FFF2-40B4-BE49-F238E27FC236}">
                <a16:creationId xmlns:a16="http://schemas.microsoft.com/office/drawing/2014/main" id="{F9E3A1B3-C80A-C2FA-4176-5927D79C5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616513-7D7A-51F7-CA5F-8E1F15E20AE4}"/>
              </a:ext>
            </a:extLst>
          </p:cNvPr>
          <p:cNvSpPr>
            <a:spLocks noGrp="1"/>
          </p:cNvSpPr>
          <p:nvPr>
            <p:ph type="sldNum" sz="quarter" idx="12"/>
          </p:nvPr>
        </p:nvSpPr>
        <p:spPr/>
        <p:txBody>
          <a:bodyPr/>
          <a:lstStyle/>
          <a:p>
            <a:fld id="{2C3C71CE-0903-44A1-B299-3FDA6659308E}" type="slidenum">
              <a:rPr lang="en-US" smtClean="0"/>
              <a:t>‹#›</a:t>
            </a:fld>
            <a:endParaRPr lang="en-US"/>
          </a:p>
        </p:txBody>
      </p:sp>
    </p:spTree>
    <p:extLst>
      <p:ext uri="{BB962C8B-B14F-4D97-AF65-F5344CB8AC3E}">
        <p14:creationId xmlns:p14="http://schemas.microsoft.com/office/powerpoint/2010/main" val="165605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F70B-FA9E-0A4C-2A06-C2961C1A4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263AA7-9957-BBBC-C981-2887097EA1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A040D7-1A5A-F5E7-CF55-937A7F7CD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605E3-6A66-7718-A33F-61917997D492}"/>
              </a:ext>
            </a:extLst>
          </p:cNvPr>
          <p:cNvSpPr>
            <a:spLocks noGrp="1"/>
          </p:cNvSpPr>
          <p:nvPr>
            <p:ph type="dt" sz="half" idx="10"/>
          </p:nvPr>
        </p:nvSpPr>
        <p:spPr/>
        <p:txBody>
          <a:bodyPr/>
          <a:lstStyle/>
          <a:p>
            <a:fld id="{5C655CD9-D8FF-4865-B740-2C0FABAB39BD}" type="datetimeFigureOut">
              <a:rPr lang="en-US" smtClean="0"/>
              <a:t>5/3/2023</a:t>
            </a:fld>
            <a:endParaRPr lang="en-US"/>
          </a:p>
        </p:txBody>
      </p:sp>
      <p:sp>
        <p:nvSpPr>
          <p:cNvPr id="6" name="Footer Placeholder 5">
            <a:extLst>
              <a:ext uri="{FF2B5EF4-FFF2-40B4-BE49-F238E27FC236}">
                <a16:creationId xmlns:a16="http://schemas.microsoft.com/office/drawing/2014/main" id="{7BCF8BC4-6415-1A37-15E2-31A80CD76E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5B17EC-0B56-5313-461C-5D7A49CC6EAC}"/>
              </a:ext>
            </a:extLst>
          </p:cNvPr>
          <p:cNvSpPr>
            <a:spLocks noGrp="1"/>
          </p:cNvSpPr>
          <p:nvPr>
            <p:ph type="sldNum" sz="quarter" idx="12"/>
          </p:nvPr>
        </p:nvSpPr>
        <p:spPr/>
        <p:txBody>
          <a:bodyPr/>
          <a:lstStyle/>
          <a:p>
            <a:fld id="{2C3C71CE-0903-44A1-B299-3FDA6659308E}" type="slidenum">
              <a:rPr lang="en-US" smtClean="0"/>
              <a:t>‹#›</a:t>
            </a:fld>
            <a:endParaRPr lang="en-US"/>
          </a:p>
        </p:txBody>
      </p:sp>
    </p:spTree>
    <p:extLst>
      <p:ext uri="{BB962C8B-B14F-4D97-AF65-F5344CB8AC3E}">
        <p14:creationId xmlns:p14="http://schemas.microsoft.com/office/powerpoint/2010/main" val="121745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AB4F-0C08-B118-1BA0-8F2F2F343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ED8EA3-6B2D-9EAD-B30D-9157EDA7E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FF90CF-5692-56A4-62B3-577865853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F7EB1-F96C-8EA9-7273-455D2B31288E}"/>
              </a:ext>
            </a:extLst>
          </p:cNvPr>
          <p:cNvSpPr>
            <a:spLocks noGrp="1"/>
          </p:cNvSpPr>
          <p:nvPr>
            <p:ph type="dt" sz="half" idx="10"/>
          </p:nvPr>
        </p:nvSpPr>
        <p:spPr/>
        <p:txBody>
          <a:bodyPr/>
          <a:lstStyle/>
          <a:p>
            <a:fld id="{5C655CD9-D8FF-4865-B740-2C0FABAB39BD}" type="datetimeFigureOut">
              <a:rPr lang="en-US" smtClean="0"/>
              <a:t>5/3/2023</a:t>
            </a:fld>
            <a:endParaRPr lang="en-US"/>
          </a:p>
        </p:txBody>
      </p:sp>
      <p:sp>
        <p:nvSpPr>
          <p:cNvPr id="6" name="Footer Placeholder 5">
            <a:extLst>
              <a:ext uri="{FF2B5EF4-FFF2-40B4-BE49-F238E27FC236}">
                <a16:creationId xmlns:a16="http://schemas.microsoft.com/office/drawing/2014/main" id="{4939097D-D012-C800-287D-D65F74440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2C9274-B149-0A65-B304-5373297E310F}"/>
              </a:ext>
            </a:extLst>
          </p:cNvPr>
          <p:cNvSpPr>
            <a:spLocks noGrp="1"/>
          </p:cNvSpPr>
          <p:nvPr>
            <p:ph type="sldNum" sz="quarter" idx="12"/>
          </p:nvPr>
        </p:nvSpPr>
        <p:spPr/>
        <p:txBody>
          <a:bodyPr/>
          <a:lstStyle/>
          <a:p>
            <a:fld id="{2C3C71CE-0903-44A1-B299-3FDA6659308E}" type="slidenum">
              <a:rPr lang="en-US" smtClean="0"/>
              <a:t>‹#›</a:t>
            </a:fld>
            <a:endParaRPr lang="en-US"/>
          </a:p>
        </p:txBody>
      </p:sp>
    </p:spTree>
    <p:extLst>
      <p:ext uri="{BB962C8B-B14F-4D97-AF65-F5344CB8AC3E}">
        <p14:creationId xmlns:p14="http://schemas.microsoft.com/office/powerpoint/2010/main" val="372688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F60A8E-C8B9-1880-6BB3-1FF257B860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93CB1E-8546-2B0F-DAE0-59A8D72AC0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A267A-BC94-3B73-E133-C754D5B13F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55CD9-D8FF-4865-B740-2C0FABAB39BD}" type="datetimeFigureOut">
              <a:rPr lang="en-US" smtClean="0"/>
              <a:t>5/3/2023</a:t>
            </a:fld>
            <a:endParaRPr lang="en-US"/>
          </a:p>
        </p:txBody>
      </p:sp>
      <p:sp>
        <p:nvSpPr>
          <p:cNvPr id="5" name="Footer Placeholder 4">
            <a:extLst>
              <a:ext uri="{FF2B5EF4-FFF2-40B4-BE49-F238E27FC236}">
                <a16:creationId xmlns:a16="http://schemas.microsoft.com/office/drawing/2014/main" id="{B613942D-655B-863C-4D8E-C31BE2D6BF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759B44-BB38-1BB5-64EA-E09740D99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C71CE-0903-44A1-B299-3FDA6659308E}" type="slidenum">
              <a:rPr lang="en-US" smtClean="0"/>
              <a:t>‹#›</a:t>
            </a:fld>
            <a:endParaRPr lang="en-US"/>
          </a:p>
        </p:txBody>
      </p:sp>
    </p:spTree>
    <p:extLst>
      <p:ext uri="{BB962C8B-B14F-4D97-AF65-F5344CB8AC3E}">
        <p14:creationId xmlns:p14="http://schemas.microsoft.com/office/powerpoint/2010/main" val="2538514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2">
            <a:extLst>
              <a:ext uri="{FF2B5EF4-FFF2-40B4-BE49-F238E27FC236}">
                <a16:creationId xmlns:a16="http://schemas.microsoft.com/office/drawing/2014/main" id="{308C4A64-6321-DE99-4438-A78C55740349}"/>
              </a:ext>
            </a:extLst>
          </p:cNvPr>
          <p:cNvSpPr txBox="1">
            <a:spLocks noChangeArrowheads="1"/>
          </p:cNvSpPr>
          <p:nvPr/>
        </p:nvSpPr>
        <p:spPr bwMode="auto">
          <a:xfrm>
            <a:off x="-61119" y="6516688"/>
            <a:ext cx="613886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100" dirty="0"/>
              <a:t>Credit: https://www.britannica.com/place/Des-Moines</a:t>
            </a:r>
          </a:p>
        </p:txBody>
      </p:sp>
      <p:sp>
        <p:nvSpPr>
          <p:cNvPr id="5124" name="TextBox 18">
            <a:extLst>
              <a:ext uri="{FF2B5EF4-FFF2-40B4-BE49-F238E27FC236}">
                <a16:creationId xmlns:a16="http://schemas.microsoft.com/office/drawing/2014/main" id="{FEDDB8FC-7AA7-2045-F887-EE22D493FE9F}"/>
              </a:ext>
            </a:extLst>
          </p:cNvPr>
          <p:cNvSpPr txBox="1">
            <a:spLocks noChangeArrowheads="1"/>
          </p:cNvSpPr>
          <p:nvPr/>
        </p:nvSpPr>
        <p:spPr bwMode="auto">
          <a:xfrm>
            <a:off x="1424471" y="325976"/>
            <a:ext cx="6094413"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ct val="0"/>
              </a:spcBef>
              <a:buFontTx/>
              <a:buNone/>
            </a:pPr>
            <a:r>
              <a:rPr lang="en-US" altLang="en-US" sz="4800" b="1" dirty="0">
                <a:solidFill>
                  <a:schemeClr val="accent2">
                    <a:lumMod val="75000"/>
                  </a:schemeClr>
                </a:solidFill>
                <a:latin typeface="Jost Bold Roman"/>
              </a:rPr>
              <a:t>O</a:t>
            </a:r>
            <a:r>
              <a:rPr lang="en-US" altLang="en-US" sz="4800" b="1" dirty="0">
                <a:solidFill>
                  <a:srgbClr val="161B1E"/>
                </a:solidFill>
                <a:latin typeface="Jost Bold Roman"/>
              </a:rPr>
              <a:t>utline </a:t>
            </a:r>
          </a:p>
        </p:txBody>
      </p:sp>
      <p:pic>
        <p:nvPicPr>
          <p:cNvPr id="3" name="Picture 2">
            <a:extLst>
              <a:ext uri="{FF2B5EF4-FFF2-40B4-BE49-F238E27FC236}">
                <a16:creationId xmlns:a16="http://schemas.microsoft.com/office/drawing/2014/main" id="{3394A43A-F096-D804-BF1A-EE18B30C542A}"/>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sharpenSoften amount="100000"/>
                    </a14:imgEffect>
                    <a14:imgEffect>
                      <a14:colorTemperature colorTemp="9536"/>
                    </a14:imgEffect>
                    <a14:imgEffect>
                      <a14:brightnessContrast bright="11000" contrast="100000"/>
                    </a14:imgEffect>
                  </a14:imgLayer>
                </a14:imgProps>
              </a:ext>
            </a:extLst>
          </a:blip>
          <a:srcRect l="1514" t="1714" r="1411"/>
          <a:stretch/>
        </p:blipFill>
        <p:spPr>
          <a:xfrm>
            <a:off x="4979506" y="4469"/>
            <a:ext cx="7160179" cy="6858000"/>
          </a:xfrm>
          <a:prstGeom prst="rect">
            <a:avLst/>
          </a:prstGeom>
          <a:effectLst>
            <a:glow>
              <a:schemeClr val="accent1">
                <a:alpha val="40000"/>
              </a:schemeClr>
            </a:glow>
            <a:softEdge rad="457200"/>
          </a:effectLst>
          <a:scene3d>
            <a:camera prst="orthographicFront"/>
            <a:lightRig rig="threePt" dir="t"/>
          </a:scene3d>
          <a:sp3d>
            <a:bevelB prst="relaxedInset"/>
          </a:sp3d>
        </p:spPr>
      </p:pic>
      <p:sp>
        <p:nvSpPr>
          <p:cNvPr id="4" name="TextBox 3">
            <a:extLst>
              <a:ext uri="{FF2B5EF4-FFF2-40B4-BE49-F238E27FC236}">
                <a16:creationId xmlns:a16="http://schemas.microsoft.com/office/drawing/2014/main" id="{68D6FFED-920D-ED61-3227-F71BD51B985A}"/>
              </a:ext>
            </a:extLst>
          </p:cNvPr>
          <p:cNvSpPr txBox="1"/>
          <p:nvPr/>
        </p:nvSpPr>
        <p:spPr>
          <a:xfrm>
            <a:off x="1827863" y="1316172"/>
            <a:ext cx="3220279" cy="707886"/>
          </a:xfrm>
          <a:prstGeom prst="rect">
            <a:avLst/>
          </a:prstGeom>
          <a:noFill/>
        </p:spPr>
        <p:txBody>
          <a:bodyPr wrap="square" rtlCol="0">
            <a:spAutoFit/>
          </a:bodyPr>
          <a:lstStyle/>
          <a:p>
            <a:r>
              <a:rPr lang="en-US" sz="2000" dirty="0"/>
              <a:t>Background information</a:t>
            </a:r>
          </a:p>
          <a:p>
            <a:endParaRPr lang="en-US" sz="2000" dirty="0"/>
          </a:p>
        </p:txBody>
      </p:sp>
      <p:sp>
        <p:nvSpPr>
          <p:cNvPr id="5" name="TextBox 4">
            <a:extLst>
              <a:ext uri="{FF2B5EF4-FFF2-40B4-BE49-F238E27FC236}">
                <a16:creationId xmlns:a16="http://schemas.microsoft.com/office/drawing/2014/main" id="{EF8681D5-49F8-C611-1E7B-AF2996E44874}"/>
              </a:ext>
            </a:extLst>
          </p:cNvPr>
          <p:cNvSpPr txBox="1"/>
          <p:nvPr/>
        </p:nvSpPr>
        <p:spPr>
          <a:xfrm>
            <a:off x="1742660" y="2097516"/>
            <a:ext cx="3220279" cy="707886"/>
          </a:xfrm>
          <a:prstGeom prst="rect">
            <a:avLst/>
          </a:prstGeom>
          <a:noFill/>
        </p:spPr>
        <p:txBody>
          <a:bodyPr wrap="square" rtlCol="0">
            <a:spAutoFit/>
          </a:bodyPr>
          <a:lstStyle/>
          <a:p>
            <a:r>
              <a:rPr lang="en-US" sz="2000" dirty="0"/>
              <a:t>Methodology</a:t>
            </a:r>
          </a:p>
          <a:p>
            <a:endParaRPr lang="en-US" sz="2000" dirty="0"/>
          </a:p>
        </p:txBody>
      </p:sp>
      <p:sp>
        <p:nvSpPr>
          <p:cNvPr id="6" name="TextBox 5">
            <a:extLst>
              <a:ext uri="{FF2B5EF4-FFF2-40B4-BE49-F238E27FC236}">
                <a16:creationId xmlns:a16="http://schemas.microsoft.com/office/drawing/2014/main" id="{F0B4F8A4-03F0-8983-A742-322CBA14C570}"/>
              </a:ext>
            </a:extLst>
          </p:cNvPr>
          <p:cNvSpPr txBox="1"/>
          <p:nvPr/>
        </p:nvSpPr>
        <p:spPr>
          <a:xfrm>
            <a:off x="1726093" y="2805321"/>
            <a:ext cx="3220279" cy="707886"/>
          </a:xfrm>
          <a:prstGeom prst="rect">
            <a:avLst/>
          </a:prstGeom>
          <a:noFill/>
        </p:spPr>
        <p:txBody>
          <a:bodyPr wrap="square" rtlCol="0">
            <a:spAutoFit/>
          </a:bodyPr>
          <a:lstStyle/>
          <a:p>
            <a:r>
              <a:rPr lang="en-US" sz="2000" dirty="0" err="1"/>
              <a:t>Improvments</a:t>
            </a:r>
            <a:endParaRPr lang="en-US" sz="2000" dirty="0"/>
          </a:p>
          <a:p>
            <a:endParaRPr lang="en-US" sz="2000" dirty="0"/>
          </a:p>
        </p:txBody>
      </p:sp>
      <p:sp>
        <p:nvSpPr>
          <p:cNvPr id="7" name="TextBox 6">
            <a:extLst>
              <a:ext uri="{FF2B5EF4-FFF2-40B4-BE49-F238E27FC236}">
                <a16:creationId xmlns:a16="http://schemas.microsoft.com/office/drawing/2014/main" id="{40E43A87-4EF6-3FDB-B1D8-A7DA23ABA653}"/>
              </a:ext>
            </a:extLst>
          </p:cNvPr>
          <p:cNvSpPr txBox="1"/>
          <p:nvPr/>
        </p:nvSpPr>
        <p:spPr>
          <a:xfrm>
            <a:off x="1702900" y="4157388"/>
            <a:ext cx="3220279" cy="707886"/>
          </a:xfrm>
          <a:prstGeom prst="rect">
            <a:avLst/>
          </a:prstGeom>
          <a:noFill/>
        </p:spPr>
        <p:txBody>
          <a:bodyPr wrap="square" rtlCol="0">
            <a:spAutoFit/>
          </a:bodyPr>
          <a:lstStyle/>
          <a:p>
            <a:r>
              <a:rPr lang="en-US" sz="2000" dirty="0"/>
              <a:t>Methodology</a:t>
            </a:r>
          </a:p>
          <a:p>
            <a:endParaRPr lang="en-US" sz="2000" dirty="0"/>
          </a:p>
        </p:txBody>
      </p:sp>
      <p:sp>
        <p:nvSpPr>
          <p:cNvPr id="8" name="TextBox 7">
            <a:extLst>
              <a:ext uri="{FF2B5EF4-FFF2-40B4-BE49-F238E27FC236}">
                <a16:creationId xmlns:a16="http://schemas.microsoft.com/office/drawing/2014/main" id="{EF0B0C41-C140-00E8-B5C1-6EA90C48B9F2}"/>
              </a:ext>
            </a:extLst>
          </p:cNvPr>
          <p:cNvSpPr txBox="1"/>
          <p:nvPr/>
        </p:nvSpPr>
        <p:spPr>
          <a:xfrm>
            <a:off x="1716148" y="4876190"/>
            <a:ext cx="3220279" cy="707886"/>
          </a:xfrm>
          <a:prstGeom prst="rect">
            <a:avLst/>
          </a:prstGeom>
          <a:noFill/>
        </p:spPr>
        <p:txBody>
          <a:bodyPr wrap="square" rtlCol="0">
            <a:spAutoFit/>
          </a:bodyPr>
          <a:lstStyle/>
          <a:p>
            <a:r>
              <a:rPr lang="en-US" sz="2000" dirty="0"/>
              <a:t>Results</a:t>
            </a:r>
          </a:p>
          <a:p>
            <a:endParaRPr lang="en-US" sz="2000" dirty="0"/>
          </a:p>
        </p:txBody>
      </p:sp>
      <p:sp>
        <p:nvSpPr>
          <p:cNvPr id="9" name="TextBox 8">
            <a:extLst>
              <a:ext uri="{FF2B5EF4-FFF2-40B4-BE49-F238E27FC236}">
                <a16:creationId xmlns:a16="http://schemas.microsoft.com/office/drawing/2014/main" id="{C6EB114A-20A1-F1BC-FD39-B1F6B92991CF}"/>
              </a:ext>
            </a:extLst>
          </p:cNvPr>
          <p:cNvSpPr txBox="1"/>
          <p:nvPr/>
        </p:nvSpPr>
        <p:spPr>
          <a:xfrm>
            <a:off x="1702900" y="5537046"/>
            <a:ext cx="3220279" cy="707886"/>
          </a:xfrm>
          <a:prstGeom prst="rect">
            <a:avLst/>
          </a:prstGeom>
          <a:noFill/>
        </p:spPr>
        <p:txBody>
          <a:bodyPr wrap="square" rtlCol="0">
            <a:spAutoFit/>
          </a:bodyPr>
          <a:lstStyle/>
          <a:p>
            <a:r>
              <a:rPr lang="en-US" sz="2000" dirty="0"/>
              <a:t>Discussion</a:t>
            </a:r>
          </a:p>
          <a:p>
            <a:endParaRPr lang="en-US" sz="2000" dirty="0"/>
          </a:p>
        </p:txBody>
      </p:sp>
      <p:sp>
        <p:nvSpPr>
          <p:cNvPr id="10" name="TextBox 9">
            <a:extLst>
              <a:ext uri="{FF2B5EF4-FFF2-40B4-BE49-F238E27FC236}">
                <a16:creationId xmlns:a16="http://schemas.microsoft.com/office/drawing/2014/main" id="{D71B4654-3966-8475-CCC0-5240C90DAAEE}"/>
              </a:ext>
            </a:extLst>
          </p:cNvPr>
          <p:cNvSpPr txBox="1"/>
          <p:nvPr/>
        </p:nvSpPr>
        <p:spPr>
          <a:xfrm>
            <a:off x="1711183" y="3482804"/>
            <a:ext cx="3220279" cy="707886"/>
          </a:xfrm>
          <a:prstGeom prst="rect">
            <a:avLst/>
          </a:prstGeom>
          <a:noFill/>
        </p:spPr>
        <p:txBody>
          <a:bodyPr wrap="square" rtlCol="0">
            <a:spAutoFit/>
          </a:bodyPr>
          <a:lstStyle/>
          <a:p>
            <a:r>
              <a:rPr lang="en-US" sz="2000" dirty="0"/>
              <a:t>Contribution</a:t>
            </a:r>
          </a:p>
          <a:p>
            <a:endParaRPr lang="en-US" sz="2000" dirty="0"/>
          </a:p>
        </p:txBody>
      </p:sp>
      <p:cxnSp>
        <p:nvCxnSpPr>
          <p:cNvPr id="12" name="Straight Connector 11">
            <a:extLst>
              <a:ext uri="{FF2B5EF4-FFF2-40B4-BE49-F238E27FC236}">
                <a16:creationId xmlns:a16="http://schemas.microsoft.com/office/drawing/2014/main" id="{8550FDA0-CEA5-430B-0577-67434D3A0D57}"/>
              </a:ext>
            </a:extLst>
          </p:cNvPr>
          <p:cNvCxnSpPr>
            <a:cxnSpLocks/>
          </p:cNvCxnSpPr>
          <p:nvPr/>
        </p:nvCxnSpPr>
        <p:spPr>
          <a:xfrm flipH="1">
            <a:off x="1666456" y="834887"/>
            <a:ext cx="43067" cy="5247861"/>
          </a:xfrm>
          <a:prstGeom prst="line">
            <a:avLst/>
          </a:prstGeom>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21731AB9-B701-44F4-9766-5173620E6395}"/>
              </a:ext>
            </a:extLst>
          </p:cNvPr>
          <p:cNvSpPr/>
          <p:nvPr/>
        </p:nvSpPr>
        <p:spPr>
          <a:xfrm>
            <a:off x="1643273" y="1468121"/>
            <a:ext cx="99387" cy="106275"/>
          </a:xfrm>
          <a:prstGeom prst="ellipse">
            <a:avLst/>
          </a:prstGeom>
          <a:solidFill>
            <a:schemeClr val="accent2">
              <a:lumMod val="75000"/>
            </a:schemeClr>
          </a:solidFill>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090E967-9F0C-2540-9617-E63DE6F17E4C}"/>
              </a:ext>
            </a:extLst>
          </p:cNvPr>
          <p:cNvSpPr/>
          <p:nvPr/>
        </p:nvSpPr>
        <p:spPr>
          <a:xfrm>
            <a:off x="1636641" y="2232032"/>
            <a:ext cx="99387" cy="106275"/>
          </a:xfrm>
          <a:prstGeom prst="ellipse">
            <a:avLst/>
          </a:prstGeom>
          <a:solidFill>
            <a:schemeClr val="accent2">
              <a:lumMod val="75000"/>
            </a:schemeClr>
          </a:solidFill>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279D363-0F17-FCD0-1B03-95DD1D9AC896}"/>
              </a:ext>
            </a:extLst>
          </p:cNvPr>
          <p:cNvSpPr/>
          <p:nvPr/>
        </p:nvSpPr>
        <p:spPr>
          <a:xfrm>
            <a:off x="1646583" y="2931180"/>
            <a:ext cx="99387" cy="106275"/>
          </a:xfrm>
          <a:prstGeom prst="ellipse">
            <a:avLst/>
          </a:prstGeom>
          <a:solidFill>
            <a:schemeClr val="accent2">
              <a:lumMod val="75000"/>
            </a:schemeClr>
          </a:solidFill>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502B074-8B50-6D39-3074-A81B8AB4161B}"/>
              </a:ext>
            </a:extLst>
          </p:cNvPr>
          <p:cNvSpPr/>
          <p:nvPr/>
        </p:nvSpPr>
        <p:spPr>
          <a:xfrm>
            <a:off x="1643266" y="3654072"/>
            <a:ext cx="99387" cy="106275"/>
          </a:xfrm>
          <a:prstGeom prst="ellipse">
            <a:avLst/>
          </a:prstGeom>
          <a:solidFill>
            <a:schemeClr val="accent2">
              <a:lumMod val="75000"/>
            </a:schemeClr>
          </a:solidFill>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29AFC86-9842-502A-5FA0-94A8D0811975}"/>
              </a:ext>
            </a:extLst>
          </p:cNvPr>
          <p:cNvSpPr/>
          <p:nvPr/>
        </p:nvSpPr>
        <p:spPr>
          <a:xfrm>
            <a:off x="1643273" y="4310167"/>
            <a:ext cx="99387" cy="106275"/>
          </a:xfrm>
          <a:prstGeom prst="ellipse">
            <a:avLst/>
          </a:prstGeom>
          <a:solidFill>
            <a:schemeClr val="accent2">
              <a:lumMod val="75000"/>
            </a:schemeClr>
          </a:solidFill>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A1A6EEA-7D44-0641-6438-CE86AE392EDE}"/>
              </a:ext>
            </a:extLst>
          </p:cNvPr>
          <p:cNvSpPr/>
          <p:nvPr/>
        </p:nvSpPr>
        <p:spPr>
          <a:xfrm>
            <a:off x="1616762" y="5027458"/>
            <a:ext cx="99387" cy="106275"/>
          </a:xfrm>
          <a:prstGeom prst="ellipse">
            <a:avLst/>
          </a:prstGeom>
          <a:solidFill>
            <a:schemeClr val="accent2">
              <a:lumMod val="75000"/>
            </a:schemeClr>
          </a:solidFill>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E6B8D65-E5DF-B2D5-1DE1-EA5B9B5D40DB}"/>
              </a:ext>
            </a:extLst>
          </p:cNvPr>
          <p:cNvSpPr/>
          <p:nvPr/>
        </p:nvSpPr>
        <p:spPr>
          <a:xfrm>
            <a:off x="1616761" y="5691611"/>
            <a:ext cx="99387" cy="106275"/>
          </a:xfrm>
          <a:prstGeom prst="ellipse">
            <a:avLst/>
          </a:prstGeom>
          <a:solidFill>
            <a:schemeClr val="accent2">
              <a:lumMod val="75000"/>
            </a:schemeClr>
          </a:solidFill>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4623327F-B522-91E7-FC1C-A9A7A162DB2B}"/>
              </a:ext>
            </a:extLst>
          </p:cNvPr>
          <p:cNvPicPr>
            <a:picLocks noChangeAspect="1"/>
          </p:cNvPicPr>
          <p:nvPr/>
        </p:nvPicPr>
        <p:blipFill>
          <a:blip r:embed="rId4"/>
          <a:stretch>
            <a:fillRect/>
          </a:stretch>
        </p:blipFill>
        <p:spPr>
          <a:xfrm>
            <a:off x="623958" y="1106342"/>
            <a:ext cx="883411" cy="726650"/>
          </a:xfrm>
          <a:prstGeom prst="rect">
            <a:avLst/>
          </a:prstGeom>
        </p:spPr>
      </p:pic>
      <p:pic>
        <p:nvPicPr>
          <p:cNvPr id="27" name="Picture 26">
            <a:extLst>
              <a:ext uri="{FF2B5EF4-FFF2-40B4-BE49-F238E27FC236}">
                <a16:creationId xmlns:a16="http://schemas.microsoft.com/office/drawing/2014/main" id="{DBD76E92-274F-462A-141D-0F7C704D0581}"/>
              </a:ext>
            </a:extLst>
          </p:cNvPr>
          <p:cNvPicPr>
            <a:picLocks noChangeAspect="1"/>
          </p:cNvPicPr>
          <p:nvPr/>
        </p:nvPicPr>
        <p:blipFill>
          <a:blip r:embed="rId5"/>
          <a:stretch>
            <a:fillRect/>
          </a:stretch>
        </p:blipFill>
        <p:spPr>
          <a:xfrm>
            <a:off x="663703" y="1847355"/>
            <a:ext cx="849357" cy="777179"/>
          </a:xfrm>
          <a:prstGeom prst="rect">
            <a:avLst/>
          </a:prstGeom>
        </p:spPr>
      </p:pic>
      <p:pic>
        <p:nvPicPr>
          <p:cNvPr id="31" name="Picture 30">
            <a:extLst>
              <a:ext uri="{FF2B5EF4-FFF2-40B4-BE49-F238E27FC236}">
                <a16:creationId xmlns:a16="http://schemas.microsoft.com/office/drawing/2014/main" id="{720B7E3D-3E02-0440-C190-BBE0A43C1AEB}"/>
              </a:ext>
            </a:extLst>
          </p:cNvPr>
          <p:cNvPicPr>
            <a:picLocks noChangeAspect="1"/>
          </p:cNvPicPr>
          <p:nvPr/>
        </p:nvPicPr>
        <p:blipFill rotWithShape="1">
          <a:blip r:embed="rId6"/>
          <a:srcRect l="27928" t="20818" r="28289" b="19833"/>
          <a:stretch/>
        </p:blipFill>
        <p:spPr>
          <a:xfrm>
            <a:off x="985096" y="3386072"/>
            <a:ext cx="436570" cy="671755"/>
          </a:xfrm>
          <a:prstGeom prst="rect">
            <a:avLst/>
          </a:prstGeom>
        </p:spPr>
      </p:pic>
      <p:pic>
        <p:nvPicPr>
          <p:cNvPr id="39" name="Picture 38">
            <a:extLst>
              <a:ext uri="{FF2B5EF4-FFF2-40B4-BE49-F238E27FC236}">
                <a16:creationId xmlns:a16="http://schemas.microsoft.com/office/drawing/2014/main" id="{C59C7FC1-2550-2944-F2AE-3CB3C772234F}"/>
              </a:ext>
            </a:extLst>
          </p:cNvPr>
          <p:cNvPicPr>
            <a:picLocks noChangeAspect="1"/>
          </p:cNvPicPr>
          <p:nvPr/>
        </p:nvPicPr>
        <p:blipFill>
          <a:blip r:embed="rId7"/>
          <a:stretch>
            <a:fillRect/>
          </a:stretch>
        </p:blipFill>
        <p:spPr>
          <a:xfrm>
            <a:off x="635801" y="2671421"/>
            <a:ext cx="883411" cy="703043"/>
          </a:xfrm>
          <a:prstGeom prst="rect">
            <a:avLst/>
          </a:prstGeom>
        </p:spPr>
      </p:pic>
      <p:pic>
        <p:nvPicPr>
          <p:cNvPr id="41" name="Picture 40">
            <a:extLst>
              <a:ext uri="{FF2B5EF4-FFF2-40B4-BE49-F238E27FC236}">
                <a16:creationId xmlns:a16="http://schemas.microsoft.com/office/drawing/2014/main" id="{49BCE996-64AD-CF49-AF98-57EC7611C764}"/>
              </a:ext>
            </a:extLst>
          </p:cNvPr>
          <p:cNvPicPr>
            <a:picLocks noChangeAspect="1"/>
          </p:cNvPicPr>
          <p:nvPr/>
        </p:nvPicPr>
        <p:blipFill rotWithShape="1">
          <a:blip r:embed="rId8"/>
          <a:srcRect l="10654" t="10315" r="1788" b="4742"/>
          <a:stretch/>
        </p:blipFill>
        <p:spPr>
          <a:xfrm>
            <a:off x="776245" y="4009361"/>
            <a:ext cx="652876" cy="707886"/>
          </a:xfrm>
          <a:prstGeom prst="rect">
            <a:avLst/>
          </a:prstGeom>
        </p:spPr>
      </p:pic>
      <p:pic>
        <p:nvPicPr>
          <p:cNvPr id="46" name="Picture 45">
            <a:extLst>
              <a:ext uri="{FF2B5EF4-FFF2-40B4-BE49-F238E27FC236}">
                <a16:creationId xmlns:a16="http://schemas.microsoft.com/office/drawing/2014/main" id="{542462D9-5D35-E3B0-01FE-3F1C6B15809B}"/>
              </a:ext>
            </a:extLst>
          </p:cNvPr>
          <p:cNvPicPr>
            <a:picLocks noChangeAspect="1"/>
          </p:cNvPicPr>
          <p:nvPr/>
        </p:nvPicPr>
        <p:blipFill rotWithShape="1">
          <a:blip r:embed="rId9"/>
          <a:srcRect l="7010" t="17902" r="13263" b="12515"/>
          <a:stretch/>
        </p:blipFill>
        <p:spPr>
          <a:xfrm>
            <a:off x="823267" y="4717247"/>
            <a:ext cx="652877" cy="653044"/>
          </a:xfrm>
          <a:prstGeom prst="rect">
            <a:avLst/>
          </a:prstGeom>
        </p:spPr>
      </p:pic>
      <p:pic>
        <p:nvPicPr>
          <p:cNvPr id="48" name="Picture 47">
            <a:extLst>
              <a:ext uri="{FF2B5EF4-FFF2-40B4-BE49-F238E27FC236}">
                <a16:creationId xmlns:a16="http://schemas.microsoft.com/office/drawing/2014/main" id="{8CEB56DA-8D30-B403-FF76-002188DA1324}"/>
              </a:ext>
            </a:extLst>
          </p:cNvPr>
          <p:cNvPicPr>
            <a:picLocks noChangeAspect="1"/>
          </p:cNvPicPr>
          <p:nvPr/>
        </p:nvPicPr>
        <p:blipFill>
          <a:blip r:embed="rId10"/>
          <a:stretch>
            <a:fillRect/>
          </a:stretch>
        </p:blipFill>
        <p:spPr>
          <a:xfrm>
            <a:off x="865627" y="5434071"/>
            <a:ext cx="606461" cy="665374"/>
          </a:xfrm>
          <a:prstGeom prst="rect">
            <a:avLst/>
          </a:prstGeom>
        </p:spPr>
      </p:pic>
      <p:pic>
        <p:nvPicPr>
          <p:cNvPr id="2" name="Picture 1">
            <a:extLst>
              <a:ext uri="{FF2B5EF4-FFF2-40B4-BE49-F238E27FC236}">
                <a16:creationId xmlns:a16="http://schemas.microsoft.com/office/drawing/2014/main" id="{A6B4CF1C-D83B-2E3E-362C-EF2482939F84}"/>
              </a:ext>
            </a:extLst>
          </p:cNvPr>
          <p:cNvPicPr>
            <a:picLocks noChangeAspect="1"/>
          </p:cNvPicPr>
          <p:nvPr/>
        </p:nvPicPr>
        <p:blipFill rotWithShape="1">
          <a:blip r:embed="rId11"/>
          <a:srcRect t="20013" b="12216"/>
          <a:stretch/>
        </p:blipFill>
        <p:spPr>
          <a:xfrm>
            <a:off x="20" y="-56840"/>
            <a:ext cx="12191980" cy="6857990"/>
          </a:xfrm>
          <a:prstGeom prst="rect">
            <a:avLst/>
          </a:prstGeom>
        </p:spPr>
      </p:pic>
      <p:sp>
        <p:nvSpPr>
          <p:cNvPr id="15" name="TextBox 14">
            <a:extLst>
              <a:ext uri="{FF2B5EF4-FFF2-40B4-BE49-F238E27FC236}">
                <a16:creationId xmlns:a16="http://schemas.microsoft.com/office/drawing/2014/main" id="{FB6FEDB8-E8AF-C146-44B8-D710A0312E58}"/>
              </a:ext>
            </a:extLst>
          </p:cNvPr>
          <p:cNvSpPr txBox="1"/>
          <p:nvPr/>
        </p:nvSpPr>
        <p:spPr>
          <a:xfrm>
            <a:off x="376050" y="1405332"/>
            <a:ext cx="6123904" cy="2215991"/>
          </a:xfrm>
          <a:prstGeom prst="rect">
            <a:avLst/>
          </a:prstGeom>
          <a:noFill/>
        </p:spPr>
        <p:txBody>
          <a:bodyPr wrap="square">
            <a:spAutoFit/>
          </a:bodyPr>
          <a:lstStyle/>
          <a:p>
            <a:r>
              <a:rPr lang="en-US" sz="1800" dirty="0">
                <a:solidFill>
                  <a:schemeClr val="bg1">
                    <a:lumMod val="95000"/>
                  </a:schemeClr>
                </a:solidFill>
              </a:rPr>
              <a:t>LA588</a:t>
            </a:r>
          </a:p>
          <a:p>
            <a:r>
              <a:rPr lang="en-US" sz="2400" b="1" dirty="0">
                <a:solidFill>
                  <a:schemeClr val="bg1">
                    <a:lumMod val="95000"/>
                  </a:schemeClr>
                </a:solidFill>
              </a:rPr>
              <a:t>Web mapping-spring 2023</a:t>
            </a:r>
          </a:p>
          <a:p>
            <a:endParaRPr lang="en-US" sz="2400" b="1" dirty="0">
              <a:solidFill>
                <a:schemeClr val="bg1">
                  <a:lumMod val="95000"/>
                </a:schemeClr>
              </a:solidFill>
            </a:endParaRPr>
          </a:p>
          <a:p>
            <a:endParaRPr lang="en-US" sz="2400" b="1" dirty="0">
              <a:solidFill>
                <a:schemeClr val="bg1">
                  <a:lumMod val="95000"/>
                </a:schemeClr>
              </a:solidFill>
            </a:endParaRPr>
          </a:p>
          <a:p>
            <a:r>
              <a:rPr lang="en-US" sz="2400" b="1" dirty="0">
                <a:solidFill>
                  <a:schemeClr val="bg1">
                    <a:lumMod val="95000"/>
                  </a:schemeClr>
                </a:solidFill>
              </a:rPr>
              <a:t>Sedi Ghiasi</a:t>
            </a:r>
          </a:p>
          <a:p>
            <a:r>
              <a:rPr lang="en-US" sz="2400" b="1" dirty="0">
                <a:solidFill>
                  <a:schemeClr val="bg1">
                    <a:lumMod val="95000"/>
                  </a:schemeClr>
                </a:solidFill>
              </a:rPr>
              <a:t>Prof, Seeger </a:t>
            </a:r>
            <a:endParaRPr lang="en-US" b="1" dirty="0">
              <a:solidFill>
                <a:schemeClr val="bg1">
                  <a:lumMod val="9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743F96-3356-A6E6-3A19-791E02B2D95B}"/>
              </a:ext>
            </a:extLst>
          </p:cNvPr>
          <p:cNvSpPr txBox="1"/>
          <p:nvPr/>
        </p:nvSpPr>
        <p:spPr>
          <a:xfrm>
            <a:off x="621437" y="1421147"/>
            <a:ext cx="10427284" cy="923330"/>
          </a:xfrm>
          <a:prstGeom prst="rect">
            <a:avLst/>
          </a:prstGeom>
          <a:noFill/>
        </p:spPr>
        <p:txBody>
          <a:bodyPr wrap="square">
            <a:spAutoFit/>
          </a:bodyPr>
          <a:lstStyle/>
          <a:p>
            <a:r>
              <a:rPr lang="en-GB" sz="1800" b="1" dirty="0">
                <a:effectLst/>
                <a:latin typeface="Calibri" panose="020F0502020204030204" pitchFamily="34" charset="0"/>
                <a:ea typeface="Times New Roman" panose="02020603050405020304" pitchFamily="18" charset="0"/>
                <a:cs typeface="Times New Roman" panose="02020603050405020304" pitchFamily="18" charset="0"/>
              </a:rPr>
              <a:t>A report published by the Organization for Economic Co-operation and Development (OECD) indicates that GHG emissions will increase 50% by 2050, if the current global policies on mitigating climate change remain unchanged (OECD, 2010). </a:t>
            </a:r>
            <a:endParaRPr lang="en-US" dirty="0"/>
          </a:p>
        </p:txBody>
      </p:sp>
      <p:pic>
        <p:nvPicPr>
          <p:cNvPr id="9" name="Picture 8" descr="Bandar abbas Stock Photos, Royalty Free Bandar abbas Images | Depositphotos">
            <a:extLst>
              <a:ext uri="{FF2B5EF4-FFF2-40B4-BE49-F238E27FC236}">
                <a16:creationId xmlns:a16="http://schemas.microsoft.com/office/drawing/2014/main" id="{2E72D54D-A840-6198-D0FB-D2B221127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237" y="4480453"/>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D654609B-47AF-7354-1574-CAEC85E1B3F9}"/>
              </a:ext>
            </a:extLst>
          </p:cNvPr>
          <p:cNvSpPr txBox="1"/>
          <p:nvPr/>
        </p:nvSpPr>
        <p:spPr>
          <a:xfrm>
            <a:off x="514237" y="132228"/>
            <a:ext cx="7215742" cy="707886"/>
          </a:xfrm>
          <a:prstGeom prst="rect">
            <a:avLst/>
          </a:prstGeom>
          <a:noFill/>
        </p:spPr>
        <p:txBody>
          <a:bodyPr wrap="square" rtlCol="0">
            <a:spAutoFit/>
          </a:bodyPr>
          <a:lstStyle/>
          <a:p>
            <a:r>
              <a:rPr lang="en-US" sz="2800" dirty="0"/>
              <a:t>Importance of Urban </a:t>
            </a:r>
            <a:r>
              <a:rPr lang="en-US" sz="4000" b="1" dirty="0">
                <a:solidFill>
                  <a:schemeClr val="accent1">
                    <a:lumMod val="75000"/>
                  </a:schemeClr>
                </a:solidFill>
              </a:rPr>
              <a:t>Microclimate</a:t>
            </a:r>
            <a:endParaRPr lang="en-US" sz="2800" dirty="0"/>
          </a:p>
        </p:txBody>
      </p:sp>
      <p:cxnSp>
        <p:nvCxnSpPr>
          <p:cNvPr id="31" name="Straight Connector 30">
            <a:extLst>
              <a:ext uri="{FF2B5EF4-FFF2-40B4-BE49-F238E27FC236}">
                <a16:creationId xmlns:a16="http://schemas.microsoft.com/office/drawing/2014/main" id="{12147FA7-AFF2-F448-F56F-736D81C461AA}"/>
              </a:ext>
            </a:extLst>
          </p:cNvPr>
          <p:cNvCxnSpPr>
            <a:cxnSpLocks/>
          </p:cNvCxnSpPr>
          <p:nvPr/>
        </p:nvCxnSpPr>
        <p:spPr>
          <a:xfrm>
            <a:off x="6543607" y="519214"/>
            <a:ext cx="564839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6FE87C1-A6DF-161B-0B03-904B47457BDC}"/>
              </a:ext>
            </a:extLst>
          </p:cNvPr>
          <p:cNvSpPr txBox="1"/>
          <p:nvPr/>
        </p:nvSpPr>
        <p:spPr>
          <a:xfrm>
            <a:off x="669803" y="2624044"/>
            <a:ext cx="7215742" cy="707886"/>
          </a:xfrm>
          <a:prstGeom prst="rect">
            <a:avLst/>
          </a:prstGeom>
          <a:noFill/>
        </p:spPr>
        <p:txBody>
          <a:bodyPr wrap="square" rtlCol="0">
            <a:spAutoFit/>
          </a:bodyPr>
          <a:lstStyle/>
          <a:p>
            <a:r>
              <a:rPr lang="en-US" sz="4000" b="1" dirty="0">
                <a:solidFill>
                  <a:schemeClr val="accent1">
                    <a:lumMod val="75000"/>
                  </a:schemeClr>
                </a:solidFill>
              </a:rPr>
              <a:t>M</a:t>
            </a:r>
            <a:r>
              <a:rPr lang="en-US" sz="2800" dirty="0"/>
              <a:t>icroclimate definition</a:t>
            </a:r>
          </a:p>
        </p:txBody>
      </p:sp>
      <p:cxnSp>
        <p:nvCxnSpPr>
          <p:cNvPr id="41" name="Straight Connector 40">
            <a:extLst>
              <a:ext uri="{FF2B5EF4-FFF2-40B4-BE49-F238E27FC236}">
                <a16:creationId xmlns:a16="http://schemas.microsoft.com/office/drawing/2014/main" id="{87992CEA-78F4-8AEA-33A2-0930890D9207}"/>
              </a:ext>
            </a:extLst>
          </p:cNvPr>
          <p:cNvCxnSpPr>
            <a:cxnSpLocks/>
          </p:cNvCxnSpPr>
          <p:nvPr/>
        </p:nvCxnSpPr>
        <p:spPr>
          <a:xfrm>
            <a:off x="4651899" y="3124940"/>
            <a:ext cx="7540101" cy="87559"/>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4" name="Picture 10" descr="چرا ثبت جهانی شهر یزد مهم است؟/ دیگر بافت تاریخی زنده نداریم - خبرگزاری مهر  | اخبار ایران و جهان | Mehr News Agency">
            <a:extLst>
              <a:ext uri="{FF2B5EF4-FFF2-40B4-BE49-F238E27FC236}">
                <a16:creationId xmlns:a16="http://schemas.microsoft.com/office/drawing/2014/main" id="{FCEFBD4A-647D-7BCF-E61D-84967EC64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2211" y="4480453"/>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Learn Your Garden's Microclimates For a Resilient Landscape">
            <a:extLst>
              <a:ext uri="{FF2B5EF4-FFF2-40B4-BE49-F238E27FC236}">
                <a16:creationId xmlns:a16="http://schemas.microsoft.com/office/drawing/2014/main" id="{3ED26D5F-4408-04BC-638A-CE42D10BEB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2022" y="4513790"/>
            <a:ext cx="27336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4" descr="How Heat And Humidity Affect Asphalt Pavement Structures?">
            <a:extLst>
              <a:ext uri="{FF2B5EF4-FFF2-40B4-BE49-F238E27FC236}">
                <a16:creationId xmlns:a16="http://schemas.microsoft.com/office/drawing/2014/main" id="{77252696-8AE8-DD6E-1E44-3DAEDB25F4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4542365"/>
            <a:ext cx="2828925" cy="161925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15848C9B-2BDA-3757-DB54-FCE2F3361E79}"/>
              </a:ext>
            </a:extLst>
          </p:cNvPr>
          <p:cNvSpPr txBox="1"/>
          <p:nvPr/>
        </p:nvSpPr>
        <p:spPr>
          <a:xfrm>
            <a:off x="621437" y="3387192"/>
            <a:ext cx="10852394" cy="923330"/>
          </a:xfrm>
          <a:prstGeom prst="rect">
            <a:avLst/>
          </a:prstGeom>
          <a:noFill/>
        </p:spPr>
        <p:txBody>
          <a:bodyPr wrap="square">
            <a:spAutoFit/>
          </a:bodyPr>
          <a:lstStyle/>
          <a:p>
            <a:r>
              <a:rPr lang="en-US" sz="1800" b="0" i="0" u="none" strike="noStrike" baseline="0" dirty="0">
                <a:latin typeface="Arial" panose="020B0604020202020204" pitchFamily="34" charset="0"/>
              </a:rPr>
              <a:t>Climate near the ground</a:t>
            </a:r>
          </a:p>
          <a:p>
            <a:endParaRPr lang="en-US" dirty="0">
              <a:latin typeface="Arial" panose="020B0604020202020204" pitchFamily="34" charset="0"/>
            </a:endParaRPr>
          </a:p>
          <a:p>
            <a:r>
              <a:rPr lang="en-US" b="0" i="0" dirty="0">
                <a:solidFill>
                  <a:srgbClr val="2E2E2E"/>
                </a:solidFill>
                <a:effectLst/>
                <a:latin typeface="NexusSans"/>
              </a:rPr>
              <a:t>Microclimate is the suite of climatic conditions measured in localized areas near the earth's surface</a:t>
            </a:r>
            <a:endParaRPr lang="en-US" dirty="0"/>
          </a:p>
        </p:txBody>
      </p:sp>
    </p:spTree>
    <p:extLst>
      <p:ext uri="{BB962C8B-B14F-4D97-AF65-F5344CB8AC3E}">
        <p14:creationId xmlns:p14="http://schemas.microsoft.com/office/powerpoint/2010/main" val="240430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EDD562-F316-52B5-9E97-0D166D36421B}"/>
              </a:ext>
            </a:extLst>
          </p:cNvPr>
          <p:cNvPicPr>
            <a:picLocks noChangeAspect="1"/>
          </p:cNvPicPr>
          <p:nvPr/>
        </p:nvPicPr>
        <p:blipFill rotWithShape="1">
          <a:blip r:embed="rId2"/>
          <a:srcRect r="14733" b="19133"/>
          <a:stretch/>
        </p:blipFill>
        <p:spPr>
          <a:xfrm>
            <a:off x="2671497" y="895334"/>
            <a:ext cx="2558229" cy="2740311"/>
          </a:xfrm>
          <a:prstGeom prst="rect">
            <a:avLst/>
          </a:prstGeom>
        </p:spPr>
      </p:pic>
      <p:sp>
        <p:nvSpPr>
          <p:cNvPr id="5" name="TextBox 4">
            <a:extLst>
              <a:ext uri="{FF2B5EF4-FFF2-40B4-BE49-F238E27FC236}">
                <a16:creationId xmlns:a16="http://schemas.microsoft.com/office/drawing/2014/main" id="{0A2B7588-5276-4A92-CF79-9FF9B05EAF6E}"/>
              </a:ext>
            </a:extLst>
          </p:cNvPr>
          <p:cNvSpPr txBox="1"/>
          <p:nvPr/>
        </p:nvSpPr>
        <p:spPr>
          <a:xfrm>
            <a:off x="290089" y="1194110"/>
            <a:ext cx="2823411" cy="369332"/>
          </a:xfrm>
          <a:prstGeom prst="rect">
            <a:avLst/>
          </a:prstGeom>
          <a:noFill/>
        </p:spPr>
        <p:txBody>
          <a:bodyPr wrap="square" rtlCol="0">
            <a:spAutoFit/>
          </a:bodyPr>
          <a:lstStyle/>
          <a:p>
            <a:r>
              <a:rPr lang="en-US" dirty="0"/>
              <a:t>56            neighborhoods</a:t>
            </a:r>
          </a:p>
        </p:txBody>
      </p:sp>
      <p:sp>
        <p:nvSpPr>
          <p:cNvPr id="6" name="TextBox 5">
            <a:extLst>
              <a:ext uri="{FF2B5EF4-FFF2-40B4-BE49-F238E27FC236}">
                <a16:creationId xmlns:a16="http://schemas.microsoft.com/office/drawing/2014/main" id="{72091322-0033-BCED-A9C6-869691C8AF90}"/>
              </a:ext>
            </a:extLst>
          </p:cNvPr>
          <p:cNvSpPr txBox="1"/>
          <p:nvPr/>
        </p:nvSpPr>
        <p:spPr>
          <a:xfrm>
            <a:off x="290089" y="695279"/>
            <a:ext cx="2618575" cy="400110"/>
          </a:xfrm>
          <a:prstGeom prst="rect">
            <a:avLst/>
          </a:prstGeom>
          <a:noFill/>
        </p:spPr>
        <p:txBody>
          <a:bodyPr wrap="square" rtlCol="0">
            <a:spAutoFit/>
          </a:bodyPr>
          <a:lstStyle/>
          <a:p>
            <a:r>
              <a:rPr lang="en-US" sz="2000" b="1" dirty="0"/>
              <a:t>City of Des Moines</a:t>
            </a:r>
          </a:p>
        </p:txBody>
      </p:sp>
      <p:sp>
        <p:nvSpPr>
          <p:cNvPr id="7" name="TextBox 6">
            <a:extLst>
              <a:ext uri="{FF2B5EF4-FFF2-40B4-BE49-F238E27FC236}">
                <a16:creationId xmlns:a16="http://schemas.microsoft.com/office/drawing/2014/main" id="{D3F5B515-0B60-6C0B-66B6-8E35B657B6B5}"/>
              </a:ext>
            </a:extLst>
          </p:cNvPr>
          <p:cNvSpPr txBox="1"/>
          <p:nvPr/>
        </p:nvSpPr>
        <p:spPr>
          <a:xfrm>
            <a:off x="290089" y="1677552"/>
            <a:ext cx="2021305" cy="369332"/>
          </a:xfrm>
          <a:prstGeom prst="rect">
            <a:avLst/>
          </a:prstGeom>
          <a:noFill/>
        </p:spPr>
        <p:txBody>
          <a:bodyPr wrap="square" rtlCol="0">
            <a:spAutoFit/>
          </a:bodyPr>
          <a:lstStyle/>
          <a:p>
            <a:r>
              <a:rPr lang="en-US" dirty="0"/>
              <a:t>123,627   buildings</a:t>
            </a:r>
          </a:p>
        </p:txBody>
      </p:sp>
      <p:pic>
        <p:nvPicPr>
          <p:cNvPr id="9" name="Picture 8">
            <a:extLst>
              <a:ext uri="{FF2B5EF4-FFF2-40B4-BE49-F238E27FC236}">
                <a16:creationId xmlns:a16="http://schemas.microsoft.com/office/drawing/2014/main" id="{EC8B8434-E2BA-B77A-A715-860F4AB2E1CD}"/>
              </a:ext>
            </a:extLst>
          </p:cNvPr>
          <p:cNvPicPr>
            <a:picLocks noChangeAspect="1"/>
          </p:cNvPicPr>
          <p:nvPr/>
        </p:nvPicPr>
        <p:blipFill>
          <a:blip r:embed="rId3"/>
          <a:stretch>
            <a:fillRect/>
          </a:stretch>
        </p:blipFill>
        <p:spPr>
          <a:xfrm>
            <a:off x="5229726" y="411972"/>
            <a:ext cx="6184232" cy="6254348"/>
          </a:xfrm>
          <a:prstGeom prst="rect">
            <a:avLst/>
          </a:prstGeom>
        </p:spPr>
      </p:pic>
      <p:graphicFrame>
        <p:nvGraphicFramePr>
          <p:cNvPr id="8" name="Table 5">
            <a:extLst>
              <a:ext uri="{FF2B5EF4-FFF2-40B4-BE49-F238E27FC236}">
                <a16:creationId xmlns:a16="http://schemas.microsoft.com/office/drawing/2014/main" id="{4C0E14B1-C3BB-4EA2-CBBC-EAC5EDC0E372}"/>
              </a:ext>
            </a:extLst>
          </p:cNvPr>
          <p:cNvGraphicFramePr>
            <a:graphicFrameLocks noGrp="1"/>
          </p:cNvGraphicFramePr>
          <p:nvPr>
            <p:extLst>
              <p:ext uri="{D42A27DB-BD31-4B8C-83A1-F6EECF244321}">
                <p14:modId xmlns:p14="http://schemas.microsoft.com/office/powerpoint/2010/main" val="3232734804"/>
              </p:ext>
            </p:extLst>
          </p:nvPr>
        </p:nvGraphicFramePr>
        <p:xfrm>
          <a:off x="5229725" y="611947"/>
          <a:ext cx="5534420" cy="5457456"/>
        </p:xfrm>
        <a:graphic>
          <a:graphicData uri="http://schemas.openxmlformats.org/drawingml/2006/table">
            <a:tbl>
              <a:tblPr firstRow="1" bandRow="1">
                <a:tableStyleId>{5940675A-B579-460E-94D1-54222C63F5DA}</a:tableStyleId>
              </a:tblPr>
              <a:tblGrid>
                <a:gridCol w="553442">
                  <a:extLst>
                    <a:ext uri="{9D8B030D-6E8A-4147-A177-3AD203B41FA5}">
                      <a16:colId xmlns:a16="http://schemas.microsoft.com/office/drawing/2014/main" val="1119151676"/>
                    </a:ext>
                  </a:extLst>
                </a:gridCol>
                <a:gridCol w="553442">
                  <a:extLst>
                    <a:ext uri="{9D8B030D-6E8A-4147-A177-3AD203B41FA5}">
                      <a16:colId xmlns:a16="http://schemas.microsoft.com/office/drawing/2014/main" val="2392445805"/>
                    </a:ext>
                  </a:extLst>
                </a:gridCol>
                <a:gridCol w="553442">
                  <a:extLst>
                    <a:ext uri="{9D8B030D-6E8A-4147-A177-3AD203B41FA5}">
                      <a16:colId xmlns:a16="http://schemas.microsoft.com/office/drawing/2014/main" val="900595550"/>
                    </a:ext>
                  </a:extLst>
                </a:gridCol>
                <a:gridCol w="553442">
                  <a:extLst>
                    <a:ext uri="{9D8B030D-6E8A-4147-A177-3AD203B41FA5}">
                      <a16:colId xmlns:a16="http://schemas.microsoft.com/office/drawing/2014/main" val="3731019635"/>
                    </a:ext>
                  </a:extLst>
                </a:gridCol>
                <a:gridCol w="553442">
                  <a:extLst>
                    <a:ext uri="{9D8B030D-6E8A-4147-A177-3AD203B41FA5}">
                      <a16:colId xmlns:a16="http://schemas.microsoft.com/office/drawing/2014/main" val="2763551091"/>
                    </a:ext>
                  </a:extLst>
                </a:gridCol>
                <a:gridCol w="553442">
                  <a:extLst>
                    <a:ext uri="{9D8B030D-6E8A-4147-A177-3AD203B41FA5}">
                      <a16:colId xmlns:a16="http://schemas.microsoft.com/office/drawing/2014/main" val="78481081"/>
                    </a:ext>
                  </a:extLst>
                </a:gridCol>
                <a:gridCol w="553442">
                  <a:extLst>
                    <a:ext uri="{9D8B030D-6E8A-4147-A177-3AD203B41FA5}">
                      <a16:colId xmlns:a16="http://schemas.microsoft.com/office/drawing/2014/main" val="2447558424"/>
                    </a:ext>
                  </a:extLst>
                </a:gridCol>
                <a:gridCol w="553442">
                  <a:extLst>
                    <a:ext uri="{9D8B030D-6E8A-4147-A177-3AD203B41FA5}">
                      <a16:colId xmlns:a16="http://schemas.microsoft.com/office/drawing/2014/main" val="2637904170"/>
                    </a:ext>
                  </a:extLst>
                </a:gridCol>
                <a:gridCol w="553442">
                  <a:extLst>
                    <a:ext uri="{9D8B030D-6E8A-4147-A177-3AD203B41FA5}">
                      <a16:colId xmlns:a16="http://schemas.microsoft.com/office/drawing/2014/main" val="1317680313"/>
                    </a:ext>
                  </a:extLst>
                </a:gridCol>
                <a:gridCol w="553442">
                  <a:extLst>
                    <a:ext uri="{9D8B030D-6E8A-4147-A177-3AD203B41FA5}">
                      <a16:colId xmlns:a16="http://schemas.microsoft.com/office/drawing/2014/main" val="2585570261"/>
                    </a:ext>
                  </a:extLst>
                </a:gridCol>
              </a:tblGrid>
              <a:tr h="68218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78329657"/>
                  </a:ext>
                </a:extLst>
              </a:tr>
              <a:tr h="68218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77865327"/>
                  </a:ext>
                </a:extLst>
              </a:tr>
              <a:tr h="68218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60576273"/>
                  </a:ext>
                </a:extLst>
              </a:tr>
              <a:tr h="68218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09633870"/>
                  </a:ext>
                </a:extLst>
              </a:tr>
              <a:tr h="68218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30963735"/>
                  </a:ext>
                </a:extLst>
              </a:tr>
              <a:tr h="68218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98050335"/>
                  </a:ext>
                </a:extLst>
              </a:tr>
              <a:tr h="682182">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23498027"/>
                  </a:ext>
                </a:extLst>
              </a:tr>
              <a:tr h="68218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3221813"/>
                  </a:ext>
                </a:extLst>
              </a:tr>
            </a:tbl>
          </a:graphicData>
        </a:graphic>
      </p:graphicFrame>
      <p:sp>
        <p:nvSpPr>
          <p:cNvPr id="13" name="Oval 12">
            <a:extLst>
              <a:ext uri="{FF2B5EF4-FFF2-40B4-BE49-F238E27FC236}">
                <a16:creationId xmlns:a16="http://schemas.microsoft.com/office/drawing/2014/main" id="{687E15B1-0BA5-F540-3248-8AE6C23346DF}"/>
              </a:ext>
            </a:extLst>
          </p:cNvPr>
          <p:cNvSpPr/>
          <p:nvPr/>
        </p:nvSpPr>
        <p:spPr>
          <a:xfrm>
            <a:off x="235324" y="3545735"/>
            <a:ext cx="2673340" cy="660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Trees(raster)</a:t>
            </a:r>
          </a:p>
        </p:txBody>
      </p:sp>
      <p:sp>
        <p:nvSpPr>
          <p:cNvPr id="15" name="Oval 14">
            <a:extLst>
              <a:ext uri="{FF2B5EF4-FFF2-40B4-BE49-F238E27FC236}">
                <a16:creationId xmlns:a16="http://schemas.microsoft.com/office/drawing/2014/main" id="{87F3E9D2-3275-8F2F-479A-F05655261D81}"/>
              </a:ext>
            </a:extLst>
          </p:cNvPr>
          <p:cNvSpPr/>
          <p:nvPr/>
        </p:nvSpPr>
        <p:spPr>
          <a:xfrm>
            <a:off x="235324" y="4432420"/>
            <a:ext cx="2558228" cy="660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buildings(raster)</a:t>
            </a:r>
          </a:p>
        </p:txBody>
      </p:sp>
      <p:sp>
        <p:nvSpPr>
          <p:cNvPr id="17" name="Oval 16">
            <a:extLst>
              <a:ext uri="{FF2B5EF4-FFF2-40B4-BE49-F238E27FC236}">
                <a16:creationId xmlns:a16="http://schemas.microsoft.com/office/drawing/2014/main" id="{4D1F0B2F-539D-CE55-62D8-A00948E794E9}"/>
              </a:ext>
            </a:extLst>
          </p:cNvPr>
          <p:cNvSpPr/>
          <p:nvPr/>
        </p:nvSpPr>
        <p:spPr>
          <a:xfrm>
            <a:off x="262706" y="5333545"/>
            <a:ext cx="2530846" cy="660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buildings(excel)</a:t>
            </a:r>
          </a:p>
        </p:txBody>
      </p:sp>
      <p:cxnSp>
        <p:nvCxnSpPr>
          <p:cNvPr id="19" name="Straight Connector 18">
            <a:extLst>
              <a:ext uri="{FF2B5EF4-FFF2-40B4-BE49-F238E27FC236}">
                <a16:creationId xmlns:a16="http://schemas.microsoft.com/office/drawing/2014/main" id="{440394F4-3593-E0A0-9F87-E8A3ADA80D3E}"/>
              </a:ext>
            </a:extLst>
          </p:cNvPr>
          <p:cNvCxnSpPr/>
          <p:nvPr/>
        </p:nvCxnSpPr>
        <p:spPr>
          <a:xfrm>
            <a:off x="3025498" y="3860118"/>
            <a:ext cx="0" cy="1791979"/>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7DE2396-C683-F702-D1D7-1FB96BC8D812}"/>
              </a:ext>
            </a:extLst>
          </p:cNvPr>
          <p:cNvSpPr/>
          <p:nvPr/>
        </p:nvSpPr>
        <p:spPr>
          <a:xfrm>
            <a:off x="3405779" y="4065856"/>
            <a:ext cx="1326831" cy="4096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join</a:t>
            </a:r>
          </a:p>
        </p:txBody>
      </p:sp>
      <p:sp>
        <p:nvSpPr>
          <p:cNvPr id="24" name="Oval 23">
            <a:extLst>
              <a:ext uri="{FF2B5EF4-FFF2-40B4-BE49-F238E27FC236}">
                <a16:creationId xmlns:a16="http://schemas.microsoft.com/office/drawing/2014/main" id="{8D1EEA76-B8CA-1795-B051-2BA19202FBEC}"/>
              </a:ext>
            </a:extLst>
          </p:cNvPr>
          <p:cNvSpPr/>
          <p:nvPr/>
        </p:nvSpPr>
        <p:spPr>
          <a:xfrm>
            <a:off x="3405779" y="4940215"/>
            <a:ext cx="1326831" cy="552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Calculated field</a:t>
            </a:r>
          </a:p>
        </p:txBody>
      </p:sp>
      <p:cxnSp>
        <p:nvCxnSpPr>
          <p:cNvPr id="28" name="Straight Arrow Connector 27">
            <a:extLst>
              <a:ext uri="{FF2B5EF4-FFF2-40B4-BE49-F238E27FC236}">
                <a16:creationId xmlns:a16="http://schemas.microsoft.com/office/drawing/2014/main" id="{99E37C95-AF69-BD7D-B465-9E2FCD682DF6}"/>
              </a:ext>
            </a:extLst>
          </p:cNvPr>
          <p:cNvCxnSpPr>
            <a:cxnSpLocks/>
            <a:endCxn id="23" idx="2"/>
          </p:cNvCxnSpPr>
          <p:nvPr/>
        </p:nvCxnSpPr>
        <p:spPr>
          <a:xfrm>
            <a:off x="3025497" y="4270658"/>
            <a:ext cx="380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E870DD1-7FF3-79D2-58ED-3B6665B809A3}"/>
              </a:ext>
            </a:extLst>
          </p:cNvPr>
          <p:cNvCxnSpPr>
            <a:stCxn id="23" idx="4"/>
            <a:endCxn id="24" idx="0"/>
          </p:cNvCxnSpPr>
          <p:nvPr/>
        </p:nvCxnSpPr>
        <p:spPr>
          <a:xfrm>
            <a:off x="4069195" y="4475460"/>
            <a:ext cx="0" cy="46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855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725D34-7237-EA5B-4C7F-95E5AADDCE59}"/>
              </a:ext>
            </a:extLst>
          </p:cNvPr>
          <p:cNvPicPr>
            <a:picLocks noChangeAspect="1"/>
          </p:cNvPicPr>
          <p:nvPr/>
        </p:nvPicPr>
        <p:blipFill>
          <a:blip r:embed="rId2"/>
          <a:stretch>
            <a:fillRect/>
          </a:stretch>
        </p:blipFill>
        <p:spPr>
          <a:xfrm>
            <a:off x="161364" y="833717"/>
            <a:ext cx="12192000" cy="5814112"/>
          </a:xfrm>
          <a:prstGeom prst="rect">
            <a:avLst/>
          </a:prstGeom>
        </p:spPr>
      </p:pic>
      <p:sp>
        <p:nvSpPr>
          <p:cNvPr id="5" name="Title 9">
            <a:extLst>
              <a:ext uri="{FF2B5EF4-FFF2-40B4-BE49-F238E27FC236}">
                <a16:creationId xmlns:a16="http://schemas.microsoft.com/office/drawing/2014/main" id="{FF9EB97A-076B-3B01-06B1-127A4D1DEE77}"/>
              </a:ext>
            </a:extLst>
          </p:cNvPr>
          <p:cNvSpPr txBox="1">
            <a:spLocks/>
          </p:cNvSpPr>
          <p:nvPr/>
        </p:nvSpPr>
        <p:spPr>
          <a:xfrm>
            <a:off x="101595" y="16868"/>
            <a:ext cx="10509504" cy="10769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4">
                    <a:lumMod val="40000"/>
                    <a:lumOff val="60000"/>
                  </a:schemeClr>
                </a:solidFill>
                <a:latin typeface="Roboto" panose="02000000000000000000" pitchFamily="2" charset="0"/>
              </a:rPr>
              <a:t>Data visualization using excel. </a:t>
            </a:r>
          </a:p>
        </p:txBody>
      </p:sp>
    </p:spTree>
    <p:extLst>
      <p:ext uri="{BB962C8B-B14F-4D97-AF65-F5344CB8AC3E}">
        <p14:creationId xmlns:p14="http://schemas.microsoft.com/office/powerpoint/2010/main" val="301063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431575-F4F7-A9AB-C918-6314CE5CD656}"/>
              </a:ext>
            </a:extLst>
          </p:cNvPr>
          <p:cNvPicPr>
            <a:picLocks noChangeAspect="1"/>
          </p:cNvPicPr>
          <p:nvPr/>
        </p:nvPicPr>
        <p:blipFill>
          <a:blip r:embed="rId2"/>
          <a:stretch>
            <a:fillRect/>
          </a:stretch>
        </p:blipFill>
        <p:spPr>
          <a:xfrm>
            <a:off x="560744" y="1791541"/>
            <a:ext cx="3514783" cy="1637459"/>
          </a:xfrm>
          <a:prstGeom prst="rect">
            <a:avLst/>
          </a:prstGeom>
        </p:spPr>
      </p:pic>
      <p:sp>
        <p:nvSpPr>
          <p:cNvPr id="7" name="Oval 6">
            <a:extLst>
              <a:ext uri="{FF2B5EF4-FFF2-40B4-BE49-F238E27FC236}">
                <a16:creationId xmlns:a16="http://schemas.microsoft.com/office/drawing/2014/main" id="{CCB88430-9E6F-3B8A-3936-482D07E6811B}"/>
              </a:ext>
            </a:extLst>
          </p:cNvPr>
          <p:cNvSpPr/>
          <p:nvPr/>
        </p:nvSpPr>
        <p:spPr>
          <a:xfrm>
            <a:off x="692524" y="1791541"/>
            <a:ext cx="4195482" cy="2860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E2A1CD2-27E5-A97F-F61B-BA4E2F706A46}"/>
              </a:ext>
            </a:extLst>
          </p:cNvPr>
          <p:cNvSpPr txBox="1"/>
          <p:nvPr/>
        </p:nvSpPr>
        <p:spPr>
          <a:xfrm>
            <a:off x="560744" y="3529853"/>
            <a:ext cx="4191512" cy="369332"/>
          </a:xfrm>
          <a:prstGeom prst="rect">
            <a:avLst/>
          </a:prstGeom>
          <a:noFill/>
        </p:spPr>
        <p:txBody>
          <a:bodyPr wrap="square" rtlCol="0">
            <a:spAutoFit/>
          </a:bodyPr>
          <a:lstStyle/>
          <a:p>
            <a:r>
              <a:rPr lang="en-US" dirty="0"/>
              <a:t>1-Dropping unnecessary columns</a:t>
            </a:r>
          </a:p>
        </p:txBody>
      </p:sp>
      <p:pic>
        <p:nvPicPr>
          <p:cNvPr id="10" name="Picture 9">
            <a:extLst>
              <a:ext uri="{FF2B5EF4-FFF2-40B4-BE49-F238E27FC236}">
                <a16:creationId xmlns:a16="http://schemas.microsoft.com/office/drawing/2014/main" id="{3FC63C36-3119-CB01-AD51-5EC0BFF69D90}"/>
              </a:ext>
            </a:extLst>
          </p:cNvPr>
          <p:cNvPicPr>
            <a:picLocks noChangeAspect="1"/>
          </p:cNvPicPr>
          <p:nvPr/>
        </p:nvPicPr>
        <p:blipFill>
          <a:blip r:embed="rId3"/>
          <a:stretch>
            <a:fillRect/>
          </a:stretch>
        </p:blipFill>
        <p:spPr>
          <a:xfrm>
            <a:off x="4414627" y="1604312"/>
            <a:ext cx="3857625" cy="2838450"/>
          </a:xfrm>
          <a:prstGeom prst="rect">
            <a:avLst/>
          </a:prstGeom>
        </p:spPr>
      </p:pic>
      <p:sp>
        <p:nvSpPr>
          <p:cNvPr id="11" name="TextBox 10">
            <a:extLst>
              <a:ext uri="{FF2B5EF4-FFF2-40B4-BE49-F238E27FC236}">
                <a16:creationId xmlns:a16="http://schemas.microsoft.com/office/drawing/2014/main" id="{63D5B002-82BD-77C7-ACF5-7BF3C144DF1E}"/>
              </a:ext>
            </a:extLst>
          </p:cNvPr>
          <p:cNvSpPr txBox="1"/>
          <p:nvPr/>
        </p:nvSpPr>
        <p:spPr>
          <a:xfrm>
            <a:off x="4478924" y="4442762"/>
            <a:ext cx="4591433" cy="646331"/>
          </a:xfrm>
          <a:prstGeom prst="rect">
            <a:avLst/>
          </a:prstGeom>
          <a:noFill/>
        </p:spPr>
        <p:txBody>
          <a:bodyPr wrap="square" rtlCol="0">
            <a:spAutoFit/>
          </a:bodyPr>
          <a:lstStyle/>
          <a:p>
            <a:r>
              <a:rPr lang="en-US" dirty="0"/>
              <a:t>2-Converting datetime to Date format(MM/DD/YY)</a:t>
            </a:r>
          </a:p>
        </p:txBody>
      </p:sp>
      <p:pic>
        <p:nvPicPr>
          <p:cNvPr id="13" name="Picture 12">
            <a:extLst>
              <a:ext uri="{FF2B5EF4-FFF2-40B4-BE49-F238E27FC236}">
                <a16:creationId xmlns:a16="http://schemas.microsoft.com/office/drawing/2014/main" id="{2395B951-9FC3-080B-0249-E71F5790A5E6}"/>
              </a:ext>
            </a:extLst>
          </p:cNvPr>
          <p:cNvPicPr>
            <a:picLocks noChangeAspect="1"/>
          </p:cNvPicPr>
          <p:nvPr/>
        </p:nvPicPr>
        <p:blipFill>
          <a:blip r:embed="rId4"/>
          <a:stretch>
            <a:fillRect/>
          </a:stretch>
        </p:blipFill>
        <p:spPr>
          <a:xfrm>
            <a:off x="8821076" y="1599223"/>
            <a:ext cx="2489254" cy="3068943"/>
          </a:xfrm>
          <a:prstGeom prst="rect">
            <a:avLst/>
          </a:prstGeom>
        </p:spPr>
      </p:pic>
      <p:sp>
        <p:nvSpPr>
          <p:cNvPr id="14" name="TextBox 13">
            <a:extLst>
              <a:ext uri="{FF2B5EF4-FFF2-40B4-BE49-F238E27FC236}">
                <a16:creationId xmlns:a16="http://schemas.microsoft.com/office/drawing/2014/main" id="{FD3732DB-CB09-9016-4827-E85C97E3B00F}"/>
              </a:ext>
            </a:extLst>
          </p:cNvPr>
          <p:cNvSpPr txBox="1"/>
          <p:nvPr/>
        </p:nvSpPr>
        <p:spPr>
          <a:xfrm>
            <a:off x="8643696" y="4693963"/>
            <a:ext cx="4591433" cy="369332"/>
          </a:xfrm>
          <a:prstGeom prst="rect">
            <a:avLst/>
          </a:prstGeom>
          <a:noFill/>
        </p:spPr>
        <p:txBody>
          <a:bodyPr wrap="square" rtlCol="0">
            <a:spAutoFit/>
          </a:bodyPr>
          <a:lstStyle/>
          <a:p>
            <a:r>
              <a:rPr lang="en-US" dirty="0"/>
              <a:t>3- Calculating temp per month</a:t>
            </a:r>
          </a:p>
        </p:txBody>
      </p:sp>
      <p:sp>
        <p:nvSpPr>
          <p:cNvPr id="17" name="Title 9">
            <a:extLst>
              <a:ext uri="{FF2B5EF4-FFF2-40B4-BE49-F238E27FC236}">
                <a16:creationId xmlns:a16="http://schemas.microsoft.com/office/drawing/2014/main" id="{CC260463-5324-E8AC-A8D7-D9E8C2E748FC}"/>
              </a:ext>
            </a:extLst>
          </p:cNvPr>
          <p:cNvSpPr txBox="1">
            <a:spLocks/>
          </p:cNvSpPr>
          <p:nvPr/>
        </p:nvSpPr>
        <p:spPr>
          <a:xfrm>
            <a:off x="101595" y="16868"/>
            <a:ext cx="10509504" cy="10769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4">
                    <a:lumMod val="40000"/>
                    <a:lumOff val="60000"/>
                  </a:schemeClr>
                </a:solidFill>
                <a:latin typeface="Roboto" panose="02000000000000000000" pitchFamily="2" charset="0"/>
              </a:rPr>
              <a:t>Challenge 1- cleaning excel file</a:t>
            </a:r>
          </a:p>
        </p:txBody>
      </p:sp>
      <p:sp>
        <p:nvSpPr>
          <p:cNvPr id="18" name="Rectangle: Rounded Corners 17">
            <a:extLst>
              <a:ext uri="{FF2B5EF4-FFF2-40B4-BE49-F238E27FC236}">
                <a16:creationId xmlns:a16="http://schemas.microsoft.com/office/drawing/2014/main" id="{D349E855-F570-BD7A-D960-9D11C5304F66}"/>
              </a:ext>
            </a:extLst>
          </p:cNvPr>
          <p:cNvSpPr/>
          <p:nvPr/>
        </p:nvSpPr>
        <p:spPr>
          <a:xfrm>
            <a:off x="64949" y="914401"/>
            <a:ext cx="11918843" cy="909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81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27E250-C11A-74DB-1463-AD948386E4C1}"/>
              </a:ext>
            </a:extLst>
          </p:cNvPr>
          <p:cNvPicPr>
            <a:picLocks noChangeAspect="1"/>
          </p:cNvPicPr>
          <p:nvPr/>
        </p:nvPicPr>
        <p:blipFill>
          <a:blip r:embed="rId2"/>
          <a:stretch>
            <a:fillRect/>
          </a:stretch>
        </p:blipFill>
        <p:spPr>
          <a:xfrm>
            <a:off x="890587" y="1632514"/>
            <a:ext cx="6753225" cy="1457325"/>
          </a:xfrm>
          <a:prstGeom prst="rect">
            <a:avLst/>
          </a:prstGeom>
        </p:spPr>
      </p:pic>
      <p:pic>
        <p:nvPicPr>
          <p:cNvPr id="6" name="Picture 5">
            <a:extLst>
              <a:ext uri="{FF2B5EF4-FFF2-40B4-BE49-F238E27FC236}">
                <a16:creationId xmlns:a16="http://schemas.microsoft.com/office/drawing/2014/main" id="{03D42CE5-3260-4FEA-26C7-BC949A0EF0ED}"/>
              </a:ext>
            </a:extLst>
          </p:cNvPr>
          <p:cNvPicPr>
            <a:picLocks noChangeAspect="1"/>
          </p:cNvPicPr>
          <p:nvPr/>
        </p:nvPicPr>
        <p:blipFill>
          <a:blip r:embed="rId3"/>
          <a:stretch>
            <a:fillRect/>
          </a:stretch>
        </p:blipFill>
        <p:spPr>
          <a:xfrm>
            <a:off x="1099083" y="3283824"/>
            <a:ext cx="1733550" cy="1885950"/>
          </a:xfrm>
          <a:prstGeom prst="rect">
            <a:avLst/>
          </a:prstGeom>
        </p:spPr>
      </p:pic>
      <p:sp>
        <p:nvSpPr>
          <p:cNvPr id="8" name="TextBox 7">
            <a:extLst>
              <a:ext uri="{FF2B5EF4-FFF2-40B4-BE49-F238E27FC236}">
                <a16:creationId xmlns:a16="http://schemas.microsoft.com/office/drawing/2014/main" id="{9A6CEFC1-318B-1D41-2B77-14EC46E38E4E}"/>
              </a:ext>
            </a:extLst>
          </p:cNvPr>
          <p:cNvSpPr txBox="1"/>
          <p:nvPr/>
        </p:nvSpPr>
        <p:spPr>
          <a:xfrm>
            <a:off x="3741983" y="3162737"/>
            <a:ext cx="6753225" cy="2308324"/>
          </a:xfrm>
          <a:prstGeom prst="rect">
            <a:avLst/>
          </a:prstGeom>
          <a:noFill/>
        </p:spPr>
        <p:txBody>
          <a:bodyPr wrap="square">
            <a:spAutoFit/>
          </a:bodyPr>
          <a:lstStyle/>
          <a:p>
            <a:pPr algn="l">
              <a:buFont typeface="Arial" panose="020B0604020202020204" pitchFamily="34" charset="0"/>
              <a:buChar char="•"/>
            </a:pPr>
            <a:r>
              <a:rPr lang="en-US" b="0" i="0" dirty="0">
                <a:solidFill>
                  <a:srgbClr val="374151"/>
                </a:solidFill>
                <a:effectLst/>
                <a:latin typeface="Söhne"/>
              </a:rPr>
              <a:t>"%Y-%m-%d" : Year-month-day</a:t>
            </a:r>
          </a:p>
          <a:p>
            <a:pPr algn="l">
              <a:buFont typeface="Arial" panose="020B0604020202020204" pitchFamily="34" charset="0"/>
              <a:buChar char="•"/>
            </a:pPr>
            <a:r>
              <a:rPr lang="en-US" b="0" i="0" dirty="0">
                <a:solidFill>
                  <a:srgbClr val="374151"/>
                </a:solidFill>
                <a:effectLst/>
                <a:latin typeface="Söhne"/>
              </a:rPr>
              <a:t>"%m/%d/%y" : Month/day/year (short year)</a:t>
            </a:r>
          </a:p>
          <a:p>
            <a:pPr algn="l">
              <a:buFont typeface="Arial" panose="020B0604020202020204" pitchFamily="34" charset="0"/>
              <a:buChar char="•"/>
            </a:pPr>
            <a:r>
              <a:rPr lang="en-US" b="0" i="0" dirty="0">
                <a:solidFill>
                  <a:srgbClr val="374151"/>
                </a:solidFill>
                <a:effectLst/>
                <a:latin typeface="Söhne"/>
              </a:rPr>
              <a:t>"%m/%d/%Y" : Month/day/year (full year)</a:t>
            </a:r>
          </a:p>
          <a:p>
            <a:pPr algn="l">
              <a:buFont typeface="Arial" panose="020B0604020202020204" pitchFamily="34" charset="0"/>
              <a:buChar char="•"/>
            </a:pPr>
            <a:r>
              <a:rPr lang="en-US" b="0" i="0" dirty="0">
                <a:solidFill>
                  <a:srgbClr val="374151"/>
                </a:solidFill>
                <a:effectLst/>
                <a:latin typeface="Söhne"/>
              </a:rPr>
              <a:t>"%d/%m/%Y" : Day/month/year</a:t>
            </a:r>
          </a:p>
          <a:p>
            <a:pPr algn="l">
              <a:buFont typeface="Arial" panose="020B0604020202020204" pitchFamily="34" charset="0"/>
              <a:buChar char="•"/>
            </a:pPr>
            <a:r>
              <a:rPr lang="en-US" b="0" i="0" dirty="0">
                <a:solidFill>
                  <a:srgbClr val="374151"/>
                </a:solidFill>
                <a:effectLst/>
                <a:latin typeface="Söhne"/>
              </a:rPr>
              <a:t>"%b %d, %Y" : Month abbreviation-day-year (e.g. Jan 01, 2023)</a:t>
            </a:r>
          </a:p>
          <a:p>
            <a:pPr algn="l">
              <a:buFont typeface="Arial" panose="020B0604020202020204" pitchFamily="34" charset="0"/>
              <a:buChar char="•"/>
            </a:pPr>
            <a:r>
              <a:rPr lang="en-US" b="0" i="0" dirty="0">
                <a:solidFill>
                  <a:srgbClr val="374151"/>
                </a:solidFill>
                <a:effectLst/>
                <a:latin typeface="Söhne"/>
              </a:rPr>
              <a:t>"%A, %B %d, %Y" : Weekday, month, day, year (e.g. Sunday, January 01, 2023)</a:t>
            </a:r>
          </a:p>
          <a:p>
            <a:pPr algn="l">
              <a:buFont typeface="Arial" panose="020B0604020202020204" pitchFamily="34" charset="0"/>
              <a:buChar char="•"/>
            </a:pPr>
            <a:r>
              <a:rPr lang="en-US" b="0" i="0" dirty="0">
                <a:solidFill>
                  <a:srgbClr val="374151"/>
                </a:solidFill>
                <a:effectLst/>
                <a:latin typeface="Söhne"/>
              </a:rPr>
              <a:t>"%Y-%m-%d %H:%M:%S" : Year-month-day </a:t>
            </a:r>
            <a:r>
              <a:rPr lang="en-US" b="0" i="0" dirty="0" err="1">
                <a:solidFill>
                  <a:srgbClr val="374151"/>
                </a:solidFill>
                <a:effectLst/>
                <a:latin typeface="Söhne"/>
              </a:rPr>
              <a:t>hour:minute:second</a:t>
            </a:r>
            <a:endParaRPr lang="en-US" b="0" i="0" dirty="0">
              <a:solidFill>
                <a:srgbClr val="374151"/>
              </a:solidFill>
              <a:effectLst/>
              <a:latin typeface="Söhne"/>
            </a:endParaRPr>
          </a:p>
        </p:txBody>
      </p:sp>
      <p:sp>
        <p:nvSpPr>
          <p:cNvPr id="9" name="Title 9">
            <a:extLst>
              <a:ext uri="{FF2B5EF4-FFF2-40B4-BE49-F238E27FC236}">
                <a16:creationId xmlns:a16="http://schemas.microsoft.com/office/drawing/2014/main" id="{D0F802C5-3BFE-C77A-56D0-AED105682C28}"/>
              </a:ext>
            </a:extLst>
          </p:cNvPr>
          <p:cNvSpPr txBox="1">
            <a:spLocks/>
          </p:cNvSpPr>
          <p:nvPr/>
        </p:nvSpPr>
        <p:spPr>
          <a:xfrm>
            <a:off x="101595" y="16868"/>
            <a:ext cx="10509504" cy="10769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4">
                    <a:lumMod val="40000"/>
                    <a:lumOff val="60000"/>
                  </a:schemeClr>
                </a:solidFill>
                <a:latin typeface="Roboto" panose="02000000000000000000" pitchFamily="2" charset="0"/>
              </a:rPr>
              <a:t>Challenge 1 </a:t>
            </a:r>
          </a:p>
        </p:txBody>
      </p:sp>
      <p:sp>
        <p:nvSpPr>
          <p:cNvPr id="10" name="Rectangle: Rounded Corners 9">
            <a:extLst>
              <a:ext uri="{FF2B5EF4-FFF2-40B4-BE49-F238E27FC236}">
                <a16:creationId xmlns:a16="http://schemas.microsoft.com/office/drawing/2014/main" id="{2C456193-CB7D-FFE6-A6FB-6A1BA9901833}"/>
              </a:ext>
            </a:extLst>
          </p:cNvPr>
          <p:cNvSpPr/>
          <p:nvPr/>
        </p:nvSpPr>
        <p:spPr>
          <a:xfrm>
            <a:off x="64949" y="914401"/>
            <a:ext cx="11918843" cy="909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1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DEB35D-80ED-97AD-C4AE-DD1EB5FB1422}"/>
              </a:ext>
            </a:extLst>
          </p:cNvPr>
          <p:cNvPicPr>
            <a:picLocks noChangeAspect="1"/>
          </p:cNvPicPr>
          <p:nvPr/>
        </p:nvPicPr>
        <p:blipFill>
          <a:blip r:embed="rId2"/>
          <a:stretch>
            <a:fillRect/>
          </a:stretch>
        </p:blipFill>
        <p:spPr>
          <a:xfrm>
            <a:off x="333367" y="1498007"/>
            <a:ext cx="5400675" cy="571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Oval 4">
            <a:extLst>
              <a:ext uri="{FF2B5EF4-FFF2-40B4-BE49-F238E27FC236}">
                <a16:creationId xmlns:a16="http://schemas.microsoft.com/office/drawing/2014/main" id="{A0EA55B9-77D1-B144-A345-0E19261333E2}"/>
              </a:ext>
            </a:extLst>
          </p:cNvPr>
          <p:cNvSpPr/>
          <p:nvPr/>
        </p:nvSpPr>
        <p:spPr>
          <a:xfrm>
            <a:off x="3162411" y="1678445"/>
            <a:ext cx="1031001" cy="2822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F473FB0-492D-5368-D528-F60734CC8575}"/>
              </a:ext>
            </a:extLst>
          </p:cNvPr>
          <p:cNvSpPr/>
          <p:nvPr/>
        </p:nvSpPr>
        <p:spPr>
          <a:xfrm>
            <a:off x="4283565" y="1678445"/>
            <a:ext cx="1031001" cy="2822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
            <a:extLst>
              <a:ext uri="{FF2B5EF4-FFF2-40B4-BE49-F238E27FC236}">
                <a16:creationId xmlns:a16="http://schemas.microsoft.com/office/drawing/2014/main" id="{09A064D8-3F05-3F93-2826-840B9DA6D995}"/>
              </a:ext>
            </a:extLst>
          </p:cNvPr>
          <p:cNvSpPr>
            <a:spLocks noChangeArrowheads="1"/>
          </p:cNvSpPr>
          <p:nvPr/>
        </p:nvSpPr>
        <p:spPr bwMode="auto">
          <a:xfrm>
            <a:off x="300905" y="2494422"/>
            <a:ext cx="4663958" cy="138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5060B"/>
                </a:solidFill>
                <a:effectLst/>
                <a:latin typeface="Lucida Console" panose="020B0609040504020204" pitchFamily="49" charset="0"/>
              </a:rPr>
              <a:t>Error in fix.by(</a:t>
            </a:r>
            <a:r>
              <a:rPr kumimoji="0" lang="en-US" altLang="en-US" sz="900" b="0" i="0" u="none" strike="noStrike" cap="none" normalizeH="0" baseline="0" dirty="0" err="1">
                <a:ln>
                  <a:noFill/>
                </a:ln>
                <a:solidFill>
                  <a:srgbClr val="C5060B"/>
                </a:solidFill>
                <a:effectLst/>
                <a:latin typeface="Lucida Console" panose="020B0609040504020204" pitchFamily="49" charset="0"/>
              </a:rPr>
              <a:t>by.x</a:t>
            </a:r>
            <a:r>
              <a:rPr kumimoji="0" lang="en-US" altLang="en-US" sz="900" b="0" i="0" u="none" strike="noStrike" cap="none" normalizeH="0" baseline="0" dirty="0">
                <a:ln>
                  <a:noFill/>
                </a:ln>
                <a:solidFill>
                  <a:srgbClr val="C5060B"/>
                </a:solidFill>
                <a:effectLst/>
                <a:latin typeface="Lucida Console" panose="020B0609040504020204" pitchFamily="49" charset="0"/>
              </a:rPr>
              <a:t>, x) : 'by' must specify a uniquely valid column</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939951C1-35B6-1C81-BDD4-8262106190B4}"/>
              </a:ext>
            </a:extLst>
          </p:cNvPr>
          <p:cNvSpPr txBox="1"/>
          <p:nvPr/>
        </p:nvSpPr>
        <p:spPr>
          <a:xfrm>
            <a:off x="231892" y="2933063"/>
            <a:ext cx="5521398" cy="3693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txBody>
          <a:bodyPr wrap="square">
            <a:spAutoFit/>
          </a:bodyPr>
          <a:lstStyle/>
          <a:p>
            <a:r>
              <a:rPr lang="en-US" dirty="0"/>
              <a:t>names(</a:t>
            </a:r>
            <a:r>
              <a:rPr lang="en-US" dirty="0" err="1"/>
              <a:t>building_excel</a:t>
            </a:r>
            <a:r>
              <a:rPr lang="en-US" dirty="0"/>
              <a:t>)</a:t>
            </a:r>
          </a:p>
        </p:txBody>
      </p:sp>
      <p:sp>
        <p:nvSpPr>
          <p:cNvPr id="10" name="Rectangle 2">
            <a:extLst>
              <a:ext uri="{FF2B5EF4-FFF2-40B4-BE49-F238E27FC236}">
                <a16:creationId xmlns:a16="http://schemas.microsoft.com/office/drawing/2014/main" id="{625E52A6-05B9-41D4-0C5A-3998343E5B98}"/>
              </a:ext>
            </a:extLst>
          </p:cNvPr>
          <p:cNvSpPr>
            <a:spLocks noChangeArrowheads="1"/>
          </p:cNvSpPr>
          <p:nvPr/>
        </p:nvSpPr>
        <p:spPr bwMode="auto">
          <a:xfrm>
            <a:off x="333367" y="3578135"/>
            <a:ext cx="5318449" cy="138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FF"/>
                </a:solidFill>
                <a:effectLst/>
                <a:latin typeface="Lucida Console" panose="020B0609040504020204" pitchFamily="49" charset="0"/>
              </a:rPr>
              <a:t>&gt; names(</a:t>
            </a:r>
            <a:r>
              <a:rPr kumimoji="0" lang="en-US" altLang="en-US" sz="900" b="0" i="0" u="none" strike="noStrike" cap="none" normalizeH="0" baseline="0" dirty="0" err="1">
                <a:ln>
                  <a:noFill/>
                </a:ln>
                <a:solidFill>
                  <a:srgbClr val="0000FF"/>
                </a:solidFill>
                <a:effectLst/>
                <a:latin typeface="Lucida Console" panose="020B0609040504020204" pitchFamily="49" charset="0"/>
              </a:rPr>
              <a:t>building_excel</a:t>
            </a:r>
            <a:r>
              <a:rPr kumimoji="0" lang="en-US" altLang="en-US" sz="900" b="0" i="0" u="none" strike="noStrike" cap="none" normalizeH="0" baseline="0" dirty="0">
                <a:ln>
                  <a:noFill/>
                </a:ln>
                <a:solidFill>
                  <a:srgbClr val="0000FF"/>
                </a:solidFill>
                <a:effectLst/>
                <a:latin typeface="Lucida Console" panose="020B0609040504020204" pitchFamily="49" charset="0"/>
              </a:rPr>
              <a:t>) </a:t>
            </a:r>
            <a:r>
              <a:rPr kumimoji="0" lang="en-US" altLang="en-US" sz="900" b="0" i="0" u="none" strike="noStrike" cap="none" normalizeH="0" baseline="0" dirty="0">
                <a:ln>
                  <a:noFill/>
                </a:ln>
                <a:solidFill>
                  <a:srgbClr val="000000"/>
                </a:solidFill>
                <a:effectLst/>
                <a:latin typeface="Lucida Console" panose="020B0609040504020204" pitchFamily="49" charset="0"/>
              </a:rPr>
              <a:t>[1] "</a:t>
            </a:r>
            <a:r>
              <a:rPr kumimoji="0" lang="en-US" altLang="en-US" sz="900" b="0" i="0" u="none" strike="noStrike" cap="none" normalizeH="0" baseline="0" dirty="0" err="1">
                <a:ln>
                  <a:noFill/>
                </a:ln>
                <a:solidFill>
                  <a:srgbClr val="000000"/>
                </a:solidFill>
                <a:effectLst/>
                <a:latin typeface="Lucida Console" panose="020B0609040504020204" pitchFamily="49" charset="0"/>
              </a:rPr>
              <a:t>OID_b</a:t>
            </a:r>
            <a:r>
              <a:rPr kumimoji="0" lang="en-US" altLang="en-US" sz="900" b="0" i="0" u="none" strike="noStrike" cap="none" normalizeH="0" baseline="0" dirty="0">
                <a:ln>
                  <a:noFill/>
                </a:ln>
                <a:solidFill>
                  <a:srgbClr val="000000"/>
                </a:solidFill>
                <a:effectLst/>
                <a:latin typeface="Lucida Console" panose="020B0609040504020204" pitchFamily="49" charset="0"/>
              </a:rPr>
              <a:t>" "FID" "</a:t>
            </a:r>
            <a:r>
              <a:rPr kumimoji="0" lang="en-US" altLang="en-US" sz="900" b="0" i="0" u="none" strike="noStrike" cap="none" normalizeH="0" baseline="0" dirty="0" err="1">
                <a:ln>
                  <a:noFill/>
                </a:ln>
                <a:solidFill>
                  <a:srgbClr val="000000"/>
                </a:solidFill>
                <a:effectLst/>
                <a:latin typeface="Lucida Console" panose="020B0609040504020204" pitchFamily="49" charset="0"/>
              </a:rPr>
              <a:t>COUNT_b</a:t>
            </a:r>
            <a:r>
              <a:rPr kumimoji="0" lang="en-US" altLang="en-US" sz="900" b="0" i="0" u="none" strike="noStrike" cap="none" normalizeH="0" baseline="0" dirty="0">
                <a:ln>
                  <a:noFill/>
                </a:ln>
                <a:solidFill>
                  <a:srgbClr val="000000"/>
                </a:solidFill>
                <a:effectLst/>
                <a:latin typeface="Lucida Console" panose="020B0609040504020204" pitchFamily="49" charset="0"/>
              </a:rPr>
              <a:t>" "</a:t>
            </a:r>
            <a:r>
              <a:rPr kumimoji="0" lang="en-US" altLang="en-US" sz="900" b="0" i="0" u="none" strike="noStrike" cap="none" normalizeH="0" baseline="0" dirty="0" err="1">
                <a:ln>
                  <a:noFill/>
                </a:ln>
                <a:solidFill>
                  <a:srgbClr val="000000"/>
                </a:solidFill>
                <a:effectLst/>
                <a:latin typeface="Lucida Console" panose="020B0609040504020204" pitchFamily="49" charset="0"/>
              </a:rPr>
              <a:t>AREA_b</a:t>
            </a:r>
            <a:r>
              <a:rPr kumimoji="0" lang="en-US" altLang="en-US" sz="900" b="0" i="0" u="none" strike="noStrike" cap="none" normalizeH="0" baseline="0" dirty="0">
                <a:ln>
                  <a:noFill/>
                </a:ln>
                <a:solidFill>
                  <a:srgbClr val="000000"/>
                </a:solidFill>
                <a:effectLst/>
                <a:latin typeface="Lucida Console" panose="020B0609040504020204" pitchFamily="49" charset="0"/>
              </a:rPr>
              <a:t>" "</a:t>
            </a:r>
            <a:r>
              <a:rPr kumimoji="0" lang="en-US" altLang="en-US" sz="900" b="0" i="0" u="none" strike="noStrike" cap="none" normalizeH="0" baseline="0" dirty="0" err="1">
                <a:ln>
                  <a:noFill/>
                </a:ln>
                <a:solidFill>
                  <a:srgbClr val="000000"/>
                </a:solidFill>
                <a:effectLst/>
                <a:latin typeface="Lucida Console" panose="020B0609040504020204" pitchFamily="49" charset="0"/>
              </a:rPr>
              <a:t>MEAN_b</a:t>
            </a:r>
            <a:r>
              <a:rPr kumimoji="0" lang="en-US" altLang="en-US" sz="900" b="0" i="0" u="none" strike="noStrike" cap="none" normalizeH="0" baseline="0" dirty="0">
                <a:ln>
                  <a:noFill/>
                </a:ln>
                <a:solidFill>
                  <a:srgbClr val="000000"/>
                </a:solidFill>
                <a:effectLst/>
                <a:latin typeface="Lucida Console" panose="020B060904050402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290FFE94-D7DD-A421-F164-38A28847FC49}"/>
              </a:ext>
            </a:extLst>
          </p:cNvPr>
          <p:cNvSpPr txBox="1"/>
          <p:nvPr/>
        </p:nvSpPr>
        <p:spPr>
          <a:xfrm>
            <a:off x="4363337" y="4075889"/>
            <a:ext cx="6096000" cy="369332"/>
          </a:xfrm>
          <a:prstGeom prst="rect">
            <a:avLst/>
          </a:prstGeom>
          <a:noFill/>
        </p:spPr>
        <p:txBody>
          <a:bodyPr wrap="square">
            <a:spAutoFit/>
          </a:bodyPr>
          <a:lstStyle/>
          <a:p>
            <a:r>
              <a:rPr lang="en-US" dirty="0"/>
              <a:t>An identifier in Arc GIS pro</a:t>
            </a:r>
          </a:p>
        </p:txBody>
      </p:sp>
      <p:pic>
        <p:nvPicPr>
          <p:cNvPr id="14" name="Picture 13">
            <a:extLst>
              <a:ext uri="{FF2B5EF4-FFF2-40B4-BE49-F238E27FC236}">
                <a16:creationId xmlns:a16="http://schemas.microsoft.com/office/drawing/2014/main" id="{0912DFAF-E25E-7ADA-E404-08CF8BBB6151}"/>
              </a:ext>
            </a:extLst>
          </p:cNvPr>
          <p:cNvPicPr>
            <a:picLocks noChangeAspect="1"/>
          </p:cNvPicPr>
          <p:nvPr/>
        </p:nvPicPr>
        <p:blipFill>
          <a:blip r:embed="rId3"/>
          <a:stretch>
            <a:fillRect/>
          </a:stretch>
        </p:blipFill>
        <p:spPr>
          <a:xfrm>
            <a:off x="300905" y="3908377"/>
            <a:ext cx="3482942" cy="2952752"/>
          </a:xfrm>
          <a:prstGeom prst="rect">
            <a:avLst/>
          </a:prstGeom>
        </p:spPr>
      </p:pic>
      <p:sp>
        <p:nvSpPr>
          <p:cNvPr id="16" name="TextBox 15">
            <a:extLst>
              <a:ext uri="{FF2B5EF4-FFF2-40B4-BE49-F238E27FC236}">
                <a16:creationId xmlns:a16="http://schemas.microsoft.com/office/drawing/2014/main" id="{13C77E00-5ED7-FE17-CAA2-4C704AFE4A87}"/>
              </a:ext>
            </a:extLst>
          </p:cNvPr>
          <p:cNvSpPr txBox="1"/>
          <p:nvPr/>
        </p:nvSpPr>
        <p:spPr>
          <a:xfrm>
            <a:off x="4143298" y="4965057"/>
            <a:ext cx="6649616" cy="923330"/>
          </a:xfrm>
          <a:prstGeom prst="rect">
            <a:avLst/>
          </a:prstGeom>
          <a:noFill/>
        </p:spPr>
        <p:txBody>
          <a:bodyPr wrap="square">
            <a:spAutoFit/>
          </a:bodyPr>
          <a:lstStyle/>
          <a:p>
            <a:r>
              <a:rPr lang="en-US" dirty="0"/>
              <a:t>after reading it  using the </a:t>
            </a:r>
            <a:r>
              <a:rPr lang="en-US" dirty="0" err="1"/>
              <a:t>st_read</a:t>
            </a:r>
            <a:r>
              <a:rPr lang="en-US" dirty="0"/>
              <a:t>() function from the sf package in R, the FID column get disappeared, as it is not a required attribute of the shapefile format</a:t>
            </a:r>
          </a:p>
        </p:txBody>
      </p:sp>
      <p:sp>
        <p:nvSpPr>
          <p:cNvPr id="18" name="TextBox 17">
            <a:extLst>
              <a:ext uri="{FF2B5EF4-FFF2-40B4-BE49-F238E27FC236}">
                <a16:creationId xmlns:a16="http://schemas.microsoft.com/office/drawing/2014/main" id="{7AF3DD5C-100B-BE08-CED1-24E53DD30F3E}"/>
              </a:ext>
            </a:extLst>
          </p:cNvPr>
          <p:cNvSpPr txBox="1"/>
          <p:nvPr/>
        </p:nvSpPr>
        <p:spPr>
          <a:xfrm>
            <a:off x="6167535" y="5519055"/>
            <a:ext cx="6649616" cy="369332"/>
          </a:xfrm>
          <a:prstGeom prst="rect">
            <a:avLst/>
          </a:prstGeom>
          <a:noFill/>
        </p:spPr>
        <p:txBody>
          <a:bodyPr wrap="square">
            <a:spAutoFit/>
          </a:bodyPr>
          <a:lstStyle/>
          <a:p>
            <a:r>
              <a:rPr lang="en-US" dirty="0"/>
              <a:t>,so I had to create an equivalent column. </a:t>
            </a:r>
          </a:p>
        </p:txBody>
      </p:sp>
      <p:pic>
        <p:nvPicPr>
          <p:cNvPr id="20" name="Picture 19">
            <a:extLst>
              <a:ext uri="{FF2B5EF4-FFF2-40B4-BE49-F238E27FC236}">
                <a16:creationId xmlns:a16="http://schemas.microsoft.com/office/drawing/2014/main" id="{14DF3276-3F93-FAFA-4F0A-01846B18F8E1}"/>
              </a:ext>
            </a:extLst>
          </p:cNvPr>
          <p:cNvPicPr>
            <a:picLocks noChangeAspect="1"/>
          </p:cNvPicPr>
          <p:nvPr/>
        </p:nvPicPr>
        <p:blipFill rotWithShape="1">
          <a:blip r:embed="rId4"/>
          <a:srcRect r="-1587" b="34751"/>
          <a:stretch/>
        </p:blipFill>
        <p:spPr>
          <a:xfrm>
            <a:off x="8354009" y="1223655"/>
            <a:ext cx="2525484" cy="3186614"/>
          </a:xfrm>
          <a:prstGeom prst="rect">
            <a:avLst/>
          </a:prstGeom>
        </p:spPr>
      </p:pic>
      <p:sp>
        <p:nvSpPr>
          <p:cNvPr id="21" name="Arrow: Curved Right 20">
            <a:extLst>
              <a:ext uri="{FF2B5EF4-FFF2-40B4-BE49-F238E27FC236}">
                <a16:creationId xmlns:a16="http://schemas.microsoft.com/office/drawing/2014/main" id="{BBDB96FF-754B-9B13-ABE8-772A0B6684C2}"/>
              </a:ext>
            </a:extLst>
          </p:cNvPr>
          <p:cNvSpPr/>
          <p:nvPr/>
        </p:nvSpPr>
        <p:spPr>
          <a:xfrm>
            <a:off x="80693" y="1690688"/>
            <a:ext cx="207597" cy="878501"/>
          </a:xfrm>
          <a:prstGeom prst="curved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Curved Right 21">
            <a:extLst>
              <a:ext uri="{FF2B5EF4-FFF2-40B4-BE49-F238E27FC236}">
                <a16:creationId xmlns:a16="http://schemas.microsoft.com/office/drawing/2014/main" id="{D85D4C5A-FB3B-611E-2498-99BBC8156DE5}"/>
              </a:ext>
            </a:extLst>
          </p:cNvPr>
          <p:cNvSpPr/>
          <p:nvPr/>
        </p:nvSpPr>
        <p:spPr>
          <a:xfrm>
            <a:off x="80693" y="3029877"/>
            <a:ext cx="126904" cy="686758"/>
          </a:xfrm>
          <a:prstGeom prst="curved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519DEAE7-DF0E-ABA6-604A-4CDA5B211B62}"/>
              </a:ext>
            </a:extLst>
          </p:cNvPr>
          <p:cNvSpPr/>
          <p:nvPr/>
        </p:nvSpPr>
        <p:spPr>
          <a:xfrm>
            <a:off x="391886" y="4100050"/>
            <a:ext cx="385665" cy="3537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3976602F-8D1B-78FB-35A5-700EEAA98C9E}"/>
              </a:ext>
            </a:extLst>
          </p:cNvPr>
          <p:cNvCxnSpPr/>
          <p:nvPr/>
        </p:nvCxnSpPr>
        <p:spPr>
          <a:xfrm>
            <a:off x="777551" y="4267200"/>
            <a:ext cx="358968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DFB50C2-FD0C-1D87-641C-23FC17F199F3}"/>
              </a:ext>
            </a:extLst>
          </p:cNvPr>
          <p:cNvCxnSpPr/>
          <p:nvPr/>
        </p:nvCxnSpPr>
        <p:spPr>
          <a:xfrm>
            <a:off x="5144278" y="4410269"/>
            <a:ext cx="0" cy="4249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Arrow: Curved Up 27">
            <a:extLst>
              <a:ext uri="{FF2B5EF4-FFF2-40B4-BE49-F238E27FC236}">
                <a16:creationId xmlns:a16="http://schemas.microsoft.com/office/drawing/2014/main" id="{9A2B7A7D-621A-9FFC-0BA9-D7568888EC8E}"/>
              </a:ext>
            </a:extLst>
          </p:cNvPr>
          <p:cNvSpPr/>
          <p:nvPr/>
        </p:nvSpPr>
        <p:spPr>
          <a:xfrm rot="15720452">
            <a:off x="10522003" y="3838215"/>
            <a:ext cx="1832215" cy="1403852"/>
          </a:xfrm>
          <a:prstGeom prst="curved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itle 9">
            <a:extLst>
              <a:ext uri="{FF2B5EF4-FFF2-40B4-BE49-F238E27FC236}">
                <a16:creationId xmlns:a16="http://schemas.microsoft.com/office/drawing/2014/main" id="{0E25754B-E9E8-EB8C-80B9-DE237A487AA5}"/>
              </a:ext>
            </a:extLst>
          </p:cNvPr>
          <p:cNvSpPr txBox="1">
            <a:spLocks/>
          </p:cNvSpPr>
          <p:nvPr/>
        </p:nvSpPr>
        <p:spPr>
          <a:xfrm>
            <a:off x="29907" y="56522"/>
            <a:ext cx="12132186" cy="1076914"/>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4">
                    <a:lumMod val="40000"/>
                    <a:lumOff val="60000"/>
                  </a:schemeClr>
                </a:solidFill>
                <a:latin typeface="Roboto" panose="02000000000000000000" pitchFamily="2" charset="0"/>
              </a:rPr>
              <a:t>Challenge 2- Importing shapefiles from Arc GIS pro</a:t>
            </a:r>
          </a:p>
        </p:txBody>
      </p:sp>
      <p:sp>
        <p:nvSpPr>
          <p:cNvPr id="31" name="Rectangle: Rounded Corners 30">
            <a:extLst>
              <a:ext uri="{FF2B5EF4-FFF2-40B4-BE49-F238E27FC236}">
                <a16:creationId xmlns:a16="http://schemas.microsoft.com/office/drawing/2014/main" id="{E99087FE-3F9E-3E74-21D9-C2F334B160C2}"/>
              </a:ext>
            </a:extLst>
          </p:cNvPr>
          <p:cNvSpPr/>
          <p:nvPr/>
        </p:nvSpPr>
        <p:spPr>
          <a:xfrm>
            <a:off x="64949" y="914401"/>
            <a:ext cx="11918843" cy="909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2152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9">
            <a:extLst>
              <a:ext uri="{FF2B5EF4-FFF2-40B4-BE49-F238E27FC236}">
                <a16:creationId xmlns:a16="http://schemas.microsoft.com/office/drawing/2014/main" id="{0E25754B-E9E8-EB8C-80B9-DE237A487AA5}"/>
              </a:ext>
            </a:extLst>
          </p:cNvPr>
          <p:cNvSpPr txBox="1">
            <a:spLocks/>
          </p:cNvSpPr>
          <p:nvPr/>
        </p:nvSpPr>
        <p:spPr>
          <a:xfrm>
            <a:off x="29907" y="56522"/>
            <a:ext cx="12132186" cy="107691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4">
                    <a:lumMod val="40000"/>
                    <a:lumOff val="60000"/>
                  </a:schemeClr>
                </a:solidFill>
                <a:latin typeface="Roboto" panose="02000000000000000000" pitchFamily="2" charset="0"/>
              </a:rPr>
              <a:t>Challenge 3- Data privacy</a:t>
            </a:r>
          </a:p>
        </p:txBody>
      </p:sp>
      <p:sp>
        <p:nvSpPr>
          <p:cNvPr id="31" name="Rectangle: Rounded Corners 30">
            <a:extLst>
              <a:ext uri="{FF2B5EF4-FFF2-40B4-BE49-F238E27FC236}">
                <a16:creationId xmlns:a16="http://schemas.microsoft.com/office/drawing/2014/main" id="{E99087FE-3F9E-3E74-21D9-C2F334B160C2}"/>
              </a:ext>
            </a:extLst>
          </p:cNvPr>
          <p:cNvSpPr/>
          <p:nvPr/>
        </p:nvSpPr>
        <p:spPr>
          <a:xfrm>
            <a:off x="64949" y="914401"/>
            <a:ext cx="11918843" cy="909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D12A797-A54E-2606-5CB9-A337F36D94CB}"/>
              </a:ext>
            </a:extLst>
          </p:cNvPr>
          <p:cNvSpPr txBox="1"/>
          <p:nvPr/>
        </p:nvSpPr>
        <p:spPr>
          <a:xfrm>
            <a:off x="5064232" y="2690336"/>
            <a:ext cx="6201350" cy="1477328"/>
          </a:xfrm>
          <a:prstGeom prst="rect">
            <a:avLst/>
          </a:prstGeom>
          <a:noFill/>
        </p:spPr>
        <p:txBody>
          <a:bodyPr wrap="square">
            <a:spAutoFit/>
          </a:bodyPr>
          <a:lstStyle/>
          <a:p>
            <a:r>
              <a:rPr lang="en-US" b="0" i="0" dirty="0">
                <a:solidFill>
                  <a:srgbClr val="374151"/>
                </a:solidFill>
                <a:effectLst/>
                <a:latin typeface="Söhne"/>
              </a:rPr>
              <a:t>Due to privacy concerns, the numerical values presented in this project have been altered. The data used in this project is real, but the specific values have been changed to protect the privacy of individuals involved. This project represents original research conducted as part of a PhD program</a:t>
            </a:r>
            <a:endParaRPr lang="en-US" dirty="0"/>
          </a:p>
        </p:txBody>
      </p:sp>
      <p:pic>
        <p:nvPicPr>
          <p:cNvPr id="11" name="Picture 10">
            <a:extLst>
              <a:ext uri="{FF2B5EF4-FFF2-40B4-BE49-F238E27FC236}">
                <a16:creationId xmlns:a16="http://schemas.microsoft.com/office/drawing/2014/main" id="{7D1582CD-C1C0-1EA8-4344-B2708070E227}"/>
              </a:ext>
            </a:extLst>
          </p:cNvPr>
          <p:cNvPicPr>
            <a:picLocks noChangeAspect="1"/>
          </p:cNvPicPr>
          <p:nvPr/>
        </p:nvPicPr>
        <p:blipFill>
          <a:blip r:embed="rId2"/>
          <a:stretch>
            <a:fillRect/>
          </a:stretch>
        </p:blipFill>
        <p:spPr>
          <a:xfrm>
            <a:off x="720832" y="1419256"/>
            <a:ext cx="4343400" cy="4657725"/>
          </a:xfrm>
          <a:prstGeom prst="rect">
            <a:avLst/>
          </a:prstGeom>
        </p:spPr>
      </p:pic>
      <p:sp>
        <p:nvSpPr>
          <p:cNvPr id="15" name="TextBox 14">
            <a:extLst>
              <a:ext uri="{FF2B5EF4-FFF2-40B4-BE49-F238E27FC236}">
                <a16:creationId xmlns:a16="http://schemas.microsoft.com/office/drawing/2014/main" id="{702E8A2C-88A6-2B0B-3B73-25BDC5871C21}"/>
              </a:ext>
            </a:extLst>
          </p:cNvPr>
          <p:cNvSpPr txBox="1"/>
          <p:nvPr/>
        </p:nvSpPr>
        <p:spPr>
          <a:xfrm>
            <a:off x="621363" y="5943599"/>
            <a:ext cx="6201350" cy="461665"/>
          </a:xfrm>
          <a:prstGeom prst="rect">
            <a:avLst/>
          </a:prstGeom>
          <a:noFill/>
        </p:spPr>
        <p:txBody>
          <a:bodyPr wrap="square">
            <a:spAutoFit/>
          </a:bodyPr>
          <a:lstStyle/>
          <a:p>
            <a:r>
              <a:rPr lang="en-US" sz="1200" dirty="0"/>
              <a:t>Source:</a:t>
            </a:r>
          </a:p>
          <a:p>
            <a:r>
              <a:rPr lang="en-US" sz="1200" dirty="0"/>
              <a:t>https://aomc.com/connecticuts-data-breach-law-matches-consumer-concerns/</a:t>
            </a:r>
          </a:p>
        </p:txBody>
      </p:sp>
    </p:spTree>
    <p:extLst>
      <p:ext uri="{BB962C8B-B14F-4D97-AF65-F5344CB8AC3E}">
        <p14:creationId xmlns:p14="http://schemas.microsoft.com/office/powerpoint/2010/main" val="1640588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6759</TotalTime>
  <Words>464</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Jost Bold Roman</vt:lpstr>
      <vt:lpstr>Lucida Console</vt:lpstr>
      <vt:lpstr>NexusSans</vt:lpstr>
      <vt:lpstr>Roboto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Ghiasi, Sedigheh [GE AT]</dc:creator>
  <cp:lastModifiedBy>Ghiasi, Sedigheh [GE AT]</cp:lastModifiedBy>
  <cp:revision>5</cp:revision>
  <dcterms:created xsi:type="dcterms:W3CDTF">2023-05-03T18:55:24Z</dcterms:created>
  <dcterms:modified xsi:type="dcterms:W3CDTF">2023-05-08T11:34:43Z</dcterms:modified>
</cp:coreProperties>
</file>