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74" r:id="rId4"/>
    <p:sldMasterId id="2147483676" r:id="rId5"/>
    <p:sldMasterId id="2147483678" r:id="rId6"/>
    <p:sldMasterId id="2147483680" r:id="rId7"/>
  </p:sldMasterIdLst>
  <p:notesMasterIdLst>
    <p:notesMasterId r:id="rId82"/>
  </p:notesMasterIdLst>
  <p:sldIdLst>
    <p:sldId id="256" r:id="rId8"/>
    <p:sldId id="326" r:id="rId9"/>
    <p:sldId id="257" r:id="rId10"/>
    <p:sldId id="271" r:id="rId11"/>
    <p:sldId id="267" r:id="rId12"/>
    <p:sldId id="268" r:id="rId13"/>
    <p:sldId id="262" r:id="rId14"/>
    <p:sldId id="331" r:id="rId15"/>
    <p:sldId id="258" r:id="rId16"/>
    <p:sldId id="259" r:id="rId17"/>
    <p:sldId id="269" r:id="rId18"/>
    <p:sldId id="260" r:id="rId19"/>
    <p:sldId id="272" r:id="rId20"/>
    <p:sldId id="273" r:id="rId21"/>
    <p:sldId id="263" r:id="rId22"/>
    <p:sldId id="264" r:id="rId23"/>
    <p:sldId id="275" r:id="rId24"/>
    <p:sldId id="274" r:id="rId25"/>
    <p:sldId id="310" r:id="rId26"/>
    <p:sldId id="307" r:id="rId27"/>
    <p:sldId id="308" r:id="rId28"/>
    <p:sldId id="277" r:id="rId29"/>
    <p:sldId id="278" r:id="rId30"/>
    <p:sldId id="304" r:id="rId31"/>
    <p:sldId id="336" r:id="rId32"/>
    <p:sldId id="305" r:id="rId33"/>
    <p:sldId id="313" r:id="rId34"/>
    <p:sldId id="265" r:id="rId35"/>
    <p:sldId id="294" r:id="rId36"/>
    <p:sldId id="329" r:id="rId37"/>
    <p:sldId id="330" r:id="rId38"/>
    <p:sldId id="295" r:id="rId39"/>
    <p:sldId id="296" r:id="rId40"/>
    <p:sldId id="297" r:id="rId41"/>
    <p:sldId id="298" r:id="rId42"/>
    <p:sldId id="312" r:id="rId43"/>
    <p:sldId id="335" r:id="rId44"/>
    <p:sldId id="291" r:id="rId45"/>
    <p:sldId id="281" r:id="rId46"/>
    <p:sldId id="333" r:id="rId47"/>
    <p:sldId id="334" r:id="rId48"/>
    <p:sldId id="282" r:id="rId49"/>
    <p:sldId id="284" r:id="rId50"/>
    <p:sldId id="285" r:id="rId51"/>
    <p:sldId id="286" r:id="rId52"/>
    <p:sldId id="287" r:id="rId53"/>
    <p:sldId id="288" r:id="rId54"/>
    <p:sldId id="289" r:id="rId55"/>
    <p:sldId id="290" r:id="rId56"/>
    <p:sldId id="311" r:id="rId57"/>
    <p:sldId id="309" r:id="rId58"/>
    <p:sldId id="320" r:id="rId59"/>
    <p:sldId id="314" r:id="rId60"/>
    <p:sldId id="315" r:id="rId61"/>
    <p:sldId id="316" r:id="rId62"/>
    <p:sldId id="317" r:id="rId63"/>
    <p:sldId id="321" r:id="rId64"/>
    <p:sldId id="322" r:id="rId65"/>
    <p:sldId id="324" r:id="rId66"/>
    <p:sldId id="280" r:id="rId67"/>
    <p:sldId id="327" r:id="rId68"/>
    <p:sldId id="328" r:id="rId69"/>
    <p:sldId id="325" r:id="rId70"/>
    <p:sldId id="323" r:id="rId71"/>
    <p:sldId id="292" r:id="rId72"/>
    <p:sldId id="300" r:id="rId73"/>
    <p:sldId id="302" r:id="rId74"/>
    <p:sldId id="303" r:id="rId75"/>
    <p:sldId id="293" r:id="rId76"/>
    <p:sldId id="276" r:id="rId77"/>
    <p:sldId id="306" r:id="rId78"/>
    <p:sldId id="318" r:id="rId79"/>
    <p:sldId id="319" r:id="rId80"/>
    <p:sldId id="270"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0" y="-246"/>
      </p:cViewPr>
      <p:guideLst>
        <p:guide orient="horz" pos="2160"/>
        <p:guide pos="2880"/>
      </p:guideLst>
    </p:cSldViewPr>
  </p:slideViewPr>
  <p:notesTextViewPr>
    <p:cViewPr>
      <p:scale>
        <a:sx n="1" d="1"/>
        <a:sy n="1" d="1"/>
      </p:scale>
      <p:origin x="0" y="0"/>
    </p:cViewPr>
  </p:notesTextViewPr>
  <p:sorterViewPr>
    <p:cViewPr>
      <p:scale>
        <a:sx n="100" d="100"/>
        <a:sy n="100" d="100"/>
      </p:scale>
      <p:origin x="0" y="193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notesMaster" Target="notesMasters/notesMaster1.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56197-BE78-412E-A457-EC3DC46683CD}" type="datetimeFigureOut">
              <a:rPr lang="en-US" smtClean="0"/>
              <a:t>10/9/2012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AB3D6-2067-45CA-A66F-D289259C9D7B}" type="slidenum">
              <a:rPr lang="en-US" smtClean="0"/>
              <a:t>‹#›</a:t>
            </a:fld>
            <a:endParaRPr lang="en-US"/>
          </a:p>
        </p:txBody>
      </p:sp>
    </p:spTree>
    <p:extLst>
      <p:ext uri="{BB962C8B-B14F-4D97-AF65-F5344CB8AC3E}">
        <p14:creationId xmlns:p14="http://schemas.microsoft.com/office/powerpoint/2010/main" val="397424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253FC-3D32-489C-8C1B-89A2F12E4940}" type="slidenum">
              <a:rPr lang="en-US"/>
              <a:pPr/>
              <a:t>19</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E24FE-5627-4CD1-B572-B8951B3E2BF8}" type="slidenum">
              <a:rPr lang="en-US"/>
              <a:pPr/>
              <a:t>53</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5CBB1-1A97-4CE4-A3EA-83F1B4ADEF19}" type="slidenum">
              <a:rPr lang="en-US"/>
              <a:pPr/>
              <a:t>55</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2DB9EC-B1FC-4A9D-83AA-6049EC0F0EAD}" type="slidenum">
              <a:rPr lang="en-US"/>
              <a:pPr/>
              <a:t>56</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B2835-36B7-4F99-9F1F-7D75AEF9DE25}" type="slidenum">
              <a:rPr lang="en-US"/>
              <a:pPr/>
              <a:t>57</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4336E-E429-4FA7-9833-E1104ABEE140}" type="slidenum">
              <a:rPr lang="en-US"/>
              <a:pPr/>
              <a:t>58</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ACE4B-E6BE-473D-A394-FEC61D0FEE5E}" type="slidenum">
              <a:rPr lang="en-US"/>
              <a:pPr/>
              <a:t>59</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6234F-0B28-4C1A-B2CC-B51F8087E255}" type="slidenum">
              <a:rPr lang="en-US"/>
              <a:pPr/>
              <a:t>63</a:t>
            </a:fld>
            <a:endParaRPr 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6A8B7-9521-4DBD-B292-AE53CD3C12BB}" type="slidenum">
              <a:rPr lang="en-US"/>
              <a:pPr/>
              <a:t>67</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35CD69-B6D0-4503-B912-C81EE96AEA7F}" type="slidenum">
              <a:rPr lang="en-US"/>
              <a:pPr/>
              <a:t>68</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3775A-0074-4741-86D4-2E7C5272A2EE}" type="slidenum">
              <a:rPr lang="en-US"/>
              <a:pPr/>
              <a:t>24</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42A41-8D21-4882-9A90-E584D9CE95B2}" type="slidenum">
              <a:rPr lang="en-US"/>
              <a:pPr/>
              <a:t>26</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B4AAC-C973-497E-B6EB-B3F4B30DF8DC}" type="slidenum">
              <a:rPr lang="en-US">
                <a:solidFill>
                  <a:srgbClr val="000000"/>
                </a:solidFill>
              </a:rPr>
              <a:pPr/>
              <a:t>29</a:t>
            </a:fld>
            <a:endParaRPr lang="en-US">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81F47F-7717-4CAA-BC51-C61030A56A4A}" type="slidenum">
              <a:rPr lang="en-US">
                <a:solidFill>
                  <a:srgbClr val="000000"/>
                </a:solidFill>
              </a:rPr>
              <a:pPr/>
              <a:t>32</a:t>
            </a:fld>
            <a:endParaRPr lang="en-US">
              <a:solidFill>
                <a:srgbClr val="000000"/>
              </a:solidFill>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7678E-129F-4CE7-9EEC-ADC382933CFC}" type="slidenum">
              <a:rPr lang="en-US">
                <a:solidFill>
                  <a:srgbClr val="000000"/>
                </a:solidFill>
              </a:rPr>
              <a:pPr/>
              <a:t>33</a:t>
            </a:fld>
            <a:endParaRPr lang="en-US">
              <a:solidFill>
                <a:srgbClr val="000000"/>
              </a:solidFill>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CC23B-B14E-406F-A8A2-B5D22C5F3D37}" type="slidenum">
              <a:rPr lang="en-US">
                <a:solidFill>
                  <a:srgbClr val="000000"/>
                </a:solidFill>
              </a:rPr>
              <a:pPr/>
              <a:t>34</a:t>
            </a:fld>
            <a:endParaRPr lang="en-US">
              <a:solidFill>
                <a:srgbClr val="000000"/>
              </a:solidFill>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D5A44-DCBA-4FF3-9893-001884485A57}" type="slidenum">
              <a:rPr lang="en-US">
                <a:solidFill>
                  <a:srgbClr val="000000"/>
                </a:solidFill>
              </a:rPr>
              <a:pPr/>
              <a:t>35</a:t>
            </a:fld>
            <a:endParaRPr lang="en-US">
              <a:solidFill>
                <a:srgbClr val="000000"/>
              </a:solidFill>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F54EF-06B0-4D20-B02E-DCD105FB6A90}" type="slidenum">
              <a:rPr lang="en-US"/>
              <a:pPr/>
              <a:t>51</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C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244141-6730-4829-B587-2A6DA4E75DFE}"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42488566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44141-6730-4829-B587-2A6DA4E75DFE}"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15596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44141-6730-4829-B587-2A6DA4E75DFE}"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179448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A18258-565F-4CDF-83EB-D52F287DA8EB}"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1607935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Clr>
                <a:srgbClr val="006600"/>
              </a:buClr>
              <a:buFont typeface="Symbol" pitchFamily="18"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A18258-565F-4CDF-83EB-D52F287DA8EB}"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3411844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18258-565F-4CDF-83EB-D52F287DA8EB}"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1159737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A18258-565F-4CDF-83EB-D52F287DA8EB}"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406548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A18258-565F-4CDF-83EB-D52F287DA8EB}" type="datetimeFigureOut">
              <a:rPr lang="en-US" smtClean="0"/>
              <a:t>10/9/2012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2072272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A18258-565F-4CDF-83EB-D52F287DA8EB}" type="datetimeFigureOut">
              <a:rPr lang="en-US" smtClean="0"/>
              <a:t>10/9/2012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124640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18258-565F-4CDF-83EB-D52F287DA8EB}" type="datetimeFigureOut">
              <a:rPr lang="en-US" smtClean="0"/>
              <a:t>10/9/2012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3400538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18258-565F-4CDF-83EB-D52F287DA8EB}"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2286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44141-6730-4829-B587-2A6DA4E75DFE}"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1484448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18258-565F-4CDF-83EB-D52F287DA8EB}"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2155974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18258-565F-4CDF-83EB-D52F287DA8EB}"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91298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A18258-565F-4CDF-83EB-D52F287DA8EB}"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430D2-B35A-4886-B37D-FECD7DF090AF}" type="slidenum">
              <a:rPr lang="en-US" smtClean="0"/>
              <a:t>‹#›</a:t>
            </a:fld>
            <a:endParaRPr lang="en-US"/>
          </a:p>
        </p:txBody>
      </p:sp>
    </p:spTree>
    <p:extLst>
      <p:ext uri="{BB962C8B-B14F-4D97-AF65-F5344CB8AC3E}">
        <p14:creationId xmlns:p14="http://schemas.microsoft.com/office/powerpoint/2010/main" val="292536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ADEEFE8-D6AD-4A1B-8BE9-D52629B42800}"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E53762-3F4B-4007-934E-736D49519B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4576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D7B6BC2-813D-46C4-874F-3A8062C39B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73820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46356145-7B79-47EF-A43E-2E66D3B77E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18681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E53762-3F4B-4007-934E-736D49519B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4576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E53762-3F4B-4007-934E-736D49519B8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457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244141-6730-4829-B587-2A6DA4E75DFE}" type="datetimeFigureOut">
              <a:rPr lang="en-US" smtClean="0"/>
              <a:t>10/9/2012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171502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244141-6730-4829-B587-2A6DA4E75DFE}"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70333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244141-6730-4829-B587-2A6DA4E75DFE}" type="datetimeFigureOut">
              <a:rPr lang="en-US" smtClean="0"/>
              <a:t>10/9/2012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9445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244141-6730-4829-B587-2A6DA4E75DFE}" type="datetimeFigureOut">
              <a:rPr lang="en-US" smtClean="0"/>
              <a:t>10/9/2012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187727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44141-6730-4829-B587-2A6DA4E75DFE}" type="datetimeFigureOut">
              <a:rPr lang="en-US" smtClean="0"/>
              <a:t>10/9/2012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362033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44141-6730-4829-B587-2A6DA4E75DFE}"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327018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44141-6730-4829-B587-2A6DA4E75DFE}" type="datetimeFigureOut">
              <a:rPr lang="en-US" smtClean="0"/>
              <a:t>10/9/2012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36F7B-D85E-4685-B943-A8AED002A16B}" type="slidenum">
              <a:rPr lang="en-US" smtClean="0"/>
              <a:t>‹#›</a:t>
            </a:fld>
            <a:endParaRPr lang="en-US"/>
          </a:p>
        </p:txBody>
      </p:sp>
    </p:spTree>
    <p:extLst>
      <p:ext uri="{BB962C8B-B14F-4D97-AF65-F5344CB8AC3E}">
        <p14:creationId xmlns:p14="http://schemas.microsoft.com/office/powerpoint/2010/main" val="370518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44141-6730-4829-B587-2A6DA4E75DFE}" type="datetimeFigureOut">
              <a:rPr lang="en-US" smtClean="0"/>
              <a:t>10/9/2012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36F7B-D85E-4685-B943-A8AED002A16B}" type="slidenum">
              <a:rPr lang="en-US" smtClean="0"/>
              <a:t>‹#›</a:t>
            </a:fld>
            <a:endParaRPr lang="en-US"/>
          </a:p>
        </p:txBody>
      </p:sp>
    </p:spTree>
    <p:extLst>
      <p:ext uri="{BB962C8B-B14F-4D97-AF65-F5344CB8AC3E}">
        <p14:creationId xmlns:p14="http://schemas.microsoft.com/office/powerpoint/2010/main" val="1316842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18258-565F-4CDF-83EB-D52F287DA8EB}" type="datetimeFigureOut">
              <a:rPr lang="en-US" smtClean="0"/>
              <a:t>10/9/2012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430D2-B35A-4886-B37D-FECD7DF090AF}" type="slidenum">
              <a:rPr lang="en-US" smtClean="0"/>
              <a:t>‹#›</a:t>
            </a:fld>
            <a:endParaRPr lang="en-US"/>
          </a:p>
        </p:txBody>
      </p:sp>
    </p:spTree>
    <p:extLst>
      <p:ext uri="{BB962C8B-B14F-4D97-AF65-F5344CB8AC3E}">
        <p14:creationId xmlns:p14="http://schemas.microsoft.com/office/powerpoint/2010/main" val="522151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3E21A2A-C00E-4D5F-8EDF-74E9E126CD9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pitchFamily="34" charset="0"/>
        </a:defRPr>
      </a:lvl2pPr>
      <a:lvl3pPr algn="ctr" rtl="0" fontAlgn="base">
        <a:spcBef>
          <a:spcPct val="0"/>
        </a:spcBef>
        <a:spcAft>
          <a:spcPct val="0"/>
        </a:spcAft>
        <a:defRPr sz="4400" b="1">
          <a:solidFill>
            <a:srgbClr val="A50021"/>
          </a:solidFill>
          <a:latin typeface="Arial" pitchFamily="34" charset="0"/>
        </a:defRPr>
      </a:lvl3pPr>
      <a:lvl4pPr algn="ctr" rtl="0" fontAlgn="base">
        <a:spcBef>
          <a:spcPct val="0"/>
        </a:spcBef>
        <a:spcAft>
          <a:spcPct val="0"/>
        </a:spcAft>
        <a:defRPr sz="4400" b="1">
          <a:solidFill>
            <a:srgbClr val="A50021"/>
          </a:solidFill>
          <a:latin typeface="Arial" pitchFamily="34" charset="0"/>
        </a:defRPr>
      </a:lvl4pPr>
      <a:lvl5pPr algn="ctr" rtl="0" fontAlgn="base">
        <a:spcBef>
          <a:spcPct val="0"/>
        </a:spcBef>
        <a:spcAft>
          <a:spcPct val="0"/>
        </a:spcAft>
        <a:defRPr sz="4400" b="1">
          <a:solidFill>
            <a:srgbClr val="A50021"/>
          </a:solidFill>
          <a:latin typeface="Arial" pitchFamily="34" charset="0"/>
        </a:defRPr>
      </a:lvl5pPr>
      <a:lvl6pPr marL="457200" algn="ctr" rtl="0" fontAlgn="base">
        <a:spcBef>
          <a:spcPct val="0"/>
        </a:spcBef>
        <a:spcAft>
          <a:spcPct val="0"/>
        </a:spcAft>
        <a:defRPr sz="4400" b="1">
          <a:solidFill>
            <a:srgbClr val="A50021"/>
          </a:solidFill>
          <a:latin typeface="Arial" pitchFamily="34" charset="0"/>
        </a:defRPr>
      </a:lvl6pPr>
      <a:lvl7pPr marL="914400" algn="ctr" rtl="0" fontAlgn="base">
        <a:spcBef>
          <a:spcPct val="0"/>
        </a:spcBef>
        <a:spcAft>
          <a:spcPct val="0"/>
        </a:spcAft>
        <a:defRPr sz="4400" b="1">
          <a:solidFill>
            <a:srgbClr val="A50021"/>
          </a:solidFill>
          <a:latin typeface="Arial" pitchFamily="34" charset="0"/>
        </a:defRPr>
      </a:lvl7pPr>
      <a:lvl8pPr marL="1371600" algn="ctr" rtl="0" fontAlgn="base">
        <a:spcBef>
          <a:spcPct val="0"/>
        </a:spcBef>
        <a:spcAft>
          <a:spcPct val="0"/>
        </a:spcAft>
        <a:defRPr sz="4400" b="1">
          <a:solidFill>
            <a:srgbClr val="A50021"/>
          </a:solidFill>
          <a:latin typeface="Arial" pitchFamily="34" charset="0"/>
        </a:defRPr>
      </a:lvl8pPr>
      <a:lvl9pPr marL="1828800" algn="ctr" rtl="0" fontAlgn="base">
        <a:spcBef>
          <a:spcPct val="0"/>
        </a:spcBef>
        <a:spcAft>
          <a:spcPct val="0"/>
        </a:spcAft>
        <a:defRPr sz="4400" b="1">
          <a:solidFill>
            <a:srgbClr val="A50021"/>
          </a:solidFill>
          <a:latin typeface="Arial" pitchFamily="34" charset="0"/>
        </a:defRPr>
      </a:lvl9pPr>
    </p:titleStyle>
    <p:body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defRPr>
      </a:lvl1pPr>
      <a:lvl2pPr marL="742950" indent="-285750" algn="l" rtl="0" fontAlgn="base">
        <a:spcBef>
          <a:spcPct val="20000"/>
        </a:spcBef>
        <a:spcAft>
          <a:spcPct val="0"/>
        </a:spcAft>
        <a:buClr>
          <a:srgbClr val="A50021"/>
        </a:buClr>
        <a:buFont typeface="Arial" pitchFamily="34" charset="0"/>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3E21A2A-C00E-4D5F-8EDF-74E9E126CD9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pitchFamily="34" charset="0"/>
        </a:defRPr>
      </a:lvl2pPr>
      <a:lvl3pPr algn="ctr" rtl="0" fontAlgn="base">
        <a:spcBef>
          <a:spcPct val="0"/>
        </a:spcBef>
        <a:spcAft>
          <a:spcPct val="0"/>
        </a:spcAft>
        <a:defRPr sz="4400" b="1">
          <a:solidFill>
            <a:srgbClr val="A50021"/>
          </a:solidFill>
          <a:latin typeface="Arial" pitchFamily="34" charset="0"/>
        </a:defRPr>
      </a:lvl3pPr>
      <a:lvl4pPr algn="ctr" rtl="0" fontAlgn="base">
        <a:spcBef>
          <a:spcPct val="0"/>
        </a:spcBef>
        <a:spcAft>
          <a:spcPct val="0"/>
        </a:spcAft>
        <a:defRPr sz="4400" b="1">
          <a:solidFill>
            <a:srgbClr val="A50021"/>
          </a:solidFill>
          <a:latin typeface="Arial" pitchFamily="34" charset="0"/>
        </a:defRPr>
      </a:lvl4pPr>
      <a:lvl5pPr algn="ctr" rtl="0" fontAlgn="base">
        <a:spcBef>
          <a:spcPct val="0"/>
        </a:spcBef>
        <a:spcAft>
          <a:spcPct val="0"/>
        </a:spcAft>
        <a:defRPr sz="4400" b="1">
          <a:solidFill>
            <a:srgbClr val="A50021"/>
          </a:solidFill>
          <a:latin typeface="Arial" pitchFamily="34" charset="0"/>
        </a:defRPr>
      </a:lvl5pPr>
      <a:lvl6pPr marL="457200" algn="ctr" rtl="0" fontAlgn="base">
        <a:spcBef>
          <a:spcPct val="0"/>
        </a:spcBef>
        <a:spcAft>
          <a:spcPct val="0"/>
        </a:spcAft>
        <a:defRPr sz="4400" b="1">
          <a:solidFill>
            <a:srgbClr val="A50021"/>
          </a:solidFill>
          <a:latin typeface="Arial" pitchFamily="34" charset="0"/>
        </a:defRPr>
      </a:lvl6pPr>
      <a:lvl7pPr marL="914400" algn="ctr" rtl="0" fontAlgn="base">
        <a:spcBef>
          <a:spcPct val="0"/>
        </a:spcBef>
        <a:spcAft>
          <a:spcPct val="0"/>
        </a:spcAft>
        <a:defRPr sz="4400" b="1">
          <a:solidFill>
            <a:srgbClr val="A50021"/>
          </a:solidFill>
          <a:latin typeface="Arial" pitchFamily="34" charset="0"/>
        </a:defRPr>
      </a:lvl7pPr>
      <a:lvl8pPr marL="1371600" algn="ctr" rtl="0" fontAlgn="base">
        <a:spcBef>
          <a:spcPct val="0"/>
        </a:spcBef>
        <a:spcAft>
          <a:spcPct val="0"/>
        </a:spcAft>
        <a:defRPr sz="4400" b="1">
          <a:solidFill>
            <a:srgbClr val="A50021"/>
          </a:solidFill>
          <a:latin typeface="Arial" pitchFamily="34" charset="0"/>
        </a:defRPr>
      </a:lvl8pPr>
      <a:lvl9pPr marL="1828800" algn="ctr" rtl="0" fontAlgn="base">
        <a:spcBef>
          <a:spcPct val="0"/>
        </a:spcBef>
        <a:spcAft>
          <a:spcPct val="0"/>
        </a:spcAft>
        <a:defRPr sz="4400" b="1">
          <a:solidFill>
            <a:srgbClr val="A50021"/>
          </a:solidFill>
          <a:latin typeface="Arial" pitchFamily="34" charset="0"/>
        </a:defRPr>
      </a:lvl9pPr>
    </p:titleStyle>
    <p:body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defRPr>
      </a:lvl1pPr>
      <a:lvl2pPr marL="742950" indent="-285750" algn="l" rtl="0" fontAlgn="base">
        <a:spcBef>
          <a:spcPct val="20000"/>
        </a:spcBef>
        <a:spcAft>
          <a:spcPct val="0"/>
        </a:spcAft>
        <a:buClr>
          <a:srgbClr val="A50021"/>
        </a:buClr>
        <a:buFont typeface="Arial" pitchFamily="34" charset="0"/>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3E21A2A-C00E-4D5F-8EDF-74E9E126CD9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pitchFamily="34" charset="0"/>
        </a:defRPr>
      </a:lvl2pPr>
      <a:lvl3pPr algn="ctr" rtl="0" fontAlgn="base">
        <a:spcBef>
          <a:spcPct val="0"/>
        </a:spcBef>
        <a:spcAft>
          <a:spcPct val="0"/>
        </a:spcAft>
        <a:defRPr sz="4400" b="1">
          <a:solidFill>
            <a:srgbClr val="A50021"/>
          </a:solidFill>
          <a:latin typeface="Arial" pitchFamily="34" charset="0"/>
        </a:defRPr>
      </a:lvl3pPr>
      <a:lvl4pPr algn="ctr" rtl="0" fontAlgn="base">
        <a:spcBef>
          <a:spcPct val="0"/>
        </a:spcBef>
        <a:spcAft>
          <a:spcPct val="0"/>
        </a:spcAft>
        <a:defRPr sz="4400" b="1">
          <a:solidFill>
            <a:srgbClr val="A50021"/>
          </a:solidFill>
          <a:latin typeface="Arial" pitchFamily="34" charset="0"/>
        </a:defRPr>
      </a:lvl4pPr>
      <a:lvl5pPr algn="ctr" rtl="0" fontAlgn="base">
        <a:spcBef>
          <a:spcPct val="0"/>
        </a:spcBef>
        <a:spcAft>
          <a:spcPct val="0"/>
        </a:spcAft>
        <a:defRPr sz="4400" b="1">
          <a:solidFill>
            <a:srgbClr val="A50021"/>
          </a:solidFill>
          <a:latin typeface="Arial" pitchFamily="34" charset="0"/>
        </a:defRPr>
      </a:lvl5pPr>
      <a:lvl6pPr marL="457200" algn="ctr" rtl="0" fontAlgn="base">
        <a:spcBef>
          <a:spcPct val="0"/>
        </a:spcBef>
        <a:spcAft>
          <a:spcPct val="0"/>
        </a:spcAft>
        <a:defRPr sz="4400" b="1">
          <a:solidFill>
            <a:srgbClr val="A50021"/>
          </a:solidFill>
          <a:latin typeface="Arial" pitchFamily="34" charset="0"/>
        </a:defRPr>
      </a:lvl6pPr>
      <a:lvl7pPr marL="914400" algn="ctr" rtl="0" fontAlgn="base">
        <a:spcBef>
          <a:spcPct val="0"/>
        </a:spcBef>
        <a:spcAft>
          <a:spcPct val="0"/>
        </a:spcAft>
        <a:defRPr sz="4400" b="1">
          <a:solidFill>
            <a:srgbClr val="A50021"/>
          </a:solidFill>
          <a:latin typeface="Arial" pitchFamily="34" charset="0"/>
        </a:defRPr>
      </a:lvl7pPr>
      <a:lvl8pPr marL="1371600" algn="ctr" rtl="0" fontAlgn="base">
        <a:spcBef>
          <a:spcPct val="0"/>
        </a:spcBef>
        <a:spcAft>
          <a:spcPct val="0"/>
        </a:spcAft>
        <a:defRPr sz="4400" b="1">
          <a:solidFill>
            <a:srgbClr val="A50021"/>
          </a:solidFill>
          <a:latin typeface="Arial" pitchFamily="34" charset="0"/>
        </a:defRPr>
      </a:lvl8pPr>
      <a:lvl9pPr marL="1828800" algn="ctr" rtl="0" fontAlgn="base">
        <a:spcBef>
          <a:spcPct val="0"/>
        </a:spcBef>
        <a:spcAft>
          <a:spcPct val="0"/>
        </a:spcAft>
        <a:defRPr sz="4400" b="1">
          <a:solidFill>
            <a:srgbClr val="A50021"/>
          </a:solidFill>
          <a:latin typeface="Arial" pitchFamily="34" charset="0"/>
        </a:defRPr>
      </a:lvl9pPr>
    </p:titleStyle>
    <p:body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defRPr>
      </a:lvl1pPr>
      <a:lvl2pPr marL="742950" indent="-285750" algn="l" rtl="0" fontAlgn="base">
        <a:spcBef>
          <a:spcPct val="20000"/>
        </a:spcBef>
        <a:spcAft>
          <a:spcPct val="0"/>
        </a:spcAft>
        <a:buClr>
          <a:srgbClr val="A50021"/>
        </a:buClr>
        <a:buFont typeface="Arial" pitchFamily="34" charset="0"/>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3E21A2A-C00E-4D5F-8EDF-74E9E126CD9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pitchFamily="34" charset="0"/>
        </a:defRPr>
      </a:lvl2pPr>
      <a:lvl3pPr algn="ctr" rtl="0" fontAlgn="base">
        <a:spcBef>
          <a:spcPct val="0"/>
        </a:spcBef>
        <a:spcAft>
          <a:spcPct val="0"/>
        </a:spcAft>
        <a:defRPr sz="4400" b="1">
          <a:solidFill>
            <a:srgbClr val="A50021"/>
          </a:solidFill>
          <a:latin typeface="Arial" pitchFamily="34" charset="0"/>
        </a:defRPr>
      </a:lvl3pPr>
      <a:lvl4pPr algn="ctr" rtl="0" fontAlgn="base">
        <a:spcBef>
          <a:spcPct val="0"/>
        </a:spcBef>
        <a:spcAft>
          <a:spcPct val="0"/>
        </a:spcAft>
        <a:defRPr sz="4400" b="1">
          <a:solidFill>
            <a:srgbClr val="A50021"/>
          </a:solidFill>
          <a:latin typeface="Arial" pitchFamily="34" charset="0"/>
        </a:defRPr>
      </a:lvl4pPr>
      <a:lvl5pPr algn="ctr" rtl="0" fontAlgn="base">
        <a:spcBef>
          <a:spcPct val="0"/>
        </a:spcBef>
        <a:spcAft>
          <a:spcPct val="0"/>
        </a:spcAft>
        <a:defRPr sz="4400" b="1">
          <a:solidFill>
            <a:srgbClr val="A50021"/>
          </a:solidFill>
          <a:latin typeface="Arial" pitchFamily="34" charset="0"/>
        </a:defRPr>
      </a:lvl5pPr>
      <a:lvl6pPr marL="457200" algn="ctr" rtl="0" fontAlgn="base">
        <a:spcBef>
          <a:spcPct val="0"/>
        </a:spcBef>
        <a:spcAft>
          <a:spcPct val="0"/>
        </a:spcAft>
        <a:defRPr sz="4400" b="1">
          <a:solidFill>
            <a:srgbClr val="A50021"/>
          </a:solidFill>
          <a:latin typeface="Arial" pitchFamily="34" charset="0"/>
        </a:defRPr>
      </a:lvl6pPr>
      <a:lvl7pPr marL="914400" algn="ctr" rtl="0" fontAlgn="base">
        <a:spcBef>
          <a:spcPct val="0"/>
        </a:spcBef>
        <a:spcAft>
          <a:spcPct val="0"/>
        </a:spcAft>
        <a:defRPr sz="4400" b="1">
          <a:solidFill>
            <a:srgbClr val="A50021"/>
          </a:solidFill>
          <a:latin typeface="Arial" pitchFamily="34" charset="0"/>
        </a:defRPr>
      </a:lvl7pPr>
      <a:lvl8pPr marL="1371600" algn="ctr" rtl="0" fontAlgn="base">
        <a:spcBef>
          <a:spcPct val="0"/>
        </a:spcBef>
        <a:spcAft>
          <a:spcPct val="0"/>
        </a:spcAft>
        <a:defRPr sz="4400" b="1">
          <a:solidFill>
            <a:srgbClr val="A50021"/>
          </a:solidFill>
          <a:latin typeface="Arial" pitchFamily="34" charset="0"/>
        </a:defRPr>
      </a:lvl8pPr>
      <a:lvl9pPr marL="1828800" algn="ctr" rtl="0" fontAlgn="base">
        <a:spcBef>
          <a:spcPct val="0"/>
        </a:spcBef>
        <a:spcAft>
          <a:spcPct val="0"/>
        </a:spcAft>
        <a:defRPr sz="4400" b="1">
          <a:solidFill>
            <a:srgbClr val="A50021"/>
          </a:solidFill>
          <a:latin typeface="Arial" pitchFamily="34" charset="0"/>
        </a:defRPr>
      </a:lvl9pPr>
    </p:titleStyle>
    <p:body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defRPr>
      </a:lvl1pPr>
      <a:lvl2pPr marL="742950" indent="-285750" algn="l" rtl="0" fontAlgn="base">
        <a:spcBef>
          <a:spcPct val="20000"/>
        </a:spcBef>
        <a:spcAft>
          <a:spcPct val="0"/>
        </a:spcAft>
        <a:buClr>
          <a:srgbClr val="A50021"/>
        </a:buClr>
        <a:buFont typeface="Arial" pitchFamily="34" charset="0"/>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3E21A2A-C00E-4D5F-8EDF-74E9E126CD94}"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pitchFamily="34" charset="0"/>
        </a:defRPr>
      </a:lvl2pPr>
      <a:lvl3pPr algn="ctr" rtl="0" fontAlgn="base">
        <a:spcBef>
          <a:spcPct val="0"/>
        </a:spcBef>
        <a:spcAft>
          <a:spcPct val="0"/>
        </a:spcAft>
        <a:defRPr sz="4400" b="1">
          <a:solidFill>
            <a:srgbClr val="A50021"/>
          </a:solidFill>
          <a:latin typeface="Arial" pitchFamily="34" charset="0"/>
        </a:defRPr>
      </a:lvl3pPr>
      <a:lvl4pPr algn="ctr" rtl="0" fontAlgn="base">
        <a:spcBef>
          <a:spcPct val="0"/>
        </a:spcBef>
        <a:spcAft>
          <a:spcPct val="0"/>
        </a:spcAft>
        <a:defRPr sz="4400" b="1">
          <a:solidFill>
            <a:srgbClr val="A50021"/>
          </a:solidFill>
          <a:latin typeface="Arial" pitchFamily="34" charset="0"/>
        </a:defRPr>
      </a:lvl4pPr>
      <a:lvl5pPr algn="ctr" rtl="0" fontAlgn="base">
        <a:spcBef>
          <a:spcPct val="0"/>
        </a:spcBef>
        <a:spcAft>
          <a:spcPct val="0"/>
        </a:spcAft>
        <a:defRPr sz="4400" b="1">
          <a:solidFill>
            <a:srgbClr val="A50021"/>
          </a:solidFill>
          <a:latin typeface="Arial" pitchFamily="34" charset="0"/>
        </a:defRPr>
      </a:lvl5pPr>
      <a:lvl6pPr marL="457200" algn="ctr" rtl="0" fontAlgn="base">
        <a:spcBef>
          <a:spcPct val="0"/>
        </a:spcBef>
        <a:spcAft>
          <a:spcPct val="0"/>
        </a:spcAft>
        <a:defRPr sz="4400" b="1">
          <a:solidFill>
            <a:srgbClr val="A50021"/>
          </a:solidFill>
          <a:latin typeface="Arial" pitchFamily="34" charset="0"/>
        </a:defRPr>
      </a:lvl6pPr>
      <a:lvl7pPr marL="914400" algn="ctr" rtl="0" fontAlgn="base">
        <a:spcBef>
          <a:spcPct val="0"/>
        </a:spcBef>
        <a:spcAft>
          <a:spcPct val="0"/>
        </a:spcAft>
        <a:defRPr sz="4400" b="1">
          <a:solidFill>
            <a:srgbClr val="A50021"/>
          </a:solidFill>
          <a:latin typeface="Arial" pitchFamily="34" charset="0"/>
        </a:defRPr>
      </a:lvl7pPr>
      <a:lvl8pPr marL="1371600" algn="ctr" rtl="0" fontAlgn="base">
        <a:spcBef>
          <a:spcPct val="0"/>
        </a:spcBef>
        <a:spcAft>
          <a:spcPct val="0"/>
        </a:spcAft>
        <a:defRPr sz="4400" b="1">
          <a:solidFill>
            <a:srgbClr val="A50021"/>
          </a:solidFill>
          <a:latin typeface="Arial" pitchFamily="34" charset="0"/>
        </a:defRPr>
      </a:lvl8pPr>
      <a:lvl9pPr marL="1828800" algn="ctr" rtl="0" fontAlgn="base">
        <a:spcBef>
          <a:spcPct val="0"/>
        </a:spcBef>
        <a:spcAft>
          <a:spcPct val="0"/>
        </a:spcAft>
        <a:defRPr sz="4400" b="1">
          <a:solidFill>
            <a:srgbClr val="A50021"/>
          </a:solidFill>
          <a:latin typeface="Arial" pitchFamily="34" charset="0"/>
        </a:defRPr>
      </a:lvl9pPr>
    </p:titleStyle>
    <p:body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defRPr>
      </a:lvl1pPr>
      <a:lvl2pPr marL="742950" indent="-285750" algn="l" rtl="0" fontAlgn="base">
        <a:spcBef>
          <a:spcPct val="20000"/>
        </a:spcBef>
        <a:spcAft>
          <a:spcPct val="0"/>
        </a:spcAft>
        <a:buClr>
          <a:srgbClr val="A50021"/>
        </a:buClr>
        <a:buFont typeface="Arial" pitchFamily="34" charset="0"/>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077200" cy="1470025"/>
          </a:xfrm>
        </p:spPr>
        <p:txBody>
          <a:bodyPr>
            <a:normAutofit fontScale="90000"/>
          </a:bodyPr>
          <a:lstStyle/>
          <a:p>
            <a:r>
              <a:rPr lang="en-US" dirty="0" smtClean="0"/>
              <a:t>A Systemic Approach for the Analysis and Prevention of Medical Errors</a:t>
            </a:r>
            <a:endParaRPr lang="en-US" dirty="0"/>
          </a:p>
        </p:txBody>
      </p:sp>
      <p:sp>
        <p:nvSpPr>
          <p:cNvPr id="3" name="Subtitle 2"/>
          <p:cNvSpPr>
            <a:spLocks noGrp="1"/>
          </p:cNvSpPr>
          <p:nvPr>
            <p:ph type="subTitle" idx="1"/>
          </p:nvPr>
        </p:nvSpPr>
        <p:spPr>
          <a:xfrm>
            <a:off x="1219200" y="3886200"/>
            <a:ext cx="6934200" cy="1752600"/>
          </a:xfrm>
        </p:spPr>
        <p:txBody>
          <a:bodyPr>
            <a:normAutofit/>
          </a:bodyPr>
          <a:lstStyle/>
          <a:p>
            <a:r>
              <a:rPr lang="en-US" dirty="0" smtClean="0"/>
              <a:t>Peter J. Fabri MD, PhD, FACS</a:t>
            </a:r>
          </a:p>
          <a:p>
            <a:r>
              <a:rPr lang="en-US" sz="2200" dirty="0" smtClean="0"/>
              <a:t>Professor of Surgery; Professor of Industrial Engineering</a:t>
            </a:r>
          </a:p>
          <a:p>
            <a:r>
              <a:rPr lang="en-US" sz="2200" dirty="0" smtClean="0"/>
              <a:t>University of South Florida</a:t>
            </a:r>
            <a:endParaRPr lang="en-US" sz="2200" dirty="0"/>
          </a:p>
        </p:txBody>
      </p:sp>
    </p:spTree>
    <p:extLst>
      <p:ext uri="{BB962C8B-B14F-4D97-AF65-F5344CB8AC3E}">
        <p14:creationId xmlns:p14="http://schemas.microsoft.com/office/powerpoint/2010/main" val="2861809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2012 </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 evidence that healthcare has improved</a:t>
            </a:r>
          </a:p>
          <a:p>
            <a:r>
              <a:rPr lang="en-US" dirty="0" smtClean="0"/>
              <a:t> It is likely that it is actually worse</a:t>
            </a:r>
          </a:p>
          <a:p>
            <a:r>
              <a:rPr lang="en-US" dirty="0"/>
              <a:t> </a:t>
            </a:r>
            <a:r>
              <a:rPr lang="en-US" dirty="0" smtClean="0"/>
              <a:t>The “Massachusetts Program” underwent major modification in August, 2012 because it “broke the bank” without meeting the original expectations</a:t>
            </a:r>
          </a:p>
          <a:p>
            <a:r>
              <a:rPr lang="en-US" dirty="0"/>
              <a:t> </a:t>
            </a:r>
            <a:r>
              <a:rPr lang="en-US" dirty="0" smtClean="0"/>
              <a:t>Focusing on “the money” is not likely to make healthcare SEPTEE!</a:t>
            </a:r>
            <a:endParaRPr lang="en-US" dirty="0"/>
          </a:p>
        </p:txBody>
      </p:sp>
    </p:spTree>
    <p:extLst>
      <p:ext uri="{BB962C8B-B14F-4D97-AF65-F5344CB8AC3E}">
        <p14:creationId xmlns:p14="http://schemas.microsoft.com/office/powerpoint/2010/main" val="272201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Eliminating Waste in US Health </a:t>
            </a:r>
            <a:r>
              <a:rPr lang="en-US" dirty="0" smtClean="0"/>
              <a:t>Care</a:t>
            </a:r>
            <a:r>
              <a:rPr lang="en-US" dirty="0"/>
              <a:t/>
            </a:r>
            <a:br>
              <a:rPr lang="en-US" dirty="0"/>
            </a:br>
            <a:r>
              <a:rPr lang="en-US" sz="3100" dirty="0" smtClean="0">
                <a:solidFill>
                  <a:schemeClr val="tx1"/>
                </a:solidFill>
              </a:rPr>
              <a:t>DM Berwick, AD Hackworth. JAMA 4/11/12</a:t>
            </a:r>
            <a:endParaRPr lang="en-US" sz="31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04748"/>
            <a:ext cx="853440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15000" y="5410200"/>
            <a:ext cx="305022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33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t>
            </a:r>
            <a:endParaRPr lang="en-US" dirty="0"/>
          </a:p>
        </p:txBody>
      </p:sp>
      <p:sp>
        <p:nvSpPr>
          <p:cNvPr id="3" name="Content Placeholder 2"/>
          <p:cNvSpPr>
            <a:spLocks noGrp="1"/>
          </p:cNvSpPr>
          <p:nvPr>
            <p:ph idx="1"/>
          </p:nvPr>
        </p:nvSpPr>
        <p:spPr/>
        <p:txBody>
          <a:bodyPr>
            <a:normAutofit fontScale="92500"/>
          </a:bodyPr>
          <a:lstStyle/>
          <a:p>
            <a:r>
              <a:rPr lang="en-US" dirty="0" smtClean="0"/>
              <a:t> Academic Surgeon for 40 years</a:t>
            </a:r>
          </a:p>
          <a:p>
            <a:pPr lvl="1"/>
            <a:r>
              <a:rPr lang="en-US" dirty="0" smtClean="0"/>
              <a:t> Numerous academic leadership positions</a:t>
            </a:r>
          </a:p>
          <a:p>
            <a:pPr lvl="1"/>
            <a:r>
              <a:rPr lang="en-US" dirty="0"/>
              <a:t> </a:t>
            </a:r>
            <a:r>
              <a:rPr lang="en-US" dirty="0" smtClean="0"/>
              <a:t>Sustained national and international roles in medical education</a:t>
            </a:r>
          </a:p>
          <a:p>
            <a:r>
              <a:rPr lang="en-US" dirty="0"/>
              <a:t> </a:t>
            </a:r>
            <a:r>
              <a:rPr lang="en-US" dirty="0" smtClean="0"/>
              <a:t>Ten years ago I recognized that the failures in healthcare were due to “systems and process problems”, NOT management and finance!</a:t>
            </a:r>
          </a:p>
          <a:p>
            <a:pPr lvl="1"/>
            <a:r>
              <a:rPr lang="en-US" dirty="0"/>
              <a:t> </a:t>
            </a:r>
            <a:r>
              <a:rPr lang="en-US" dirty="0" smtClean="0"/>
              <a:t>I returned to school and earned a PhD in Industrial Engineering</a:t>
            </a:r>
            <a:endParaRPr lang="en-US" dirty="0"/>
          </a:p>
        </p:txBody>
      </p:sp>
    </p:spTree>
    <p:extLst>
      <p:ext uri="{BB962C8B-B14F-4D97-AF65-F5344CB8AC3E}">
        <p14:creationId xmlns:p14="http://schemas.microsoft.com/office/powerpoint/2010/main" val="1713445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Medical View</a:t>
            </a:r>
            <a:endParaRPr lang="en-US" dirty="0"/>
          </a:p>
        </p:txBody>
      </p:sp>
      <p:sp>
        <p:nvSpPr>
          <p:cNvPr id="4" name="Oval 3"/>
          <p:cNvSpPr/>
          <p:nvPr/>
        </p:nvSpPr>
        <p:spPr>
          <a:xfrm>
            <a:off x="990600" y="2546733"/>
            <a:ext cx="3048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Medicine</a:t>
            </a:r>
            <a:endParaRPr lang="en-US" b="1" dirty="0"/>
          </a:p>
        </p:txBody>
      </p:sp>
      <p:sp>
        <p:nvSpPr>
          <p:cNvPr id="5" name="Oval 4"/>
          <p:cNvSpPr/>
          <p:nvPr/>
        </p:nvSpPr>
        <p:spPr>
          <a:xfrm>
            <a:off x="5181600" y="2568767"/>
            <a:ext cx="3048000" cy="2895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Everything</a:t>
            </a:r>
            <a:r>
              <a:rPr lang="en-US" sz="3600" dirty="0" smtClean="0"/>
              <a:t> </a:t>
            </a:r>
            <a:r>
              <a:rPr lang="en-US" sz="3200" b="1" dirty="0" smtClean="0"/>
              <a:t>Else</a:t>
            </a:r>
            <a:endParaRPr lang="en-US" sz="3600" b="1" dirty="0"/>
          </a:p>
        </p:txBody>
      </p:sp>
    </p:spTree>
    <p:extLst>
      <p:ext uri="{BB962C8B-B14F-4D97-AF65-F5344CB8AC3E}">
        <p14:creationId xmlns:p14="http://schemas.microsoft.com/office/powerpoint/2010/main" val="366978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00400" y="1981200"/>
            <a:ext cx="30480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Medicine</a:t>
            </a:r>
            <a:endParaRPr lang="en-US" b="1" dirty="0"/>
          </a:p>
        </p:txBody>
      </p:sp>
      <p:sp>
        <p:nvSpPr>
          <p:cNvPr id="5" name="Oval 4"/>
          <p:cNvSpPr/>
          <p:nvPr/>
        </p:nvSpPr>
        <p:spPr>
          <a:xfrm>
            <a:off x="3276600" y="228600"/>
            <a:ext cx="3048000" cy="2895600"/>
          </a:xfrm>
          <a:prstGeom prst="ellipse">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Psychology</a:t>
            </a:r>
            <a:endParaRPr lang="en-US" sz="2800" b="1" dirty="0">
              <a:solidFill>
                <a:srgbClr val="C00000"/>
              </a:solidFill>
            </a:endParaRPr>
          </a:p>
        </p:txBody>
      </p:sp>
      <p:sp>
        <p:nvSpPr>
          <p:cNvPr id="6" name="Oval 5"/>
          <p:cNvSpPr/>
          <p:nvPr/>
        </p:nvSpPr>
        <p:spPr>
          <a:xfrm>
            <a:off x="1219200" y="3949547"/>
            <a:ext cx="3048000" cy="289560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Arts/Humanities</a:t>
            </a:r>
            <a:endParaRPr lang="en-US" sz="2000" b="1" dirty="0">
              <a:solidFill>
                <a:srgbClr val="C00000"/>
              </a:solidFill>
            </a:endParaRPr>
          </a:p>
        </p:txBody>
      </p:sp>
      <p:sp>
        <p:nvSpPr>
          <p:cNvPr id="7" name="Oval 6"/>
          <p:cNvSpPr/>
          <p:nvPr/>
        </p:nvSpPr>
        <p:spPr>
          <a:xfrm>
            <a:off x="739048" y="1295400"/>
            <a:ext cx="3048000" cy="2895600"/>
          </a:xfrm>
          <a:prstGeom prst="ellipse">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Engineering</a:t>
            </a:r>
            <a:endParaRPr lang="en-US" sz="2800" b="1" dirty="0">
              <a:solidFill>
                <a:srgbClr val="C00000"/>
              </a:solidFill>
            </a:endParaRPr>
          </a:p>
        </p:txBody>
      </p:sp>
      <p:sp>
        <p:nvSpPr>
          <p:cNvPr id="8" name="Oval 7"/>
          <p:cNvSpPr/>
          <p:nvPr/>
        </p:nvSpPr>
        <p:spPr>
          <a:xfrm>
            <a:off x="4038600" y="3922923"/>
            <a:ext cx="3048000" cy="2895600"/>
          </a:xfrm>
          <a:prstGeom prst="ellipse">
            <a:avLst/>
          </a:prstGeom>
          <a:solidFill>
            <a:srgbClr val="A963A1">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Social Sciences</a:t>
            </a:r>
            <a:endParaRPr lang="en-US" sz="2400" b="1" dirty="0">
              <a:solidFill>
                <a:srgbClr val="C00000"/>
              </a:solidFill>
            </a:endParaRPr>
          </a:p>
        </p:txBody>
      </p:sp>
      <p:sp>
        <p:nvSpPr>
          <p:cNvPr id="9" name="Oval 8"/>
          <p:cNvSpPr/>
          <p:nvPr/>
        </p:nvSpPr>
        <p:spPr>
          <a:xfrm>
            <a:off x="5791200" y="1903164"/>
            <a:ext cx="3048000" cy="2895600"/>
          </a:xfrm>
          <a:prstGeom prst="ellipse">
            <a:avLst/>
          </a:prstGeom>
          <a:solidFill>
            <a:schemeClr val="bg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Business</a:t>
            </a:r>
            <a:endParaRPr lang="en-US" sz="2800" b="1" dirty="0">
              <a:solidFill>
                <a:srgbClr val="C00000"/>
              </a:solidFill>
            </a:endParaRPr>
          </a:p>
        </p:txBody>
      </p:sp>
      <p:sp>
        <p:nvSpPr>
          <p:cNvPr id="2" name="Title 1"/>
          <p:cNvSpPr>
            <a:spLocks noGrp="1"/>
          </p:cNvSpPr>
          <p:nvPr>
            <p:ph type="title"/>
          </p:nvPr>
        </p:nvSpPr>
        <p:spPr/>
        <p:txBody>
          <a:bodyPr/>
          <a:lstStyle/>
          <a:p>
            <a:r>
              <a:rPr lang="en-US" dirty="0" smtClean="0"/>
              <a:t>Optimal Medical View</a:t>
            </a:r>
            <a:endParaRPr lang="en-US" dirty="0"/>
          </a:p>
        </p:txBody>
      </p:sp>
    </p:spTree>
    <p:extLst>
      <p:ext uri="{BB962C8B-B14F-4D97-AF65-F5344CB8AC3E}">
        <p14:creationId xmlns:p14="http://schemas.microsoft.com/office/powerpoint/2010/main" val="3286240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From Plato to modern times, error has been considered a “moral” issue, blameworthy</a:t>
            </a:r>
          </a:p>
          <a:p>
            <a:r>
              <a:rPr lang="en-US" dirty="0"/>
              <a:t> </a:t>
            </a:r>
            <a:r>
              <a:rPr lang="en-US" dirty="0" smtClean="0"/>
              <a:t>In the 1970’s, 3 events triggered a new understanding of human error- Three Mile Island, Chernobyl, Tenerife</a:t>
            </a:r>
          </a:p>
          <a:p>
            <a:r>
              <a:rPr lang="en-US" dirty="0"/>
              <a:t> </a:t>
            </a:r>
            <a:r>
              <a:rPr lang="en-US" dirty="0" smtClean="0"/>
              <a:t>Cognitive science has demonstrated that error is associated with the same neural processes as learning</a:t>
            </a:r>
          </a:p>
          <a:p>
            <a:r>
              <a:rPr lang="en-US" dirty="0"/>
              <a:t> </a:t>
            </a:r>
            <a:r>
              <a:rPr lang="en-US" dirty="0" smtClean="0"/>
              <a:t>Human Error is now recognized as a “science”</a:t>
            </a:r>
          </a:p>
          <a:p>
            <a:r>
              <a:rPr lang="en-US" dirty="0" smtClean="0"/>
              <a:t>“Medical Error” was only recognized in the 1990’s</a:t>
            </a:r>
          </a:p>
          <a:p>
            <a:r>
              <a:rPr lang="en-US" dirty="0"/>
              <a:t> </a:t>
            </a:r>
            <a:r>
              <a:rPr lang="en-US" dirty="0" smtClean="0"/>
              <a:t>ERROR is an inescapable component of our activities which must be “managed”</a:t>
            </a:r>
            <a:endParaRPr lang="en-US" dirty="0"/>
          </a:p>
        </p:txBody>
      </p:sp>
    </p:spTree>
    <p:extLst>
      <p:ext uri="{BB962C8B-B14F-4D97-AF65-F5344CB8AC3E}">
        <p14:creationId xmlns:p14="http://schemas.microsoft.com/office/powerpoint/2010/main" val="2231418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142875"/>
            <a:ext cx="4391025" cy="657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18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Heuristics and Bias</a:t>
            </a:r>
            <a:endParaRPr lang="en-US" dirty="0"/>
          </a:p>
        </p:txBody>
      </p:sp>
      <p:pic>
        <p:nvPicPr>
          <p:cNvPr id="4" name="Picture 3"/>
          <p:cNvPicPr/>
          <p:nvPr/>
        </p:nvPicPr>
        <p:blipFill>
          <a:blip r:embed="rId2"/>
          <a:stretch>
            <a:fillRect/>
          </a:stretch>
        </p:blipFill>
        <p:spPr>
          <a:xfrm>
            <a:off x="762000" y="1371600"/>
            <a:ext cx="8077200" cy="1687830"/>
          </a:xfrm>
          <a:prstGeom prst="rect">
            <a:avLst/>
          </a:prstGeom>
        </p:spPr>
      </p:pic>
      <p:pic>
        <p:nvPicPr>
          <p:cNvPr id="5" name="Picture 4"/>
          <p:cNvPicPr/>
          <p:nvPr/>
        </p:nvPicPr>
        <p:blipFill>
          <a:blip r:embed="rId3"/>
          <a:stretch>
            <a:fillRect/>
          </a:stretch>
        </p:blipFill>
        <p:spPr>
          <a:xfrm>
            <a:off x="609600" y="4419600"/>
            <a:ext cx="7924800" cy="1584960"/>
          </a:xfrm>
          <a:prstGeom prst="rect">
            <a:avLst/>
          </a:prstGeom>
        </p:spPr>
      </p:pic>
      <p:cxnSp>
        <p:nvCxnSpPr>
          <p:cNvPr id="6" name="Straight Connector 5"/>
          <p:cNvCxnSpPr/>
          <p:nvPr/>
        </p:nvCxnSpPr>
        <p:spPr>
          <a:xfrm>
            <a:off x="1371600" y="3886200"/>
            <a:ext cx="56388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06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457200"/>
            <a:ext cx="653256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467600" y="6477000"/>
            <a:ext cx="762000" cy="369332"/>
          </a:xfrm>
          <a:prstGeom prst="rect">
            <a:avLst/>
          </a:prstGeom>
          <a:noFill/>
        </p:spPr>
        <p:txBody>
          <a:bodyPr wrap="square" rtlCol="0">
            <a:spAutoFit/>
          </a:bodyPr>
          <a:lstStyle/>
          <a:p>
            <a:r>
              <a:rPr lang="en-US" b="1" dirty="0" smtClean="0"/>
              <a:t>2011</a:t>
            </a:r>
            <a:endParaRPr lang="en-US" b="1" dirty="0"/>
          </a:p>
        </p:txBody>
      </p:sp>
    </p:spTree>
    <p:extLst>
      <p:ext uri="{BB962C8B-B14F-4D97-AF65-F5344CB8AC3E}">
        <p14:creationId xmlns:p14="http://schemas.microsoft.com/office/powerpoint/2010/main" val="3308742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3" cstate="print"/>
          <a:srcRect/>
          <a:stretch>
            <a:fillRect/>
          </a:stretch>
        </p:blipFill>
        <p:spPr bwMode="auto">
          <a:xfrm>
            <a:off x="2286000" y="0"/>
            <a:ext cx="4567238"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3460911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Physician Error</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4"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10 to 15 percent of all patients either suffer from a delay in making the correct diagnosis or die before the correct diagnosis is made</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lang="en-US" sz="3200" b="1" kern="0" dirty="0">
                <a:sym typeface="Wingdings" pitchFamily="2" charset="2"/>
              </a:rPr>
              <a:t>T</a:t>
            </a:r>
            <a:r>
              <a:rPr kumimoji="0" lang="en-US" sz="32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he failure to diagnose reflects  unsuspected errors made while trying to understand a patient's condition</a:t>
            </a:r>
          </a:p>
        </p:txBody>
      </p:sp>
      <p:sp>
        <p:nvSpPr>
          <p:cNvPr id="5" name="TextBox 4"/>
          <p:cNvSpPr txBox="1"/>
          <p:nvPr/>
        </p:nvSpPr>
        <p:spPr>
          <a:xfrm>
            <a:off x="2895600" y="5562600"/>
            <a:ext cx="5638800" cy="369332"/>
          </a:xfrm>
          <a:prstGeom prst="rect">
            <a:avLst/>
          </a:prstGeom>
          <a:noFill/>
        </p:spPr>
        <p:txBody>
          <a:bodyPr wrap="square" rtlCol="0">
            <a:spAutoFit/>
          </a:bodyPr>
          <a:lstStyle/>
          <a:p>
            <a:pPr lvl="1"/>
            <a:r>
              <a:rPr lang="en-US" b="1" dirty="0" smtClean="0"/>
              <a:t> </a:t>
            </a:r>
            <a:r>
              <a:rPr lang="en-US" b="1" dirty="0" err="1" smtClean="0"/>
              <a:t>Groopman</a:t>
            </a:r>
            <a:r>
              <a:rPr lang="en-US" b="1" dirty="0" smtClean="0"/>
              <a:t>, </a:t>
            </a:r>
            <a:r>
              <a:rPr lang="en-US" b="1" dirty="0" err="1" smtClean="0"/>
              <a:t>NYReview</a:t>
            </a:r>
            <a:r>
              <a:rPr lang="en-US" b="1" dirty="0" smtClean="0"/>
              <a:t> of Books, Nov 5, 2009</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Physician Bias</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sym typeface="Wingdings" pitchFamily="2" charset="2"/>
              </a:rPr>
              <a:t> anchoring- overvaluing initial data</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sym typeface="Wingdings" pitchFamily="2" charset="2"/>
              </a:rPr>
              <a:t> availability- recalling recent or dramatic cases</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sym typeface="Wingdings" pitchFamily="2" charset="2"/>
              </a:rPr>
              <a:t> attribution- conclusions from preconceptions</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None/>
              <a:tabLst/>
              <a:defRPr/>
            </a:pPr>
            <a:endParaRPr kumimoji="0" lang="en-US" sz="3200" b="1" i="0" u="none" strike="noStrike" kern="0" cap="none" spc="0" normalizeH="0" baseline="0" noProof="0" dirty="0">
              <a:ln>
                <a:noFill/>
              </a:ln>
              <a:solidFill>
                <a:schemeClr val="tx1"/>
              </a:solidFill>
              <a:effectLst/>
              <a:uLnTx/>
              <a:uFillTx/>
              <a:latin typeface="+mn-lt"/>
              <a:ea typeface="+mn-ea"/>
              <a:cs typeface="+mn-cs"/>
              <a:sym typeface="Wingdings" pitchFamily="2" charset="2"/>
            </a:endParaRPr>
          </a:p>
        </p:txBody>
      </p:sp>
      <p:sp>
        <p:nvSpPr>
          <p:cNvPr id="4" name="TextBox 3"/>
          <p:cNvSpPr txBox="1"/>
          <p:nvPr/>
        </p:nvSpPr>
        <p:spPr>
          <a:xfrm>
            <a:off x="2895600" y="5562600"/>
            <a:ext cx="5638800" cy="369332"/>
          </a:xfrm>
          <a:prstGeom prst="rect">
            <a:avLst/>
          </a:prstGeom>
          <a:noFill/>
        </p:spPr>
        <p:txBody>
          <a:bodyPr wrap="square" rtlCol="0">
            <a:spAutoFit/>
          </a:bodyPr>
          <a:lstStyle/>
          <a:p>
            <a:pPr lvl="1"/>
            <a:r>
              <a:rPr lang="en-US" b="1" dirty="0" smtClean="0"/>
              <a:t> </a:t>
            </a:r>
            <a:r>
              <a:rPr lang="en-US" b="1" dirty="0" err="1" smtClean="0"/>
              <a:t>Groopman</a:t>
            </a:r>
            <a:r>
              <a:rPr lang="en-US" b="1" dirty="0" smtClean="0"/>
              <a:t>, </a:t>
            </a:r>
            <a:r>
              <a:rPr lang="en-US" b="1" dirty="0" err="1" smtClean="0"/>
              <a:t>NYReview</a:t>
            </a:r>
            <a:r>
              <a:rPr lang="en-US" b="1" dirty="0" smtClean="0"/>
              <a:t> of Books, Nov 5, 2009</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Heuristics and Bias</a:t>
            </a:r>
            <a:endParaRPr lang="en-US" dirty="0"/>
          </a:p>
        </p:txBody>
      </p:sp>
      <p:sp>
        <p:nvSpPr>
          <p:cNvPr id="3" name="Content Placeholder 2"/>
          <p:cNvSpPr>
            <a:spLocks noGrp="1"/>
          </p:cNvSpPr>
          <p:nvPr>
            <p:ph idx="1"/>
          </p:nvPr>
        </p:nvSpPr>
        <p:spPr/>
        <p:txBody>
          <a:bodyPr>
            <a:normAutofit lnSpcReduction="10000"/>
          </a:bodyPr>
          <a:lstStyle/>
          <a:p>
            <a:r>
              <a:rPr lang="en-US" dirty="0" smtClean="0"/>
              <a:t> Physicians identify solutions using “Rules”</a:t>
            </a:r>
          </a:p>
          <a:p>
            <a:r>
              <a:rPr lang="en-US" dirty="0"/>
              <a:t> </a:t>
            </a:r>
            <a:r>
              <a:rPr lang="en-US" dirty="0" smtClean="0"/>
              <a:t>Physicians are particularly susceptible to certain biases</a:t>
            </a:r>
          </a:p>
          <a:p>
            <a:pPr lvl="1"/>
            <a:r>
              <a:rPr lang="en-US" dirty="0"/>
              <a:t> </a:t>
            </a:r>
            <a:r>
              <a:rPr lang="en-US" dirty="0" smtClean="0"/>
              <a:t>anchoring, availability, representativeness (</a:t>
            </a:r>
            <a:r>
              <a:rPr lang="en-US" dirty="0" err="1" smtClean="0"/>
              <a:t>Tversky</a:t>
            </a:r>
            <a:r>
              <a:rPr lang="en-US" dirty="0" smtClean="0"/>
              <a:t> and </a:t>
            </a:r>
            <a:r>
              <a:rPr lang="en-US" dirty="0" err="1" smtClean="0"/>
              <a:t>Kahneman</a:t>
            </a:r>
            <a:r>
              <a:rPr lang="en-US" dirty="0" smtClean="0"/>
              <a:t>, </a:t>
            </a:r>
            <a:r>
              <a:rPr lang="en-US" dirty="0" err="1" smtClean="0"/>
              <a:t>Groopman</a:t>
            </a:r>
            <a:r>
              <a:rPr lang="en-US" dirty="0" smtClean="0"/>
              <a:t>)</a:t>
            </a:r>
          </a:p>
          <a:p>
            <a:r>
              <a:rPr lang="en-US" dirty="0" smtClean="0"/>
              <a:t>Physicians (in general) don’t understand uncertainty, variability, causation</a:t>
            </a:r>
          </a:p>
          <a:p>
            <a:r>
              <a:rPr lang="en-US" dirty="0" smtClean="0"/>
              <a:t>Physicians don’t understand the unreliability of “small numbers”</a:t>
            </a:r>
            <a:endParaRPr lang="en-US" dirty="0"/>
          </a:p>
        </p:txBody>
      </p:sp>
    </p:spTree>
    <p:extLst>
      <p:ext uri="{BB962C8B-B14F-4D97-AF65-F5344CB8AC3E}">
        <p14:creationId xmlns:p14="http://schemas.microsoft.com/office/powerpoint/2010/main" val="570513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14600"/>
            <a:ext cx="8915400" cy="1470025"/>
          </a:xfrm>
        </p:spPr>
        <p:txBody>
          <a:bodyPr>
            <a:noAutofit/>
          </a:bodyPr>
          <a:lstStyle/>
          <a:p>
            <a:pPr algn="l"/>
            <a:r>
              <a:rPr lang="en-US" sz="4000" dirty="0" smtClean="0"/>
              <a:t>“Medical training is, evidently, no defense against the power of framing.”</a:t>
            </a:r>
            <a:endParaRPr lang="en-US" sz="4000" dirty="0"/>
          </a:p>
        </p:txBody>
      </p:sp>
      <p:sp>
        <p:nvSpPr>
          <p:cNvPr id="3" name="Subtitle 2"/>
          <p:cNvSpPr>
            <a:spLocks noGrp="1"/>
          </p:cNvSpPr>
          <p:nvPr>
            <p:ph type="subTitle" idx="1"/>
          </p:nvPr>
        </p:nvSpPr>
        <p:spPr>
          <a:xfrm>
            <a:off x="533400" y="4953000"/>
            <a:ext cx="8153400" cy="1752600"/>
          </a:xfrm>
        </p:spPr>
        <p:txBody>
          <a:bodyPr>
            <a:normAutofit/>
          </a:bodyPr>
          <a:lstStyle/>
          <a:p>
            <a:pPr algn="l"/>
            <a:r>
              <a:rPr lang="en-US" sz="2400" dirty="0" err="1" smtClean="0">
                <a:solidFill>
                  <a:schemeClr val="tx1"/>
                </a:solidFill>
              </a:rPr>
              <a:t>Kahneman</a:t>
            </a:r>
            <a:r>
              <a:rPr lang="en-US" sz="2400" dirty="0" smtClean="0">
                <a:solidFill>
                  <a:schemeClr val="tx1"/>
                </a:solidFill>
              </a:rPr>
              <a:t>, D.  </a:t>
            </a:r>
            <a:r>
              <a:rPr lang="en-US" sz="2400" u="sng" dirty="0" smtClean="0">
                <a:solidFill>
                  <a:schemeClr val="tx1"/>
                </a:solidFill>
              </a:rPr>
              <a:t>Thinking, Fast and Slow</a:t>
            </a:r>
            <a:r>
              <a:rPr lang="en-US" sz="2400" dirty="0" smtClean="0">
                <a:solidFill>
                  <a:schemeClr val="tx1"/>
                </a:solidFill>
              </a:rPr>
              <a:t>. 2011. p 367  </a:t>
            </a:r>
            <a:endParaRPr lang="en-US" sz="2400" dirty="0">
              <a:solidFill>
                <a:schemeClr val="tx1"/>
              </a:solidFill>
            </a:endParaRPr>
          </a:p>
        </p:txBody>
      </p:sp>
    </p:spTree>
    <p:extLst>
      <p:ext uri="{BB962C8B-B14F-4D97-AF65-F5344CB8AC3E}">
        <p14:creationId xmlns:p14="http://schemas.microsoft.com/office/powerpoint/2010/main" val="2240232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2133600"/>
          </a:xfrm>
          <a:ln>
            <a:solidFill>
              <a:srgbClr val="A50021"/>
            </a:solidFill>
          </a:ln>
        </p:spPr>
        <p:txBody>
          <a:bodyPr/>
          <a:lstStyle/>
          <a:p>
            <a:r>
              <a:rPr lang="en-US" sz="3200" dirty="0" smtClean="0"/>
              <a:t> </a:t>
            </a:r>
            <a:r>
              <a:rPr lang="en-US" sz="4000" dirty="0" smtClean="0"/>
              <a:t>error</a:t>
            </a:r>
            <a:r>
              <a:rPr lang="en-US" sz="2400" dirty="0" smtClean="0"/>
              <a:t/>
            </a:r>
            <a:br>
              <a:rPr lang="en-US" sz="2400" dirty="0" smtClean="0"/>
            </a:br>
            <a:r>
              <a:rPr lang="en-US" sz="2400" dirty="0" smtClean="0"/>
              <a:t>a planned sequence of mental or physical activities that fails to achieve its intended outcome</a:t>
            </a:r>
            <a:r>
              <a:rPr lang="en-US" sz="3200" dirty="0" smtClean="0"/>
              <a:t> </a:t>
            </a:r>
            <a:br>
              <a:rPr lang="en-US" sz="3200" dirty="0" smtClean="0"/>
            </a:br>
            <a:r>
              <a:rPr lang="en-US" sz="3600" dirty="0" smtClean="0"/>
              <a:t> </a:t>
            </a:r>
            <a:r>
              <a:rPr lang="en-US" sz="2400" dirty="0">
                <a:solidFill>
                  <a:schemeClr val="tx1"/>
                </a:solidFill>
              </a:rPr>
              <a:t>(Reason)</a:t>
            </a:r>
            <a:endParaRPr lang="en-US" sz="1600" dirty="0">
              <a:solidFill>
                <a:schemeClr val="tx1"/>
              </a:solidFill>
            </a:endParaRPr>
          </a:p>
        </p:txBody>
      </p:sp>
      <p:sp>
        <p:nvSpPr>
          <p:cNvPr id="26627" name="Rectangle 3"/>
          <p:cNvSpPr>
            <a:spLocks noGrp="1" noChangeArrowheads="1"/>
          </p:cNvSpPr>
          <p:nvPr>
            <p:ph type="body" idx="1"/>
          </p:nvPr>
        </p:nvSpPr>
        <p:spPr>
          <a:xfrm>
            <a:off x="304800" y="2362200"/>
            <a:ext cx="8458200" cy="3962400"/>
          </a:xfrm>
        </p:spPr>
        <p:txBody>
          <a:bodyPr/>
          <a:lstStyle/>
          <a:p>
            <a:r>
              <a:rPr lang="en-US" sz="2800" dirty="0" smtClean="0"/>
              <a:t>Event</a:t>
            </a:r>
          </a:p>
          <a:p>
            <a:pPr lvl="1"/>
            <a:r>
              <a:rPr lang="en-US" sz="2400" dirty="0" smtClean="0"/>
              <a:t> mistake</a:t>
            </a:r>
            <a:r>
              <a:rPr lang="en-US" sz="1600" dirty="0" smtClean="0"/>
              <a:t>- deficiency or failure in the judgmental and/or inferential processes involved in the selection of an objective or in the specification of the means to achieve it</a:t>
            </a:r>
            <a:r>
              <a:rPr lang="en-US" sz="2400" dirty="0" smtClean="0"/>
              <a:t> </a:t>
            </a:r>
            <a:r>
              <a:rPr lang="en-US" sz="1600" dirty="0" smtClean="0"/>
              <a:t>(</a:t>
            </a:r>
            <a:r>
              <a:rPr lang="en-US" sz="1600" u="sng" dirty="0" smtClean="0"/>
              <a:t>the wrong thing</a:t>
            </a:r>
            <a:r>
              <a:rPr lang="en-US" sz="1600" dirty="0" smtClean="0"/>
              <a:t>)</a:t>
            </a:r>
          </a:p>
          <a:p>
            <a:pPr lvl="1"/>
            <a:r>
              <a:rPr lang="en-US" sz="2400" dirty="0" smtClean="0"/>
              <a:t> slip</a:t>
            </a:r>
            <a:r>
              <a:rPr lang="en-US" sz="1600" dirty="0" smtClean="0"/>
              <a:t>- failure in the execution and/or storage stage of an action sequence (the right thing </a:t>
            </a:r>
            <a:r>
              <a:rPr lang="en-US" sz="1600" u="sng" dirty="0" smtClean="0"/>
              <a:t>done incorrectly</a:t>
            </a:r>
            <a:r>
              <a:rPr lang="en-US" sz="1600" dirty="0" smtClean="0"/>
              <a:t>)</a:t>
            </a:r>
            <a:r>
              <a:rPr lang="en-US" sz="2400" dirty="0" smtClean="0"/>
              <a:t> </a:t>
            </a:r>
          </a:p>
          <a:p>
            <a:r>
              <a:rPr lang="en-US" sz="2800" dirty="0" smtClean="0"/>
              <a:t>Outcome</a:t>
            </a:r>
          </a:p>
          <a:p>
            <a:pPr lvl="1"/>
            <a:r>
              <a:rPr lang="en-US" sz="2400" dirty="0" smtClean="0"/>
              <a:t> near </a:t>
            </a:r>
            <a:r>
              <a:rPr lang="en-US" sz="2400" dirty="0"/>
              <a:t>miss- </a:t>
            </a:r>
            <a:r>
              <a:rPr lang="en-US" sz="1600" dirty="0"/>
              <a:t>an error which is identified before any injury/damage occurs</a:t>
            </a:r>
          </a:p>
          <a:p>
            <a:pPr lvl="1"/>
            <a:r>
              <a:rPr lang="en-US" sz="2400" dirty="0"/>
              <a:t> adverse event</a:t>
            </a:r>
            <a:r>
              <a:rPr lang="en-US" sz="1600" dirty="0"/>
              <a:t>- an error which results in </a:t>
            </a:r>
            <a:r>
              <a:rPr lang="en-US" sz="1600" dirty="0" smtClean="0"/>
              <a:t>injury/damage</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Acquiring Competence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First, we learn and practice “piece by piece”</a:t>
            </a:r>
          </a:p>
          <a:p>
            <a:pPr lvl="1"/>
            <a:r>
              <a:rPr lang="en-US" dirty="0" smtClean="0"/>
              <a:t>Knowledge-based decisions</a:t>
            </a:r>
          </a:p>
          <a:p>
            <a:r>
              <a:rPr lang="en-US" dirty="0"/>
              <a:t> </a:t>
            </a:r>
            <a:r>
              <a:rPr lang="en-US" dirty="0" smtClean="0"/>
              <a:t>Over time, we bundle the pieces into individual rules, performing in “chunks”</a:t>
            </a:r>
          </a:p>
          <a:p>
            <a:pPr lvl="1"/>
            <a:r>
              <a:rPr lang="en-US" dirty="0" smtClean="0"/>
              <a:t>Rule-based decisions</a:t>
            </a:r>
          </a:p>
          <a:p>
            <a:r>
              <a:rPr lang="en-US" dirty="0"/>
              <a:t> </a:t>
            </a:r>
            <a:r>
              <a:rPr lang="en-US" dirty="0" smtClean="0"/>
              <a:t>With experience, the behavior becomes automatic </a:t>
            </a:r>
          </a:p>
          <a:p>
            <a:pPr lvl="1"/>
            <a:r>
              <a:rPr lang="en-US" dirty="0" smtClean="0"/>
              <a:t>Skill-based performance</a:t>
            </a:r>
          </a:p>
          <a:p>
            <a:r>
              <a:rPr lang="en-US" dirty="0"/>
              <a:t> </a:t>
            </a:r>
            <a:r>
              <a:rPr lang="en-US" dirty="0" smtClean="0"/>
              <a:t>Novices usually make “planning mistakes”</a:t>
            </a:r>
          </a:p>
          <a:p>
            <a:r>
              <a:rPr lang="en-US" dirty="0"/>
              <a:t> </a:t>
            </a:r>
            <a:r>
              <a:rPr lang="en-US" dirty="0" smtClean="0"/>
              <a:t>Experts make “execution slips” based on automaticity and bias</a:t>
            </a:r>
            <a:endParaRPr lang="en-US" dirty="0"/>
          </a:p>
        </p:txBody>
      </p:sp>
    </p:spTree>
    <p:extLst>
      <p:ext uri="{BB962C8B-B14F-4D97-AF65-F5344CB8AC3E}">
        <p14:creationId xmlns:p14="http://schemas.microsoft.com/office/powerpoint/2010/main" val="2066241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ln>
            <a:solidFill>
              <a:srgbClr val="A50021"/>
            </a:solidFill>
          </a:ln>
        </p:spPr>
        <p:txBody>
          <a:bodyPr/>
          <a:lstStyle/>
          <a:p>
            <a:r>
              <a:rPr lang="en-US"/>
              <a:t>Background</a:t>
            </a:r>
          </a:p>
        </p:txBody>
      </p:sp>
      <p:sp>
        <p:nvSpPr>
          <p:cNvPr id="13315" name="Rectangle 3"/>
          <p:cNvSpPr>
            <a:spLocks noGrp="1" noChangeArrowheads="1"/>
          </p:cNvSpPr>
          <p:nvPr>
            <p:ph type="body" sz="half" idx="1"/>
          </p:nvPr>
        </p:nvSpPr>
        <p:spPr>
          <a:xfrm>
            <a:off x="457200" y="1600200"/>
            <a:ext cx="8153400" cy="1295400"/>
          </a:xfrm>
        </p:spPr>
        <p:txBody>
          <a:bodyPr/>
          <a:lstStyle/>
          <a:p>
            <a:r>
              <a:rPr lang="en-US" sz="2800"/>
              <a:t> </a:t>
            </a:r>
            <a:r>
              <a:rPr lang="en-US"/>
              <a:t>Reason’s Approach to Error</a:t>
            </a:r>
          </a:p>
          <a:p>
            <a:pPr>
              <a:buFont typeface="Wingdings" pitchFamily="2" charset="2"/>
              <a:buNone/>
            </a:pPr>
            <a:endParaRPr lang="en-US" sz="2800"/>
          </a:p>
          <a:p>
            <a:pPr>
              <a:buFont typeface="Wingdings" pitchFamily="2" charset="2"/>
              <a:buNone/>
            </a:pPr>
            <a:endParaRPr lang="en-US" sz="2800"/>
          </a:p>
          <a:p>
            <a:pPr lvl="1">
              <a:buFontTx/>
              <a:buNone/>
            </a:pPr>
            <a:endParaRPr lang="en-US" sz="2400"/>
          </a:p>
        </p:txBody>
      </p:sp>
      <p:graphicFrame>
        <p:nvGraphicFramePr>
          <p:cNvPr id="13496" name="Group 184"/>
          <p:cNvGraphicFramePr>
            <a:graphicFrameLocks noGrp="1"/>
          </p:cNvGraphicFramePr>
          <p:nvPr>
            <p:ph sz="half" idx="2"/>
          </p:nvPr>
        </p:nvGraphicFramePr>
        <p:xfrm>
          <a:off x="152400" y="2286000"/>
          <a:ext cx="8915400" cy="3565526"/>
        </p:xfrm>
        <a:graphic>
          <a:graphicData uri="http://schemas.openxmlformats.org/drawingml/2006/table">
            <a:tbl>
              <a:tblPr/>
              <a:tblGrid>
                <a:gridCol w="2819400"/>
                <a:gridCol w="3429000"/>
                <a:gridCol w="2667000"/>
              </a:tblGrid>
              <a:tr h="685800">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800" b="1" i="0" u="none" strike="noStrike" cap="none" normalizeH="0" baseline="0" smtClean="0">
                          <a:ln>
                            <a:noFill/>
                          </a:ln>
                          <a:solidFill>
                            <a:schemeClr val="tx1"/>
                          </a:solidFill>
                          <a:effectLst/>
                          <a:latin typeface="Arial" charset="0"/>
                          <a:cs typeface="Arial" charset="0"/>
                          <a:sym typeface="Wingdings" pitchFamily="2" charset="2"/>
                        </a:rPr>
                        <a:t>Type of Error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800" b="1" i="0" u="none" strike="noStrike" cap="none" normalizeH="0" baseline="0" smtClean="0">
                          <a:ln>
                            <a:noFill/>
                          </a:ln>
                          <a:solidFill>
                            <a:schemeClr val="tx1"/>
                          </a:solidFill>
                          <a:effectLst/>
                          <a:latin typeface="Arial" charset="0"/>
                          <a:cs typeface="Arial" charset="0"/>
                          <a:sym typeface="Wingdings" pitchFamily="2" charset="2"/>
                        </a:rPr>
                        <a:t>Classification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800" b="1" i="0" u="none" strike="noStrike" cap="none" normalizeH="0" baseline="0" smtClean="0">
                          <a:ln>
                            <a:noFill/>
                          </a:ln>
                          <a:solidFill>
                            <a:schemeClr val="tx1"/>
                          </a:solidFill>
                          <a:effectLst/>
                          <a:latin typeface="Arial" charset="0"/>
                          <a:cs typeface="Arial" charset="0"/>
                          <a:sym typeface="Wingdings" pitchFamily="2" charset="2"/>
                        </a:rPr>
                        <a:t>Timing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sym typeface="Wingdings" pitchFamily="2" charset="2"/>
                        </a:rPr>
                        <a:t>Knowledge 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sym typeface="Wingdings" pitchFamily="2" charset="2"/>
                        </a:rPr>
                        <a:t>Knowledge based </a:t>
                      </a:r>
                      <a:r>
                        <a:rPr kumimoji="0" lang="en-US" sz="2000" b="1" i="0" u="none" strike="noStrike" cap="none" normalizeH="0" baseline="0" smtClean="0">
                          <a:ln>
                            <a:noFill/>
                          </a:ln>
                          <a:solidFill>
                            <a:srgbClr val="A50021"/>
                          </a:solidFill>
                          <a:effectLst/>
                          <a:latin typeface="Arial" charset="0"/>
                          <a:cs typeface="Arial" charset="0"/>
                          <a:sym typeface="Wingdings" pitchFamily="2" charset="2"/>
                        </a:rPr>
                        <a:t>mistake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sym typeface="Wingdings" pitchFamily="2" charset="2"/>
                        </a:rPr>
                        <a:t>Evaluation/Planning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8850">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sym typeface="Wingdings" pitchFamily="2" charset="2"/>
                        </a:rPr>
                        <a:t>Rule 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sym typeface="Wingdings" pitchFamily="2" charset="2"/>
                        </a:rPr>
                        <a:t>Rule based </a:t>
                      </a:r>
                      <a:r>
                        <a:rPr kumimoji="0" lang="en-US" sz="2000" b="1" i="0" u="none" strike="noStrike" cap="none" normalizeH="0" baseline="0" smtClean="0">
                          <a:ln>
                            <a:noFill/>
                          </a:ln>
                          <a:solidFill>
                            <a:srgbClr val="A50021"/>
                          </a:solidFill>
                          <a:effectLst/>
                          <a:latin typeface="Arial" charset="0"/>
                          <a:cs typeface="Arial" charset="0"/>
                          <a:sym typeface="Wingdings" pitchFamily="2" charset="2"/>
                        </a:rPr>
                        <a:t>mistake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sym typeface="Wingdings" pitchFamily="2" charset="2"/>
                        </a:rPr>
                        <a:t>Evaluation/Planning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0438">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cs typeface="Arial" charset="0"/>
                          <a:sym typeface="Wingdings" pitchFamily="2" charset="2"/>
                        </a:rPr>
                        <a:t>Skill based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rgbClr val="A50021"/>
                          </a:solidFill>
                          <a:effectLst/>
                          <a:latin typeface="Arial" charset="0"/>
                          <a:cs typeface="Arial" charset="0"/>
                          <a:sym typeface="Wingdings" pitchFamily="2" charset="2"/>
                        </a:rPr>
                        <a:t>Lapse </a:t>
                      </a:r>
                      <a:r>
                        <a:rPr kumimoji="0" lang="en-US" sz="2000" b="1" i="0" u="none" strike="noStrike" cap="none" normalizeH="0" baseline="0" smtClean="0">
                          <a:ln>
                            <a:noFill/>
                          </a:ln>
                          <a:solidFill>
                            <a:schemeClr val="tx1"/>
                          </a:solidFill>
                          <a:effectLst/>
                          <a:latin typeface="Arial" charset="0"/>
                          <a:cs typeface="Arial" charset="0"/>
                          <a:sym typeface="Wingdings" pitchFamily="2" charset="2"/>
                        </a:rPr>
                        <a:t>(storage)</a:t>
                      </a:r>
                    </a:p>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rgbClr val="A50021"/>
                          </a:solidFill>
                          <a:effectLst/>
                          <a:latin typeface="Arial" charset="0"/>
                          <a:cs typeface="Arial" charset="0"/>
                          <a:sym typeface="Wingdings" pitchFamily="2" charset="2"/>
                        </a:rPr>
                        <a:t>Slip</a:t>
                      </a:r>
                      <a:r>
                        <a:rPr kumimoji="0" lang="en-US" sz="2000" b="1" i="0" u="none" strike="noStrike" cap="none" normalizeH="0" baseline="0" smtClean="0">
                          <a:ln>
                            <a:noFill/>
                          </a:ln>
                          <a:solidFill>
                            <a:schemeClr val="tx1"/>
                          </a:solidFill>
                          <a:effectLst/>
                          <a:latin typeface="Arial" charset="0"/>
                          <a:cs typeface="Arial" charset="0"/>
                          <a:sym typeface="Wingdings" pitchFamily="2" charset="2"/>
                        </a:rPr>
                        <a:t> (execution)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8000"/>
                        </a:buClr>
                        <a:buSzTx/>
                        <a:buFont typeface="Wingdings" pitchFamily="2" charset="2"/>
                        <a:buNone/>
                        <a:tabLst/>
                      </a:pPr>
                      <a:r>
                        <a:rPr kumimoji="0" lang="en-US" sz="2000" b="1" i="0" u="none" strike="noStrike" cap="none" normalizeH="0" baseline="0" smtClean="0">
                          <a:ln>
                            <a:noFill/>
                          </a:ln>
                          <a:solidFill>
                            <a:schemeClr val="tx1"/>
                          </a:solidFill>
                          <a:effectLst/>
                          <a:latin typeface="Arial" charset="0"/>
                          <a:cs typeface="Arial" charset="0"/>
                          <a:sym typeface="Wingdings" pitchFamily="2" charset="2"/>
                        </a:rPr>
                        <a:t>Execution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Major Sources of Error</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304800" y="1447800"/>
            <a:ext cx="8839200" cy="4953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2800" b="1" i="0" u="none" strike="noStrike" kern="0" cap="none" spc="0" normalizeH="0" baseline="0" noProof="0" smtClean="0">
                <a:ln>
                  <a:noFill/>
                </a:ln>
                <a:solidFill>
                  <a:schemeClr val="tx1"/>
                </a:solidFill>
                <a:effectLst/>
                <a:uLnTx/>
                <a:uFillTx/>
                <a:latin typeface="+mn-lt"/>
                <a:ea typeface="+mn-ea"/>
                <a:cs typeface="+mn-cs"/>
              </a:rPr>
              <a:t> Automaticity- the stage of expertise in which activities have become internalized and can be performed without focused thinking.  (Necessary precursor to “slips”).</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2800" b="1" i="0" u="none" strike="noStrike" kern="0" cap="none" spc="0" normalizeH="0" baseline="0" noProof="0" smtClean="0">
                <a:ln>
                  <a:noFill/>
                </a:ln>
                <a:solidFill>
                  <a:schemeClr val="tx1"/>
                </a:solidFill>
                <a:effectLst/>
                <a:uLnTx/>
                <a:uFillTx/>
                <a:latin typeface="+mn-lt"/>
                <a:ea typeface="+mn-ea"/>
                <a:cs typeface="+mn-cs"/>
              </a:rPr>
              <a:t> Bias- absence of equipoise; systematic favoring of a specific outcome:</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400" b="1" i="0" u="none" strike="noStrike" kern="0" cap="none" spc="0" normalizeH="0" baseline="0" noProof="0" smtClean="0">
                <a:ln>
                  <a:noFill/>
                </a:ln>
                <a:solidFill>
                  <a:schemeClr val="tx1"/>
                </a:solidFill>
                <a:effectLst/>
                <a:uLnTx/>
                <a:uFillTx/>
                <a:latin typeface="+mn-lt"/>
              </a:rPr>
              <a:t> Anchoring bias</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400" b="1" i="0" u="none" strike="noStrike" kern="0" cap="none" spc="0" normalizeH="0" baseline="0" noProof="0" smtClean="0">
                <a:ln>
                  <a:noFill/>
                </a:ln>
                <a:solidFill>
                  <a:schemeClr val="tx1"/>
                </a:solidFill>
                <a:effectLst/>
                <a:uLnTx/>
                <a:uFillTx/>
                <a:latin typeface="+mn-lt"/>
              </a:rPr>
              <a:t> Affirmation bias</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400" b="1" i="0" u="none" strike="noStrike" kern="0" cap="none" spc="0" normalizeH="0" baseline="0" noProof="0" smtClean="0">
                <a:ln>
                  <a:noFill/>
                </a:ln>
                <a:solidFill>
                  <a:schemeClr val="tx1"/>
                </a:solidFill>
                <a:effectLst/>
                <a:uLnTx/>
                <a:uFillTx/>
                <a:latin typeface="+mn-lt"/>
              </a:rPr>
              <a:t> Framing bias</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400" b="1" i="0" u="none" strike="noStrike" kern="0" cap="none" spc="0" normalizeH="0" baseline="0" noProof="0" smtClean="0">
                <a:ln>
                  <a:noFill/>
                </a:ln>
                <a:solidFill>
                  <a:schemeClr val="tx1"/>
                </a:solidFill>
                <a:effectLst/>
                <a:uLnTx/>
                <a:uFillTx/>
                <a:latin typeface="+mn-lt"/>
              </a:rPr>
              <a:t> Availability heuristic</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400" b="1" i="0" u="none" strike="noStrike" kern="0" cap="none" spc="0" normalizeH="0" baseline="0" noProof="0" smtClean="0">
                <a:ln>
                  <a:noFill/>
                </a:ln>
                <a:solidFill>
                  <a:schemeClr val="tx1"/>
                </a:solidFill>
                <a:effectLst/>
                <a:uLnTx/>
                <a:uFillTx/>
                <a:latin typeface="+mn-lt"/>
              </a:rPr>
              <a:t> Attribution bias</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None/>
              <a:tabLst/>
              <a:defRPr/>
            </a:pPr>
            <a:endParaRPr kumimoji="0" lang="en-US" sz="2400" b="1" i="0" u="none" strike="noStrike" kern="0" cap="none" spc="0" normalizeH="0" baseline="0" noProof="0" dirty="0">
              <a:ln>
                <a:noFill/>
              </a:ln>
              <a:solidFill>
                <a:schemeClr val="tx1"/>
              </a:solidFill>
              <a:effectLst/>
              <a:uLnTx/>
              <a:uFillTx/>
              <a:latin typeface="+mn-lt"/>
            </a:endParaRPr>
          </a:p>
        </p:txBody>
      </p:sp>
      <p:sp>
        <p:nvSpPr>
          <p:cNvPr id="4" name="TextBox 3"/>
          <p:cNvSpPr txBox="1"/>
          <p:nvPr/>
        </p:nvSpPr>
        <p:spPr>
          <a:xfrm>
            <a:off x="5029200" y="6477000"/>
            <a:ext cx="3124200" cy="461665"/>
          </a:xfrm>
          <a:prstGeom prst="rect">
            <a:avLst/>
          </a:prstGeom>
          <a:noFill/>
        </p:spPr>
        <p:txBody>
          <a:bodyPr wrap="square" rtlCol="0">
            <a:spAutoFit/>
          </a:bodyPr>
          <a:lstStyle/>
          <a:p>
            <a:r>
              <a:rPr lang="en-US" sz="2400" b="1" dirty="0" smtClean="0"/>
              <a:t>*</a:t>
            </a:r>
            <a:r>
              <a:rPr lang="en-US" sz="2400" b="1" dirty="0" err="1" smtClean="0"/>
              <a:t>Groopman</a:t>
            </a:r>
            <a:r>
              <a:rPr lang="en-US" sz="2400" b="1" dirty="0" smtClean="0"/>
              <a:t>, 2009</a:t>
            </a:r>
            <a:endParaRPr lang="en-US" sz="2400" b="1" dirty="0"/>
          </a:p>
        </p:txBody>
      </p:sp>
    </p:spTree>
    <p:extLst>
      <p:ext uri="{BB962C8B-B14F-4D97-AF65-F5344CB8AC3E}">
        <p14:creationId xmlns:p14="http://schemas.microsoft.com/office/powerpoint/2010/main" val="1599299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Error Concepts</a:t>
            </a:r>
            <a:endParaRPr lang="en-US" dirty="0"/>
          </a:p>
        </p:txBody>
      </p:sp>
      <p:sp>
        <p:nvSpPr>
          <p:cNvPr id="3" name="Content Placeholder 2"/>
          <p:cNvSpPr>
            <a:spLocks noGrp="1"/>
          </p:cNvSpPr>
          <p:nvPr>
            <p:ph idx="1"/>
          </p:nvPr>
        </p:nvSpPr>
        <p:spPr/>
        <p:txBody>
          <a:bodyPr/>
          <a:lstStyle/>
          <a:p>
            <a:r>
              <a:rPr lang="en-US" dirty="0" smtClean="0"/>
              <a:t>Sources of Error</a:t>
            </a:r>
          </a:p>
          <a:p>
            <a:pPr lvl="1"/>
            <a:r>
              <a:rPr lang="en-US" dirty="0" smtClean="0"/>
              <a:t>Systems</a:t>
            </a:r>
          </a:p>
          <a:p>
            <a:pPr lvl="1"/>
            <a:r>
              <a:rPr lang="en-US" dirty="0" smtClean="0"/>
              <a:t>Technical/mechanical</a:t>
            </a:r>
          </a:p>
          <a:p>
            <a:pPr lvl="1"/>
            <a:r>
              <a:rPr lang="en-US" dirty="0" smtClean="0"/>
              <a:t>Human</a:t>
            </a:r>
          </a:p>
          <a:p>
            <a:r>
              <a:rPr lang="en-US" dirty="0" smtClean="0"/>
              <a:t>Solutions to Error</a:t>
            </a:r>
          </a:p>
          <a:p>
            <a:pPr lvl="1"/>
            <a:r>
              <a:rPr lang="en-US" dirty="0" smtClean="0"/>
              <a:t> Engineer it out</a:t>
            </a:r>
          </a:p>
          <a:p>
            <a:pPr lvl="1"/>
            <a:r>
              <a:rPr lang="en-US" dirty="0"/>
              <a:t> </a:t>
            </a:r>
            <a:r>
              <a:rPr lang="en-US" dirty="0" smtClean="0"/>
              <a:t>Create alarms to identify dangerous situations</a:t>
            </a:r>
          </a:p>
          <a:p>
            <a:pPr lvl="1"/>
            <a:r>
              <a:rPr lang="en-US" dirty="0"/>
              <a:t> </a:t>
            </a:r>
            <a:r>
              <a:rPr lang="en-US" dirty="0" smtClean="0"/>
              <a:t>Identify it early to minimize the damage</a:t>
            </a:r>
            <a:endParaRPr lang="en-US" dirty="0"/>
          </a:p>
        </p:txBody>
      </p:sp>
    </p:spTree>
    <p:extLst>
      <p:ext uri="{BB962C8B-B14F-4D97-AF65-F5344CB8AC3E}">
        <p14:creationId xmlns:p14="http://schemas.microsoft.com/office/powerpoint/2010/main" val="3721638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Current “Dogma”</a:t>
            </a:r>
          </a:p>
        </p:txBody>
      </p:sp>
      <p:sp>
        <p:nvSpPr>
          <p:cNvPr id="9219" name="Rectangle 3"/>
          <p:cNvSpPr>
            <a:spLocks noGrp="1" noChangeArrowheads="1"/>
          </p:cNvSpPr>
          <p:nvPr>
            <p:ph type="body" idx="1"/>
          </p:nvPr>
        </p:nvSpPr>
        <p:spPr/>
        <p:txBody>
          <a:bodyPr/>
          <a:lstStyle/>
          <a:p>
            <a:r>
              <a:rPr lang="en-US"/>
              <a:t> Evidence from HRO’s identifies system flaws as responsible for most errors, recommends reengineering</a:t>
            </a:r>
          </a:p>
          <a:p>
            <a:r>
              <a:rPr lang="en-US"/>
              <a:t> Evidence from aviation identifies communication errors as responsible for most errors, recommends “crew resource management”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 American healthcare is broken</a:t>
            </a:r>
          </a:p>
          <a:p>
            <a:r>
              <a:rPr lang="en-US" dirty="0"/>
              <a:t> </a:t>
            </a:r>
            <a:r>
              <a:rPr lang="en-US" dirty="0" smtClean="0"/>
              <a:t>The most sophisticated healthcare in the world is unsafe, expensive, inefficient, wasteful, error-prone, and uneven</a:t>
            </a:r>
          </a:p>
          <a:p>
            <a:r>
              <a:rPr lang="en-US" dirty="0"/>
              <a:t> </a:t>
            </a:r>
            <a:r>
              <a:rPr lang="en-US" dirty="0" smtClean="0"/>
              <a:t>Healthcare costs are unsustainable</a:t>
            </a:r>
          </a:p>
          <a:p>
            <a:r>
              <a:rPr lang="en-US" dirty="0"/>
              <a:t> </a:t>
            </a:r>
            <a:r>
              <a:rPr lang="en-US" dirty="0" smtClean="0"/>
              <a:t>Access to care is inequitable</a:t>
            </a:r>
          </a:p>
          <a:p>
            <a:r>
              <a:rPr lang="en-US" dirty="0"/>
              <a:t> </a:t>
            </a:r>
            <a:r>
              <a:rPr lang="en-US" dirty="0" smtClean="0"/>
              <a:t>Healthcare delivery is not patient-centered</a:t>
            </a:r>
          </a:p>
          <a:p>
            <a:endParaRPr lang="en-US" dirty="0"/>
          </a:p>
        </p:txBody>
      </p:sp>
    </p:spTree>
    <p:extLst>
      <p:ext uri="{BB962C8B-B14F-4D97-AF65-F5344CB8AC3E}">
        <p14:creationId xmlns:p14="http://schemas.microsoft.com/office/powerpoint/2010/main" val="3434643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Medical Error</a:t>
            </a:r>
            <a:endParaRPr lang="en-US" dirty="0"/>
          </a:p>
        </p:txBody>
      </p:sp>
      <p:sp>
        <p:nvSpPr>
          <p:cNvPr id="3" name="Content Placeholder 2"/>
          <p:cNvSpPr>
            <a:spLocks noGrp="1"/>
          </p:cNvSpPr>
          <p:nvPr>
            <p:ph idx="1"/>
          </p:nvPr>
        </p:nvSpPr>
        <p:spPr/>
        <p:txBody>
          <a:bodyPr/>
          <a:lstStyle/>
          <a:p>
            <a:r>
              <a:rPr lang="en-US" dirty="0" smtClean="0"/>
              <a:t>Is healthcare comparable to “high reliability organizations”?</a:t>
            </a:r>
          </a:p>
          <a:p>
            <a:r>
              <a:rPr lang="en-US" dirty="0" smtClean="0"/>
              <a:t>Can we learn important lessons from nuclear power plants and aviation crew resource management?</a:t>
            </a:r>
          </a:p>
          <a:p>
            <a:r>
              <a:rPr lang="en-US" dirty="0" smtClean="0"/>
              <a:t>Is medical error about “systems” or about “humans”?</a:t>
            </a:r>
            <a:endParaRPr lang="en-US" dirty="0"/>
          </a:p>
        </p:txBody>
      </p:sp>
    </p:spTree>
    <p:extLst>
      <p:ext uri="{BB962C8B-B14F-4D97-AF65-F5344CB8AC3E}">
        <p14:creationId xmlns:p14="http://schemas.microsoft.com/office/powerpoint/2010/main" val="2817534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Prospective Study of Medical Error</a:t>
            </a:r>
            <a:endParaRPr lang="en-US" dirty="0"/>
          </a:p>
        </p:txBody>
      </p:sp>
      <p:sp>
        <p:nvSpPr>
          <p:cNvPr id="3" name="Content Placeholder 2"/>
          <p:cNvSpPr>
            <a:spLocks noGrp="1"/>
          </p:cNvSpPr>
          <p:nvPr>
            <p:ph idx="1"/>
          </p:nvPr>
        </p:nvSpPr>
        <p:spPr/>
        <p:txBody>
          <a:bodyPr/>
          <a:lstStyle/>
          <a:p>
            <a:r>
              <a:rPr lang="en-US" dirty="0" smtClean="0"/>
              <a:t>All patients undergoing major surgery</a:t>
            </a:r>
          </a:p>
          <a:p>
            <a:r>
              <a:rPr lang="en-US" dirty="0"/>
              <a:t> </a:t>
            </a:r>
            <a:r>
              <a:rPr lang="en-US" dirty="0" smtClean="0"/>
              <a:t>Identified all complications of surgery</a:t>
            </a:r>
          </a:p>
          <a:p>
            <a:r>
              <a:rPr lang="en-US" dirty="0"/>
              <a:t> </a:t>
            </a:r>
            <a:r>
              <a:rPr lang="en-US" dirty="0" smtClean="0"/>
              <a:t>Determined if error had occurred, type of error, impact on patient outcome</a:t>
            </a:r>
            <a:endParaRPr lang="en-US" dirty="0"/>
          </a:p>
        </p:txBody>
      </p:sp>
    </p:spTree>
    <p:extLst>
      <p:ext uri="{BB962C8B-B14F-4D97-AF65-F5344CB8AC3E}">
        <p14:creationId xmlns:p14="http://schemas.microsoft.com/office/powerpoint/2010/main" val="3137953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0"/>
            <a:ext cx="8915400" cy="1143000"/>
          </a:xfrm>
        </p:spPr>
        <p:txBody>
          <a:bodyPr/>
          <a:lstStyle/>
          <a:p>
            <a:r>
              <a:rPr lang="en-US" dirty="0" smtClean="0"/>
              <a:t>Prospective Study over 1 Year</a:t>
            </a:r>
            <a:endParaRPr lang="en-US" dirty="0"/>
          </a:p>
        </p:txBody>
      </p:sp>
      <p:sp>
        <p:nvSpPr>
          <p:cNvPr id="38915" name="Rectangle 3"/>
          <p:cNvSpPr>
            <a:spLocks noGrp="1" noChangeArrowheads="1"/>
          </p:cNvSpPr>
          <p:nvPr>
            <p:ph type="body" idx="4294967295"/>
          </p:nvPr>
        </p:nvSpPr>
        <p:spPr>
          <a:xfrm>
            <a:off x="1143000" y="1447800"/>
            <a:ext cx="7086600" cy="4525963"/>
          </a:xfrm>
        </p:spPr>
        <p:txBody>
          <a:bodyPr/>
          <a:lstStyle/>
          <a:p>
            <a:r>
              <a:rPr lang="en-US" dirty="0"/>
              <a:t> operations = 9830</a:t>
            </a:r>
          </a:p>
          <a:p>
            <a:r>
              <a:rPr lang="en-US" dirty="0"/>
              <a:t> complications = 332</a:t>
            </a:r>
          </a:p>
          <a:p>
            <a:r>
              <a:rPr lang="en-US" dirty="0" smtClean="0"/>
              <a:t> outcome score 3,4 or 5 = 50%</a:t>
            </a:r>
          </a:p>
          <a:p>
            <a:r>
              <a:rPr lang="en-US" dirty="0" smtClean="0"/>
              <a:t> </a:t>
            </a:r>
            <a:r>
              <a:rPr lang="en-US" dirty="0"/>
              <a:t>errors = </a:t>
            </a:r>
            <a:r>
              <a:rPr lang="en-US" dirty="0" smtClean="0"/>
              <a:t>78%</a:t>
            </a:r>
            <a:endParaRPr lang="en-US" dirty="0"/>
          </a:p>
          <a:p>
            <a:r>
              <a:rPr lang="en-US" dirty="0"/>
              <a:t> mistakes = 20%</a:t>
            </a:r>
          </a:p>
          <a:p>
            <a:r>
              <a:rPr lang="en-US" dirty="0"/>
              <a:t> slips = 58%</a:t>
            </a: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5" name="Rectangle 55"/>
          <p:cNvSpPr>
            <a:spLocks noGrp="1" noChangeArrowheads="1"/>
          </p:cNvSpPr>
          <p:nvPr>
            <p:ph type="title"/>
          </p:nvPr>
        </p:nvSpPr>
        <p:spPr/>
        <p:txBody>
          <a:bodyPr/>
          <a:lstStyle/>
          <a:p>
            <a:r>
              <a:rPr lang="en-US"/>
              <a:t>Error Classification</a:t>
            </a:r>
          </a:p>
        </p:txBody>
      </p:sp>
      <p:sp>
        <p:nvSpPr>
          <p:cNvPr id="25741" name="Rectangle 141"/>
          <p:cNvSpPr>
            <a:spLocks noChangeArrowheads="1"/>
          </p:cNvSpPr>
          <p:nvPr/>
        </p:nvSpPr>
        <p:spPr bwMode="auto">
          <a:xfrm>
            <a:off x="0" y="5038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mtClean="0">
              <a:solidFill>
                <a:srgbClr val="000000"/>
              </a:solidFill>
            </a:endParaRPr>
          </a:p>
        </p:txBody>
      </p:sp>
      <p:graphicFrame>
        <p:nvGraphicFramePr>
          <p:cNvPr id="25913" name="Group 313"/>
          <p:cNvGraphicFramePr>
            <a:graphicFrameLocks noGrp="1"/>
          </p:cNvGraphicFramePr>
          <p:nvPr>
            <p:extLst>
              <p:ext uri="{D42A27DB-BD31-4B8C-83A1-F6EECF244321}">
                <p14:modId xmlns:p14="http://schemas.microsoft.com/office/powerpoint/2010/main" val="1361794026"/>
              </p:ext>
            </p:extLst>
          </p:nvPr>
        </p:nvGraphicFramePr>
        <p:xfrm>
          <a:off x="838200" y="1600200"/>
          <a:ext cx="7924800" cy="3581397"/>
        </p:xfrm>
        <a:graphic>
          <a:graphicData uri="http://schemas.openxmlformats.org/drawingml/2006/table">
            <a:tbl>
              <a:tblPr/>
              <a:tblGrid>
                <a:gridCol w="3962400"/>
                <a:gridCol w="1378227"/>
                <a:gridCol w="2584173"/>
              </a:tblGrid>
              <a:tr h="371608">
                <a:tc>
                  <a:txBody>
                    <a:bodyPr/>
                    <a:lstStyle/>
                    <a:p>
                      <a:pPr algn="l" rtl="0" fontAlgn="ctr"/>
                      <a:r>
                        <a:rPr lang="en-US" sz="1800" b="1" i="0" u="none" strike="noStrike" dirty="0">
                          <a:solidFill>
                            <a:srgbClr val="000000"/>
                          </a:solidFill>
                          <a:effectLst/>
                          <a:latin typeface="MS Sans Serif"/>
                        </a:rPr>
                        <a:t>Error Classification Type</a:t>
                      </a:r>
                    </a:p>
                  </a:txBody>
                  <a:tcPr marL="9525" marR="9525" marT="9525" marB="0" anchor="ctr">
                    <a:lnL cap="flat">
                      <a:noFill/>
                    </a:lnL>
                    <a:lnR>
                      <a:noFill/>
                    </a:lnR>
                    <a:lnT cap="flat">
                      <a:noFill/>
                    </a:lnT>
                    <a:lnB>
                      <a:noFill/>
                    </a:lnB>
                    <a:lnTlToBr>
                      <a:noFill/>
                    </a:lnTlToBr>
                    <a:lnBlToTr>
                      <a:noFill/>
                    </a:lnBlToTr>
                    <a:noFill/>
                  </a:tcPr>
                </a:tc>
                <a:tc>
                  <a:txBody>
                    <a:bodyPr/>
                    <a:lstStyle/>
                    <a:p>
                      <a:pPr algn="ctr" rtl="0" fontAlgn="ctr"/>
                      <a:r>
                        <a:rPr lang="en-US" sz="1800" b="1" i="0" u="none" strike="noStrike">
                          <a:solidFill>
                            <a:srgbClr val="000000"/>
                          </a:solidFill>
                          <a:effectLst/>
                          <a:latin typeface="MS Sans Serif"/>
                        </a:rPr>
                        <a:t>Number</a:t>
                      </a:r>
                    </a:p>
                  </a:txBody>
                  <a:tcPr marL="9525" marR="9525" marT="9525" marB="0" anchor="ctr">
                    <a:lnL>
                      <a:noFill/>
                    </a:lnL>
                    <a:lnR>
                      <a:noFill/>
                    </a:lnR>
                    <a:lnT cap="flat">
                      <a:noFill/>
                    </a:lnT>
                    <a:lnB>
                      <a:noFill/>
                    </a:lnB>
                    <a:lnTlToBr>
                      <a:noFill/>
                    </a:lnTlToBr>
                    <a:lnBlToTr>
                      <a:noFill/>
                    </a:lnBlToTr>
                    <a:noFill/>
                  </a:tcPr>
                </a:tc>
                <a:tc>
                  <a:txBody>
                    <a:bodyPr/>
                    <a:lstStyle/>
                    <a:p>
                      <a:pPr algn="ctr" rtl="0" fontAlgn="ctr"/>
                      <a:r>
                        <a:rPr lang="en-US" sz="1800" b="1" i="0" u="none" strike="noStrike">
                          <a:solidFill>
                            <a:srgbClr val="000000"/>
                          </a:solidFill>
                          <a:effectLst/>
                          <a:latin typeface="MS Sans Serif"/>
                        </a:rPr>
                        <a:t>Percentage</a:t>
                      </a:r>
                    </a:p>
                  </a:txBody>
                  <a:tcPr marL="9525" marR="9525" marT="9525" marB="0" anchor="ctr">
                    <a:lnL>
                      <a:noFill/>
                    </a:lnL>
                    <a:lnR cap="flat">
                      <a:noFill/>
                    </a:lnR>
                    <a:lnT cap="flat">
                      <a:noFill/>
                    </a:lnT>
                    <a:lnB>
                      <a:noFill/>
                    </a:lnB>
                    <a:lnTlToBr>
                      <a:noFill/>
                    </a:lnTlToBr>
                    <a:lnBlToTr>
                      <a:noFill/>
                    </a:lnBlToTr>
                    <a:noFill/>
                  </a:tcPr>
                </a:tc>
              </a:tr>
              <a:tr h="291799">
                <a:tc>
                  <a:txBody>
                    <a:bodyPr/>
                    <a:lstStyle/>
                    <a:p>
                      <a:pPr algn="l" rtl="0" fontAlgn="ctr"/>
                      <a:r>
                        <a:rPr lang="en-US" sz="1400" b="0" i="0" u="none" strike="noStrike">
                          <a:solidFill>
                            <a:srgbClr val="000000"/>
                          </a:solidFill>
                          <a:effectLst/>
                          <a:latin typeface="MS Sans Serif"/>
                        </a:rPr>
                        <a:t>Error of Omission</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4</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1.50%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none" strike="noStrike" dirty="0" smtClean="0">
                          <a:solidFill>
                            <a:srgbClr val="C00000"/>
                          </a:solidFill>
                          <a:effectLst/>
                          <a:latin typeface="MS Sans Serif"/>
                        </a:rPr>
                        <a:t>System </a:t>
                      </a:r>
                      <a:r>
                        <a:rPr lang="en-US" sz="1400" b="1" i="0" u="none" strike="noStrike" dirty="0">
                          <a:solidFill>
                            <a:srgbClr val="C00000"/>
                          </a:solidFill>
                          <a:effectLst/>
                          <a:latin typeface="MS Sans Serif"/>
                        </a:rPr>
                        <a:t>Error (organizational error)</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14</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1" i="0" u="none" strike="noStrike">
                          <a:solidFill>
                            <a:srgbClr val="A50021"/>
                          </a:solidFill>
                          <a:effectLst/>
                          <a:latin typeface="MS Sans Serif"/>
                        </a:rPr>
                        <a:t>5.40%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0" i="0" u="none" strike="noStrike">
                          <a:solidFill>
                            <a:srgbClr val="000000"/>
                          </a:solidFill>
                          <a:effectLst/>
                          <a:latin typeface="MS Sans Serif"/>
                        </a:rPr>
                        <a:t>Failure to Use Established Protocol</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14</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5.40%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none" strike="noStrike">
                          <a:solidFill>
                            <a:srgbClr val="C00000"/>
                          </a:solidFill>
                          <a:effectLst/>
                          <a:latin typeface="MS Sans Serif"/>
                        </a:rPr>
                        <a:t>Communication Error</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15</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1" i="0" u="none" strike="noStrike">
                          <a:solidFill>
                            <a:srgbClr val="A50021"/>
                          </a:solidFill>
                          <a:effectLst/>
                          <a:latin typeface="MS Sans Serif"/>
                        </a:rPr>
                        <a:t>5.80%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0" i="0" u="none" strike="noStrike">
                          <a:solidFill>
                            <a:srgbClr val="000000"/>
                          </a:solidFill>
                          <a:effectLst/>
                          <a:latin typeface="MS Sans Serif"/>
                        </a:rPr>
                        <a:t>Equipment Failure (mechanical error)</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20</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7.70%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0" i="0" u="none" strike="noStrike">
                          <a:solidFill>
                            <a:srgbClr val="000000"/>
                          </a:solidFill>
                          <a:effectLst/>
                          <a:latin typeface="MS Sans Serif"/>
                        </a:rPr>
                        <a:t>Delay Error</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28</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10.80%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0" i="0" u="none" strike="noStrike">
                          <a:solidFill>
                            <a:srgbClr val="000000"/>
                          </a:solidFill>
                          <a:effectLst/>
                          <a:latin typeface="MS Sans Serif"/>
                        </a:rPr>
                        <a:t>Error In Diagnosis</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32</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0" i="0" u="none" strike="noStrike">
                          <a:solidFill>
                            <a:srgbClr val="000000"/>
                          </a:solidFill>
                          <a:effectLst/>
                          <a:latin typeface="MS Sans Serif"/>
                        </a:rPr>
                        <a:t>12.30%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sng" strike="noStrike">
                          <a:solidFill>
                            <a:srgbClr val="000000"/>
                          </a:solidFill>
                          <a:effectLst/>
                          <a:latin typeface="MS Sans Serif"/>
                        </a:rPr>
                        <a:t>Incomplete Understanding of Problem</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59</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22.70%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sng" strike="noStrike">
                          <a:solidFill>
                            <a:srgbClr val="000000"/>
                          </a:solidFill>
                          <a:effectLst/>
                          <a:latin typeface="MS Sans Serif"/>
                        </a:rPr>
                        <a:t>Carelessness/Inattention to Detail</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76</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29.20%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sng" strike="noStrike">
                          <a:solidFill>
                            <a:srgbClr val="000000"/>
                          </a:solidFill>
                          <a:effectLst/>
                          <a:latin typeface="MS Sans Serif"/>
                        </a:rPr>
                        <a:t>Judgment Error</a:t>
                      </a:r>
                    </a:p>
                  </a:txBody>
                  <a:tcPr marL="9525" marR="9525" marT="9525" marB="0" anchor="ctr">
                    <a:lnL cap="flat">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77</a:t>
                      </a:r>
                    </a:p>
                  </a:txBody>
                  <a:tcPr marL="9525" marR="9525" marT="9525" marB="0" anchor="ctr">
                    <a:lnL>
                      <a:noFill/>
                    </a:lnL>
                    <a:lnR>
                      <a:noFill/>
                    </a:lnR>
                    <a:lnT>
                      <a:noFill/>
                    </a:lnT>
                    <a:lnB>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29.60%</a:t>
                      </a:r>
                    </a:p>
                  </a:txBody>
                  <a:tcPr marL="9525" marR="9525" marT="9525" marB="0" anchor="ctr">
                    <a:lnL>
                      <a:noFill/>
                    </a:lnL>
                    <a:lnR cap="flat">
                      <a:noFill/>
                    </a:lnR>
                    <a:lnT>
                      <a:noFill/>
                    </a:lnT>
                    <a:lnB>
                      <a:noFill/>
                    </a:lnB>
                    <a:lnTlToBr>
                      <a:noFill/>
                    </a:lnTlToBr>
                    <a:lnBlToTr>
                      <a:noFill/>
                    </a:lnBlToTr>
                    <a:noFill/>
                  </a:tcPr>
                </a:tc>
              </a:tr>
              <a:tr h="291799">
                <a:tc>
                  <a:txBody>
                    <a:bodyPr/>
                    <a:lstStyle/>
                    <a:p>
                      <a:pPr algn="l" rtl="0" fontAlgn="ctr"/>
                      <a:r>
                        <a:rPr lang="en-US" sz="1400" b="1" i="0" u="sng" strike="noStrike" baseline="0" dirty="0">
                          <a:solidFill>
                            <a:srgbClr val="000000"/>
                          </a:solidFill>
                          <a:effectLst/>
                          <a:latin typeface="MS Sans Serif"/>
                        </a:rPr>
                        <a:t>Technique Error</a:t>
                      </a:r>
                    </a:p>
                  </a:txBody>
                  <a:tcPr marL="9525" marR="9525" marT="9525" marB="0" anchor="ctr">
                    <a:lnL cap="flat">
                      <a:noFill/>
                    </a:lnL>
                    <a:lnR>
                      <a:noFill/>
                    </a:lnR>
                    <a:lnT>
                      <a:noFill/>
                    </a:lnT>
                    <a:lnB cap="flat">
                      <a:noFill/>
                    </a:lnB>
                    <a:lnTlToBr>
                      <a:noFill/>
                    </a:lnTlToBr>
                    <a:lnBlToTr>
                      <a:noFill/>
                    </a:lnBlToTr>
                    <a:noFill/>
                  </a:tcPr>
                </a:tc>
                <a:tc>
                  <a:txBody>
                    <a:bodyPr/>
                    <a:lstStyle/>
                    <a:p>
                      <a:pPr algn="ctr" rtl="0" fontAlgn="ctr"/>
                      <a:r>
                        <a:rPr lang="en-US" sz="1400" b="1" i="0" u="none" strike="noStrike">
                          <a:solidFill>
                            <a:srgbClr val="000000"/>
                          </a:solidFill>
                          <a:effectLst/>
                          <a:latin typeface="MS Sans Serif"/>
                        </a:rPr>
                        <a:t>165</a:t>
                      </a:r>
                    </a:p>
                  </a:txBody>
                  <a:tcPr marL="9525" marR="9525" marT="9525" marB="0" anchor="ctr">
                    <a:lnL>
                      <a:noFill/>
                    </a:lnL>
                    <a:lnR>
                      <a:noFill/>
                    </a:lnR>
                    <a:lnT>
                      <a:noFill/>
                    </a:lnT>
                    <a:lnB cap="flat">
                      <a:noFill/>
                    </a:lnB>
                    <a:lnTlToBr>
                      <a:noFill/>
                    </a:lnTlToBr>
                    <a:lnBlToTr>
                      <a:noFill/>
                    </a:lnBlToTr>
                    <a:noFill/>
                  </a:tcPr>
                </a:tc>
                <a:tc>
                  <a:txBody>
                    <a:bodyPr/>
                    <a:lstStyle/>
                    <a:p>
                      <a:pPr algn="ctr" rtl="0" fontAlgn="ctr"/>
                      <a:r>
                        <a:rPr lang="en-US" sz="1400" b="1" i="0" u="none" strike="noStrike" dirty="0">
                          <a:solidFill>
                            <a:srgbClr val="000000"/>
                          </a:solidFill>
                          <a:effectLst/>
                          <a:latin typeface="MS Sans Serif"/>
                        </a:rPr>
                        <a:t>63.50%</a:t>
                      </a:r>
                    </a:p>
                  </a:txBody>
                  <a:tcPr marL="9525" marR="9525" marT="9525" marB="0" anchor="ctr">
                    <a:lnL>
                      <a:noFill/>
                    </a:lnL>
                    <a:lnR cap="flat">
                      <a:noFill/>
                    </a:lnR>
                    <a:lnT>
                      <a:noFill/>
                    </a:lnT>
                    <a:lnB cap="flat">
                      <a:noFill/>
                    </a:lnB>
                    <a:lnTlToBr>
                      <a:noFill/>
                    </a:lnTlToBr>
                    <a:lnBlToTr>
                      <a:noFill/>
                    </a:lnBlToTr>
                    <a:noFill/>
                  </a:tcPr>
                </a:tc>
              </a:tr>
            </a:tbl>
          </a:graphicData>
        </a:graphic>
      </p:graphicFrame>
      <p:sp>
        <p:nvSpPr>
          <p:cNvPr id="25904" name="Rectangle 304"/>
          <p:cNvSpPr>
            <a:spLocks noChangeArrowheads="1"/>
          </p:cNvSpPr>
          <p:nvPr/>
        </p:nvSpPr>
        <p:spPr bwMode="auto">
          <a:xfrm>
            <a:off x="0" y="565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mtClean="0">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Interpretation</a:t>
            </a:r>
          </a:p>
        </p:txBody>
      </p:sp>
      <p:sp>
        <p:nvSpPr>
          <p:cNvPr id="61443" name="Rectangle 3"/>
          <p:cNvSpPr>
            <a:spLocks noGrp="1" noChangeArrowheads="1"/>
          </p:cNvSpPr>
          <p:nvPr>
            <p:ph type="body" idx="1"/>
          </p:nvPr>
        </p:nvSpPr>
        <p:spPr/>
        <p:txBody>
          <a:bodyPr/>
          <a:lstStyle/>
          <a:p>
            <a:pPr>
              <a:lnSpc>
                <a:spcPct val="90000"/>
              </a:lnSpc>
            </a:pPr>
            <a:r>
              <a:rPr lang="en-US" sz="2400"/>
              <a:t> It is possible to identify and classify error in surgical complications</a:t>
            </a:r>
          </a:p>
          <a:p>
            <a:pPr>
              <a:lnSpc>
                <a:spcPct val="90000"/>
              </a:lnSpc>
            </a:pPr>
            <a:r>
              <a:rPr lang="en-US" sz="2400"/>
              <a:t> Almost 80% of complications are associated with error</a:t>
            </a:r>
          </a:p>
          <a:p>
            <a:pPr lvl="1">
              <a:lnSpc>
                <a:spcPct val="90000"/>
              </a:lnSpc>
            </a:pPr>
            <a:r>
              <a:rPr lang="en-US" sz="2000"/>
              <a:t>1/4 during evaluation; 3/4 during execution</a:t>
            </a:r>
          </a:p>
          <a:p>
            <a:pPr lvl="1">
              <a:lnSpc>
                <a:spcPct val="90000"/>
              </a:lnSpc>
            </a:pPr>
            <a:r>
              <a:rPr lang="en-US" sz="2000"/>
              <a:t>Errors contribute estimated 50% to the outcome </a:t>
            </a:r>
          </a:p>
          <a:p>
            <a:pPr lvl="1">
              <a:lnSpc>
                <a:spcPct val="90000"/>
              </a:lnSpc>
            </a:pPr>
            <a:r>
              <a:rPr lang="en-US" sz="2000"/>
              <a:t>50% result in disability or death</a:t>
            </a:r>
          </a:p>
          <a:p>
            <a:pPr>
              <a:lnSpc>
                <a:spcPct val="90000"/>
              </a:lnSpc>
            </a:pPr>
            <a:r>
              <a:rPr lang="en-US" sz="2400"/>
              <a:t> Most errors are human factor errors, specifically technique, judgment, incomplete understanding, inattention to detail</a:t>
            </a:r>
          </a:p>
          <a:p>
            <a:pPr>
              <a:lnSpc>
                <a:spcPct val="90000"/>
              </a:lnSpc>
            </a:pPr>
            <a:r>
              <a:rPr lang="en-US" sz="2400"/>
              <a:t> Systems failure and communication errors appear to be uncommon causes of surgical complications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Interpretation</a:t>
            </a:r>
          </a:p>
        </p:txBody>
      </p:sp>
      <p:sp>
        <p:nvSpPr>
          <p:cNvPr id="63491" name="Rectangle 3"/>
          <p:cNvSpPr>
            <a:spLocks noGrp="1" noChangeArrowheads="1"/>
          </p:cNvSpPr>
          <p:nvPr>
            <p:ph type="body" idx="1"/>
          </p:nvPr>
        </p:nvSpPr>
        <p:spPr/>
        <p:txBody>
          <a:bodyPr/>
          <a:lstStyle/>
          <a:p>
            <a:r>
              <a:rPr lang="en-US"/>
              <a:t> “Sentinel Events” are often related to systems failure </a:t>
            </a:r>
          </a:p>
          <a:p>
            <a:r>
              <a:rPr lang="en-US"/>
              <a:t>There were no “sentinel events” in this series, but over 300 complications</a:t>
            </a:r>
          </a:p>
          <a:p>
            <a:r>
              <a:rPr lang="en-US"/>
              <a:t> Surgical complications may represent a very different phenomenon related to the planning and performance of a specific procedure</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smtClean="0">
                <a:ln>
                  <a:noFill/>
                </a:ln>
                <a:solidFill>
                  <a:srgbClr val="A50021"/>
                </a:solidFill>
                <a:effectLst/>
                <a:uLnTx/>
                <a:uFillTx/>
                <a:latin typeface="+mj-lt"/>
                <a:ea typeface="+mj-ea"/>
                <a:cs typeface="+mj-cs"/>
              </a:rPr>
              <a:t>Role of Systems in Minimizing Risk</a:t>
            </a:r>
            <a:endParaRPr kumimoji="0" lang="en-US" sz="36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457200" y="1600200"/>
            <a:ext cx="83820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Error is unavoidable</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Error increases with automaticity (slips) and expertise (bias)</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a:t>
            </a:r>
            <a:r>
              <a:rPr kumimoji="0" lang="en-US" sz="3200" b="1" i="0" u="none" strike="noStrike" kern="0" cap="none" spc="0" normalizeH="0" baseline="0" noProof="0" dirty="0" smtClean="0">
                <a:ln>
                  <a:noFill/>
                </a:ln>
                <a:solidFill>
                  <a:schemeClr val="tx1"/>
                </a:solidFill>
                <a:effectLst/>
                <a:uLnTx/>
                <a:uFillTx/>
                <a:latin typeface="+mn-lt"/>
                <a:ea typeface="+mn-ea"/>
                <a:cs typeface="+mn-cs"/>
              </a:rPr>
              <a:t>Most</a:t>
            </a:r>
            <a:r>
              <a:rPr kumimoji="0" lang="en-US" sz="3200" b="1" i="0" u="none" strike="noStrike" kern="0" cap="none" spc="0" normalizeH="0" noProof="0" dirty="0" smtClean="0">
                <a:ln>
                  <a:noFill/>
                </a:ln>
                <a:solidFill>
                  <a:schemeClr val="tx1"/>
                </a:solidFill>
                <a:effectLst/>
                <a:uLnTx/>
                <a:uFillTx/>
                <a:latin typeface="+mn-lt"/>
                <a:ea typeface="+mn-ea"/>
                <a:cs typeface="+mn-cs"/>
              </a:rPr>
              <a:t> e</a:t>
            </a:r>
            <a:r>
              <a:rPr kumimoji="0" lang="en-US" sz="3200" b="1" i="0" u="none" strike="noStrike" kern="0" cap="none" spc="0" normalizeH="0" baseline="0" noProof="0" dirty="0" smtClean="0">
                <a:ln>
                  <a:noFill/>
                </a:ln>
                <a:solidFill>
                  <a:schemeClr val="tx1"/>
                </a:solidFill>
                <a:effectLst/>
                <a:uLnTx/>
                <a:uFillTx/>
                <a:latin typeface="+mn-lt"/>
                <a:ea typeface="+mn-ea"/>
                <a:cs typeface="+mn-cs"/>
              </a:rPr>
              <a:t>rror </a:t>
            </a:r>
            <a:r>
              <a:rPr kumimoji="0" lang="en-US" sz="3200" b="1" i="0" u="none" strike="noStrike" kern="0" cap="none" spc="0" normalizeH="0" baseline="0" noProof="0" dirty="0" smtClean="0">
                <a:ln>
                  <a:noFill/>
                </a:ln>
                <a:solidFill>
                  <a:schemeClr val="tx1"/>
                </a:solidFill>
                <a:effectLst/>
                <a:uLnTx/>
                <a:uFillTx/>
                <a:latin typeface="+mn-lt"/>
                <a:ea typeface="+mn-ea"/>
                <a:cs typeface="+mn-cs"/>
              </a:rPr>
              <a:t>is NOT caused by systems- it is caused by humans.</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BUT properly designed systems can often decrease the likelihood of error, particularly due to automaticity and bias</a:t>
            </a: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76813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Just because a “system” might have prevented an error (had it existed at the time)</a:t>
            </a:r>
            <a:br>
              <a:rPr lang="en-US" dirty="0" smtClean="0"/>
            </a:br>
            <a:r>
              <a:rPr lang="en-US" dirty="0" smtClean="0"/>
              <a:t/>
            </a:r>
            <a:br>
              <a:rPr lang="en-US" dirty="0" smtClean="0"/>
            </a:br>
            <a:r>
              <a:rPr lang="en-US" dirty="0" smtClean="0"/>
              <a:t>DOES NOT MEAN</a:t>
            </a:r>
            <a:br>
              <a:rPr lang="en-US" dirty="0" smtClean="0"/>
            </a:br>
            <a:endParaRPr lang="en-US" dirty="0" smtClean="0"/>
          </a:p>
          <a:p>
            <a:r>
              <a:rPr lang="en-US" dirty="0" smtClean="0"/>
              <a:t>That the absent system “caused” the error</a:t>
            </a:r>
            <a:endParaRPr lang="en-US" dirty="0"/>
          </a:p>
        </p:txBody>
      </p:sp>
    </p:spTree>
    <p:extLst>
      <p:ext uri="{BB962C8B-B14F-4D97-AF65-F5344CB8AC3E}">
        <p14:creationId xmlns:p14="http://schemas.microsoft.com/office/powerpoint/2010/main" val="236014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a:t>
            </a:r>
            <a:endParaRPr lang="en-US" dirty="0"/>
          </a:p>
        </p:txBody>
      </p:sp>
      <p:sp>
        <p:nvSpPr>
          <p:cNvPr id="3" name="Content Placeholder 2"/>
          <p:cNvSpPr>
            <a:spLocks noGrp="1"/>
          </p:cNvSpPr>
          <p:nvPr>
            <p:ph idx="1"/>
          </p:nvPr>
        </p:nvSpPr>
        <p:spPr/>
        <p:txBody>
          <a:bodyPr/>
          <a:lstStyle/>
          <a:p>
            <a:r>
              <a:rPr lang="en-US" dirty="0"/>
              <a:t>The only way to know what to improve is to understand the processes involved</a:t>
            </a:r>
          </a:p>
          <a:p>
            <a:r>
              <a:rPr lang="en-US" dirty="0" smtClean="0"/>
              <a:t>The only way to improve something is to measure it</a:t>
            </a:r>
          </a:p>
          <a:p>
            <a:r>
              <a:rPr lang="en-US" dirty="0" smtClean="0"/>
              <a:t>The only way to avoid “rule-based” mistakes is to be aware of our susceptibility to them</a:t>
            </a:r>
          </a:p>
          <a:p>
            <a:r>
              <a:rPr lang="en-US" dirty="0" smtClean="0"/>
              <a:t>The only way to learn from our mistakes is to analyze them</a:t>
            </a:r>
            <a:endParaRPr lang="en-US" dirty="0"/>
          </a:p>
        </p:txBody>
      </p:sp>
    </p:spTree>
    <p:extLst>
      <p:ext uri="{BB962C8B-B14F-4D97-AF65-F5344CB8AC3E}">
        <p14:creationId xmlns:p14="http://schemas.microsoft.com/office/powerpoint/2010/main" val="40321935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Process</a:t>
            </a:r>
          </a:p>
          <a:p>
            <a:pPr lvl="1"/>
            <a:r>
              <a:rPr lang="en-US" dirty="0" smtClean="0"/>
              <a:t>A coordinated set of interrelated activities that result in a product/outcome </a:t>
            </a:r>
          </a:p>
          <a:p>
            <a:r>
              <a:rPr lang="en-US" dirty="0" smtClean="0"/>
              <a:t>System</a:t>
            </a:r>
          </a:p>
          <a:p>
            <a:pPr lvl="1"/>
            <a:r>
              <a:rPr lang="en-US" dirty="0"/>
              <a:t> </a:t>
            </a:r>
            <a:r>
              <a:rPr lang="en-US" dirty="0" smtClean="0"/>
              <a:t>A set of interconnected and interdependent processes with a common goal</a:t>
            </a:r>
          </a:p>
          <a:p>
            <a:r>
              <a:rPr lang="en-US" dirty="0" smtClean="0"/>
              <a:t>Model</a:t>
            </a:r>
          </a:p>
          <a:p>
            <a:pPr lvl="1"/>
            <a:r>
              <a:rPr lang="en-US" dirty="0"/>
              <a:t> </a:t>
            </a:r>
            <a:r>
              <a:rPr lang="en-US" dirty="0" smtClean="0"/>
              <a:t>a simplified (usually) representation of a complex system used to understand and predict</a:t>
            </a:r>
          </a:p>
          <a:p>
            <a:r>
              <a:rPr lang="en-US" dirty="0" smtClean="0"/>
              <a:t>Optimization</a:t>
            </a:r>
          </a:p>
          <a:p>
            <a:pPr lvl="1"/>
            <a:r>
              <a:rPr lang="en-US" dirty="0" smtClean="0"/>
              <a:t> Given a fixed set of resources, maximizing the output or minimizing the cost</a:t>
            </a:r>
            <a:endParaRPr lang="en-US" dirty="0"/>
          </a:p>
        </p:txBody>
      </p:sp>
    </p:spTree>
    <p:extLst>
      <p:ext uri="{BB962C8B-B14F-4D97-AF65-F5344CB8AC3E}">
        <p14:creationId xmlns:p14="http://schemas.microsoft.com/office/powerpoint/2010/main" val="335762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Healthcare?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American medicine is on a collision course with the American economy.</a:t>
            </a:r>
          </a:p>
          <a:p>
            <a:r>
              <a:rPr lang="en-US" dirty="0" smtClean="0"/>
              <a:t>The US health care budget is approaching 20% of the total GDP and has been declared “unsustainable”.</a:t>
            </a:r>
          </a:p>
          <a:p>
            <a:r>
              <a:rPr lang="en-US" dirty="0" smtClean="0"/>
              <a:t>There will be (soon!) a payment mechanism for physicians which penalizes poor performance.</a:t>
            </a:r>
          </a:p>
          <a:p>
            <a:r>
              <a:rPr lang="en-US" dirty="0"/>
              <a:t> </a:t>
            </a:r>
            <a:r>
              <a:rPr lang="en-US" dirty="0" smtClean="0"/>
              <a:t>The only way to assure high quality (and survival!) is to measure important outcomes, understand what leads to them, and FIX THE CAUSES.</a:t>
            </a:r>
          </a:p>
          <a:p>
            <a:r>
              <a:rPr lang="en-US" dirty="0"/>
              <a:t> </a:t>
            </a:r>
            <a:r>
              <a:rPr lang="en-US" dirty="0" smtClean="0"/>
              <a:t>IT’S NOT ABOUT THE MONEY!!!!!!!</a:t>
            </a:r>
            <a:endParaRPr lang="en-US" dirty="0"/>
          </a:p>
        </p:txBody>
      </p:sp>
    </p:spTree>
    <p:extLst>
      <p:ext uri="{BB962C8B-B14F-4D97-AF65-F5344CB8AC3E}">
        <p14:creationId xmlns:p14="http://schemas.microsoft.com/office/powerpoint/2010/main" val="1282143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Systems Engineering</a:t>
            </a:r>
            <a:br>
              <a:rPr lang="en-US" dirty="0" smtClean="0"/>
            </a:br>
            <a:r>
              <a:rPr lang="en-US" sz="3600" dirty="0" smtClean="0">
                <a:solidFill>
                  <a:schemeClr val="tx1"/>
                </a:solidFill>
              </a:rPr>
              <a:t>A Brief History</a:t>
            </a:r>
            <a:endParaRPr lang="en-US" sz="3600" dirty="0">
              <a:solidFill>
                <a:schemeClr val="tx1"/>
              </a:solidFill>
            </a:endParaRPr>
          </a:p>
        </p:txBody>
      </p:sp>
      <p:sp>
        <p:nvSpPr>
          <p:cNvPr id="3" name="Content Placeholder 2"/>
          <p:cNvSpPr>
            <a:spLocks noGrp="1"/>
          </p:cNvSpPr>
          <p:nvPr>
            <p:ph idx="1"/>
          </p:nvPr>
        </p:nvSpPr>
        <p:spPr>
          <a:xfrm>
            <a:off x="838200" y="1981200"/>
            <a:ext cx="8001000" cy="4525963"/>
          </a:xfrm>
        </p:spPr>
        <p:txBody>
          <a:bodyPr>
            <a:normAutofit fontScale="85000" lnSpcReduction="10000"/>
          </a:bodyPr>
          <a:lstStyle/>
          <a:p>
            <a:r>
              <a:rPr lang="en-US" dirty="0" smtClean="0"/>
              <a:t> Taylor (late 1800’s)- Scientific Management</a:t>
            </a:r>
          </a:p>
          <a:p>
            <a:pPr lvl="1"/>
            <a:r>
              <a:rPr lang="en-US" dirty="0"/>
              <a:t> </a:t>
            </a:r>
            <a:r>
              <a:rPr lang="en-US" dirty="0" smtClean="0"/>
              <a:t>time-motion; efficiency  (Henry Ford)</a:t>
            </a:r>
          </a:p>
          <a:p>
            <a:r>
              <a:rPr lang="en-US" dirty="0"/>
              <a:t> </a:t>
            </a:r>
            <a:r>
              <a:rPr lang="en-US" dirty="0" err="1" smtClean="0"/>
              <a:t>Shewhart</a:t>
            </a:r>
            <a:r>
              <a:rPr lang="en-US" dirty="0" smtClean="0"/>
              <a:t> (</a:t>
            </a:r>
            <a:r>
              <a:rPr lang="en-US" dirty="0" smtClean="0"/>
              <a:t>1920’s and 30’s)- </a:t>
            </a:r>
            <a:r>
              <a:rPr lang="en-US" dirty="0" smtClean="0"/>
              <a:t>process control charts</a:t>
            </a:r>
          </a:p>
          <a:p>
            <a:pPr lvl="1"/>
            <a:r>
              <a:rPr lang="en-US" dirty="0" smtClean="0"/>
              <a:t>Western Electric rules and analysis</a:t>
            </a:r>
          </a:p>
          <a:p>
            <a:r>
              <a:rPr lang="en-US" dirty="0"/>
              <a:t> </a:t>
            </a:r>
            <a:r>
              <a:rPr lang="en-US" dirty="0" smtClean="0"/>
              <a:t>Deming (after WWII)- TQM</a:t>
            </a:r>
          </a:p>
          <a:p>
            <a:pPr lvl="1"/>
            <a:r>
              <a:rPr lang="en-US" dirty="0"/>
              <a:t> </a:t>
            </a:r>
            <a:r>
              <a:rPr lang="en-US" dirty="0" smtClean="0"/>
              <a:t>quality management; PDSA cycles</a:t>
            </a:r>
          </a:p>
          <a:p>
            <a:r>
              <a:rPr lang="en-US" dirty="0"/>
              <a:t> </a:t>
            </a:r>
            <a:r>
              <a:rPr lang="en-US" dirty="0" err="1" smtClean="0"/>
              <a:t>Dantzig</a:t>
            </a:r>
            <a:r>
              <a:rPr lang="en-US" dirty="0" smtClean="0"/>
              <a:t> (after WWII)- Linear Programming</a:t>
            </a:r>
          </a:p>
          <a:p>
            <a:pPr lvl="1"/>
            <a:r>
              <a:rPr lang="en-US" dirty="0" smtClean="0"/>
              <a:t> optimization</a:t>
            </a:r>
          </a:p>
          <a:p>
            <a:r>
              <a:rPr lang="en-US" dirty="0" smtClean="0"/>
              <a:t> Ishikawa (1960’s)- Cause and Effect Analysis</a:t>
            </a:r>
          </a:p>
          <a:p>
            <a:pPr lvl="1"/>
            <a:r>
              <a:rPr lang="en-US" dirty="0"/>
              <a:t> </a:t>
            </a:r>
            <a:r>
              <a:rPr lang="en-US" dirty="0" smtClean="0"/>
              <a:t>fishbone diagram</a:t>
            </a:r>
            <a:endParaRPr lang="en-US" dirty="0"/>
          </a:p>
        </p:txBody>
      </p:sp>
    </p:spTree>
    <p:extLst>
      <p:ext uri="{BB962C8B-B14F-4D97-AF65-F5344CB8AC3E}">
        <p14:creationId xmlns:p14="http://schemas.microsoft.com/office/powerpoint/2010/main" val="2803088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600200"/>
            <a:ext cx="7239000" cy="4525963"/>
          </a:xfrm>
        </p:spPr>
        <p:txBody>
          <a:bodyPr>
            <a:normAutofit fontScale="92500" lnSpcReduction="20000"/>
          </a:bodyPr>
          <a:lstStyle/>
          <a:p>
            <a:r>
              <a:rPr lang="en-US" dirty="0" err="1" smtClean="0"/>
              <a:t>DoD</a:t>
            </a:r>
            <a:r>
              <a:rPr lang="en-US" dirty="0" smtClean="0"/>
              <a:t> (1949 and later revisions)</a:t>
            </a:r>
          </a:p>
          <a:p>
            <a:pPr lvl="1"/>
            <a:r>
              <a:rPr lang="en-US" dirty="0"/>
              <a:t> </a:t>
            </a:r>
            <a:r>
              <a:rPr lang="en-US" dirty="0" smtClean="0"/>
              <a:t>Failure Mode and Effects Analysis (FMEA)</a:t>
            </a:r>
          </a:p>
          <a:p>
            <a:r>
              <a:rPr lang="en-US" dirty="0" smtClean="0"/>
              <a:t>Toyota (1950’s)</a:t>
            </a:r>
          </a:p>
          <a:p>
            <a:pPr lvl="1"/>
            <a:r>
              <a:rPr lang="en-US" dirty="0"/>
              <a:t> </a:t>
            </a:r>
            <a:r>
              <a:rPr lang="en-US" dirty="0" smtClean="0"/>
              <a:t>Root Cause Analysis and the 5 Why’s</a:t>
            </a:r>
          </a:p>
          <a:p>
            <a:r>
              <a:rPr lang="en-US" dirty="0" smtClean="0"/>
              <a:t>Toyota (1950’s)</a:t>
            </a:r>
          </a:p>
          <a:p>
            <a:pPr lvl="1"/>
            <a:r>
              <a:rPr lang="en-US" dirty="0"/>
              <a:t> </a:t>
            </a:r>
            <a:r>
              <a:rPr lang="en-US" dirty="0" smtClean="0"/>
              <a:t>LEAN </a:t>
            </a:r>
          </a:p>
          <a:p>
            <a:r>
              <a:rPr lang="en-US" dirty="0"/>
              <a:t>Discrete event simulation/stochastic modeling (1960 and later</a:t>
            </a:r>
            <a:r>
              <a:rPr lang="en-US" dirty="0" smtClean="0"/>
              <a:t>)</a:t>
            </a:r>
            <a:endParaRPr lang="en-US" dirty="0"/>
          </a:p>
          <a:p>
            <a:r>
              <a:rPr lang="en-US" dirty="0" smtClean="0"/>
              <a:t>Motorola (1980’s) </a:t>
            </a:r>
          </a:p>
          <a:p>
            <a:pPr lvl="1"/>
            <a:r>
              <a:rPr lang="en-US" dirty="0" smtClean="0"/>
              <a:t>Six Sigma</a:t>
            </a:r>
          </a:p>
        </p:txBody>
      </p:sp>
      <p:sp>
        <p:nvSpPr>
          <p:cNvPr id="5" name="Title 1"/>
          <p:cNvSpPr>
            <a:spLocks noGrp="1"/>
          </p:cNvSpPr>
          <p:nvPr>
            <p:ph type="title"/>
          </p:nvPr>
        </p:nvSpPr>
        <p:spPr/>
        <p:txBody>
          <a:bodyPr>
            <a:normAutofit fontScale="90000"/>
          </a:bodyPr>
          <a:lstStyle/>
          <a:p>
            <a:r>
              <a:rPr lang="en-US" dirty="0" smtClean="0"/>
              <a:t>Systems Engineering</a:t>
            </a:r>
            <a:br>
              <a:rPr lang="en-US" dirty="0" smtClean="0"/>
            </a:br>
            <a:r>
              <a:rPr lang="en-US" sz="3600" dirty="0" smtClean="0">
                <a:solidFill>
                  <a:schemeClr val="tx1"/>
                </a:solidFill>
              </a:rPr>
              <a:t>A Brief History</a:t>
            </a:r>
            <a:endParaRPr lang="en-US" sz="3600" dirty="0">
              <a:solidFill>
                <a:schemeClr val="tx1"/>
              </a:solidFill>
            </a:endParaRPr>
          </a:p>
        </p:txBody>
      </p:sp>
    </p:spTree>
    <p:extLst>
      <p:ext uri="{BB962C8B-B14F-4D97-AF65-F5344CB8AC3E}">
        <p14:creationId xmlns:p14="http://schemas.microsoft.com/office/powerpoint/2010/main" val="36016616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smtClean="0"/>
              <a:t>Process Control</a:t>
            </a:r>
            <a:br>
              <a:rPr lang="en-US" sz="5300" dirty="0" smtClean="0"/>
            </a:br>
            <a:r>
              <a:rPr lang="en-US" sz="2200" dirty="0" smtClean="0">
                <a:solidFill>
                  <a:schemeClr val="tx1"/>
                </a:solidFill>
              </a:rPr>
              <a:t>Walter </a:t>
            </a:r>
            <a:r>
              <a:rPr lang="en-US" sz="2200" dirty="0" err="1" smtClean="0">
                <a:solidFill>
                  <a:schemeClr val="tx1"/>
                </a:solidFill>
              </a:rPr>
              <a:t>Shewhart</a:t>
            </a:r>
            <a:r>
              <a:rPr lang="en-US" sz="2200" dirty="0" smtClean="0">
                <a:solidFill>
                  <a:schemeClr val="tx1"/>
                </a:solidFill>
              </a:rPr>
              <a:t> (1891-1967</a:t>
            </a:r>
            <a:r>
              <a:rPr lang="en-US" sz="3600" dirty="0" smtClean="0">
                <a:solidFill>
                  <a:schemeClr val="tx1"/>
                </a:solidFill>
              </a:rPr>
              <a:t>)</a:t>
            </a:r>
            <a:endParaRPr lang="en-US" sz="36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7531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968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Deming TQM concepts</a:t>
            </a:r>
            <a:endParaRPr lang="en-US" dirty="0"/>
          </a:p>
        </p:txBody>
      </p:sp>
      <p:sp>
        <p:nvSpPr>
          <p:cNvPr id="3" name="Content Placeholder 2"/>
          <p:cNvSpPr>
            <a:spLocks noGrp="1"/>
          </p:cNvSpPr>
          <p:nvPr>
            <p:ph idx="1"/>
          </p:nvPr>
        </p:nvSpPr>
        <p:spPr/>
        <p:txBody>
          <a:bodyPr/>
          <a:lstStyle/>
          <a:p>
            <a:r>
              <a:rPr lang="en-US" dirty="0" smtClean="0"/>
              <a:t>Do the right thing</a:t>
            </a:r>
          </a:p>
          <a:p>
            <a:r>
              <a:rPr lang="en-US" dirty="0" smtClean="0"/>
              <a:t>Do it well</a:t>
            </a:r>
          </a:p>
          <a:p>
            <a:r>
              <a:rPr lang="en-US" dirty="0" smtClean="0"/>
              <a:t>Ask the people who actually do it how to do it better</a:t>
            </a:r>
          </a:p>
          <a:p>
            <a:r>
              <a:rPr lang="en-US" dirty="0" smtClean="0"/>
              <a:t>Continuously work to improve it</a:t>
            </a:r>
          </a:p>
          <a:p>
            <a:r>
              <a:rPr lang="en-US" dirty="0" smtClean="0"/>
              <a:t>PDSA cycle</a:t>
            </a:r>
          </a:p>
          <a:p>
            <a:pPr lvl="1"/>
            <a:r>
              <a:rPr lang="en-US" dirty="0" smtClean="0"/>
              <a:t>Plan, Do, Study, Act (repeat)</a:t>
            </a:r>
            <a:endParaRPr lang="en-US" dirty="0"/>
          </a:p>
        </p:txBody>
      </p:sp>
    </p:spTree>
    <p:extLst>
      <p:ext uri="{BB962C8B-B14F-4D97-AF65-F5344CB8AC3E}">
        <p14:creationId xmlns:p14="http://schemas.microsoft.com/office/powerpoint/2010/main" val="360404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Root Cause Analysis (</a:t>
            </a:r>
            <a:r>
              <a:rPr lang="en-US" dirty="0" smtClean="0"/>
              <a:t>RCA)</a:t>
            </a:r>
            <a:br>
              <a:rPr lang="en-US" dirty="0" smtClean="0"/>
            </a:br>
            <a:r>
              <a:rPr lang="en-US" sz="3100" dirty="0" smtClean="0">
                <a:solidFill>
                  <a:schemeClr val="tx1"/>
                </a:solidFill>
              </a:rPr>
              <a:t>looks back</a:t>
            </a:r>
            <a:endParaRPr lang="en-US" sz="3100" dirty="0">
              <a:solidFill>
                <a:schemeClr val="tx1"/>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Detailed analytical method to identify the root causes of an actual failure or adverse event</a:t>
            </a:r>
          </a:p>
          <a:p>
            <a:r>
              <a:rPr lang="en-US" dirty="0" smtClean="0"/>
              <a:t>Requires “facilitator” with deep knowledge of the method</a:t>
            </a:r>
          </a:p>
          <a:p>
            <a:r>
              <a:rPr lang="en-US" dirty="0" smtClean="0"/>
              <a:t>“</a:t>
            </a:r>
            <a:r>
              <a:rPr lang="en-US" dirty="0"/>
              <a:t>R</a:t>
            </a:r>
            <a:r>
              <a:rPr lang="en-US" dirty="0" smtClean="0"/>
              <a:t>etrospective” analysis AFTER something has occurred</a:t>
            </a:r>
          </a:p>
          <a:p>
            <a:r>
              <a:rPr lang="en-US" dirty="0" smtClean="0"/>
              <a:t>Very susceptible to hindsight bias</a:t>
            </a:r>
          </a:p>
          <a:p>
            <a:r>
              <a:rPr lang="en-US" dirty="0" smtClean="0"/>
              <a:t>Purpose- to identify the most fundamental reasons why something failed</a:t>
            </a:r>
          </a:p>
          <a:p>
            <a:endParaRPr lang="en-US" dirty="0" smtClean="0"/>
          </a:p>
        </p:txBody>
      </p:sp>
    </p:spTree>
    <p:extLst>
      <p:ext uri="{BB962C8B-B14F-4D97-AF65-F5344CB8AC3E}">
        <p14:creationId xmlns:p14="http://schemas.microsoft.com/office/powerpoint/2010/main" val="37205004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RCA Tools</a:t>
            </a:r>
            <a:endParaRPr lang="en-US" dirty="0"/>
          </a:p>
        </p:txBody>
      </p:sp>
      <p:sp>
        <p:nvSpPr>
          <p:cNvPr id="3" name="Content Placeholder 2"/>
          <p:cNvSpPr>
            <a:spLocks noGrp="1"/>
          </p:cNvSpPr>
          <p:nvPr>
            <p:ph idx="1"/>
          </p:nvPr>
        </p:nvSpPr>
        <p:spPr/>
        <p:txBody>
          <a:bodyPr>
            <a:normAutofit lnSpcReduction="10000"/>
          </a:bodyPr>
          <a:lstStyle/>
          <a:p>
            <a:r>
              <a:rPr lang="en-US" dirty="0" smtClean="0"/>
              <a:t>Flowcharting</a:t>
            </a:r>
          </a:p>
          <a:p>
            <a:pPr lvl="1"/>
            <a:r>
              <a:rPr lang="en-US" dirty="0"/>
              <a:t> </a:t>
            </a:r>
            <a:r>
              <a:rPr lang="en-US" dirty="0" smtClean="0"/>
              <a:t>creating a chart with all activities and their relationship, emphasizing the timeline</a:t>
            </a:r>
          </a:p>
          <a:p>
            <a:r>
              <a:rPr lang="en-US" dirty="0" smtClean="0"/>
              <a:t>Fishbone Diagram (Ishikawa)</a:t>
            </a:r>
          </a:p>
          <a:p>
            <a:pPr lvl="1"/>
            <a:r>
              <a:rPr lang="en-US" dirty="0"/>
              <a:t> </a:t>
            </a:r>
            <a:r>
              <a:rPr lang="en-US" dirty="0" smtClean="0"/>
              <a:t>a diagram of events emphasizing grouping and cause/effect</a:t>
            </a:r>
          </a:p>
          <a:p>
            <a:r>
              <a:rPr lang="en-US" dirty="0"/>
              <a:t> </a:t>
            </a:r>
            <a:r>
              <a:rPr lang="en-US" dirty="0" smtClean="0"/>
              <a:t>Brainstorming</a:t>
            </a:r>
          </a:p>
          <a:p>
            <a:pPr lvl="1"/>
            <a:r>
              <a:rPr lang="en-US" dirty="0"/>
              <a:t> </a:t>
            </a:r>
            <a:r>
              <a:rPr lang="en-US" dirty="0" smtClean="0"/>
              <a:t>a process to “encourage” people to think broadly about events and solutions</a:t>
            </a:r>
            <a:endParaRPr lang="en-US" dirty="0"/>
          </a:p>
        </p:txBody>
      </p:sp>
    </p:spTree>
    <p:extLst>
      <p:ext uri="{BB962C8B-B14F-4D97-AF65-F5344CB8AC3E}">
        <p14:creationId xmlns:p14="http://schemas.microsoft.com/office/powerpoint/2010/main" val="1512925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a:bodyPr>
          <a:lstStyle/>
          <a:p>
            <a:r>
              <a:rPr lang="en-US" sz="3600" dirty="0" smtClean="0"/>
              <a:t>Failure Mode and Effects </a:t>
            </a:r>
            <a:r>
              <a:rPr lang="en-US" sz="3600" dirty="0" smtClean="0"/>
              <a:t>Analysis (FMEA)</a:t>
            </a:r>
            <a:r>
              <a:rPr lang="en-US" sz="3600" dirty="0" smtClean="0"/>
              <a:t/>
            </a:r>
            <a:br>
              <a:rPr lang="en-US" sz="3600" dirty="0" smtClean="0"/>
            </a:br>
            <a:r>
              <a:rPr lang="en-US" sz="2800" dirty="0" smtClean="0">
                <a:solidFill>
                  <a:schemeClr val="tx1"/>
                </a:solidFill>
              </a:rPr>
              <a:t>looks forward</a:t>
            </a:r>
            <a:endParaRPr lang="en-US" sz="2800" dirty="0">
              <a:solidFill>
                <a:schemeClr val="tx1"/>
              </a:solidFill>
            </a:endParaRPr>
          </a:p>
        </p:txBody>
      </p:sp>
      <p:sp>
        <p:nvSpPr>
          <p:cNvPr id="3" name="Content Placeholder 2"/>
          <p:cNvSpPr>
            <a:spLocks noGrp="1"/>
          </p:cNvSpPr>
          <p:nvPr>
            <p:ph idx="1"/>
          </p:nvPr>
        </p:nvSpPr>
        <p:spPr/>
        <p:txBody>
          <a:bodyPr/>
          <a:lstStyle/>
          <a:p>
            <a:r>
              <a:rPr lang="en-US" dirty="0" smtClean="0"/>
              <a:t>Identify ways that a process can fail (failure modes)</a:t>
            </a:r>
          </a:p>
          <a:p>
            <a:r>
              <a:rPr lang="en-US" dirty="0" smtClean="0"/>
              <a:t>Identify the most likely consequences (effects)</a:t>
            </a:r>
          </a:p>
          <a:p>
            <a:r>
              <a:rPr lang="en-US" dirty="0" smtClean="0"/>
              <a:t>Characterize likelihood, severity, </a:t>
            </a:r>
            <a:r>
              <a:rPr lang="en-US" dirty="0" err="1" smtClean="0"/>
              <a:t>undetectability</a:t>
            </a:r>
            <a:r>
              <a:rPr lang="en-US" dirty="0" smtClean="0"/>
              <a:t>; determine priority scores</a:t>
            </a:r>
          </a:p>
          <a:p>
            <a:r>
              <a:rPr lang="en-US" dirty="0" smtClean="0"/>
              <a:t>Identify failure modes that could cause the greatest harm and proactively fix them</a:t>
            </a:r>
            <a:endParaRPr lang="en-US" dirty="0"/>
          </a:p>
        </p:txBody>
      </p:sp>
    </p:spTree>
    <p:extLst>
      <p:ext uri="{BB962C8B-B14F-4D97-AF65-F5344CB8AC3E}">
        <p14:creationId xmlns:p14="http://schemas.microsoft.com/office/powerpoint/2010/main" val="1786256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t>LEAN</a:t>
            </a:r>
            <a:r>
              <a:rPr lang="en-US" dirty="0" smtClean="0"/>
              <a:t/>
            </a:r>
            <a:br>
              <a:rPr lang="en-US" dirty="0" smtClean="0"/>
            </a:br>
            <a:r>
              <a:rPr lang="en-US" sz="3600" dirty="0" smtClean="0">
                <a:solidFill>
                  <a:schemeClr val="tx1"/>
                </a:solidFill>
              </a:rPr>
              <a:t>The “Toyota Way”</a:t>
            </a:r>
            <a:endParaRPr lang="en-US" sz="3600" dirty="0">
              <a:solidFill>
                <a:schemeClr val="tx1"/>
              </a:solidFill>
            </a:endParaRPr>
          </a:p>
        </p:txBody>
      </p:sp>
      <p:sp>
        <p:nvSpPr>
          <p:cNvPr id="3" name="Content Placeholder 2"/>
          <p:cNvSpPr>
            <a:spLocks noGrp="1"/>
          </p:cNvSpPr>
          <p:nvPr>
            <p:ph idx="1"/>
          </p:nvPr>
        </p:nvSpPr>
        <p:spPr>
          <a:xfrm>
            <a:off x="228600" y="1600200"/>
            <a:ext cx="8763000" cy="4525963"/>
          </a:xfrm>
        </p:spPr>
        <p:txBody>
          <a:bodyPr>
            <a:normAutofit fontScale="92500" lnSpcReduction="20000"/>
          </a:bodyPr>
          <a:lstStyle/>
          <a:p>
            <a:r>
              <a:rPr lang="en-US" dirty="0" smtClean="0"/>
              <a:t>Do the right thing, the right way, at the right time</a:t>
            </a:r>
          </a:p>
          <a:p>
            <a:r>
              <a:rPr lang="en-US" dirty="0" smtClean="0"/>
              <a:t>Optimize the “supply chain”  (e.g. JIT inventory)</a:t>
            </a:r>
          </a:p>
          <a:p>
            <a:r>
              <a:rPr lang="en-US" dirty="0" smtClean="0"/>
              <a:t>Focus on eliminating waste and delay</a:t>
            </a:r>
          </a:p>
          <a:p>
            <a:r>
              <a:rPr lang="en-US" dirty="0" smtClean="0"/>
              <a:t>Four “S” approach:</a:t>
            </a:r>
          </a:p>
          <a:p>
            <a:pPr lvl="1"/>
            <a:r>
              <a:rPr lang="en-US" sz="1300" b="0" dirty="0"/>
              <a:t>Step 1. Find out the problem</a:t>
            </a:r>
          </a:p>
          <a:p>
            <a:pPr lvl="1"/>
            <a:r>
              <a:rPr lang="en-US" sz="1300" b="0" dirty="0"/>
              <a:t>Step 2. Find out what creates the problem</a:t>
            </a:r>
          </a:p>
          <a:p>
            <a:pPr lvl="1"/>
            <a:r>
              <a:rPr lang="en-US" sz="1300" b="0" dirty="0"/>
              <a:t>Step 3. Think about how to overcome the problem and focus on a solution and plan the implementation</a:t>
            </a:r>
          </a:p>
          <a:p>
            <a:pPr lvl="1"/>
            <a:r>
              <a:rPr lang="en-US" sz="1300" b="0" dirty="0"/>
              <a:t>Step 4. Implement the solution</a:t>
            </a:r>
          </a:p>
          <a:p>
            <a:r>
              <a:rPr lang="en-US" dirty="0" smtClean="0"/>
              <a:t>The Five “Why’s”</a:t>
            </a:r>
          </a:p>
          <a:p>
            <a:r>
              <a:rPr lang="en-US" dirty="0" smtClean="0"/>
              <a:t>The Virginia Mason Institute and Clinic (Seattle) is the leading source of health care LEAN information</a:t>
            </a:r>
            <a:r>
              <a:rPr lang="en-US" dirty="0"/>
              <a:t/>
            </a:r>
            <a:br>
              <a:rPr lang="en-US" dirty="0"/>
            </a:br>
            <a:endParaRPr lang="en-US" dirty="0"/>
          </a:p>
        </p:txBody>
      </p:sp>
    </p:spTree>
    <p:extLst>
      <p:ext uri="{BB962C8B-B14F-4D97-AF65-F5344CB8AC3E}">
        <p14:creationId xmlns:p14="http://schemas.microsoft.com/office/powerpoint/2010/main" val="15924341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Six-Sigma</a:t>
            </a:r>
            <a:r>
              <a:rPr lang="en-US" dirty="0" smtClean="0"/>
              <a:t/>
            </a:r>
            <a:br>
              <a:rPr lang="en-US" dirty="0" smtClean="0"/>
            </a:br>
            <a:r>
              <a:rPr lang="en-US" sz="3100" dirty="0" smtClean="0">
                <a:solidFill>
                  <a:schemeClr val="tx1"/>
                </a:solidFill>
              </a:rPr>
              <a:t>The Motorola System</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r>
              <a:rPr lang="en-US" dirty="0" smtClean="0"/>
              <a:t>Based on “normal” statistics</a:t>
            </a:r>
          </a:p>
          <a:p>
            <a:r>
              <a:rPr lang="en-US" dirty="0" smtClean="0"/>
              <a:t>Focuses on variability in outcome</a:t>
            </a:r>
          </a:p>
          <a:p>
            <a:r>
              <a:rPr lang="en-US" dirty="0"/>
              <a:t>Decreased variability means increased quality</a:t>
            </a:r>
          </a:p>
          <a:p>
            <a:r>
              <a:rPr lang="en-US" dirty="0" smtClean="0"/>
              <a:t>Creates programs to minimize variability</a:t>
            </a:r>
          </a:p>
          <a:p>
            <a:r>
              <a:rPr lang="en-US" dirty="0" smtClean="0"/>
              <a:t>Six-Sigma means fewer than 3.4 defects per million operations</a:t>
            </a:r>
          </a:p>
          <a:p>
            <a:r>
              <a:rPr lang="en-US" dirty="0" smtClean="0"/>
              <a:t>“Black Belts” in Six-Sigma are awarded after training and experience</a:t>
            </a:r>
          </a:p>
        </p:txBody>
      </p:sp>
    </p:spTree>
    <p:extLst>
      <p:ext uri="{BB962C8B-B14F-4D97-AF65-F5344CB8AC3E}">
        <p14:creationId xmlns:p14="http://schemas.microsoft.com/office/powerpoint/2010/main" val="1404760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Six Sigma</a:t>
            </a:r>
            <a:endParaRPr lang="en-US" dirty="0"/>
          </a:p>
        </p:txBody>
      </p:sp>
      <p:sp>
        <p:nvSpPr>
          <p:cNvPr id="3" name="Content Placeholder 2"/>
          <p:cNvSpPr>
            <a:spLocks noGrp="1"/>
          </p:cNvSpPr>
          <p:nvPr>
            <p:ph idx="1"/>
          </p:nvPr>
        </p:nvSpPr>
        <p:spPr/>
        <p:txBody>
          <a:bodyPr/>
          <a:lstStyle/>
          <a:p>
            <a:r>
              <a:rPr lang="en-US" dirty="0" smtClean="0"/>
              <a:t>Combines the best of both methods</a:t>
            </a:r>
          </a:p>
          <a:p>
            <a:r>
              <a:rPr lang="en-US" dirty="0"/>
              <a:t> </a:t>
            </a:r>
            <a:r>
              <a:rPr lang="en-US" dirty="0" smtClean="0"/>
              <a:t>Addresses “supply chain”, waste and delay, variability, and “metrics”</a:t>
            </a:r>
          </a:p>
          <a:p>
            <a:r>
              <a:rPr lang="en-US" dirty="0"/>
              <a:t> </a:t>
            </a:r>
            <a:r>
              <a:rPr lang="en-US" dirty="0" smtClean="0"/>
              <a:t>Can be thought of as a “technical” advance on Total Quality Management from the 40’s</a:t>
            </a:r>
            <a:endParaRPr lang="en-US" dirty="0"/>
          </a:p>
        </p:txBody>
      </p:sp>
    </p:spTree>
    <p:extLst>
      <p:ext uri="{BB962C8B-B14F-4D97-AF65-F5344CB8AC3E}">
        <p14:creationId xmlns:p14="http://schemas.microsoft.com/office/powerpoint/2010/main" val="118474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years ago</a:t>
            </a:r>
            <a:endParaRPr lang="en-US" dirty="0"/>
          </a:p>
        </p:txBody>
      </p:sp>
      <p:sp>
        <p:nvSpPr>
          <p:cNvPr id="3" name="Content Placeholder 2"/>
          <p:cNvSpPr>
            <a:spLocks noGrp="1"/>
          </p:cNvSpPr>
          <p:nvPr>
            <p:ph idx="1"/>
          </p:nvPr>
        </p:nvSpPr>
        <p:spPr/>
        <p:txBody>
          <a:bodyPr>
            <a:normAutofit fontScale="92500"/>
          </a:bodyPr>
          <a:lstStyle/>
          <a:p>
            <a:r>
              <a:rPr lang="en-US" dirty="0" smtClean="0"/>
              <a:t>Most graduates of US medical schools did a one year internship and went into practice (GP)</a:t>
            </a:r>
          </a:p>
          <a:p>
            <a:r>
              <a:rPr lang="en-US" dirty="0" smtClean="0"/>
              <a:t>Most physicians were in solo, private practice</a:t>
            </a:r>
          </a:p>
          <a:p>
            <a:r>
              <a:rPr lang="en-US" dirty="0" smtClean="0"/>
              <a:t>Pharmaceuticals were limited</a:t>
            </a:r>
          </a:p>
          <a:p>
            <a:r>
              <a:rPr lang="en-US" dirty="0" smtClean="0"/>
              <a:t>Technology was limited</a:t>
            </a:r>
          </a:p>
          <a:p>
            <a:r>
              <a:rPr lang="en-US" dirty="0" smtClean="0"/>
              <a:t>Knowledge base was manageable</a:t>
            </a:r>
          </a:p>
          <a:p>
            <a:r>
              <a:rPr lang="en-US" dirty="0" smtClean="0"/>
              <a:t>Physicians were expected to be “walking repositories” of all knowledge</a:t>
            </a:r>
            <a:endParaRPr lang="en-US" dirty="0"/>
          </a:p>
        </p:txBody>
      </p:sp>
    </p:spTree>
    <p:extLst>
      <p:ext uri="{BB962C8B-B14F-4D97-AF65-F5344CB8AC3E}">
        <p14:creationId xmlns:p14="http://schemas.microsoft.com/office/powerpoint/2010/main" val="41974555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Standardizing Care</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“Quality is inversely proportional to variability” (Montgomery)</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“Every system is perfectly designed to achieve the result it gets” (Batalden)</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Designing systems composed of processes which actively minimize variability will improve the outcome.</a:t>
            </a: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357063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Physician Practice</a:t>
            </a:r>
          </a:p>
        </p:txBody>
      </p:sp>
      <p:sp>
        <p:nvSpPr>
          <p:cNvPr id="270339" name="Rectangle 3"/>
          <p:cNvSpPr>
            <a:spLocks noGrp="1" noChangeArrowheads="1"/>
          </p:cNvSpPr>
          <p:nvPr>
            <p:ph type="body" idx="1"/>
          </p:nvPr>
        </p:nvSpPr>
        <p:spPr/>
        <p:txBody>
          <a:bodyPr/>
          <a:lstStyle/>
          <a:p>
            <a:pPr>
              <a:lnSpc>
                <a:spcPct val="90000"/>
              </a:lnSpc>
            </a:pPr>
            <a:r>
              <a:rPr lang="en-US" dirty="0"/>
              <a:t> </a:t>
            </a:r>
            <a:r>
              <a:rPr lang="en-US" dirty="0" smtClean="0"/>
              <a:t>Clinicians </a:t>
            </a:r>
            <a:r>
              <a:rPr lang="en-US" dirty="0"/>
              <a:t>basically practice the way they did </a:t>
            </a:r>
            <a:r>
              <a:rPr lang="en-US" dirty="0" smtClean="0"/>
              <a:t>35-45 </a:t>
            </a:r>
            <a:r>
              <a:rPr lang="en-US" dirty="0"/>
              <a:t>years ago</a:t>
            </a:r>
          </a:p>
          <a:p>
            <a:pPr>
              <a:lnSpc>
                <a:spcPct val="90000"/>
              </a:lnSpc>
            </a:pPr>
            <a:r>
              <a:rPr lang="en-US" dirty="0"/>
              <a:t> Areas for improvement</a:t>
            </a:r>
          </a:p>
          <a:p>
            <a:pPr lvl="1">
              <a:lnSpc>
                <a:spcPct val="90000"/>
              </a:lnSpc>
            </a:pPr>
            <a:r>
              <a:rPr lang="en-US" dirty="0"/>
              <a:t> information systems</a:t>
            </a:r>
          </a:p>
          <a:p>
            <a:pPr lvl="1">
              <a:lnSpc>
                <a:spcPct val="90000"/>
              </a:lnSpc>
            </a:pPr>
            <a:r>
              <a:rPr lang="en-US" dirty="0"/>
              <a:t> efficiency </a:t>
            </a:r>
          </a:p>
          <a:p>
            <a:pPr lvl="1">
              <a:lnSpc>
                <a:spcPct val="90000"/>
              </a:lnSpc>
            </a:pPr>
            <a:r>
              <a:rPr lang="en-US" dirty="0"/>
              <a:t> decision support systems</a:t>
            </a:r>
          </a:p>
          <a:p>
            <a:pPr lvl="1">
              <a:lnSpc>
                <a:spcPct val="90000"/>
              </a:lnSpc>
            </a:pPr>
            <a:r>
              <a:rPr lang="en-US" dirty="0"/>
              <a:t> laboratory interpretation</a:t>
            </a:r>
          </a:p>
          <a:p>
            <a:pPr lvl="1">
              <a:lnSpc>
                <a:spcPct val="90000"/>
              </a:lnSpc>
            </a:pPr>
            <a:r>
              <a:rPr lang="en-US" dirty="0"/>
              <a:t> communication</a:t>
            </a:r>
          </a:p>
          <a:p>
            <a:pPr lvl="1">
              <a:lnSpc>
                <a:spcPct val="90000"/>
              </a:lnSpc>
            </a:pPr>
            <a:r>
              <a:rPr lang="en-US" dirty="0"/>
              <a:t> safety</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Uncertainty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There are 3 kinds of “processes”:</a:t>
            </a:r>
          </a:p>
          <a:p>
            <a:pPr lvl="1"/>
            <a:r>
              <a:rPr lang="en-US" dirty="0" smtClean="0"/>
              <a:t> Deterministic</a:t>
            </a:r>
          </a:p>
          <a:p>
            <a:pPr lvl="1"/>
            <a:r>
              <a:rPr lang="en-US" dirty="0" smtClean="0"/>
              <a:t> Probabilistic</a:t>
            </a:r>
          </a:p>
          <a:p>
            <a:pPr lvl="1"/>
            <a:r>
              <a:rPr lang="en-US" dirty="0" smtClean="0"/>
              <a:t> Stochastic</a:t>
            </a:r>
          </a:p>
          <a:p>
            <a:r>
              <a:rPr lang="en-US" dirty="0" smtClean="0"/>
              <a:t> Medicine is “taught” deterministically</a:t>
            </a:r>
          </a:p>
          <a:p>
            <a:r>
              <a:rPr lang="en-US" dirty="0" smtClean="0"/>
              <a:t> But medicine is actually stochastic</a:t>
            </a:r>
          </a:p>
          <a:p>
            <a:r>
              <a:rPr lang="en-US" dirty="0"/>
              <a:t> </a:t>
            </a:r>
            <a:r>
              <a:rPr lang="en-US" dirty="0" smtClean="0"/>
              <a:t>Physicians must learn to deal with variability and uncertainty!</a:t>
            </a:r>
          </a:p>
          <a:p>
            <a:r>
              <a:rPr lang="en-US" dirty="0"/>
              <a:t> </a:t>
            </a:r>
            <a:r>
              <a:rPr lang="en-US" dirty="0" smtClean="0"/>
              <a:t>This means they must become proficient in probability and statistics (no longer part of US medical education)</a:t>
            </a:r>
          </a:p>
          <a:p>
            <a:pPr>
              <a:buNone/>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A familiar example</a:t>
            </a:r>
          </a:p>
        </p:txBody>
      </p:sp>
      <p:sp>
        <p:nvSpPr>
          <p:cNvPr id="311299" name="Rectangle 3"/>
          <p:cNvSpPr>
            <a:spLocks noGrp="1" noChangeArrowheads="1"/>
          </p:cNvSpPr>
          <p:nvPr>
            <p:ph type="body" idx="1"/>
          </p:nvPr>
        </p:nvSpPr>
        <p:spPr>
          <a:xfrm>
            <a:off x="457200" y="1219200"/>
            <a:ext cx="8229600" cy="5181600"/>
          </a:xfrm>
        </p:spPr>
        <p:txBody>
          <a:bodyPr/>
          <a:lstStyle/>
          <a:p>
            <a:pPr>
              <a:lnSpc>
                <a:spcPct val="90000"/>
              </a:lnSpc>
            </a:pPr>
            <a:r>
              <a:rPr lang="en-US" dirty="0"/>
              <a:t> Sensitivity and Specificity</a:t>
            </a:r>
          </a:p>
          <a:p>
            <a:pPr lvl="1">
              <a:lnSpc>
                <a:spcPct val="90000"/>
              </a:lnSpc>
            </a:pPr>
            <a:r>
              <a:rPr lang="en-US" dirty="0"/>
              <a:t>Apply to laboratory tests</a:t>
            </a:r>
          </a:p>
          <a:p>
            <a:pPr lvl="1">
              <a:lnSpc>
                <a:spcPct val="90000"/>
              </a:lnSpc>
            </a:pPr>
            <a:r>
              <a:rPr lang="en-US" dirty="0"/>
              <a:t>Are of interest to clinical pathologists</a:t>
            </a:r>
          </a:p>
          <a:p>
            <a:pPr>
              <a:lnSpc>
                <a:spcPct val="90000"/>
              </a:lnSpc>
            </a:pPr>
            <a:r>
              <a:rPr lang="en-US" dirty="0"/>
              <a:t> Predictive value of +/- tests</a:t>
            </a:r>
          </a:p>
          <a:p>
            <a:pPr lvl="1">
              <a:lnSpc>
                <a:spcPct val="90000"/>
              </a:lnSpc>
            </a:pPr>
            <a:r>
              <a:rPr lang="en-US" dirty="0"/>
              <a:t>Apply to patients</a:t>
            </a:r>
          </a:p>
          <a:p>
            <a:pPr lvl="1">
              <a:lnSpc>
                <a:spcPct val="90000"/>
              </a:lnSpc>
            </a:pPr>
            <a:r>
              <a:rPr lang="en-US" dirty="0"/>
              <a:t>Are of interest to treating physicians</a:t>
            </a:r>
          </a:p>
          <a:p>
            <a:pPr lvl="1">
              <a:lnSpc>
                <a:spcPct val="90000"/>
              </a:lnSpc>
            </a:pPr>
            <a:endParaRPr lang="en-US" dirty="0"/>
          </a:p>
          <a:p>
            <a:pPr>
              <a:lnSpc>
                <a:spcPct val="90000"/>
              </a:lnSpc>
            </a:pPr>
            <a:r>
              <a:rPr lang="en-US" dirty="0"/>
              <a:t> </a:t>
            </a:r>
            <a:r>
              <a:rPr lang="en-US" dirty="0" smtClean="0"/>
              <a:t>These are “conditional probabilities”</a:t>
            </a:r>
          </a:p>
          <a:p>
            <a:pPr>
              <a:lnSpc>
                <a:spcPct val="90000"/>
              </a:lnSpc>
            </a:pPr>
            <a:r>
              <a:rPr lang="en-US" dirty="0" smtClean="0"/>
              <a:t> The “difference” </a:t>
            </a:r>
            <a:r>
              <a:rPr lang="en-US" dirty="0"/>
              <a:t>is the </a:t>
            </a:r>
            <a:r>
              <a:rPr lang="en-US" dirty="0" smtClean="0"/>
              <a:t>probability </a:t>
            </a:r>
            <a:r>
              <a:rPr lang="en-US" dirty="0"/>
              <a:t>of the disease.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Conditional Probability</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457200" y="1295400"/>
            <a:ext cx="8229600" cy="5181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Bayes Theorem  </a:t>
            </a:r>
            <a:r>
              <a:rPr kumimoji="0" lang="en-US" sz="2400" b="1" i="0" u="none" strike="noStrike" kern="0" cap="none" spc="0" normalizeH="0" baseline="0" noProof="0" dirty="0" smtClean="0">
                <a:ln>
                  <a:noFill/>
                </a:ln>
                <a:solidFill>
                  <a:schemeClr val="tx1"/>
                </a:solidFill>
                <a:effectLst/>
                <a:uLnTx/>
                <a:uFillTx/>
                <a:latin typeface="+mn-lt"/>
                <a:ea typeface="+mn-ea"/>
                <a:cs typeface="+mn-cs"/>
              </a:rPr>
              <a:t>P(+|D)=P(D|+) x P(+)/P(D)</a:t>
            </a:r>
            <a:endParaRPr kumimoji="0" lang="en-US"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800" b="1" i="0" u="none" strike="noStrike" kern="0" cap="none" spc="0" normalizeH="0" baseline="0" noProof="0" dirty="0" smtClean="0">
                <a:ln>
                  <a:noFill/>
                </a:ln>
                <a:solidFill>
                  <a:schemeClr val="tx1"/>
                </a:solidFill>
                <a:effectLst/>
                <a:uLnTx/>
                <a:uFillTx/>
                <a:latin typeface="+mn-lt"/>
              </a:rPr>
              <a:t> sensitivity = P(+|D)</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800" b="1" i="0" u="none" strike="noStrike" kern="0" cap="none" spc="0" normalizeH="0" baseline="0" noProof="0" dirty="0" smtClean="0">
                <a:ln>
                  <a:noFill/>
                </a:ln>
                <a:solidFill>
                  <a:schemeClr val="tx1"/>
                </a:solidFill>
                <a:effectLst/>
                <a:uLnTx/>
                <a:uFillTx/>
                <a:latin typeface="+mn-lt"/>
              </a:rPr>
              <a:t> specificity = P(-|ND)</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800" b="1" i="0" u="none" strike="noStrike" kern="0" cap="none" spc="0" normalizeH="0" baseline="0" noProof="0" dirty="0" smtClean="0">
                <a:ln>
                  <a:noFill/>
                </a:ln>
                <a:solidFill>
                  <a:schemeClr val="tx1"/>
                </a:solidFill>
                <a:effectLst/>
                <a:uLnTx/>
                <a:uFillTx/>
                <a:latin typeface="+mn-lt"/>
              </a:rPr>
              <a:t> </a:t>
            </a:r>
            <a:r>
              <a:rPr kumimoji="0" lang="en-US" sz="2800" b="1" i="0" u="none" strike="noStrike" kern="0" cap="none" spc="0" normalizeH="0" baseline="0" noProof="0" dirty="0" err="1" smtClean="0">
                <a:ln>
                  <a:noFill/>
                </a:ln>
                <a:solidFill>
                  <a:schemeClr val="tx1"/>
                </a:solidFill>
                <a:effectLst/>
                <a:uLnTx/>
                <a:uFillTx/>
                <a:latin typeface="+mn-lt"/>
              </a:rPr>
              <a:t>pvp</a:t>
            </a:r>
            <a:r>
              <a:rPr kumimoji="0" lang="en-US" sz="2800" b="1" i="0" u="none" strike="noStrike" kern="0" cap="none" spc="0" normalizeH="0" baseline="0" noProof="0" dirty="0" smtClean="0">
                <a:ln>
                  <a:noFill/>
                </a:ln>
                <a:solidFill>
                  <a:schemeClr val="tx1"/>
                </a:solidFill>
                <a:effectLst/>
                <a:uLnTx/>
                <a:uFillTx/>
                <a:latin typeface="+mn-lt"/>
              </a:rPr>
              <a:t> = P(D|+)</a:t>
            </a:r>
          </a:p>
          <a:p>
            <a:pPr marL="742950" marR="0" lvl="1" indent="-285750" algn="l" defTabSz="914400" rtl="0" eaLnBrk="1" fontAlgn="base" latinLnBrk="0" hangingPunct="1">
              <a:lnSpc>
                <a:spcPct val="100000"/>
              </a:lnSpc>
              <a:spcBef>
                <a:spcPct val="20000"/>
              </a:spcBef>
              <a:spcAft>
                <a:spcPct val="0"/>
              </a:spcAft>
              <a:buClr>
                <a:srgbClr val="A50021"/>
              </a:buClr>
              <a:buSzTx/>
              <a:buFont typeface="Arial" charset="0"/>
              <a:buChar char="•"/>
              <a:tabLst/>
              <a:defRPr/>
            </a:pPr>
            <a:r>
              <a:rPr kumimoji="0" lang="en-US" sz="2800" b="1" i="0" u="none" strike="noStrike" kern="0" cap="none" spc="0" normalizeH="0" baseline="0" noProof="0" dirty="0" smtClean="0">
                <a:ln>
                  <a:noFill/>
                </a:ln>
                <a:solidFill>
                  <a:schemeClr val="tx1"/>
                </a:solidFill>
                <a:effectLst/>
                <a:uLnTx/>
                <a:uFillTx/>
                <a:latin typeface="+mn-lt"/>
              </a:rPr>
              <a:t> </a:t>
            </a:r>
            <a:r>
              <a:rPr kumimoji="0" lang="en-US" sz="2800" b="1" i="0" u="none" strike="noStrike" kern="0" cap="none" spc="0" normalizeH="0" baseline="0" noProof="0" dirty="0" err="1" smtClean="0">
                <a:ln>
                  <a:noFill/>
                </a:ln>
                <a:solidFill>
                  <a:schemeClr val="tx1"/>
                </a:solidFill>
                <a:effectLst/>
                <a:uLnTx/>
                <a:uFillTx/>
                <a:latin typeface="+mn-lt"/>
              </a:rPr>
              <a:t>pvn</a:t>
            </a:r>
            <a:r>
              <a:rPr kumimoji="0" lang="en-US" sz="2800" b="1" i="0" u="none" strike="noStrike" kern="0" cap="none" spc="0" normalizeH="0" baseline="0" noProof="0" dirty="0" smtClean="0">
                <a:ln>
                  <a:noFill/>
                </a:ln>
                <a:solidFill>
                  <a:schemeClr val="tx1"/>
                </a:solidFill>
                <a:effectLst/>
                <a:uLnTx/>
                <a:uFillTx/>
                <a:latin typeface="+mn-lt"/>
              </a:rPr>
              <a:t> = P(ND|-)</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serum gastrin level- 100% sensitive</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dirty="0" smtClean="0">
                <a:ln>
                  <a:noFill/>
                </a:ln>
                <a:solidFill>
                  <a:schemeClr val="tx1"/>
                </a:solidFill>
                <a:effectLst/>
                <a:uLnTx/>
                <a:uFillTx/>
                <a:latin typeface="+mn-lt"/>
                <a:ea typeface="+mn-ea"/>
                <a:cs typeface="+mn-cs"/>
              </a:rPr>
              <a:t> ZES- in the </a:t>
            </a:r>
            <a:r>
              <a:rPr kumimoji="0" lang="en-US" sz="3200" b="1" i="0" u="sng" strike="noStrike" kern="0" cap="none" spc="0" normalizeH="0" noProof="0" dirty="0" smtClean="0">
                <a:ln>
                  <a:noFill/>
                </a:ln>
                <a:solidFill>
                  <a:schemeClr val="tx1"/>
                </a:solidFill>
                <a:effectLst/>
                <a:uLnTx/>
                <a:uFillTx/>
                <a:latin typeface="+mn-lt"/>
                <a:ea typeface="+mn-ea"/>
                <a:cs typeface="+mn-cs"/>
              </a:rPr>
              <a:t>absence of a family history</a:t>
            </a:r>
            <a:r>
              <a:rPr kumimoji="0" lang="en-US" sz="3200" b="1" i="0" u="none" strike="noStrike" kern="0" cap="none" spc="0" normalizeH="0" baseline="0" noProof="0" dirty="0" smtClean="0">
                <a:ln>
                  <a:noFill/>
                </a:ln>
                <a:solidFill>
                  <a:schemeClr val="tx1"/>
                </a:solidFill>
                <a:effectLst/>
                <a:uLnTx/>
                <a:uFillTx/>
                <a:latin typeface="+mn-lt"/>
                <a:ea typeface="+mn-ea"/>
                <a:cs typeface="+mn-cs"/>
              </a:rPr>
              <a:t>, the probability that a patient with an ulcer and an elevated gastrin level has ZES is less than 1 in 1000!!!!</a:t>
            </a: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15357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Example (of many!)</a:t>
            </a:r>
          </a:p>
        </p:txBody>
      </p:sp>
      <p:sp>
        <p:nvSpPr>
          <p:cNvPr id="301059" name="Rectangle 3"/>
          <p:cNvSpPr>
            <a:spLocks noGrp="1" noChangeArrowheads="1"/>
          </p:cNvSpPr>
          <p:nvPr>
            <p:ph type="body" idx="1"/>
          </p:nvPr>
        </p:nvSpPr>
        <p:spPr>
          <a:xfrm>
            <a:off x="228600" y="1600200"/>
            <a:ext cx="8686800" cy="4525963"/>
          </a:xfrm>
        </p:spPr>
        <p:txBody>
          <a:bodyPr>
            <a:normAutofit fontScale="92500" lnSpcReduction="20000"/>
          </a:bodyPr>
          <a:lstStyle/>
          <a:p>
            <a:pPr>
              <a:lnSpc>
                <a:spcPct val="90000"/>
              </a:lnSpc>
            </a:pPr>
            <a:r>
              <a:rPr lang="en-US" dirty="0"/>
              <a:t>Aspirin versus Acetaminophen</a:t>
            </a:r>
          </a:p>
          <a:p>
            <a:pPr lvl="1">
              <a:lnSpc>
                <a:spcPct val="90000"/>
              </a:lnSpc>
            </a:pPr>
            <a:r>
              <a:rPr lang="en-US" dirty="0"/>
              <a:t> ASA is loosely “associated” with Reye’s Syndrome (incidence- &lt; </a:t>
            </a:r>
            <a:r>
              <a:rPr lang="en-US" dirty="0" smtClean="0"/>
              <a:t>1/million)</a:t>
            </a:r>
          </a:p>
          <a:p>
            <a:pPr lvl="1">
              <a:lnSpc>
                <a:spcPct val="90000"/>
              </a:lnSpc>
            </a:pPr>
            <a:r>
              <a:rPr lang="en-US" dirty="0"/>
              <a:t> </a:t>
            </a:r>
            <a:r>
              <a:rPr lang="en-US" dirty="0" smtClean="0"/>
              <a:t>ASA is currently recommended for prevention of coronary artery disease and embolic stroke</a:t>
            </a:r>
            <a:endParaRPr lang="en-US" dirty="0"/>
          </a:p>
          <a:p>
            <a:pPr lvl="1">
              <a:lnSpc>
                <a:spcPct val="90000"/>
              </a:lnSpc>
            </a:pPr>
            <a:r>
              <a:rPr lang="en-US" dirty="0"/>
              <a:t> Acetaminophen is the #1 mechanism of suicide in the UK</a:t>
            </a:r>
          </a:p>
          <a:p>
            <a:pPr lvl="1">
              <a:lnSpc>
                <a:spcPct val="90000"/>
              </a:lnSpc>
            </a:pPr>
            <a:r>
              <a:rPr lang="en-US" dirty="0"/>
              <a:t> Acetaminophen is the #1 cause of acute liver failure in the </a:t>
            </a:r>
            <a:r>
              <a:rPr lang="en-US" dirty="0" smtClean="0"/>
              <a:t>US (26000 admissions/yr)</a:t>
            </a:r>
            <a:endParaRPr lang="en-US" dirty="0"/>
          </a:p>
          <a:p>
            <a:pPr lvl="1">
              <a:lnSpc>
                <a:spcPct val="90000"/>
              </a:lnSpc>
            </a:pPr>
            <a:r>
              <a:rPr lang="en-US" dirty="0"/>
              <a:t> Acetaminophen (single dose-two tabs) produces liver enzyme elevation in normal </a:t>
            </a:r>
            <a:r>
              <a:rPr lang="en-US" dirty="0" smtClean="0"/>
              <a:t>volunteers</a:t>
            </a:r>
          </a:p>
          <a:p>
            <a:pPr lvl="1">
              <a:lnSpc>
                <a:spcPct val="90000"/>
              </a:lnSpc>
            </a:pPr>
            <a:r>
              <a:rPr lang="en-US" dirty="0"/>
              <a:t> </a:t>
            </a:r>
            <a:r>
              <a:rPr lang="en-US" dirty="0" smtClean="0"/>
              <a:t>Acetaminophen now has a “black box” warning</a:t>
            </a:r>
          </a:p>
          <a:p>
            <a:pPr>
              <a:lnSpc>
                <a:spcPct val="90000"/>
              </a:lnSpc>
            </a:pPr>
            <a:r>
              <a:rPr lang="en-US" dirty="0" smtClean="0"/>
              <a:t>What do we use in hospitals?  Acetaminophen!</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Another Example</a:t>
            </a:r>
          </a:p>
        </p:txBody>
      </p:sp>
      <p:sp>
        <p:nvSpPr>
          <p:cNvPr id="343043" name="Rectangle 3"/>
          <p:cNvSpPr>
            <a:spLocks noGrp="1" noChangeArrowheads="1"/>
          </p:cNvSpPr>
          <p:nvPr>
            <p:ph type="body" idx="1"/>
          </p:nvPr>
        </p:nvSpPr>
        <p:spPr/>
        <p:txBody>
          <a:bodyPr/>
          <a:lstStyle/>
          <a:p>
            <a:r>
              <a:rPr lang="en-US" dirty="0"/>
              <a:t> No evidence of disease versus evidence of no disease</a:t>
            </a:r>
          </a:p>
          <a:p>
            <a:pPr lvl="1"/>
            <a:r>
              <a:rPr lang="en-US" dirty="0"/>
              <a:t> Colon cancer follow-up</a:t>
            </a:r>
          </a:p>
          <a:p>
            <a:pPr lvl="1"/>
            <a:r>
              <a:rPr lang="en-US" dirty="0"/>
              <a:t> Pulmonary embolus evaluation</a:t>
            </a:r>
          </a:p>
          <a:p>
            <a:pPr lvl="1"/>
            <a:r>
              <a:rPr lang="en-US" dirty="0"/>
              <a:t> Hemodynamic </a:t>
            </a:r>
            <a:r>
              <a:rPr lang="en-US" dirty="0" smtClean="0"/>
              <a:t>assessment (PCWP)</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An Important Consideration</a:t>
            </a:r>
          </a:p>
        </p:txBody>
      </p:sp>
      <p:sp>
        <p:nvSpPr>
          <p:cNvPr id="338947" name="Rectangle 3"/>
          <p:cNvSpPr>
            <a:spLocks noGrp="1" noChangeArrowheads="1"/>
          </p:cNvSpPr>
          <p:nvPr>
            <p:ph type="body" idx="1"/>
          </p:nvPr>
        </p:nvSpPr>
        <p:spPr>
          <a:xfrm>
            <a:off x="457200" y="1143000"/>
            <a:ext cx="8229600" cy="5029200"/>
          </a:xfrm>
        </p:spPr>
        <p:txBody>
          <a:bodyPr/>
          <a:lstStyle/>
          <a:p>
            <a:pPr>
              <a:lnSpc>
                <a:spcPct val="80000"/>
              </a:lnSpc>
            </a:pPr>
            <a:r>
              <a:rPr lang="en-US" sz="2800" dirty="0"/>
              <a:t> </a:t>
            </a:r>
            <a:r>
              <a:rPr lang="en-US" sz="2800" dirty="0" smtClean="0"/>
              <a:t>Education (Knowing)</a:t>
            </a:r>
            <a:endParaRPr lang="en-US" sz="2800" dirty="0"/>
          </a:p>
          <a:p>
            <a:pPr lvl="1">
              <a:lnSpc>
                <a:spcPct val="80000"/>
              </a:lnSpc>
            </a:pPr>
            <a:r>
              <a:rPr lang="en-US" sz="2400" dirty="0"/>
              <a:t> </a:t>
            </a:r>
            <a:r>
              <a:rPr lang="en-US" sz="2400" dirty="0" err="1"/>
              <a:t>generalizable</a:t>
            </a:r>
            <a:r>
              <a:rPr lang="en-US" sz="2400" dirty="0"/>
              <a:t> information</a:t>
            </a:r>
          </a:p>
          <a:p>
            <a:pPr lvl="1">
              <a:lnSpc>
                <a:spcPct val="80000"/>
              </a:lnSpc>
            </a:pPr>
            <a:r>
              <a:rPr lang="en-US" sz="2400" dirty="0"/>
              <a:t> not intended for immediate use</a:t>
            </a:r>
          </a:p>
          <a:p>
            <a:pPr lvl="1">
              <a:lnSpc>
                <a:spcPct val="80000"/>
              </a:lnSpc>
            </a:pPr>
            <a:r>
              <a:rPr lang="en-US" sz="2400" dirty="0"/>
              <a:t> often tested by multiple choice exam</a:t>
            </a:r>
          </a:p>
          <a:p>
            <a:pPr lvl="1">
              <a:lnSpc>
                <a:spcPct val="80000"/>
              </a:lnSpc>
            </a:pPr>
            <a:r>
              <a:rPr lang="en-US" sz="2400" dirty="0"/>
              <a:t> 75% is “okay”</a:t>
            </a:r>
          </a:p>
          <a:p>
            <a:pPr lvl="1">
              <a:lnSpc>
                <a:spcPct val="80000"/>
              </a:lnSpc>
            </a:pPr>
            <a:endParaRPr lang="en-US" sz="2400" dirty="0"/>
          </a:p>
          <a:p>
            <a:pPr>
              <a:lnSpc>
                <a:spcPct val="80000"/>
              </a:lnSpc>
            </a:pPr>
            <a:r>
              <a:rPr lang="en-US" sz="2800" dirty="0"/>
              <a:t> </a:t>
            </a:r>
            <a:r>
              <a:rPr lang="en-US" sz="2800" dirty="0" smtClean="0"/>
              <a:t>Training (Being able to do)</a:t>
            </a:r>
          </a:p>
          <a:p>
            <a:pPr lvl="1">
              <a:lnSpc>
                <a:spcPct val="80000"/>
              </a:lnSpc>
            </a:pPr>
            <a:r>
              <a:rPr lang="en-US" sz="2400" dirty="0" smtClean="0"/>
              <a:t> requires transfer!</a:t>
            </a:r>
            <a:endParaRPr lang="en-US" dirty="0"/>
          </a:p>
          <a:p>
            <a:pPr lvl="1">
              <a:lnSpc>
                <a:spcPct val="80000"/>
              </a:lnSpc>
            </a:pPr>
            <a:r>
              <a:rPr lang="en-US" sz="2400" dirty="0"/>
              <a:t> specific information</a:t>
            </a:r>
          </a:p>
          <a:p>
            <a:pPr lvl="1">
              <a:lnSpc>
                <a:spcPct val="80000"/>
              </a:lnSpc>
            </a:pPr>
            <a:r>
              <a:rPr lang="en-US" sz="2400" dirty="0"/>
              <a:t> repetition with feedback</a:t>
            </a:r>
          </a:p>
          <a:p>
            <a:pPr lvl="1">
              <a:lnSpc>
                <a:spcPct val="80000"/>
              </a:lnSpc>
            </a:pPr>
            <a:r>
              <a:rPr lang="en-US" sz="2400" dirty="0"/>
              <a:t> intended for use </a:t>
            </a:r>
          </a:p>
          <a:p>
            <a:pPr lvl="1">
              <a:lnSpc>
                <a:spcPct val="80000"/>
              </a:lnSpc>
            </a:pPr>
            <a:r>
              <a:rPr lang="en-US" sz="2400" dirty="0"/>
              <a:t> often tested by hands on demonstration</a:t>
            </a:r>
          </a:p>
          <a:p>
            <a:pPr lvl="1">
              <a:lnSpc>
                <a:spcPct val="80000"/>
              </a:lnSpc>
            </a:pPr>
            <a:r>
              <a:rPr lang="en-US" sz="2400" dirty="0"/>
              <a:t> less than 100% isn’t acceptable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Education vs Training</a:t>
            </a:r>
          </a:p>
        </p:txBody>
      </p:sp>
      <p:sp>
        <p:nvSpPr>
          <p:cNvPr id="340995" name="Rectangle 3"/>
          <p:cNvSpPr>
            <a:spLocks noGrp="1" noChangeArrowheads="1"/>
          </p:cNvSpPr>
          <p:nvPr>
            <p:ph type="body" idx="1"/>
          </p:nvPr>
        </p:nvSpPr>
        <p:spPr/>
        <p:txBody>
          <a:bodyPr/>
          <a:lstStyle/>
          <a:p>
            <a:r>
              <a:rPr lang="en-US" dirty="0"/>
              <a:t> Accomplished differently</a:t>
            </a:r>
          </a:p>
          <a:p>
            <a:r>
              <a:rPr lang="en-US" dirty="0"/>
              <a:t> Measured differently</a:t>
            </a:r>
          </a:p>
          <a:p>
            <a:r>
              <a:rPr lang="en-US" dirty="0"/>
              <a:t> Degree of mastery different</a:t>
            </a:r>
          </a:p>
          <a:p>
            <a:r>
              <a:rPr lang="en-US" dirty="0"/>
              <a:t> Medical </a:t>
            </a:r>
            <a:r>
              <a:rPr lang="en-US" dirty="0" smtClean="0"/>
              <a:t>school and residency include </a:t>
            </a:r>
            <a:r>
              <a:rPr lang="en-US" dirty="0"/>
              <a:t>both!</a:t>
            </a:r>
          </a:p>
          <a:p>
            <a:r>
              <a:rPr lang="en-US" dirty="0"/>
              <a:t> We need to identify what is “education” and what is “training” and act </a:t>
            </a:r>
            <a:r>
              <a:rPr lang="en-US" dirty="0" smtClean="0"/>
              <a:t>appropriately</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A Recommendation</a:t>
            </a:r>
          </a:p>
        </p:txBody>
      </p:sp>
      <p:sp>
        <p:nvSpPr>
          <p:cNvPr id="313347" name="Rectangle 3"/>
          <p:cNvSpPr>
            <a:spLocks noGrp="1" noChangeArrowheads="1"/>
          </p:cNvSpPr>
          <p:nvPr>
            <p:ph type="body" idx="1"/>
          </p:nvPr>
        </p:nvSpPr>
        <p:spPr/>
        <p:txBody>
          <a:bodyPr/>
          <a:lstStyle/>
          <a:p>
            <a:pPr>
              <a:lnSpc>
                <a:spcPct val="80000"/>
              </a:lnSpc>
            </a:pPr>
            <a:r>
              <a:rPr lang="en-US" sz="2800" dirty="0"/>
              <a:t> </a:t>
            </a:r>
            <a:r>
              <a:rPr lang="en-US" sz="2800" dirty="0" smtClean="0"/>
              <a:t>Health Care </a:t>
            </a:r>
            <a:r>
              <a:rPr lang="en-US" sz="2800" dirty="0"/>
              <a:t>Students should be required to study logic, probability, statistics, cognitive psychology</a:t>
            </a:r>
          </a:p>
          <a:p>
            <a:pPr>
              <a:lnSpc>
                <a:spcPct val="80000"/>
              </a:lnSpc>
            </a:pPr>
            <a:r>
              <a:rPr lang="en-US" sz="2800" dirty="0"/>
              <a:t> </a:t>
            </a:r>
            <a:r>
              <a:rPr lang="en-US" sz="2800" dirty="0" smtClean="0"/>
              <a:t>Trainees </a:t>
            </a:r>
            <a:r>
              <a:rPr lang="en-US" sz="2800" dirty="0"/>
              <a:t>should be required to learn about error, teamwork skills, structured problem solving</a:t>
            </a:r>
          </a:p>
          <a:p>
            <a:pPr>
              <a:lnSpc>
                <a:spcPct val="80000"/>
              </a:lnSpc>
            </a:pPr>
            <a:r>
              <a:rPr lang="en-US" sz="2800" dirty="0"/>
              <a:t> Faculty should be required to learn about disruptive behavior, leadership, and REAL risk management</a:t>
            </a:r>
          </a:p>
          <a:p>
            <a:pPr>
              <a:lnSpc>
                <a:spcPct val="80000"/>
              </a:lnSpc>
            </a:pPr>
            <a:r>
              <a:rPr lang="en-US" sz="2800" dirty="0"/>
              <a:t> All three should regularly be involved with error analysis, problem solving, probability based decision analysis, and team training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fontScale="92500"/>
          </a:bodyPr>
          <a:lstStyle/>
          <a:p>
            <a:r>
              <a:rPr lang="en-US" dirty="0" smtClean="0"/>
              <a:t>All US medical school graduates must do a minimum of 3 years of accredited residency</a:t>
            </a:r>
          </a:p>
          <a:p>
            <a:r>
              <a:rPr lang="en-US" dirty="0" smtClean="0"/>
              <a:t>Most do a subsequent subspecialty fellowship</a:t>
            </a:r>
          </a:p>
          <a:p>
            <a:r>
              <a:rPr lang="en-US" dirty="0" smtClean="0"/>
              <a:t>The knowledge base is exponentially larger</a:t>
            </a:r>
          </a:p>
          <a:p>
            <a:r>
              <a:rPr lang="en-US" dirty="0" smtClean="0"/>
              <a:t>The pharmacopeia is exponentially larger</a:t>
            </a:r>
          </a:p>
          <a:p>
            <a:r>
              <a:rPr lang="en-US" dirty="0" smtClean="0"/>
              <a:t>Technology is complex</a:t>
            </a:r>
          </a:p>
          <a:p>
            <a:r>
              <a:rPr lang="en-US" dirty="0" smtClean="0"/>
              <a:t>AND- all of the information is available on a smart phone!</a:t>
            </a:r>
            <a:endParaRPr lang="en-US" dirty="0"/>
          </a:p>
        </p:txBody>
      </p:sp>
    </p:spTree>
    <p:extLst>
      <p:ext uri="{BB962C8B-B14F-4D97-AF65-F5344CB8AC3E}">
        <p14:creationId xmlns:p14="http://schemas.microsoft.com/office/powerpoint/2010/main" val="32809429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smtClean="0"/>
              <a:t>Our Curriculum</a:t>
            </a:r>
            <a:r>
              <a:rPr lang="en-US" dirty="0" smtClean="0"/>
              <a:t/>
            </a:r>
            <a:br>
              <a:rPr lang="en-US" dirty="0" smtClean="0"/>
            </a:br>
            <a:r>
              <a:rPr lang="en-US" sz="3600" dirty="0" smtClean="0">
                <a:solidFill>
                  <a:schemeClr val="tx1"/>
                </a:solidFill>
              </a:rPr>
              <a:t>4 years, 1 ½ hours each week</a:t>
            </a:r>
            <a:endParaRPr lang="en-US" dirty="0">
              <a:solidFill>
                <a:schemeClr val="tx1"/>
              </a:solidFill>
            </a:endParaRPr>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r>
              <a:rPr lang="en-US" dirty="0" smtClean="0"/>
              <a:t> Year 1- Human Error and Patient Safety</a:t>
            </a:r>
          </a:p>
          <a:p>
            <a:pPr lvl="1"/>
            <a:r>
              <a:rPr lang="en-US" dirty="0"/>
              <a:t> </a:t>
            </a:r>
            <a:r>
              <a:rPr lang="en-US" dirty="0" smtClean="0"/>
              <a:t>summer- Advanced Excel, Probability and Statistics</a:t>
            </a:r>
          </a:p>
          <a:p>
            <a:r>
              <a:rPr lang="en-US" dirty="0"/>
              <a:t> </a:t>
            </a:r>
            <a:r>
              <a:rPr lang="en-US" dirty="0" smtClean="0"/>
              <a:t>Year 2- Models, Systems, Optimization and Linear Programming</a:t>
            </a:r>
          </a:p>
          <a:p>
            <a:pPr lvl="1"/>
            <a:r>
              <a:rPr lang="en-US" dirty="0"/>
              <a:t> </a:t>
            </a:r>
            <a:r>
              <a:rPr lang="en-US" dirty="0" smtClean="0"/>
              <a:t>Advanced Excel and Solver</a:t>
            </a:r>
          </a:p>
          <a:p>
            <a:r>
              <a:rPr lang="en-US" dirty="0"/>
              <a:t> </a:t>
            </a:r>
            <a:r>
              <a:rPr lang="en-US" dirty="0" smtClean="0"/>
              <a:t>Year 3- Data Mining- theory and techniques</a:t>
            </a:r>
          </a:p>
          <a:p>
            <a:pPr lvl="1"/>
            <a:r>
              <a:rPr lang="en-US" dirty="0"/>
              <a:t> </a:t>
            </a:r>
            <a:r>
              <a:rPr lang="en-US" dirty="0" err="1" smtClean="0"/>
              <a:t>MiniTab</a:t>
            </a:r>
            <a:r>
              <a:rPr lang="en-US" dirty="0" smtClean="0"/>
              <a:t>, R, </a:t>
            </a:r>
            <a:r>
              <a:rPr lang="en-US" dirty="0" err="1" smtClean="0"/>
              <a:t>RExcel</a:t>
            </a:r>
            <a:r>
              <a:rPr lang="en-US" dirty="0" smtClean="0"/>
              <a:t>, </a:t>
            </a:r>
            <a:r>
              <a:rPr lang="en-US" dirty="0" err="1" smtClean="0"/>
              <a:t>Matlab</a:t>
            </a:r>
            <a:endParaRPr lang="en-US" dirty="0" smtClean="0"/>
          </a:p>
          <a:p>
            <a:pPr lvl="1"/>
            <a:r>
              <a:rPr lang="en-US" dirty="0" smtClean="0"/>
              <a:t>Scholarly project (18 months)</a:t>
            </a:r>
          </a:p>
          <a:p>
            <a:r>
              <a:rPr lang="en-US" dirty="0"/>
              <a:t> </a:t>
            </a:r>
            <a:r>
              <a:rPr lang="en-US" dirty="0" smtClean="0"/>
              <a:t>Year 4- Quality, LEAN, Six Sigma</a:t>
            </a:r>
            <a:endParaRPr lang="en-US" dirty="0"/>
          </a:p>
        </p:txBody>
      </p:sp>
    </p:spTree>
    <p:extLst>
      <p:ext uri="{BB962C8B-B14F-4D97-AF65-F5344CB8AC3E}">
        <p14:creationId xmlns:p14="http://schemas.microsoft.com/office/powerpoint/2010/main" val="2411115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Patient Safety Education Program (PSEP)</a:t>
            </a:r>
            <a:endParaRPr lang="en-US" sz="3600" dirty="0"/>
          </a:p>
        </p:txBody>
      </p:sp>
      <p:sp>
        <p:nvSpPr>
          <p:cNvPr id="3" name="Content Placeholder 2"/>
          <p:cNvSpPr>
            <a:spLocks noGrp="1"/>
          </p:cNvSpPr>
          <p:nvPr>
            <p:ph idx="1"/>
          </p:nvPr>
        </p:nvSpPr>
        <p:spPr/>
        <p:txBody>
          <a:bodyPr>
            <a:normAutofit fontScale="92500"/>
          </a:bodyPr>
          <a:lstStyle/>
          <a:p>
            <a:r>
              <a:rPr lang="en-US" dirty="0" smtClean="0"/>
              <a:t>On October 10</a:t>
            </a:r>
            <a:r>
              <a:rPr lang="en-US" baseline="30000" dirty="0" smtClean="0"/>
              <a:t>th</a:t>
            </a:r>
            <a:r>
              <a:rPr lang="en-US" dirty="0" smtClean="0"/>
              <a:t> and 11</a:t>
            </a:r>
            <a:r>
              <a:rPr lang="en-US" baseline="30000" dirty="0" smtClean="0"/>
              <a:t>th</a:t>
            </a:r>
            <a:r>
              <a:rPr lang="en-US" dirty="0" smtClean="0"/>
              <a:t>, 2012, the University of South Florida conducted a two day, intensive program in Patient Safety education</a:t>
            </a:r>
          </a:p>
          <a:p>
            <a:r>
              <a:rPr lang="en-US" dirty="0" smtClean="0"/>
              <a:t>30 institutional leaders (faculty, educators, hospital leaders, GME leaders, </a:t>
            </a:r>
            <a:r>
              <a:rPr lang="en-US" dirty="0" err="1" smtClean="0"/>
              <a:t>etc</a:t>
            </a:r>
            <a:r>
              <a:rPr lang="en-US" dirty="0" smtClean="0"/>
              <a:t>) participated</a:t>
            </a:r>
          </a:p>
          <a:p>
            <a:r>
              <a:rPr lang="en-US" dirty="0" smtClean="0"/>
              <a:t>Our vision- that every medical school graduate, every hospital leader, and every physician will be formally trained in Patient Safety</a:t>
            </a:r>
            <a:endParaRPr lang="en-US" dirty="0"/>
          </a:p>
        </p:txBody>
      </p:sp>
    </p:spTree>
    <p:extLst>
      <p:ext uri="{BB962C8B-B14F-4D97-AF65-F5344CB8AC3E}">
        <p14:creationId xmlns:p14="http://schemas.microsoft.com/office/powerpoint/2010/main" val="2708847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Graduate Course in Patient Safety</a:t>
            </a:r>
            <a:endParaRPr lang="en-US" dirty="0"/>
          </a:p>
        </p:txBody>
      </p:sp>
      <p:sp>
        <p:nvSpPr>
          <p:cNvPr id="3" name="Content Placeholder 2"/>
          <p:cNvSpPr>
            <a:spLocks noGrp="1"/>
          </p:cNvSpPr>
          <p:nvPr>
            <p:ph idx="1"/>
          </p:nvPr>
        </p:nvSpPr>
        <p:spPr/>
        <p:txBody>
          <a:bodyPr>
            <a:normAutofit lnSpcReduction="10000"/>
          </a:bodyPr>
          <a:lstStyle/>
          <a:p>
            <a:r>
              <a:rPr lang="en-US" dirty="0" smtClean="0"/>
              <a:t>3 credit hour, doctoral level course</a:t>
            </a:r>
          </a:p>
          <a:p>
            <a:r>
              <a:rPr lang="en-US" dirty="0" smtClean="0"/>
              <a:t>Students from Engineering, Medicine, Nursing, Public Health</a:t>
            </a:r>
          </a:p>
          <a:p>
            <a:r>
              <a:rPr lang="en-US" dirty="0" smtClean="0"/>
              <a:t>Faculty from Engineering, Medicine, Nursing, Public Health</a:t>
            </a:r>
          </a:p>
          <a:p>
            <a:r>
              <a:rPr lang="en-US" dirty="0" smtClean="0"/>
              <a:t>Students assigned to </a:t>
            </a:r>
            <a:r>
              <a:rPr lang="en-US" dirty="0" err="1" smtClean="0"/>
              <a:t>interprofessional</a:t>
            </a:r>
            <a:r>
              <a:rPr lang="en-US" dirty="0" smtClean="0"/>
              <a:t> groups</a:t>
            </a:r>
          </a:p>
          <a:p>
            <a:r>
              <a:rPr lang="en-US" dirty="0" smtClean="0"/>
              <a:t>Mandatory group projects to recommend solution to an active patient safety problem</a:t>
            </a:r>
            <a:endParaRPr lang="en-US" dirty="0"/>
          </a:p>
        </p:txBody>
      </p:sp>
    </p:spTree>
    <p:extLst>
      <p:ext uri="{BB962C8B-B14F-4D97-AF65-F5344CB8AC3E}">
        <p14:creationId xmlns:p14="http://schemas.microsoft.com/office/powerpoint/2010/main" val="18920413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Summary</a:t>
            </a:r>
          </a:p>
        </p:txBody>
      </p:sp>
      <p:sp>
        <p:nvSpPr>
          <p:cNvPr id="317443" name="Rectangle 3"/>
          <p:cNvSpPr>
            <a:spLocks noGrp="1" noChangeArrowheads="1"/>
          </p:cNvSpPr>
          <p:nvPr>
            <p:ph type="body" idx="1"/>
          </p:nvPr>
        </p:nvSpPr>
        <p:spPr/>
        <p:txBody>
          <a:bodyPr/>
          <a:lstStyle/>
          <a:p>
            <a:r>
              <a:rPr lang="en-US"/>
              <a:t> Fixing the problems with healthcare will require identifying</a:t>
            </a:r>
          </a:p>
          <a:p>
            <a:pPr lvl="1"/>
            <a:r>
              <a:rPr lang="en-US"/>
              <a:t>better systems of healthcare delivery</a:t>
            </a:r>
          </a:p>
          <a:p>
            <a:pPr lvl="1"/>
            <a:r>
              <a:rPr lang="en-US"/>
              <a:t>better methods of resource utilization</a:t>
            </a:r>
          </a:p>
          <a:p>
            <a:pPr lvl="1"/>
            <a:r>
              <a:rPr lang="en-US"/>
              <a:t>better methods of minimizing error</a:t>
            </a:r>
          </a:p>
          <a:p>
            <a:pPr lvl="1"/>
            <a:r>
              <a:rPr lang="en-US"/>
              <a:t>better ways for doctors to use existing information</a:t>
            </a:r>
          </a:p>
          <a:p>
            <a:pPr lvl="1"/>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lvl1pPr algn="ctr" rtl="0" fontAlgn="base">
              <a:spcBef>
                <a:spcPct val="0"/>
              </a:spcBef>
              <a:spcAft>
                <a:spcPct val="0"/>
              </a:spcAft>
              <a:defRPr sz="4400" b="1">
                <a:solidFill>
                  <a:srgbClr val="A50021"/>
                </a:solidFill>
                <a:latin typeface="+mj-lt"/>
                <a:ea typeface="+mj-ea"/>
                <a:cs typeface="+mj-cs"/>
              </a:defRPr>
            </a:lvl1pPr>
            <a:lvl2pPr algn="ctr" rtl="0" fontAlgn="base">
              <a:spcBef>
                <a:spcPct val="0"/>
              </a:spcBef>
              <a:spcAft>
                <a:spcPct val="0"/>
              </a:spcAft>
              <a:defRPr sz="4400" b="1">
                <a:solidFill>
                  <a:srgbClr val="A50021"/>
                </a:solidFill>
                <a:latin typeface="Arial" charset="0"/>
              </a:defRPr>
            </a:lvl2pPr>
            <a:lvl3pPr algn="ctr" rtl="0" fontAlgn="base">
              <a:spcBef>
                <a:spcPct val="0"/>
              </a:spcBef>
              <a:spcAft>
                <a:spcPct val="0"/>
              </a:spcAft>
              <a:defRPr sz="4400" b="1">
                <a:solidFill>
                  <a:srgbClr val="A50021"/>
                </a:solidFill>
                <a:latin typeface="Arial" charset="0"/>
              </a:defRPr>
            </a:lvl3pPr>
            <a:lvl4pPr algn="ctr" rtl="0" fontAlgn="base">
              <a:spcBef>
                <a:spcPct val="0"/>
              </a:spcBef>
              <a:spcAft>
                <a:spcPct val="0"/>
              </a:spcAft>
              <a:defRPr sz="4400" b="1">
                <a:solidFill>
                  <a:srgbClr val="A50021"/>
                </a:solidFill>
                <a:latin typeface="Arial" charset="0"/>
              </a:defRPr>
            </a:lvl4pPr>
            <a:lvl5pPr algn="ctr" rtl="0" fontAlgn="base">
              <a:spcBef>
                <a:spcPct val="0"/>
              </a:spcBef>
              <a:spcAft>
                <a:spcPct val="0"/>
              </a:spcAft>
              <a:defRPr sz="4400" b="1">
                <a:solidFill>
                  <a:srgbClr val="A50021"/>
                </a:solidFill>
                <a:latin typeface="Arial" charset="0"/>
              </a:defRPr>
            </a:lvl5pPr>
            <a:lvl6pPr marL="457200" algn="ctr" rtl="0" fontAlgn="base">
              <a:spcBef>
                <a:spcPct val="0"/>
              </a:spcBef>
              <a:spcAft>
                <a:spcPct val="0"/>
              </a:spcAft>
              <a:defRPr sz="4400" b="1">
                <a:solidFill>
                  <a:srgbClr val="A50021"/>
                </a:solidFill>
                <a:latin typeface="Arial" charset="0"/>
              </a:defRPr>
            </a:lvl6pPr>
            <a:lvl7pPr marL="914400" algn="ctr" rtl="0" fontAlgn="base">
              <a:spcBef>
                <a:spcPct val="0"/>
              </a:spcBef>
              <a:spcAft>
                <a:spcPct val="0"/>
              </a:spcAft>
              <a:defRPr sz="4400" b="1">
                <a:solidFill>
                  <a:srgbClr val="A50021"/>
                </a:solidFill>
                <a:latin typeface="Arial" charset="0"/>
              </a:defRPr>
            </a:lvl7pPr>
            <a:lvl8pPr marL="1371600" algn="ctr" rtl="0" fontAlgn="base">
              <a:spcBef>
                <a:spcPct val="0"/>
              </a:spcBef>
              <a:spcAft>
                <a:spcPct val="0"/>
              </a:spcAft>
              <a:defRPr sz="4400" b="1">
                <a:solidFill>
                  <a:srgbClr val="A50021"/>
                </a:solidFill>
                <a:latin typeface="Arial" charset="0"/>
              </a:defRPr>
            </a:lvl8pPr>
            <a:lvl9pPr marL="1828800" algn="ctr" rtl="0" fontAlgn="base">
              <a:spcBef>
                <a:spcPct val="0"/>
              </a:spcBef>
              <a:spcAft>
                <a:spcPct val="0"/>
              </a:spcAft>
              <a:defRPr sz="4400" b="1">
                <a:solidFill>
                  <a:srgbClr val="A50021"/>
                </a:solidFill>
                <a:latin typeface="Arial" charset="0"/>
              </a:defRPr>
            </a:lvl9pPr>
          </a:lstStyle>
          <a:p>
            <a:r>
              <a:rPr lang="en-US" sz="4000" smtClean="0"/>
              <a:t>Goals for Practice Improvement</a:t>
            </a:r>
            <a:endParaRPr lang="en-US" sz="4000" dirty="0"/>
          </a:p>
        </p:txBody>
      </p:sp>
      <p:sp>
        <p:nvSpPr>
          <p:cNvPr id="3" name="Content Placeholder 2"/>
          <p:cNvSpPr txBox="1">
            <a:spLocks/>
          </p:cNvSpPr>
          <p:nvPr/>
        </p:nvSpPr>
        <p:spPr>
          <a:xfrm>
            <a:off x="381000" y="2286000"/>
            <a:ext cx="8077200" cy="2819400"/>
          </a:xfrm>
          <a:prstGeom prst="rect">
            <a:avLst/>
          </a:prstGeom>
        </p:spPr>
        <p:txBody>
          <a:bodyPr/>
          <a:lstStyle>
            <a:lvl1pPr marL="342900" indent="-342900" algn="l" rtl="0" fontAlgn="base">
              <a:spcBef>
                <a:spcPct val="20000"/>
              </a:spcBef>
              <a:spcAft>
                <a:spcPct val="0"/>
              </a:spcAft>
              <a:buClr>
                <a:srgbClr val="008000"/>
              </a:buClr>
              <a:buFont typeface="Wingdings" pitchFamily="2" charset="2"/>
              <a:buChar char="u"/>
              <a:defRPr sz="3200" b="1">
                <a:solidFill>
                  <a:schemeClr val="tx1"/>
                </a:solidFill>
                <a:latin typeface="+mn-lt"/>
                <a:ea typeface="+mn-ea"/>
                <a:cs typeface="+mn-cs"/>
                <a:sym typeface="Wingdings" pitchFamily="2" charset="2"/>
              </a:defRPr>
            </a:lvl1pPr>
            <a:lvl2pPr marL="742950" indent="-285750" algn="l" rtl="0" fontAlgn="base">
              <a:spcBef>
                <a:spcPct val="20000"/>
              </a:spcBef>
              <a:spcAft>
                <a:spcPct val="0"/>
              </a:spcAft>
              <a:buChar char="–"/>
              <a:defRPr sz="2800" b="1">
                <a:solidFill>
                  <a:schemeClr val="tx1"/>
                </a:solidFill>
                <a:latin typeface="+mn-lt"/>
                <a:cs typeface="+mn-cs"/>
              </a:defRPr>
            </a:lvl2pPr>
            <a:lvl3pPr marL="1143000" indent="-228600" algn="l" rtl="0" fontAlgn="base">
              <a:spcBef>
                <a:spcPct val="20000"/>
              </a:spcBef>
              <a:spcAft>
                <a:spcPct val="0"/>
              </a:spcAft>
              <a:buChar char="•"/>
              <a:defRPr sz="2400" b="1">
                <a:solidFill>
                  <a:schemeClr val="tx1"/>
                </a:solidFill>
                <a:latin typeface="+mn-lt"/>
                <a:cs typeface="+mn-cs"/>
              </a:defRPr>
            </a:lvl3pPr>
            <a:lvl4pPr marL="1600200" indent="-228600" algn="l" rtl="0" fontAlgn="base">
              <a:spcBef>
                <a:spcPct val="20000"/>
              </a:spcBef>
              <a:spcAft>
                <a:spcPct val="0"/>
              </a:spcAft>
              <a:buChar char="–"/>
              <a:defRPr sz="2000" b="1">
                <a:solidFill>
                  <a:schemeClr val="tx1"/>
                </a:solidFill>
                <a:latin typeface="+mn-lt"/>
                <a:cs typeface="+mn-cs"/>
              </a:defRPr>
            </a:lvl4pPr>
            <a:lvl5pPr marL="2057400" indent="-228600" algn="l" rtl="0" fontAlgn="base">
              <a:spcBef>
                <a:spcPct val="20000"/>
              </a:spcBef>
              <a:spcAft>
                <a:spcPct val="0"/>
              </a:spcAft>
              <a:buChar char="»"/>
              <a:defRPr sz="2000" b="1">
                <a:solidFill>
                  <a:schemeClr val="tx1"/>
                </a:solidFill>
                <a:latin typeface="+mn-lt"/>
                <a:cs typeface="+mn-cs"/>
              </a:defRPr>
            </a:lvl5pPr>
            <a:lvl6pPr marL="2514600" indent="-228600" algn="l" rtl="0" fontAlgn="base">
              <a:spcBef>
                <a:spcPct val="20000"/>
              </a:spcBef>
              <a:spcAft>
                <a:spcPct val="0"/>
              </a:spcAft>
              <a:buChar char="»"/>
              <a:defRPr sz="2000" b="1">
                <a:solidFill>
                  <a:schemeClr val="tx1"/>
                </a:solidFill>
                <a:latin typeface="+mn-lt"/>
                <a:cs typeface="+mn-cs"/>
              </a:defRPr>
            </a:lvl6pPr>
            <a:lvl7pPr marL="2971800" indent="-228600" algn="l" rtl="0" fontAlgn="base">
              <a:spcBef>
                <a:spcPct val="20000"/>
              </a:spcBef>
              <a:spcAft>
                <a:spcPct val="0"/>
              </a:spcAft>
              <a:buChar char="»"/>
              <a:defRPr sz="2000" b="1">
                <a:solidFill>
                  <a:schemeClr val="tx1"/>
                </a:solidFill>
                <a:latin typeface="+mn-lt"/>
                <a:cs typeface="+mn-cs"/>
              </a:defRPr>
            </a:lvl7pPr>
            <a:lvl8pPr marL="3429000" indent="-228600" algn="l" rtl="0" fontAlgn="base">
              <a:spcBef>
                <a:spcPct val="20000"/>
              </a:spcBef>
              <a:spcAft>
                <a:spcPct val="0"/>
              </a:spcAft>
              <a:buChar char="»"/>
              <a:defRPr sz="2000" b="1">
                <a:solidFill>
                  <a:schemeClr val="tx1"/>
                </a:solidFill>
                <a:latin typeface="+mn-lt"/>
                <a:cs typeface="+mn-cs"/>
              </a:defRPr>
            </a:lvl8pPr>
            <a:lvl9pPr marL="3886200" indent="-228600" algn="l" rtl="0" fontAlgn="base">
              <a:spcBef>
                <a:spcPct val="20000"/>
              </a:spcBef>
              <a:spcAft>
                <a:spcPct val="0"/>
              </a:spcAft>
              <a:buChar char="»"/>
              <a:defRPr sz="2000" b="1">
                <a:solidFill>
                  <a:schemeClr val="tx1"/>
                </a:solidFill>
                <a:latin typeface="+mn-lt"/>
                <a:cs typeface="+mn-cs"/>
              </a:defRPr>
            </a:lvl9pPr>
          </a:lstStyle>
          <a:p>
            <a:r>
              <a:rPr lang="en-US" dirty="0" smtClean="0"/>
              <a:t> Reliable, quantitative outcome measures</a:t>
            </a:r>
          </a:p>
          <a:p>
            <a:r>
              <a:rPr lang="en-US" dirty="0" smtClean="0"/>
              <a:t> Standardization</a:t>
            </a:r>
          </a:p>
          <a:p>
            <a:r>
              <a:rPr lang="en-US" dirty="0" smtClean="0"/>
              <a:t> Failure Mode and Effects Analysis</a:t>
            </a:r>
          </a:p>
        </p:txBody>
      </p:sp>
    </p:spTree>
    <p:extLst>
      <p:ext uri="{BB962C8B-B14F-4D97-AF65-F5344CB8AC3E}">
        <p14:creationId xmlns:p14="http://schemas.microsoft.com/office/powerpoint/2010/main" val="2522941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Perhaps we’ll learn that….</a:t>
            </a:r>
            <a:endParaRPr lang="en-US" dirty="0"/>
          </a:p>
        </p:txBody>
      </p:sp>
      <p:sp>
        <p:nvSpPr>
          <p:cNvPr id="3" name="Content Placeholder 2"/>
          <p:cNvSpPr>
            <a:spLocks noGrp="1"/>
          </p:cNvSpPr>
          <p:nvPr>
            <p:ph idx="1"/>
          </p:nvPr>
        </p:nvSpPr>
        <p:spPr/>
        <p:txBody>
          <a:bodyPr>
            <a:normAutofit/>
          </a:bodyPr>
          <a:lstStyle/>
          <a:p>
            <a:r>
              <a:rPr lang="en-US" dirty="0" smtClean="0"/>
              <a:t>correlation does NOT mean prediction</a:t>
            </a:r>
          </a:p>
          <a:p>
            <a:r>
              <a:rPr lang="en-US" dirty="0" smtClean="0"/>
              <a:t>association does NOT mean cause and effect</a:t>
            </a:r>
          </a:p>
          <a:p>
            <a:r>
              <a:rPr lang="en-US"/>
              <a:t>m</a:t>
            </a:r>
            <a:r>
              <a:rPr lang="en-US" smtClean="0"/>
              <a:t>any “important</a:t>
            </a:r>
            <a:r>
              <a:rPr lang="en-US" dirty="0" smtClean="0"/>
              <a:t>” journal articles are retracted every year because of faulty analysis</a:t>
            </a:r>
          </a:p>
          <a:p>
            <a:r>
              <a:rPr lang="en-US" dirty="0" smtClean="0"/>
              <a:t>expertise actually leads to INCREASED bias</a:t>
            </a:r>
          </a:p>
          <a:p>
            <a:r>
              <a:rPr lang="en-US" dirty="0" smtClean="0"/>
              <a:t>many of the “rules” that we learn in clinical medicine don’t actually make sense</a:t>
            </a:r>
          </a:p>
          <a:p>
            <a:endParaRPr lang="en-US" dirty="0"/>
          </a:p>
        </p:txBody>
      </p:sp>
    </p:spTree>
    <p:extLst>
      <p:ext uri="{BB962C8B-B14F-4D97-AF65-F5344CB8AC3E}">
        <p14:creationId xmlns:p14="http://schemas.microsoft.com/office/powerpoint/2010/main" val="17371288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 Although “systems” problems exist, the majority of “errors” in clinical practice appear to be HUMAN ERROR</a:t>
            </a:r>
          </a:p>
          <a:p>
            <a:r>
              <a:rPr lang="en-US" dirty="0" smtClean="0"/>
              <a:t>Many errors are due to “bias and heuristics” and “prospect theory” (</a:t>
            </a:r>
            <a:r>
              <a:rPr lang="en-US" dirty="0" err="1" smtClean="0"/>
              <a:t>Kahneman</a:t>
            </a:r>
            <a:r>
              <a:rPr lang="en-US" dirty="0" smtClean="0"/>
              <a:t>).</a:t>
            </a:r>
            <a:endParaRPr lang="en-US" dirty="0"/>
          </a:p>
        </p:txBody>
      </p:sp>
    </p:spTree>
    <p:extLst>
      <p:ext uri="{BB962C8B-B14F-4D97-AF65-F5344CB8AC3E}">
        <p14:creationId xmlns:p14="http://schemas.microsoft.com/office/powerpoint/2010/main" val="40617066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Conclusion</a:t>
            </a:r>
          </a:p>
        </p:txBody>
      </p:sp>
      <p:sp>
        <p:nvSpPr>
          <p:cNvPr id="336899" name="Rectangle 3"/>
          <p:cNvSpPr>
            <a:spLocks noGrp="1" noChangeArrowheads="1"/>
          </p:cNvSpPr>
          <p:nvPr>
            <p:ph type="body" idx="1"/>
          </p:nvPr>
        </p:nvSpPr>
        <p:spPr/>
        <p:txBody>
          <a:bodyPr/>
          <a:lstStyle/>
          <a:p>
            <a:r>
              <a:rPr lang="en-US" dirty="0"/>
              <a:t> Medical Error </a:t>
            </a:r>
            <a:r>
              <a:rPr lang="en-US"/>
              <a:t>is </a:t>
            </a:r>
            <a:r>
              <a:rPr lang="en-US" smtClean="0"/>
              <a:t>common</a:t>
            </a:r>
            <a:endParaRPr lang="en-US" dirty="0"/>
          </a:p>
          <a:p>
            <a:r>
              <a:rPr lang="en-US" dirty="0"/>
              <a:t> Most of it is due to unintended </a:t>
            </a:r>
            <a:r>
              <a:rPr lang="en-US" dirty="0" smtClean="0"/>
              <a:t>clinician </a:t>
            </a:r>
            <a:r>
              <a:rPr lang="en-US" dirty="0"/>
              <a:t>mistakes</a:t>
            </a:r>
          </a:p>
          <a:p>
            <a:r>
              <a:rPr lang="en-US" dirty="0"/>
              <a:t> Much of it is caused by our lack of understanding of how to use data</a:t>
            </a:r>
          </a:p>
          <a:p>
            <a:pPr>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Conclusion</a:t>
            </a:r>
          </a:p>
        </p:txBody>
      </p:sp>
      <p:sp>
        <p:nvSpPr>
          <p:cNvPr id="345091" name="Rectangle 3"/>
          <p:cNvSpPr>
            <a:spLocks noGrp="1" noChangeArrowheads="1"/>
          </p:cNvSpPr>
          <p:nvPr>
            <p:ph type="body" idx="1"/>
          </p:nvPr>
        </p:nvSpPr>
        <p:spPr/>
        <p:txBody>
          <a:bodyPr/>
          <a:lstStyle/>
          <a:p>
            <a:r>
              <a:rPr lang="en-US"/>
              <a:t> We need to understand </a:t>
            </a:r>
          </a:p>
          <a:p>
            <a:pPr lvl="1"/>
            <a:r>
              <a:rPr lang="en-US"/>
              <a:t>our susceptibility to bias</a:t>
            </a:r>
          </a:p>
          <a:p>
            <a:pPr lvl="1"/>
            <a:r>
              <a:rPr lang="en-US"/>
              <a:t>our systems are full of holes</a:t>
            </a:r>
          </a:p>
          <a:p>
            <a:pPr lvl="1"/>
            <a:r>
              <a:rPr lang="en-US"/>
              <a:t>medicine isn’t about right and wrong; it’s about probability</a:t>
            </a:r>
          </a:p>
          <a:p>
            <a:pPr lvl="1"/>
            <a:r>
              <a:rPr lang="en-US"/>
              <a:t>hand-offs are fraught with risk</a:t>
            </a:r>
          </a:p>
          <a:p>
            <a:pPr lvl="1"/>
            <a:r>
              <a:rPr lang="en-US"/>
              <a:t>hierarchy inhibits communication</a:t>
            </a:r>
          </a:p>
          <a:p>
            <a:pPr lvl="1"/>
            <a:r>
              <a:rPr lang="en-US"/>
              <a:t>measure twice, cut once</a:t>
            </a:r>
          </a:p>
          <a:p>
            <a:pPr lvl="1"/>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1"/>
          <p:cNvPicPr>
            <a:picLocks noChangeAspect="1" noChangeArrowheads="1"/>
          </p:cNvPicPr>
          <p:nvPr/>
        </p:nvPicPr>
        <p:blipFill>
          <a:blip r:embed="rId2" cstate="print"/>
          <a:srcRect/>
          <a:stretch>
            <a:fillRect/>
          </a:stretch>
        </p:blipFill>
        <p:spPr bwMode="auto">
          <a:xfrm>
            <a:off x="1828800" y="685800"/>
            <a:ext cx="5486400" cy="5238750"/>
          </a:xfrm>
          <a:prstGeom prst="rect">
            <a:avLst/>
          </a:prstGeom>
          <a:noFill/>
        </p:spPr>
      </p:pic>
    </p:spTree>
    <p:extLst>
      <p:ext uri="{BB962C8B-B14F-4D97-AF65-F5344CB8AC3E}">
        <p14:creationId xmlns:p14="http://schemas.microsoft.com/office/powerpoint/2010/main" val="40283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Healthcare is a $2.3 trillion dollar industry</a:t>
            </a:r>
          </a:p>
          <a:p>
            <a:r>
              <a:rPr lang="en-US" dirty="0" smtClean="0"/>
              <a:t>Social expectations have changed</a:t>
            </a:r>
          </a:p>
          <a:p>
            <a:r>
              <a:rPr lang="en-US" dirty="0" smtClean="0"/>
              <a:t>Error is now recognized as a fundamental component of human performance</a:t>
            </a:r>
          </a:p>
          <a:p>
            <a:r>
              <a:rPr lang="en-US" dirty="0" smtClean="0"/>
              <a:t>Focus on “quality improvement” over the past 50 years has changed US industry, but not healthcare</a:t>
            </a:r>
            <a:endParaRPr lang="en-US" dirty="0"/>
          </a:p>
        </p:txBody>
      </p:sp>
    </p:spTree>
    <p:extLst>
      <p:ext uri="{BB962C8B-B14F-4D97-AF65-F5344CB8AC3E}">
        <p14:creationId xmlns:p14="http://schemas.microsoft.com/office/powerpoint/2010/main" val="14065089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A50021"/>
                </a:solidFill>
                <a:effectLst/>
                <a:uLnTx/>
                <a:uFillTx/>
                <a:latin typeface="+mj-lt"/>
                <a:ea typeface="+mj-ea"/>
                <a:cs typeface="+mj-cs"/>
              </a:rPr>
              <a:t>Some “Light” Reading</a:t>
            </a:r>
            <a:endParaRPr kumimoji="0" lang="en-US" sz="4400" b="1" i="0" u="none" strike="noStrike" kern="0" cap="none" spc="0" normalizeH="0" baseline="0" noProof="0" dirty="0">
              <a:ln>
                <a:noFill/>
              </a:ln>
              <a:solidFill>
                <a:srgbClr val="A50021"/>
              </a:solidFill>
              <a:effectLst/>
              <a:uLnTx/>
              <a:uFillTx/>
              <a:latin typeface="+mj-lt"/>
              <a:ea typeface="+mj-ea"/>
              <a:cs typeface="+mj-cs"/>
            </a:endParaRPr>
          </a:p>
        </p:txBody>
      </p:sp>
      <p:sp>
        <p:nvSpPr>
          <p:cNvPr id="3" name="Content Placeholder 2"/>
          <p:cNvSpPr txBox="1">
            <a:spLocks/>
          </p:cNvSpPr>
          <p:nvPr/>
        </p:nvSpPr>
        <p:spPr>
          <a:xfrm>
            <a:off x="228600" y="1600200"/>
            <a:ext cx="87630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on </a:t>
            </a:r>
            <a:r>
              <a:rPr kumimoji="0" lang="en-US" sz="3200" b="1" i="0" u="sng" strike="noStrike" kern="0" cap="none" spc="0" normalizeH="0" baseline="0" noProof="0" smtClean="0">
                <a:ln>
                  <a:noFill/>
                </a:ln>
                <a:solidFill>
                  <a:schemeClr val="tx1"/>
                </a:solidFill>
                <a:effectLst/>
                <a:uLnTx/>
                <a:uFillTx/>
                <a:latin typeface="+mn-lt"/>
                <a:ea typeface="+mn-ea"/>
                <a:cs typeface="+mn-cs"/>
              </a:rPr>
              <a:t>bias</a:t>
            </a:r>
            <a:r>
              <a:rPr kumimoji="0" lang="en-US" sz="3200" b="1" i="0" u="none" strike="noStrike" kern="0" cap="none" spc="0" normalizeH="0" baseline="0" noProof="0" smtClean="0">
                <a:ln>
                  <a:noFill/>
                </a:ln>
                <a:solidFill>
                  <a:schemeClr val="tx1"/>
                </a:solidFill>
                <a:effectLst/>
                <a:uLnTx/>
                <a:uFillTx/>
                <a:latin typeface="+mn-lt"/>
                <a:ea typeface="+mn-ea"/>
                <a:cs typeface="+mn-cs"/>
              </a:rPr>
              <a:t>- The Wisdom of Crowds (Surowiecki)</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on </a:t>
            </a:r>
            <a:r>
              <a:rPr kumimoji="0" lang="en-US" sz="3200" b="1" i="0" u="sng" strike="noStrike" kern="0" cap="none" spc="0" normalizeH="0" baseline="0" noProof="0" smtClean="0">
                <a:ln>
                  <a:noFill/>
                </a:ln>
                <a:solidFill>
                  <a:schemeClr val="tx1"/>
                </a:solidFill>
                <a:effectLst/>
                <a:uLnTx/>
                <a:uFillTx/>
                <a:latin typeface="+mn-lt"/>
                <a:ea typeface="+mn-ea"/>
                <a:cs typeface="+mn-cs"/>
              </a:rPr>
              <a:t>distributions</a:t>
            </a:r>
            <a:r>
              <a:rPr kumimoji="0" lang="en-US" sz="3200" b="1" i="0" u="none" strike="noStrike" kern="0" cap="none" spc="0" normalizeH="0" baseline="0" noProof="0" smtClean="0">
                <a:ln>
                  <a:noFill/>
                </a:ln>
                <a:solidFill>
                  <a:schemeClr val="tx1"/>
                </a:solidFill>
                <a:effectLst/>
                <a:uLnTx/>
                <a:uFillTx/>
                <a:latin typeface="+mn-lt"/>
                <a:ea typeface="+mn-ea"/>
                <a:cs typeface="+mn-cs"/>
              </a:rPr>
              <a:t> rather than concrete numbers – The Flaw of Averages (Savage)</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on </a:t>
            </a:r>
            <a:r>
              <a:rPr kumimoji="0" lang="en-US" sz="3200" b="1" i="0" u="sng" strike="noStrike" kern="0" cap="none" spc="0" normalizeH="0" baseline="0" noProof="0" smtClean="0">
                <a:ln>
                  <a:noFill/>
                </a:ln>
                <a:solidFill>
                  <a:schemeClr val="tx1"/>
                </a:solidFill>
                <a:effectLst/>
                <a:uLnTx/>
                <a:uFillTx/>
                <a:latin typeface="+mn-lt"/>
                <a:ea typeface="+mn-ea"/>
                <a:cs typeface="+mn-cs"/>
              </a:rPr>
              <a:t>outliers</a:t>
            </a:r>
            <a:r>
              <a:rPr kumimoji="0" lang="en-US" sz="3200" b="1" i="0" u="none" strike="noStrike" kern="0" cap="none" spc="0" normalizeH="0" baseline="0" noProof="0" smtClean="0">
                <a:ln>
                  <a:noFill/>
                </a:ln>
                <a:solidFill>
                  <a:schemeClr val="tx1"/>
                </a:solidFill>
                <a:effectLst/>
                <a:uLnTx/>
                <a:uFillTx/>
                <a:latin typeface="+mn-lt"/>
                <a:ea typeface="+mn-ea"/>
                <a:cs typeface="+mn-cs"/>
              </a:rPr>
              <a:t>- The Black Swan (Taleb)</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on </a:t>
            </a:r>
            <a:r>
              <a:rPr kumimoji="0" lang="en-US" sz="3200" b="1" i="0" u="sng" strike="noStrike" kern="0" cap="none" spc="0" normalizeH="0" baseline="0" noProof="0" smtClean="0">
                <a:ln>
                  <a:noFill/>
                </a:ln>
                <a:solidFill>
                  <a:schemeClr val="tx1"/>
                </a:solidFill>
                <a:effectLst/>
                <a:uLnTx/>
                <a:uFillTx/>
                <a:latin typeface="+mn-lt"/>
                <a:ea typeface="+mn-ea"/>
                <a:cs typeface="+mn-cs"/>
              </a:rPr>
              <a:t>physician error</a:t>
            </a:r>
            <a:r>
              <a:rPr kumimoji="0" lang="en-US" sz="3200" b="1" i="0" u="none" strike="noStrike" kern="0" cap="none" spc="0" normalizeH="0" baseline="0" noProof="0" smtClean="0">
                <a:ln>
                  <a:noFill/>
                </a:ln>
                <a:solidFill>
                  <a:schemeClr val="tx1"/>
                </a:solidFill>
                <a:effectLst/>
                <a:uLnTx/>
                <a:uFillTx/>
                <a:latin typeface="+mn-lt"/>
                <a:ea typeface="+mn-ea"/>
                <a:cs typeface="+mn-cs"/>
              </a:rPr>
              <a:t>- How Doctors Think (Groopman)</a:t>
            </a:r>
          </a:p>
          <a:p>
            <a:pPr marL="342900" marR="0" lvl="0" indent="-342900" algn="l" defTabSz="914400" rtl="0" eaLnBrk="1" fontAlgn="base" latinLnBrk="0" hangingPunct="1">
              <a:lnSpc>
                <a:spcPct val="100000"/>
              </a:lnSpc>
              <a:spcBef>
                <a:spcPct val="20000"/>
              </a:spcBef>
              <a:spcAft>
                <a:spcPct val="0"/>
              </a:spcAft>
              <a:buClr>
                <a:srgbClr val="008000"/>
              </a:buClr>
              <a:buSzTx/>
              <a:buFont typeface="Wingdings" pitchFamily="2" charset="2"/>
              <a:buChar char="u"/>
              <a:tabLst/>
              <a:defRPr/>
            </a:pPr>
            <a:r>
              <a:rPr kumimoji="0" lang="en-US" sz="3200" b="1" i="0" u="none" strike="noStrike" kern="0" cap="none" spc="0" normalizeH="0" baseline="0" noProof="0" smtClean="0">
                <a:ln>
                  <a:noFill/>
                </a:ln>
                <a:solidFill>
                  <a:schemeClr val="tx1"/>
                </a:solidFill>
                <a:effectLst/>
                <a:uLnTx/>
                <a:uFillTx/>
                <a:latin typeface="+mn-lt"/>
                <a:ea typeface="+mn-ea"/>
                <a:cs typeface="+mn-cs"/>
              </a:rPr>
              <a:t> on </a:t>
            </a:r>
            <a:r>
              <a:rPr kumimoji="0" lang="en-US" sz="3200" b="1" i="0" u="sng" strike="noStrike" kern="0" cap="none" spc="0" normalizeH="0" baseline="0" noProof="0" smtClean="0">
                <a:ln>
                  <a:noFill/>
                </a:ln>
                <a:solidFill>
                  <a:schemeClr val="tx1"/>
                </a:solidFill>
                <a:effectLst/>
                <a:uLnTx/>
                <a:uFillTx/>
                <a:latin typeface="+mn-lt"/>
                <a:ea typeface="+mn-ea"/>
                <a:cs typeface="+mn-cs"/>
              </a:rPr>
              <a:t>probability</a:t>
            </a:r>
            <a:r>
              <a:rPr kumimoji="0" lang="en-US" sz="3200" b="1" i="0" u="none" strike="noStrike" kern="0" cap="none" spc="0" normalizeH="0" baseline="0" noProof="0" smtClean="0">
                <a:ln>
                  <a:noFill/>
                </a:ln>
                <a:solidFill>
                  <a:schemeClr val="tx1"/>
                </a:solidFill>
                <a:effectLst/>
                <a:uLnTx/>
                <a:uFillTx/>
                <a:latin typeface="+mn-lt"/>
                <a:ea typeface="+mn-ea"/>
                <a:cs typeface="+mn-cs"/>
              </a:rPr>
              <a:t>- The Drunkard’s Walk (Mlodinow)</a:t>
            </a:r>
            <a:endParaRPr kumimoji="0" lang="en-US" sz="3200" b="1"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30804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981200" y="0"/>
            <a:ext cx="500538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38288" y="0"/>
            <a:ext cx="606742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0" y="0"/>
            <a:ext cx="4876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noAutofit/>
          </a:bodyPr>
          <a:lstStyle/>
          <a:p>
            <a:r>
              <a:rPr lang="en-US" sz="2000" dirty="0"/>
              <a:t>Perspective</a:t>
            </a:r>
            <a:br>
              <a:rPr lang="en-US" sz="2000" dirty="0"/>
            </a:br>
            <a:r>
              <a:rPr lang="en-US" sz="2000" dirty="0"/>
              <a:t>Controlling Health Care Spending — The Massachusetts Experiment</a:t>
            </a:r>
            <a:br>
              <a:rPr lang="en-US" sz="2000" dirty="0"/>
            </a:br>
            <a:r>
              <a:rPr lang="en-US" sz="1800" dirty="0" err="1">
                <a:solidFill>
                  <a:schemeClr val="tx1"/>
                </a:solidFill>
              </a:rPr>
              <a:t>Zirui</a:t>
            </a:r>
            <a:r>
              <a:rPr lang="en-US" sz="1800" dirty="0">
                <a:solidFill>
                  <a:schemeClr val="tx1"/>
                </a:solidFill>
              </a:rPr>
              <a:t> Song, B.A., and Bruce E. Landon, M.D., </a:t>
            </a:r>
            <a:r>
              <a:rPr lang="en-US" sz="1800" dirty="0" smtClean="0">
                <a:solidFill>
                  <a:schemeClr val="tx1"/>
                </a:solidFill>
              </a:rPr>
              <a:t>M.B.A., NEJM: 2012</a:t>
            </a:r>
            <a:r>
              <a:rPr lang="en-US" sz="1800" dirty="0">
                <a:solidFill>
                  <a:schemeClr val="tx1"/>
                </a:solidFill>
              </a:rPr>
              <a:t>; </a:t>
            </a:r>
            <a:r>
              <a:rPr lang="en-US" sz="1800" dirty="0" smtClean="0">
                <a:solidFill>
                  <a:schemeClr val="tx1"/>
                </a:solidFill>
              </a:rPr>
              <a:t>366:1560-1561 April 26, 2012</a:t>
            </a:r>
            <a:r>
              <a:rPr lang="en-US" sz="1800" dirty="0">
                <a:solidFill>
                  <a:schemeClr val="tx1"/>
                </a:solidFill>
              </a:rPr>
              <a:t/>
            </a:r>
            <a:br>
              <a:rPr lang="en-US" sz="1800" dirty="0">
                <a:solidFill>
                  <a:schemeClr val="tx1"/>
                </a:solidFill>
              </a:rPr>
            </a:br>
            <a:endParaRPr lang="en-US" sz="1800"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US" dirty="0"/>
              <a:t>One lesson is already resoundingly clear: the growth of health care spending threatens the sustainability of every other public service, from education, to public health, to infrastructure, to defense. Indeed, health care spending is the most important determinant of our growing national debt. In a society of limited resources, the imperative for cost control now comes from outside health care. Payment reform may well be a reasonable beginning, but fundamental reform of the delivery system is needed if we are to truly succeed.</a:t>
            </a:r>
          </a:p>
        </p:txBody>
      </p:sp>
    </p:spTree>
    <p:extLst>
      <p:ext uri="{BB962C8B-B14F-4D97-AF65-F5344CB8AC3E}">
        <p14:creationId xmlns:p14="http://schemas.microsoft.com/office/powerpoint/2010/main" val="1070119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 Modern physicians need the tools to be able to understand, interpret, analyze, apply, and critically evaluate (not just memorize)</a:t>
            </a:r>
          </a:p>
          <a:p>
            <a:r>
              <a:rPr lang="en-US" dirty="0"/>
              <a:t> </a:t>
            </a:r>
            <a:r>
              <a:rPr lang="en-US" dirty="0" smtClean="0"/>
              <a:t>The toolbox that was sufficient in 1960 is no longer adequate</a:t>
            </a:r>
          </a:p>
          <a:p>
            <a:r>
              <a:rPr lang="en-US" dirty="0"/>
              <a:t> </a:t>
            </a:r>
            <a:r>
              <a:rPr lang="en-US" dirty="0" smtClean="0"/>
              <a:t>Physicians must realize that healthcare delivery is “dangerous” and become active participants in making it “safer”</a:t>
            </a:r>
            <a:endParaRPr lang="en-US" dirty="0"/>
          </a:p>
        </p:txBody>
      </p:sp>
    </p:spTree>
    <p:extLst>
      <p:ext uri="{BB962C8B-B14F-4D97-AF65-F5344CB8AC3E}">
        <p14:creationId xmlns:p14="http://schemas.microsoft.com/office/powerpoint/2010/main" val="2224796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IOM Report- 2001</a:t>
            </a:r>
            <a:br>
              <a:rPr lang="en-US" dirty="0" smtClean="0"/>
            </a:br>
            <a:r>
              <a:rPr lang="en-US" dirty="0" smtClean="0">
                <a:solidFill>
                  <a:schemeClr val="tx1"/>
                </a:solidFill>
              </a:rPr>
              <a:t>“Crossing t</a:t>
            </a:r>
            <a:r>
              <a:rPr lang="en-US" sz="4000" dirty="0" smtClean="0">
                <a:solidFill>
                  <a:schemeClr val="tx1"/>
                </a:solidFill>
              </a:rPr>
              <a:t>he Quality Chasm”</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Healthcare should be SEPTEE</a:t>
            </a:r>
          </a:p>
          <a:p>
            <a:pPr lvl="1"/>
            <a:r>
              <a:rPr lang="en-US" dirty="0"/>
              <a:t> </a:t>
            </a:r>
            <a:r>
              <a:rPr lang="en-US" dirty="0" smtClean="0"/>
              <a:t>Safe</a:t>
            </a:r>
          </a:p>
          <a:p>
            <a:pPr lvl="1"/>
            <a:r>
              <a:rPr lang="en-US" dirty="0"/>
              <a:t> </a:t>
            </a:r>
            <a:r>
              <a:rPr lang="en-US" dirty="0" smtClean="0"/>
              <a:t>Effective</a:t>
            </a:r>
          </a:p>
          <a:p>
            <a:pPr lvl="1"/>
            <a:r>
              <a:rPr lang="en-US" dirty="0"/>
              <a:t> </a:t>
            </a:r>
            <a:r>
              <a:rPr lang="en-US" dirty="0" smtClean="0"/>
              <a:t>Patient-centered</a:t>
            </a:r>
          </a:p>
          <a:p>
            <a:pPr lvl="1"/>
            <a:r>
              <a:rPr lang="en-US" dirty="0"/>
              <a:t> </a:t>
            </a:r>
            <a:r>
              <a:rPr lang="en-US" dirty="0" smtClean="0"/>
              <a:t>Timely</a:t>
            </a:r>
          </a:p>
          <a:p>
            <a:pPr lvl="1"/>
            <a:r>
              <a:rPr lang="en-US" dirty="0"/>
              <a:t> </a:t>
            </a:r>
            <a:r>
              <a:rPr lang="en-US" dirty="0" smtClean="0"/>
              <a:t>Efficient</a:t>
            </a:r>
          </a:p>
          <a:p>
            <a:pPr lvl="1"/>
            <a:r>
              <a:rPr lang="en-US" dirty="0"/>
              <a:t> </a:t>
            </a:r>
            <a:r>
              <a:rPr lang="en-US" dirty="0" smtClean="0"/>
              <a:t>Equitable</a:t>
            </a:r>
          </a:p>
        </p:txBody>
      </p:sp>
    </p:spTree>
    <p:extLst>
      <p:ext uri="{BB962C8B-B14F-4D97-AF65-F5344CB8AC3E}">
        <p14:creationId xmlns:p14="http://schemas.microsoft.com/office/powerpoint/2010/main" val="278887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d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redslide">
  <a:themeElements>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redslide">
  <a:themeElements>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redslide">
  <a:themeElements>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redslide">
  <a:themeElements>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redslide">
  <a:themeElements>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ed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ed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ed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ed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ed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ed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ed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ed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ed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ed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ed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ed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redslide</Template>
  <TotalTime>412</TotalTime>
  <Words>3252</Words>
  <Application>Microsoft Office PowerPoint</Application>
  <PresentationFormat>On-screen Show (4:3)</PresentationFormat>
  <Paragraphs>458</Paragraphs>
  <Slides>74</Slides>
  <Notes>18</Notes>
  <HiddenSlides>0</HiddenSlides>
  <MMClips>0</MMClips>
  <ScaleCrop>false</ScaleCrop>
  <HeadingPairs>
    <vt:vector size="4" baseType="variant">
      <vt:variant>
        <vt:lpstr>Theme</vt:lpstr>
      </vt:variant>
      <vt:variant>
        <vt:i4>7</vt:i4>
      </vt:variant>
      <vt:variant>
        <vt:lpstr>Slide Titles</vt:lpstr>
      </vt:variant>
      <vt:variant>
        <vt:i4>74</vt:i4>
      </vt:variant>
    </vt:vector>
  </HeadingPairs>
  <TitlesOfParts>
    <vt:vector size="81" baseType="lpstr">
      <vt:lpstr>redslide</vt:lpstr>
      <vt:lpstr>Custom Design</vt:lpstr>
      <vt:lpstr>1_redslide</vt:lpstr>
      <vt:lpstr>2_redslide</vt:lpstr>
      <vt:lpstr>3_redslide</vt:lpstr>
      <vt:lpstr>4_redslide</vt:lpstr>
      <vt:lpstr>5_redslide</vt:lpstr>
      <vt:lpstr>A Systemic Approach for the Analysis and Prevention of Medical Errors</vt:lpstr>
      <vt:lpstr>PowerPoint Presentation</vt:lpstr>
      <vt:lpstr>Why?</vt:lpstr>
      <vt:lpstr>US Healthcare?</vt:lpstr>
      <vt:lpstr>50 years ago</vt:lpstr>
      <vt:lpstr>Today</vt:lpstr>
      <vt:lpstr>Today</vt:lpstr>
      <vt:lpstr>Solution?</vt:lpstr>
      <vt:lpstr>IOM Report- 2001 “Crossing the Quality Chasm”</vt:lpstr>
      <vt:lpstr>2012 </vt:lpstr>
      <vt:lpstr>Eliminating Waste in US Health Care DM Berwick, AD Hackworth. JAMA 4/11/12</vt:lpstr>
      <vt:lpstr>Why me?</vt:lpstr>
      <vt:lpstr>Traditional Medical View</vt:lpstr>
      <vt:lpstr>Optimal Medical View</vt:lpstr>
      <vt:lpstr>Error</vt:lpstr>
      <vt:lpstr>PowerPoint Presentation</vt:lpstr>
      <vt:lpstr>Heuristics and Bias</vt:lpstr>
      <vt:lpstr>PowerPoint Presentation</vt:lpstr>
      <vt:lpstr>PowerPoint Presentation</vt:lpstr>
      <vt:lpstr>PowerPoint Presentation</vt:lpstr>
      <vt:lpstr>PowerPoint Presentation</vt:lpstr>
      <vt:lpstr>Heuristics and Bias</vt:lpstr>
      <vt:lpstr>“Medical training is, evidently, no defense against the power of framing.”</vt:lpstr>
      <vt:lpstr> error a planned sequence of mental or physical activities that fails to achieve its intended outcome   (Reason)</vt:lpstr>
      <vt:lpstr>Acquiring Competence</vt:lpstr>
      <vt:lpstr>Background</vt:lpstr>
      <vt:lpstr>PowerPoint Presentation</vt:lpstr>
      <vt:lpstr>Important Error Concepts</vt:lpstr>
      <vt:lpstr>Current “Dogma”</vt:lpstr>
      <vt:lpstr>Causes of Medical Error</vt:lpstr>
      <vt:lpstr>Prospective Study of Medical Error</vt:lpstr>
      <vt:lpstr>Prospective Study over 1 Year</vt:lpstr>
      <vt:lpstr>Error Classification</vt:lpstr>
      <vt:lpstr>Interpretation</vt:lpstr>
      <vt:lpstr>Interpretation</vt:lpstr>
      <vt:lpstr>PowerPoint Presentation</vt:lpstr>
      <vt:lpstr>Caveat</vt:lpstr>
      <vt:lpstr>Improvement</vt:lpstr>
      <vt:lpstr>Glossary</vt:lpstr>
      <vt:lpstr>Systems Engineering A Brief History</vt:lpstr>
      <vt:lpstr>Systems Engineering A Brief History</vt:lpstr>
      <vt:lpstr>Process Control Walter Shewhart (1891-1967)</vt:lpstr>
      <vt:lpstr>Deming TQM concepts</vt:lpstr>
      <vt:lpstr>Root Cause Analysis (RCA) looks back</vt:lpstr>
      <vt:lpstr>RCA Tools</vt:lpstr>
      <vt:lpstr>Failure Mode and Effects Analysis (FMEA) looks forward</vt:lpstr>
      <vt:lpstr>LEAN The “Toyota Way”</vt:lpstr>
      <vt:lpstr>Six-Sigma The Motorola System</vt:lpstr>
      <vt:lpstr>LEAN- Six Sigma</vt:lpstr>
      <vt:lpstr>PowerPoint Presentation</vt:lpstr>
      <vt:lpstr>Physician Practice</vt:lpstr>
      <vt:lpstr>Dealing with Uncertainty</vt:lpstr>
      <vt:lpstr>A familiar example</vt:lpstr>
      <vt:lpstr>PowerPoint Presentation</vt:lpstr>
      <vt:lpstr>Example (of many!)</vt:lpstr>
      <vt:lpstr>Another Example</vt:lpstr>
      <vt:lpstr>An Important Consideration</vt:lpstr>
      <vt:lpstr>Education vs Training</vt:lpstr>
      <vt:lpstr>A Recommendation</vt:lpstr>
      <vt:lpstr>Our Curriculum 4 years, 1 ½ hours each week</vt:lpstr>
      <vt:lpstr>Patient Safety Education Program (PSEP)</vt:lpstr>
      <vt:lpstr>Graduate Course in Patient Safety</vt:lpstr>
      <vt:lpstr>Summary</vt:lpstr>
      <vt:lpstr>PowerPoint Presentation</vt:lpstr>
      <vt:lpstr>Perhaps we’ll learn that….</vt:lpstr>
      <vt:lpstr>Summary</vt:lpstr>
      <vt:lpstr>Conclusion</vt:lpstr>
      <vt:lpstr>Conclusion</vt:lpstr>
      <vt:lpstr>PowerPoint Presentation</vt:lpstr>
      <vt:lpstr>PowerPoint Presentation</vt:lpstr>
      <vt:lpstr>PowerPoint Presentation</vt:lpstr>
      <vt:lpstr>PowerPoint Presentation</vt:lpstr>
      <vt:lpstr>PowerPoint Presentation</vt:lpstr>
      <vt:lpstr>Perspective Controlling Health Care Spending — The Massachusetts Experiment Zirui Song, B.A., and Bruce E. Landon, M.D., M.B.A., NEJM: 2012; 366:1560-1561 April 26, 2012 </vt:lpstr>
    </vt:vector>
  </TitlesOfParts>
  <Company>University of South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Systemic Approach for the Analysis and Prevention of Medical Errors</dc:title>
  <dc:creator>Fabri, Peter</dc:creator>
  <cp:lastModifiedBy>Fabri, Peter</cp:lastModifiedBy>
  <cp:revision>29</cp:revision>
  <dcterms:created xsi:type="dcterms:W3CDTF">2012-09-29T15:23:43Z</dcterms:created>
  <dcterms:modified xsi:type="dcterms:W3CDTF">2012-10-09T12:36:45Z</dcterms:modified>
</cp:coreProperties>
</file>