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sldIdLst>
    <p:sldId id="257" r:id="rId2"/>
    <p:sldId id="260" r:id="rId3"/>
    <p:sldId id="259" r:id="rId4"/>
    <p:sldId id="261" r:id="rId5"/>
    <p:sldId id="262" r:id="rId6"/>
    <p:sldId id="263" r:id="rId7"/>
    <p:sldId id="264" r:id="rId8"/>
    <p:sldId id="265" r:id="rId9"/>
    <p:sldId id="266"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4822"/>
    <a:srgbClr val="E3DE0C"/>
    <a:srgbClr val="DFB621"/>
    <a:srgbClr val="DE6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t>Wednesday, December 31, 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525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7190803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14279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221272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1179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703465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Wednesday, December 31, 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263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t>Wednesday, December 31, 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636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Wednesday, December 31, 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2179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Wednesday, December 31, 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1441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Wednesday, December 31, 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402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Wednesday, December 31, 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21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Wednesday, December 31, 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5313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December 31, 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484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Wednesday, December 31, 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784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Wednesday, December 31, 2008</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110593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0C963C-C1DB-4AFD-9DDC-0691666BF49B}" type="datetime2">
              <a:rPr lang="en-US" smtClean="0"/>
              <a:pPr/>
              <a:t>Wednesday, December 31, 2008</a:t>
            </a:fld>
            <a:endParaRPr lang="en-US" cap="all"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700477722"/>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13C3-9D5F-446B-8D70-4497747DF07E}"/>
              </a:ext>
            </a:extLst>
          </p:cNvPr>
          <p:cNvSpPr>
            <a:spLocks noGrp="1"/>
          </p:cNvSpPr>
          <p:nvPr>
            <p:ph type="title"/>
          </p:nvPr>
        </p:nvSpPr>
        <p:spPr>
          <a:xfrm>
            <a:off x="4262284" y="609600"/>
            <a:ext cx="3775587" cy="1320800"/>
          </a:xfrm>
          <a:blipFill>
            <a:blip r:embed="rId2"/>
            <a:tile tx="0" ty="0" sx="100000" sy="100000" flip="none" algn="tl"/>
          </a:blipFill>
        </p:spPr>
        <p:style>
          <a:lnRef idx="1">
            <a:schemeClr val="accent1"/>
          </a:lnRef>
          <a:fillRef idx="1003">
            <a:schemeClr val="lt2"/>
          </a:fillRef>
          <a:effectRef idx="1">
            <a:schemeClr val="accent1"/>
          </a:effectRef>
          <a:fontRef idx="minor">
            <a:schemeClr val="dk1"/>
          </a:fontRef>
        </p:style>
        <p:txBody>
          <a:bodyPr>
            <a:prstTxWarp prst="textInflateBottom">
              <a:avLst/>
            </a:prstTxWarp>
          </a:bodyPr>
          <a:lstStyle/>
          <a:p>
            <a:pPr algn="ctr" rtl="1"/>
            <a:r>
              <a:rPr lang="fa-IR"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RElham" panose="02000506000000020002" pitchFamily="2" charset="-78"/>
                <a:cs typeface="IRElham" panose="02000506000000020002" pitchFamily="2" charset="-78"/>
              </a:rPr>
              <a:t>بسم الله الرحمن الرحیم</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RElham" panose="02000506000000020002" pitchFamily="2" charset="-78"/>
              <a:cs typeface="IRElham" panose="02000506000000020002" pitchFamily="2" charset="-78"/>
            </a:endParaRPr>
          </a:p>
        </p:txBody>
      </p:sp>
      <p:sp>
        <p:nvSpPr>
          <p:cNvPr id="3" name="Content Placeholder 2">
            <a:extLst>
              <a:ext uri="{FF2B5EF4-FFF2-40B4-BE49-F238E27FC236}">
                <a16:creationId xmlns:a16="http://schemas.microsoft.com/office/drawing/2014/main" id="{84826BC1-CCB2-4705-8C69-D63A08D590A5}"/>
              </a:ext>
            </a:extLst>
          </p:cNvPr>
          <p:cNvSpPr>
            <a:spLocks noGrp="1"/>
          </p:cNvSpPr>
          <p:nvPr>
            <p:ph idx="1"/>
          </p:nvPr>
        </p:nvSpPr>
        <p:spPr>
          <a:xfrm>
            <a:off x="1298712" y="2556932"/>
            <a:ext cx="9601196" cy="3318936"/>
          </a:xfrm>
          <a:blipFill>
            <a:blip r:embed="rId2"/>
            <a:tile tx="0" ty="0" sx="100000" sy="100000" flip="none" algn="tl"/>
          </a:blipFill>
        </p:spPr>
        <p:style>
          <a:lnRef idx="1">
            <a:schemeClr val="accent1"/>
          </a:lnRef>
          <a:fillRef idx="1003">
            <a:schemeClr val="lt1"/>
          </a:fillRef>
          <a:effectRef idx="1">
            <a:schemeClr val="accent1"/>
          </a:effectRef>
          <a:fontRef idx="minor">
            <a:schemeClr val="dk1"/>
          </a:fontRef>
        </p:style>
        <p:txBody>
          <a:bodyPr>
            <a:normAutofit/>
          </a:bodyPr>
          <a:lstStyle/>
          <a:p>
            <a:pPr marL="0" indent="0" algn="ctr">
              <a:buNone/>
            </a:pPr>
            <a:endParaRPr lang="fa-IR" dirty="0"/>
          </a:p>
          <a:p>
            <a:pPr marL="0" indent="0" algn="ctr" rtl="1">
              <a:buNone/>
            </a:pPr>
            <a:r>
              <a:rPr lang="fa-IR" sz="2800"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rPr>
              <a:t>ارائه الگوریتم </a:t>
            </a:r>
            <a:r>
              <a:rPr lang="en-US" sz="3600" b="1"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rPr>
              <a:t>Robin – karp</a:t>
            </a:r>
            <a:endParaRPr lang="fa-IR" sz="3600" b="1"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endParaRPr>
          </a:p>
          <a:p>
            <a:pPr marL="0" indent="0" algn="ctr" rtl="1">
              <a:buNone/>
            </a:pPr>
            <a:r>
              <a:rPr lang="fa-IR" sz="2800"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rPr>
              <a:t>تمرین فردی از گروه</a:t>
            </a:r>
            <a:r>
              <a:rPr lang="en-US" sz="2800"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rPr>
              <a:t>G – A</a:t>
            </a:r>
            <a:r>
              <a:rPr lang="en-US" sz="28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03 </a:t>
            </a:r>
            <a:endParaRPr lang="fa-IR" sz="2800" dirty="0">
              <a:ln w="0"/>
              <a:solidFill>
                <a:srgbClr val="002060"/>
              </a:solidFill>
              <a:effectLst>
                <a:outerShdw blurRad="38100" dist="19050" dir="2700000" algn="tl" rotWithShape="0">
                  <a:schemeClr val="dk1">
                    <a:alpha val="40000"/>
                  </a:schemeClr>
                </a:outerShdw>
              </a:effectLst>
              <a:latin typeface="Badr" panose="02000500000000000000" pitchFamily="2" charset="-78"/>
              <a:cs typeface="Badr" panose="02000500000000000000" pitchFamily="2" charset="-78"/>
            </a:endParaRPr>
          </a:p>
          <a:p>
            <a:pPr marL="0" indent="0" algn="ctr">
              <a:buNone/>
            </a:pPr>
            <a:r>
              <a:rPr lang="fa-IR" sz="2800" dirty="0">
                <a:ln w="0"/>
                <a:solidFill>
                  <a:srgbClr val="002060"/>
                </a:solidFill>
                <a:effectLst>
                  <a:outerShdw blurRad="38100" dist="19050" dir="2700000" algn="tl" rotWithShape="0">
                    <a:schemeClr val="dk1">
                      <a:alpha val="40000"/>
                    </a:schemeClr>
                  </a:outerShdw>
                </a:effectLst>
              </a:rPr>
              <a:t>استاد محترم دکتر سید علیرضا ابراهیمی رضوی</a:t>
            </a:r>
          </a:p>
          <a:p>
            <a:pPr marL="0" indent="0" algn="ctr" rtl="1">
              <a:buNone/>
            </a:pPr>
            <a:r>
              <a:rPr lang="fa-IR" dirty="0">
                <a:ln w="0"/>
                <a:solidFill>
                  <a:srgbClr val="002060"/>
                </a:solidFill>
                <a:effectLst>
                  <a:outerShdw blurRad="38100" dist="19050" dir="2700000" algn="tl" rotWithShape="0">
                    <a:schemeClr val="dk1">
                      <a:alpha val="40000"/>
                    </a:schemeClr>
                  </a:outerShdw>
                </a:effectLst>
              </a:rPr>
              <a:t>ارائه شده توسط : صدیقه دارایی زاده</a:t>
            </a:r>
            <a:endParaRPr lang="en-US"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1453027"/>
      </p:ext>
    </p:extLst>
  </p:cSld>
  <p:clrMapOvr>
    <a:masterClrMapping/>
  </p:clrMapOvr>
  <mc:AlternateContent xmlns:mc="http://schemas.openxmlformats.org/markup-compatibility/2006">
    <mc:Choice xmlns:p14="http://schemas.microsoft.com/office/powerpoint/2010/main" Requires="p14">
      <p:transition spd="slow" p14:dur="2000" advTm="12257">
        <p14:prism isContent="1"/>
      </p:transition>
    </mc:Choice>
    <mc:Fallback>
      <p:transition spd="slow" advTm="1225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410374-6FB4-4D89-BF05-1154C21DDCD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033670" y="599454"/>
            <a:ext cx="10114721" cy="5234816"/>
          </a:xfrm>
          <a:prstGeom prst="rect">
            <a:avLst/>
          </a:prstGeom>
        </p:spPr>
      </p:pic>
      <p:sp>
        <p:nvSpPr>
          <p:cNvPr id="4" name="TextBox 3">
            <a:extLst>
              <a:ext uri="{FF2B5EF4-FFF2-40B4-BE49-F238E27FC236}">
                <a16:creationId xmlns:a16="http://schemas.microsoft.com/office/drawing/2014/main" id="{7F9379B5-B6B2-4AA8-A8DC-B54AF0761978}"/>
              </a:ext>
            </a:extLst>
          </p:cNvPr>
          <p:cNvSpPr txBox="1"/>
          <p:nvPr/>
        </p:nvSpPr>
        <p:spPr>
          <a:xfrm rot="10800000" flipV="1">
            <a:off x="9330217" y="3245053"/>
            <a:ext cx="1818174" cy="363979"/>
          </a:xfrm>
          <a:prstGeom prst="rect">
            <a:avLst/>
          </a:prstGeom>
          <a:noFill/>
        </p:spPr>
        <p:txBody>
          <a:bodyPr wrap="square" rtlCol="0">
            <a:spAutoFit/>
          </a:bodyPr>
          <a:lstStyle/>
          <a:p>
            <a:endParaRPr lang="en-US" dirty="0"/>
          </a:p>
        </p:txBody>
      </p:sp>
      <p:sp>
        <p:nvSpPr>
          <p:cNvPr id="5" name="Rectangle 1">
            <a:extLst>
              <a:ext uri="{FF2B5EF4-FFF2-40B4-BE49-F238E27FC236}">
                <a16:creationId xmlns:a16="http://schemas.microsoft.com/office/drawing/2014/main" id="{F4D49FA0-02ED-4736-9DC0-B93335C43AA4}"/>
              </a:ext>
            </a:extLst>
          </p:cNvPr>
          <p:cNvSpPr>
            <a:spLocks noChangeArrowheads="1"/>
          </p:cNvSpPr>
          <p:nvPr/>
        </p:nvSpPr>
        <p:spPr bwMode="auto">
          <a:xfrm rot="10800000" flipV="1">
            <a:off x="4875811" y="696648"/>
            <a:ext cx="6282519" cy="646331"/>
          </a:xfrm>
          <a:prstGeom prst="rect">
            <a:avLst/>
          </a:prstGeom>
          <a:blipFill>
            <a:blip r:embed="rId4"/>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خطوط 8 و 9 در زمان ثابت اجرا می‌شوند و کل حلقه در خط 7</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بار تکرار می‌گردد پس مرحلۀ پیش‌پردازش از مرتبۀ زمانی</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خواهد بود</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0</a:t>
            </a:r>
          </a:p>
        </p:txBody>
      </p:sp>
      <p:sp>
        <p:nvSpPr>
          <p:cNvPr id="6" name="AutoShape 2" descr="{\displaystyle \Theta (m)}">
            <a:extLst>
              <a:ext uri="{FF2B5EF4-FFF2-40B4-BE49-F238E27FC236}">
                <a16:creationId xmlns:a16="http://schemas.microsoft.com/office/drawing/2014/main" id="{99409923-4FFD-423F-A544-D20C22498F62}"/>
              </a:ext>
            </a:extLst>
          </p:cNvPr>
          <p:cNvSpPr>
            <a:spLocks noChangeAspect="1" noChangeArrowheads="1"/>
          </p:cNvSpPr>
          <p:nvPr/>
        </p:nvSpPr>
        <p:spPr bwMode="auto">
          <a:xfrm rot="10800000" flipV="1">
            <a:off x="9638954" y="-130176"/>
            <a:ext cx="300383" cy="3003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displaystyle \Theta (m)}">
            <a:extLst>
              <a:ext uri="{FF2B5EF4-FFF2-40B4-BE49-F238E27FC236}">
                <a16:creationId xmlns:a16="http://schemas.microsoft.com/office/drawing/2014/main" id="{4336932B-4EB6-4862-B5B3-6D219793544F}"/>
              </a:ext>
            </a:extLst>
          </p:cNvPr>
          <p:cNvSpPr>
            <a:spLocks noChangeAspect="1" noChangeArrowheads="1"/>
          </p:cNvSpPr>
          <p:nvPr/>
        </p:nvSpPr>
        <p:spPr bwMode="auto">
          <a:xfrm rot="10800000" flipV="1">
            <a:off x="1742729" y="160338"/>
            <a:ext cx="300383" cy="3003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isplaystyle \Theta (m(n-m+1))}">
            <a:extLst>
              <a:ext uri="{FF2B5EF4-FFF2-40B4-BE49-F238E27FC236}">
                <a16:creationId xmlns:a16="http://schemas.microsoft.com/office/drawing/2014/main" id="{A526EF2E-DB70-4482-97D1-B9A43D61A52F}"/>
              </a:ext>
            </a:extLst>
          </p:cNvPr>
          <p:cNvSpPr>
            <a:spLocks noChangeAspect="1" noChangeArrowheads="1"/>
          </p:cNvSpPr>
          <p:nvPr/>
        </p:nvSpPr>
        <p:spPr bwMode="auto">
          <a:xfrm rot="10800000" flipV="1">
            <a:off x="11696354" y="160338"/>
            <a:ext cx="300383" cy="3003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displaystyle \operatorname {O} ((n-m+1)+cm)=\operatorname {O} (n+m)}">
            <a:extLst>
              <a:ext uri="{FF2B5EF4-FFF2-40B4-BE49-F238E27FC236}">
                <a16:creationId xmlns:a16="http://schemas.microsoft.com/office/drawing/2014/main" id="{279FEFB0-9DDE-4B21-81C7-1D07BF405B5F}"/>
              </a:ext>
            </a:extLst>
          </p:cNvPr>
          <p:cNvSpPr>
            <a:spLocks noChangeAspect="1" noChangeArrowheads="1"/>
          </p:cNvSpPr>
          <p:nvPr/>
        </p:nvSpPr>
        <p:spPr bwMode="auto">
          <a:xfrm rot="10800000" flipV="1">
            <a:off x="15658754" y="449262"/>
            <a:ext cx="300383" cy="3003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displaystyle \operatorname {O} ((n-m+1)+cm)=\operatorname {O} (n+m)}">
            <a:extLst>
              <a:ext uri="{FF2B5EF4-FFF2-40B4-BE49-F238E27FC236}">
                <a16:creationId xmlns:a16="http://schemas.microsoft.com/office/drawing/2014/main" id="{4133ACF7-2766-4216-9CB1-57E60674D1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26CC8980-FFB4-47FE-8AB4-914ACC0237FE}"/>
              </a:ext>
            </a:extLst>
          </p:cNvPr>
          <p:cNvSpPr txBox="1"/>
          <p:nvPr/>
        </p:nvSpPr>
        <p:spPr>
          <a:xfrm>
            <a:off x="8093122" y="4462818"/>
            <a:ext cx="54591"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B0D5A733-A457-42C3-8327-BD0DF1BD0A25}"/>
              </a:ext>
            </a:extLst>
          </p:cNvPr>
          <p:cNvSpPr txBox="1"/>
          <p:nvPr/>
        </p:nvSpPr>
        <p:spPr>
          <a:xfrm>
            <a:off x="7369791" y="550004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68023785-E1C7-4644-8E2E-D4DA2E05482B}"/>
              </a:ext>
            </a:extLst>
          </p:cNvPr>
          <p:cNvSpPr txBox="1"/>
          <p:nvPr/>
        </p:nvSpPr>
        <p:spPr>
          <a:xfrm>
            <a:off x="4875811" y="1494620"/>
            <a:ext cx="6282519" cy="1200329"/>
          </a:xfrm>
          <a:prstGeom prst="rect">
            <a:avLst/>
          </a:prstGeom>
          <a:blipFill>
            <a:blip r:embed="rId4"/>
            <a:tile tx="0" ty="0" sx="100000" sy="100000" flip="none" algn="tl"/>
          </a:blipFill>
        </p:spPr>
        <p:txBody>
          <a:bodyPr wrap="square" rtlCol="0">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خط 13 نیز در زمان</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(m)</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اجرا می‌شود و از آنجا که احتمال اجرای آن در هر بار تکرار حلقه وجود دارد، مرتبۀ زمانی اجرای حلقه در بدترین حالت برابر</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m(n-m+1))</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است</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endParaRPr kumimoji="0" lang="en-US" sz="18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p:txBody>
      </p:sp>
      <p:sp>
        <p:nvSpPr>
          <p:cNvPr id="14" name="TextBox 13">
            <a:extLst>
              <a:ext uri="{FF2B5EF4-FFF2-40B4-BE49-F238E27FC236}">
                <a16:creationId xmlns:a16="http://schemas.microsoft.com/office/drawing/2014/main" id="{E0ACA5AD-C51A-41CC-9699-C296853EF41B}"/>
              </a:ext>
            </a:extLst>
          </p:cNvPr>
          <p:cNvSpPr txBox="1"/>
          <p:nvPr/>
        </p:nvSpPr>
        <p:spPr>
          <a:xfrm>
            <a:off x="4875811" y="2866577"/>
            <a:ext cx="6272580" cy="1200329"/>
          </a:xfrm>
          <a:prstGeom prst="rect">
            <a:avLst/>
          </a:prstGeom>
          <a:blipFill>
            <a:blip r:embed="rId4"/>
            <a:tile tx="0" ty="0" sx="100000" sy="100000" flip="none" algn="tl"/>
          </a:blipFill>
        </p:spPr>
        <p:txBody>
          <a:bodyPr wrap="square" rtlCol="0">
            <a:sp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اما در بسیاری از حالت‌ها انتظار می‌رود تطابق رشتۀ الگو و زیررشته، دفعات کمی رخ دهد</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مثلاً به تعداد ثابتی مانند</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c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از کل دفعات تکرار حلقه</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در این صورت زمان اجرای موردانتظار مرحله تطابق برابر با</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((n-m+1) +cm =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(n+m)</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خواهد بود</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p>
        </p:txBody>
      </p:sp>
    </p:spTree>
    <p:extLst>
      <p:ext uri="{BB962C8B-B14F-4D97-AF65-F5344CB8AC3E}">
        <p14:creationId xmlns:p14="http://schemas.microsoft.com/office/powerpoint/2010/main" val="1815864517"/>
      </p:ext>
    </p:extLst>
  </p:cSld>
  <p:clrMapOvr>
    <a:masterClrMapping/>
  </p:clrMapOvr>
  <mc:AlternateContent xmlns:mc="http://schemas.openxmlformats.org/markup-compatibility/2006" xmlns:p14="http://schemas.microsoft.com/office/powerpoint/2010/main">
    <mc:Choice Requires="p14">
      <p:transition spd="slow" p14:dur="2000" advTm="108000">
        <p14:prism isContent="1"/>
      </p:transition>
    </mc:Choice>
    <mc:Fallback xmlns="">
      <p:transition spd="slow" advTm="10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8BC3A2-177D-46D3-847C-D4EAD0C63F1B}"/>
              </a:ext>
            </a:extLst>
          </p:cNvPr>
          <p:cNvSpPr>
            <a:spLocks noGrp="1"/>
          </p:cNvSpPr>
          <p:nvPr>
            <p:ph type="title" idx="4294967295"/>
          </p:nvPr>
        </p:nvSpPr>
        <p:spPr>
          <a:xfrm>
            <a:off x="8040688" y="966788"/>
            <a:ext cx="4151312" cy="2374900"/>
          </a:xfrm>
        </p:spPr>
        <p:txBody>
          <a:bodyPr vert="horz" lIns="91440" tIns="45720" rIns="91440" bIns="0" rtlCol="0" anchor="b">
            <a:normAutofit/>
          </a:bodyPr>
          <a:lstStyle/>
          <a:p>
            <a:pPr rtl="0"/>
            <a:r>
              <a:rPr kumimoji="0" lang="en-US" sz="4800" u="none" strike="noStrike" spc="0" normalizeH="0" baseline="0" noProof="0">
                <a:ln w="3175" cmpd="sng">
                  <a:noFill/>
                </a:ln>
                <a:uLnTx/>
                <a:uFillTx/>
              </a:rPr>
              <a:t>سپاس ازهمراهی شما</a:t>
            </a:r>
            <a:endParaRPr lang="en-US" sz="4800"/>
          </a:p>
        </p:txBody>
      </p:sp>
      <p:pic>
        <p:nvPicPr>
          <p:cNvPr id="14" name="Picture 13">
            <a:extLst>
              <a:ext uri="{FF2B5EF4-FFF2-40B4-BE49-F238E27FC236}">
                <a16:creationId xmlns:a16="http://schemas.microsoft.com/office/drawing/2014/main" id="{D7C4BE41-F19F-4430-9299-45F458C74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029" y="1461815"/>
            <a:ext cx="4960442" cy="3348298"/>
          </a:xfrm>
          <a:prstGeom prst="rect">
            <a:avLst/>
          </a:prstGeom>
        </p:spPr>
      </p:pic>
    </p:spTree>
    <p:extLst>
      <p:ext uri="{BB962C8B-B14F-4D97-AF65-F5344CB8AC3E}">
        <p14:creationId xmlns:p14="http://schemas.microsoft.com/office/powerpoint/2010/main" val="35862782"/>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46E6-1917-47ED-B95E-4A513DE500C3}"/>
              </a:ext>
            </a:extLst>
          </p:cNvPr>
          <p:cNvSpPr>
            <a:spLocks noGrp="1"/>
          </p:cNvSpPr>
          <p:nvPr>
            <p:ph type="title"/>
          </p:nvPr>
        </p:nvSpPr>
        <p:spPr>
          <a:blipFill>
            <a:blip r:embed="rId2"/>
            <a:tile tx="0" ty="0" sx="100000" sy="100000" flip="none" algn="tl"/>
          </a:blipFill>
        </p:spPr>
        <p:txBody>
          <a:bodyPr>
            <a:normAutofit/>
          </a:bodyPr>
          <a:lstStyle/>
          <a:p>
            <a:pPr marL="0" marR="0" lvl="0" indent="0" algn="r" defTabSz="914400" rtl="1" eaLnBrk="0" fontAlgn="base" latinLnBrk="0" hangingPunct="0">
              <a:lnSpc>
                <a:spcPct val="100000"/>
              </a:lnSpc>
              <a:spcBef>
                <a:spcPct val="0"/>
              </a:spcBef>
              <a:spcAft>
                <a:spcPct val="0"/>
              </a:spcAft>
              <a:tabLst/>
              <a:defRPr/>
            </a:pPr>
            <a:r>
              <a:rPr kumimoji="0" lang="ar-SA" altLang="en-US" sz="3200" b="1" i="0" u="none" strike="noStrike" kern="1200" cap="none" spc="0" normalizeH="0" baseline="0" noProof="0" dirty="0">
                <a:ln>
                  <a:noFill/>
                </a:ln>
                <a:solidFill>
                  <a:schemeClr val="accent1">
                    <a:lumMod val="50000"/>
                  </a:schemeClr>
                </a:solidFill>
                <a:effectLst/>
                <a:uLnTx/>
                <a:uFillTx/>
                <a:latin typeface="Badr" panose="02000500000000000000" pitchFamily="2" charset="-78"/>
                <a:ea typeface="+mn-ea"/>
                <a:cs typeface="Badr" panose="02000500000000000000" pitchFamily="2" charset="-78"/>
              </a:rPr>
              <a:t>الگوریتم جستجوی رشتهٔ رابین-کارپ</a:t>
            </a:r>
            <a:r>
              <a:rPr kumimoji="0" lang="en-US" altLang="en-US" sz="3200" b="1" i="0" u="none" strike="noStrike" kern="1200" cap="none" spc="0" normalizeH="0" baseline="0" noProof="0" dirty="0">
                <a:ln>
                  <a:noFill/>
                </a:ln>
                <a:solidFill>
                  <a:schemeClr val="accent1">
                    <a:lumMod val="50000"/>
                  </a:schemeClr>
                </a:solidFill>
                <a:effectLst/>
                <a:uLnTx/>
                <a:uFillTx/>
                <a:latin typeface="Badr" panose="02000500000000000000" pitchFamily="2" charset="-78"/>
                <a:ea typeface="+mn-ea"/>
                <a:cs typeface="Badr" panose="02000500000000000000" pitchFamily="2" charset="-78"/>
              </a:rPr>
              <a:t> </a:t>
            </a:r>
            <a:br>
              <a:rPr kumimoji="0" lang="fa-IR" altLang="en-US" sz="3200" b="1" i="0" u="none" strike="noStrike" kern="1200" cap="none" spc="0" normalizeH="0" baseline="0" noProof="0" dirty="0">
                <a:ln>
                  <a:noFill/>
                </a:ln>
                <a:solidFill>
                  <a:schemeClr val="accent1">
                    <a:lumMod val="50000"/>
                  </a:schemeClr>
                </a:solidFill>
                <a:effectLst/>
                <a:uLnTx/>
                <a:uFillTx/>
                <a:latin typeface="Badr" panose="02000500000000000000" pitchFamily="2" charset="-78"/>
                <a:ea typeface="+mn-ea"/>
                <a:cs typeface="Badr" panose="02000500000000000000" pitchFamily="2" charset="-78"/>
              </a:rPr>
            </a:br>
            <a:endParaRPr lang="en-US" sz="3200" dirty="0">
              <a:solidFill>
                <a:schemeClr val="accent1">
                  <a:lumMod val="50000"/>
                </a:schemeClr>
              </a:solidFill>
            </a:endParaRPr>
          </a:p>
        </p:txBody>
      </p:sp>
      <p:sp>
        <p:nvSpPr>
          <p:cNvPr id="3" name="Content Placeholder 2">
            <a:extLst>
              <a:ext uri="{FF2B5EF4-FFF2-40B4-BE49-F238E27FC236}">
                <a16:creationId xmlns:a16="http://schemas.microsoft.com/office/drawing/2014/main" id="{1D49FCD2-AB3C-426C-A8CE-677CBC4D53C9}"/>
              </a:ext>
            </a:extLst>
          </p:cNvPr>
          <p:cNvSpPr>
            <a:spLocks noGrp="1"/>
          </p:cNvSpPr>
          <p:nvPr>
            <p:ph idx="1"/>
          </p:nvPr>
        </p:nvSpPr>
        <p:spPr>
          <a:blipFill>
            <a:blip r:embed="rId2"/>
            <a:tile tx="0" ty="0" sx="100000" sy="100000" flip="none" algn="tl"/>
          </a:blipFill>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a-IR" altLang="en-US" sz="2000" b="1" i="0" u="none" strike="noStrike" kern="1200" cap="none" spc="0" normalizeH="0" baseline="0" noProof="0" dirty="0">
              <a:ln>
                <a:noFill/>
              </a:ln>
              <a:solidFill>
                <a:srgbClr val="0F6FC6">
                  <a:lumMod val="50000"/>
                </a:srgbClr>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یکی از</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الگوریتم های تطبیق رشته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است که در سال 1987 توسط مایکل او. رابین و ریچارد ام. کارپ ارائه شد.</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از این الگوریتم برای پیدا کردن مجموعه‌ای از رشته‌ها</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ی</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الگو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در یک متن با به‌کارگیری</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در هم سازی</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استفاده می‌شود.</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این کار در دو مرحله پیش‌پردازش</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و تطابق</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انجام می‌گیرد که اگر یک متن به طول</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n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و رشته‌ای به طول</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m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داشته باشیم </a:t>
            </a:r>
            <a:r>
              <a:rPr kumimoji="0" lang="en-US" altLang="en-US" sz="1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مرحلۀ اول در زما</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ن</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(n)</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n-US" altLang="en-US" sz="1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و مرحلۀ دوم در بدترین حال</a:t>
            </a:r>
            <a:r>
              <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ت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در زمان</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(m(n-m+1))</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انجام می‌شود.</a:t>
            </a: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endParaRPr kumimoji="0" lang="fa-I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defRPr/>
            </a:pPr>
            <a:r>
              <a:rPr kumimoji="0" lang="ar-SA"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هر چند زمان میانگین اجرای مرحله دوم بر اساس فرضیات خاصی می‌تواند </a:t>
            </a:r>
            <a:r>
              <a:rPr lang="fa-IR" altLang="en-US" sz="1800" dirty="0">
                <a:solidFill>
                  <a:srgbClr val="002060"/>
                </a:solidFill>
                <a:latin typeface="Badr" panose="02000500000000000000" pitchFamily="2" charset="-78"/>
                <a:cs typeface="Badr" panose="02000500000000000000" pitchFamily="2" charset="-78"/>
              </a:rPr>
              <a:t>به</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(m+n)</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n-US" altLang="en-US" sz="1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lang="fa-IR" altLang="en-US" sz="1800" dirty="0">
                <a:solidFill>
                  <a:srgbClr val="002060"/>
                </a:solidFill>
                <a:latin typeface="Badr" panose="02000500000000000000" pitchFamily="2" charset="-78"/>
                <a:cs typeface="Badr" panose="02000500000000000000" pitchFamily="2" charset="-78"/>
              </a:rPr>
              <a:t> بهبود پیداکند.</a:t>
            </a:r>
            <a:endPar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endParaRPr>
          </a:p>
          <a:p>
            <a:endParaRPr lang="en-US" dirty="0"/>
          </a:p>
        </p:txBody>
      </p:sp>
    </p:spTree>
    <p:extLst>
      <p:ext uri="{BB962C8B-B14F-4D97-AF65-F5344CB8AC3E}">
        <p14:creationId xmlns:p14="http://schemas.microsoft.com/office/powerpoint/2010/main" val="4070604483"/>
      </p:ext>
    </p:extLst>
  </p:cSld>
  <p:clrMapOvr>
    <a:masterClrMapping/>
  </p:clrMapOvr>
  <mc:AlternateContent xmlns:mc="http://schemas.openxmlformats.org/markup-compatibility/2006" xmlns:p14="http://schemas.microsoft.com/office/powerpoint/2010/main">
    <mc:Choice Requires="p14">
      <p:transition spd="slow" p14:dur="2000" advTm="60000">
        <p14:prism isContent="1"/>
      </p:transition>
    </mc:Choice>
    <mc:Fallback xmlns="">
      <p:transition spd="slow" advTm="6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3EDA-55B1-4452-AA45-A51E3E2AB9D7}"/>
              </a:ext>
            </a:extLst>
          </p:cNvPr>
          <p:cNvSpPr>
            <a:spLocks noGrp="1"/>
          </p:cNvSpPr>
          <p:nvPr>
            <p:ph type="title"/>
          </p:nvPr>
        </p:nvSpPr>
        <p:spPr>
          <a:xfrm>
            <a:off x="1295401" y="768566"/>
            <a:ext cx="9601196" cy="1303867"/>
          </a:xfrm>
          <a:blipFill>
            <a:blip r:embed="rId2"/>
            <a:tile tx="0" ty="0" sx="100000" sy="100000" flip="none" algn="tl"/>
          </a:blipFill>
        </p:spPr>
        <p:txBody>
          <a:bodyPr>
            <a:normAutofit/>
          </a:bodyPr>
          <a:lstStyle/>
          <a:p>
            <a:pPr algn="r" rtl="1"/>
            <a:r>
              <a:rPr lang="fa-IR" sz="3600" b="1" dirty="0">
                <a:solidFill>
                  <a:schemeClr val="accent1">
                    <a:lumMod val="50000"/>
                  </a:schemeClr>
                </a:solidFill>
              </a:rPr>
              <a:t>جستجو با استفاده از شیفت دادن زیررشته</a:t>
            </a:r>
            <a:br>
              <a:rPr lang="fa-IR" b="1" dirty="0">
                <a:solidFill>
                  <a:schemeClr val="accent1">
                    <a:lumMod val="50000"/>
                  </a:schemeClr>
                </a:solidFill>
              </a:rPr>
            </a:br>
            <a:endParaRPr lang="en-US" dirty="0">
              <a:solidFill>
                <a:schemeClr val="accent1">
                  <a:lumMod val="50000"/>
                </a:schemeClr>
              </a:solidFill>
            </a:endParaRPr>
          </a:p>
        </p:txBody>
      </p:sp>
      <p:sp>
        <p:nvSpPr>
          <p:cNvPr id="4" name="Rectangle 1">
            <a:extLst>
              <a:ext uri="{FF2B5EF4-FFF2-40B4-BE49-F238E27FC236}">
                <a16:creationId xmlns:a16="http://schemas.microsoft.com/office/drawing/2014/main" id="{FD89FAE5-3EBA-48D1-B4FB-65F53099A814}"/>
              </a:ext>
            </a:extLst>
          </p:cNvPr>
          <p:cNvSpPr>
            <a:spLocks noChangeArrowheads="1"/>
          </p:cNvSpPr>
          <p:nvPr/>
        </p:nvSpPr>
        <p:spPr bwMode="auto">
          <a:xfrm flipH="1">
            <a:off x="1295401" y="2825124"/>
            <a:ext cx="9601195" cy="2046714"/>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صورتی که متنی به طول</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n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به صورت</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T[1..n]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و رشته‌ای به طول</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به صورت</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P[1..m]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داشته باشیم که</a:t>
            </a:r>
            <a:r>
              <a:rPr kumimoji="0" lang="en-US" altLang="en-US" sz="1800" b="0" i="0" u="none" strike="noStrike" cap="none" normalizeH="0" baseline="0" dirty="0" err="1">
                <a:ln>
                  <a:noFill/>
                </a:ln>
                <a:solidFill>
                  <a:srgbClr val="002060"/>
                </a:solidFill>
                <a:effectLst/>
                <a:latin typeface="Badr" panose="02000500000000000000" pitchFamily="2" charset="-78"/>
                <a:cs typeface="Badr" panose="02000500000000000000" pitchFamily="2" charset="-78"/>
              </a:rPr>
              <a:t>m≤n</a:t>
            </a:r>
            <a:r>
              <a:rPr kumimoji="0" lang="en-US" altLang="en-US" sz="19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آسان‌ترین و ناکارآمدترین راه برای جستجو</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fa-IR"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الگوریتم جستجوی رشته ساده لوحانه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است که همه حالت‌های ممکن را به این صورت بررسی می‌کند</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هر مرحله رشته</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P[1..m]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با زیررشته‌ای از متن</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مقایسه می‌گردد. زیررشته موردنظر در مرحله اول</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حرف اول از متن</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(T[1..m])،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مرحله دوم</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حرف دوم از متن</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(T[2..m+1])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و به همین ترتیب در مرحله</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s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ام</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lang="fa-IR" altLang="en-US" dirty="0">
                <a:solidFill>
                  <a:srgbClr val="002060"/>
                </a:solidFill>
                <a:latin typeface="Badr" panose="02000500000000000000" pitchFamily="2" charset="-78"/>
                <a:cs typeface="Badr" panose="02000500000000000000" pitchFamily="2" charset="-78"/>
              </a:rPr>
              <a:t>،</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حرف</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s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ام</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s ≤n-m </a:t>
            </a:r>
            <a:r>
              <a:rPr kumimoji="0" lang="fa-IR"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a:t>
            </a:r>
            <a:r>
              <a:rPr lang="en-US" altLang="en-US" dirty="0">
                <a:solidFill>
                  <a:srgbClr val="002060"/>
                </a:solidFill>
                <a:latin typeface="Badr" panose="02000500000000000000" pitchFamily="2" charset="-78"/>
                <a:cs typeface="Badr" panose="02000500000000000000" pitchFamily="2" charset="-78"/>
              </a:rPr>
              <a:t>0</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از متن</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(T[s+1..s+m])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می‌باشد. در این مقایسه‌ها، هر بار که دو رشتۀ مقایسه‌شده یکسان باشند، نشانگر یک‌بار رخ‌دادن رشته</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P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متن</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است</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p:txBody>
      </p:sp>
      <p:sp>
        <p:nvSpPr>
          <p:cNvPr id="5" name="AutoShape 2" descr="{\displaystyle m\leq \;n}">
            <a:extLst>
              <a:ext uri="{FF2B5EF4-FFF2-40B4-BE49-F238E27FC236}">
                <a16:creationId xmlns:a16="http://schemas.microsoft.com/office/drawing/2014/main" id="{3BCB2D68-099C-4697-B2DC-28FEDA45B456}"/>
              </a:ext>
            </a:extLst>
          </p:cNvPr>
          <p:cNvSpPr>
            <a:spLocks noChangeAspect="1" noChangeArrowheads="1"/>
          </p:cNvSpPr>
          <p:nvPr/>
        </p:nvSpPr>
        <p:spPr bwMode="auto">
          <a:xfrm>
            <a:off x="8429625"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displaystyle (0\leq \;s\leq \;n-m)}">
            <a:extLst>
              <a:ext uri="{FF2B5EF4-FFF2-40B4-BE49-F238E27FC236}">
                <a16:creationId xmlns:a16="http://schemas.microsoft.com/office/drawing/2014/main" id="{60ABA95A-567E-4E60-9061-0E0A8FA67487}"/>
              </a:ext>
            </a:extLst>
          </p:cNvPr>
          <p:cNvSpPr>
            <a:spLocks noChangeAspect="1" noChangeArrowheads="1"/>
          </p:cNvSpPr>
          <p:nvPr/>
        </p:nvSpPr>
        <p:spPr bwMode="auto">
          <a:xfrm>
            <a:off x="18051463"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6338300"/>
      </p:ext>
    </p:extLst>
  </p:cSld>
  <p:clrMapOvr>
    <a:masterClrMapping/>
  </p:clrMapOvr>
  <mc:AlternateContent xmlns:mc="http://schemas.openxmlformats.org/markup-compatibility/2006" xmlns:p14="http://schemas.microsoft.com/office/powerpoint/2010/main">
    <mc:Choice Requires="p14">
      <p:transition spd="slow" p14:dur="2000" advTm="77000">
        <p14:prism isContent="1"/>
      </p:transition>
    </mc:Choice>
    <mc:Fallback xmlns="">
      <p:transition spd="slow" advTm="77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9A39-B5A0-461D-B7E9-40121D7BE7D7}"/>
              </a:ext>
            </a:extLst>
          </p:cNvPr>
          <p:cNvSpPr>
            <a:spLocks noGrp="1"/>
          </p:cNvSpPr>
          <p:nvPr>
            <p:ph type="title" idx="4294967295"/>
          </p:nvPr>
        </p:nvSpPr>
        <p:spPr>
          <a:xfrm>
            <a:off x="0" y="982663"/>
            <a:ext cx="9601200" cy="1303337"/>
          </a:xfrm>
        </p:spPr>
        <p:txBody>
          <a:bodyPr>
            <a:normAutofit fontScale="90000"/>
          </a:bodyPr>
          <a:lstStyle/>
          <a:p>
            <a:br>
              <a:rPr lang="en-US" dirty="0"/>
            </a:br>
            <a:br>
              <a:rPr lang="en-US" dirty="0"/>
            </a:br>
            <a:endParaRPr lang="en-US" dirty="0"/>
          </a:p>
        </p:txBody>
      </p:sp>
      <p:pic>
        <p:nvPicPr>
          <p:cNvPr id="5" name="Content Placeholder 4">
            <a:extLst>
              <a:ext uri="{FF2B5EF4-FFF2-40B4-BE49-F238E27FC236}">
                <a16:creationId xmlns:a16="http://schemas.microsoft.com/office/drawing/2014/main" id="{3F65BBB2-FEA3-4ED5-864D-C610A10399D7}"/>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0" y="3111500"/>
            <a:ext cx="9334500" cy="2263775"/>
          </a:xfrm>
          <a:solidFill>
            <a:srgbClr val="FFC000"/>
          </a:solidFill>
        </p:spPr>
      </p:pic>
      <p:sp>
        <p:nvSpPr>
          <p:cNvPr id="6" name="Rectangle 1">
            <a:extLst>
              <a:ext uri="{FF2B5EF4-FFF2-40B4-BE49-F238E27FC236}">
                <a16:creationId xmlns:a16="http://schemas.microsoft.com/office/drawing/2014/main" id="{4AAC4FF6-F72E-45D2-A785-CC2D133AF86C}"/>
              </a:ext>
            </a:extLst>
          </p:cNvPr>
          <p:cNvSpPr>
            <a:spLocks noChangeArrowheads="1"/>
          </p:cNvSpPr>
          <p:nvPr/>
        </p:nvSpPr>
        <p:spPr bwMode="auto">
          <a:xfrm>
            <a:off x="1413633" y="761426"/>
            <a:ext cx="9603275" cy="1754326"/>
          </a:xfrm>
          <a:prstGeom prst="rect">
            <a:avLst/>
          </a:prstGeom>
          <a:blipFill>
            <a:blip r:embed="rId4"/>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lvl="0" algn="r" defTabSz="914400" rtl="1" eaLnBrk="0" fontAlgn="base" hangingPunct="0">
              <a:spcBef>
                <a:spcPct val="0"/>
              </a:spcBef>
              <a:spcAft>
                <a:spcPct val="0"/>
              </a:spcAft>
            </a:pPr>
            <a:endParaRPr kumimoji="0" lang="en-US" altLang="en-US" sz="1800" b="0" i="0" u="none" strike="noStrike" cap="none" normalizeH="0" baseline="0" dirty="0">
              <a:ln>
                <a:noFill/>
              </a:ln>
              <a:solidFill>
                <a:schemeClr val="accent1">
                  <a:lumMod val="50000"/>
                </a:schemeClr>
              </a:solidFill>
              <a:effectLst/>
              <a:latin typeface="Badr" panose="02000500000000000000" pitchFamily="2" charset="-78"/>
              <a:cs typeface="Badr" panose="02000500000000000000" pitchFamily="2" charset="-78"/>
            </a:endParaRPr>
          </a:p>
          <a:p>
            <a:pPr lvl="0" algn="r" defTabSz="914400" rtl="1" eaLnBrk="0" fontAlgn="base" hangingPunct="0">
              <a:spcBef>
                <a:spcPct val="0"/>
              </a:spcBef>
              <a:spcAft>
                <a:spcPct val="0"/>
              </a:spcAft>
            </a:pPr>
            <a:endParaRPr lang="en-US" altLang="en-US" dirty="0">
              <a:solidFill>
                <a:schemeClr val="accent1">
                  <a:lumMod val="50000"/>
                </a:schemeClr>
              </a:solidFill>
              <a:latin typeface="Badr" panose="02000500000000000000" pitchFamily="2" charset="-78"/>
              <a:cs typeface="Badr" panose="02000500000000000000" pitchFamily="2" charset="-78"/>
            </a:endParaRPr>
          </a:p>
          <a:p>
            <a:pPr lvl="0" algn="r" defTabSz="914400" rtl="1" eaLnBrk="0" fontAlgn="base" hangingPunct="0">
              <a:spcBef>
                <a:spcPct val="0"/>
              </a:spcBef>
              <a:spcAft>
                <a:spcPct val="0"/>
              </a:spcAft>
            </a:pP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هر مقایسه در زمان</a:t>
            </a:r>
            <a:r>
              <a:rPr kumimoji="0" lang="el-GR"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Θ</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(m)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انجام می‌شود. از آنجا که</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n-m+1</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مقایسه داریم این الگوریتم از مرتبه زمانی</a:t>
            </a:r>
            <a:r>
              <a:rPr kumimoji="0" lang="el-GR"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Θ</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(m(n-m+1))</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خواهد بود</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الگوریتم رابین-کارپ سعی دارد با به‌کارگیری</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fa-IR"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تابع در هم سازی</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سرعت مقایسۀ رشتۀ الگو و زیررشته‌های متن را افزایش داده و از این طریق زمان اجرا را بهبود ببخشد</a:t>
            </a:r>
            <a:r>
              <a:rPr kumimoji="0" lang="en-US" altLang="en-US" sz="1800" b="0" i="0" u="none" strike="noStrike" cap="none" normalizeH="0" baseline="0" dirty="0">
                <a:ln>
                  <a:noFill/>
                </a:ln>
                <a:solidFill>
                  <a:srgbClr val="002060"/>
                </a:solidFill>
                <a:effectLst/>
                <a:latin typeface="Badr" panose="02000500000000000000" pitchFamily="2" charset="-78"/>
                <a:cs typeface="Badr" panose="02000500000000000000" pitchFamily="2" charset="-78"/>
              </a:rPr>
              <a:t>.</a:t>
            </a:r>
            <a:r>
              <a:rPr kumimoji="0" lang="en-US" altLang="en-US" sz="1800" b="0" i="0" u="none" strike="noStrike" cap="none" normalizeH="0" baseline="0" dirty="0">
                <a:ln>
                  <a:noFill/>
                </a:ln>
                <a:solidFill>
                  <a:srgbClr val="002060"/>
                </a:solidFill>
                <a:effectLst/>
                <a:latin typeface="Arial" panose="020B0604020202020204" pitchFamily="34" charset="0"/>
              </a:rPr>
              <a:t> </a:t>
            </a:r>
          </a:p>
        </p:txBody>
      </p:sp>
      <p:sp>
        <p:nvSpPr>
          <p:cNvPr id="7" name="AutoShape 2" descr="{\displaystyle \Theta (m)}">
            <a:extLst>
              <a:ext uri="{FF2B5EF4-FFF2-40B4-BE49-F238E27FC236}">
                <a16:creationId xmlns:a16="http://schemas.microsoft.com/office/drawing/2014/main" id="{6DE4E950-417A-4C4D-B030-03A007BDC0E0}"/>
              </a:ext>
            </a:extLst>
          </p:cNvPr>
          <p:cNvSpPr>
            <a:spLocks noChangeAspect="1" noChangeArrowheads="1"/>
          </p:cNvSpPr>
          <p:nvPr/>
        </p:nvSpPr>
        <p:spPr bwMode="auto">
          <a:xfrm>
            <a:off x="1624013"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displaystyle \Theta (m(n-m+1))}">
            <a:extLst>
              <a:ext uri="{FF2B5EF4-FFF2-40B4-BE49-F238E27FC236}">
                <a16:creationId xmlns:a16="http://schemas.microsoft.com/office/drawing/2014/main" id="{318B0061-680B-4BFC-BC2C-C365F96BDA83}"/>
              </a:ext>
            </a:extLst>
          </p:cNvPr>
          <p:cNvSpPr>
            <a:spLocks noChangeAspect="1" noChangeArrowheads="1"/>
          </p:cNvSpPr>
          <p:nvPr/>
        </p:nvSpPr>
        <p:spPr bwMode="auto">
          <a:xfrm>
            <a:off x="7850188"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9997930"/>
      </p:ext>
    </p:extLst>
  </p:cSld>
  <p:clrMapOvr>
    <a:masterClrMapping/>
  </p:clrMapOvr>
  <mc:AlternateContent xmlns:mc="http://schemas.openxmlformats.org/markup-compatibility/2006" xmlns:p14="http://schemas.microsoft.com/office/powerpoint/2010/main">
    <mc:Choice Requires="p14">
      <p:transition spd="slow" p14:dur="2000" advTm="48000">
        <p14:prism isContent="1"/>
      </p:transition>
    </mc:Choice>
    <mc:Fallback xmlns="">
      <p:transition spd="slow" advTm="4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26B2-7C27-4609-B05B-8F2D03819A69}"/>
              </a:ext>
            </a:extLst>
          </p:cNvPr>
          <p:cNvSpPr>
            <a:spLocks noGrp="1"/>
          </p:cNvSpPr>
          <p:nvPr>
            <p:ph type="title"/>
          </p:nvPr>
        </p:nvSpPr>
        <p:spPr>
          <a:blipFill>
            <a:blip r:embed="rId2"/>
            <a:tile tx="0" ty="0" sx="100000" sy="100000" flip="none" algn="tl"/>
          </a:blipFill>
        </p:spPr>
        <p:txBody>
          <a:bodyPr>
            <a:normAutofit/>
          </a:bodyPr>
          <a:lstStyle/>
          <a:p>
            <a:pPr algn="r" rtl="1"/>
            <a:r>
              <a:rPr lang="fa-IR" b="1" dirty="0">
                <a:solidFill>
                  <a:schemeClr val="accent2"/>
                </a:solidFill>
              </a:rPr>
              <a:t>استفاده از درهم‌سازی</a:t>
            </a:r>
            <a:br>
              <a:rPr lang="fa-IR" b="1" dirty="0">
                <a:solidFill>
                  <a:schemeClr val="accent2"/>
                </a:solidFill>
              </a:rPr>
            </a:br>
            <a:endParaRPr lang="en-US" dirty="0">
              <a:solidFill>
                <a:schemeClr val="accent2"/>
              </a:solidFill>
            </a:endParaRPr>
          </a:p>
        </p:txBody>
      </p:sp>
      <p:sp>
        <p:nvSpPr>
          <p:cNvPr id="3" name="Content Placeholder 2">
            <a:extLst>
              <a:ext uri="{FF2B5EF4-FFF2-40B4-BE49-F238E27FC236}">
                <a16:creationId xmlns:a16="http://schemas.microsoft.com/office/drawing/2014/main" id="{80B537DD-B584-4439-B59F-45B01D5B7849}"/>
              </a:ext>
            </a:extLst>
          </p:cNvPr>
          <p:cNvSpPr>
            <a:spLocks noGrp="1"/>
          </p:cNvSpPr>
          <p:nvPr>
            <p:ph idx="1"/>
          </p:nvPr>
        </p:nvSpPr>
        <p:spPr>
          <a:xfrm>
            <a:off x="1295402" y="2687745"/>
            <a:ext cx="9603275" cy="2574419"/>
          </a:xfrm>
          <a:blipFill>
            <a:blip r:embed="rId2"/>
            <a:tile tx="0" ty="0" sx="100000" sy="100000" flip="none" algn="tl"/>
          </a:blipFill>
        </p:spPr>
        <p:txBody>
          <a:bodyPr>
            <a:noAutofit/>
          </a:bodyPr>
          <a:lstStyle/>
          <a:p>
            <a:pPr marL="0" indent="0" algn="r" rtl="1">
              <a:buNone/>
            </a:pPr>
            <a:r>
              <a:rPr lang="fa-IR" sz="1800" dirty="0">
                <a:solidFill>
                  <a:srgbClr val="002060"/>
                </a:solidFill>
                <a:latin typeface="Badr" panose="02000500000000000000" pitchFamily="2" charset="-78"/>
                <a:cs typeface="Badr" panose="02000500000000000000" pitchFamily="2" charset="-78"/>
              </a:rPr>
              <a:t>یک تابع درهم سازی، تابعی است که مجموعۀ بزرگی از داده‌ها را به مجموعۀ کوچکتری از داده‌ها نگاشت می‌کند. در اینجا تابع درهم‌سازی هر رشته را به یک مقدار عددی که به آن مقدار درهم‌سازی می‌گویند، تبدیل می‌کند. برای مثال اگر تابع را برابر طول رشته تعریف کنیم </a:t>
            </a:r>
            <a:r>
              <a:rPr lang="en-US" sz="1800" dirty="0">
                <a:solidFill>
                  <a:srgbClr val="002060"/>
                </a:solidFill>
                <a:latin typeface="Badr" panose="02000500000000000000" pitchFamily="2" charset="-78"/>
                <a:cs typeface="Badr" panose="02000500000000000000" pitchFamily="2" charset="-78"/>
              </a:rPr>
              <a:t>hash("hello") = 5 </a:t>
            </a:r>
            <a:r>
              <a:rPr lang="fa-IR" sz="1800" dirty="0">
                <a:solidFill>
                  <a:srgbClr val="002060"/>
                </a:solidFill>
                <a:latin typeface="Badr" panose="02000500000000000000" pitchFamily="2" charset="-78"/>
                <a:cs typeface="Badr" panose="02000500000000000000" pitchFamily="2" charset="-78"/>
              </a:rPr>
              <a:t>و </a:t>
            </a:r>
            <a:r>
              <a:rPr lang="en-US" sz="1800" dirty="0">
                <a:solidFill>
                  <a:srgbClr val="002060"/>
                </a:solidFill>
                <a:latin typeface="Badr" panose="02000500000000000000" pitchFamily="2" charset="-78"/>
                <a:cs typeface="Badr" panose="02000500000000000000" pitchFamily="2" charset="-78"/>
              </a:rPr>
              <a:t>hash("cat") = 3 </a:t>
            </a:r>
            <a:r>
              <a:rPr lang="fa-IR" sz="1800" dirty="0">
                <a:solidFill>
                  <a:srgbClr val="002060"/>
                </a:solidFill>
                <a:latin typeface="Badr" panose="02000500000000000000" pitchFamily="2" charset="-78"/>
                <a:cs typeface="Badr" panose="02000500000000000000" pitchFamily="2" charset="-78"/>
              </a:rPr>
              <a:t>خواهد بود. </a:t>
            </a:r>
          </a:p>
          <a:p>
            <a:pPr marL="0" indent="0" algn="r" rtl="1">
              <a:buNone/>
            </a:pPr>
            <a:r>
              <a:rPr lang="fa-IR" sz="1800" dirty="0">
                <a:solidFill>
                  <a:srgbClr val="002060"/>
                </a:solidFill>
                <a:latin typeface="Badr" panose="02000500000000000000" pitchFamily="2" charset="-78"/>
                <a:cs typeface="Badr" panose="02000500000000000000" pitchFamily="2" charset="-78"/>
              </a:rPr>
              <a:t>الگوریتم رابین-کارپ با بهره‌گیری از این حقیقت که اگر دو رشته یکسان باشند، مقدار درهم‌سازی آن‌ها نیز با هم برابر خواهد بود، سعی دارد به جای مقایسه حرف به حرف دو رشته، مقادیر درهم‌سازی آنان را مقایسه کند. برای این کار کافی است مقدار درهم‌سازی رشته الگو را حساب نماید و سپس در متن به دنبال زیررشته‌ای با مقدار درهم‌سازی برابر با آن بگردد. </a:t>
            </a:r>
          </a:p>
          <a:p>
            <a:pPr marL="0" indent="0" algn="r" rtl="1">
              <a:buNone/>
            </a:pPr>
            <a:endParaRPr lang="en-US" dirty="0">
              <a:solidFill>
                <a:schemeClr val="accent1">
                  <a:lumMod val="50000"/>
                </a:schemeClr>
              </a:solidFill>
            </a:endParaRPr>
          </a:p>
        </p:txBody>
      </p:sp>
    </p:spTree>
    <p:extLst>
      <p:ext uri="{BB962C8B-B14F-4D97-AF65-F5344CB8AC3E}">
        <p14:creationId xmlns:p14="http://schemas.microsoft.com/office/powerpoint/2010/main" val="326155648"/>
      </p:ext>
    </p:extLst>
  </p:cSld>
  <p:clrMapOvr>
    <a:masterClrMapping/>
  </p:clrMapOvr>
  <mc:AlternateContent xmlns:mc="http://schemas.openxmlformats.org/markup-compatibility/2006" xmlns:p14="http://schemas.microsoft.com/office/powerpoint/2010/main">
    <mc:Choice Requires="p14">
      <p:transition spd="slow" p14:dur="2000" advTm="67000">
        <p14:prism isContent="1"/>
      </p:transition>
    </mc:Choice>
    <mc:Fallback xmlns="">
      <p:transition spd="slow" advTm="6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6B4E-F85F-4B79-A980-A6D04AF5DF5C}"/>
              </a:ext>
            </a:extLst>
          </p:cNvPr>
          <p:cNvSpPr>
            <a:spLocks noGrp="1"/>
          </p:cNvSpPr>
          <p:nvPr>
            <p:ph type="title"/>
          </p:nvPr>
        </p:nvSpPr>
        <p:spPr>
          <a:blipFill>
            <a:blip r:embed="rId2"/>
            <a:tile tx="0" ty="0" sx="100000" sy="100000" flip="none" algn="tl"/>
          </a:blipFill>
        </p:spPr>
        <p:txBody>
          <a:bodyPr/>
          <a:lstStyle/>
          <a:p>
            <a:pPr algn="r" rtl="1"/>
            <a:r>
              <a:rPr kumimoji="0" lang="fa-IR" sz="3200" b="1" i="0" u="none" strike="noStrike" kern="1200" cap="all" spc="0" normalizeH="0" baseline="0" noProof="0" dirty="0">
                <a:ln>
                  <a:noFill/>
                </a:ln>
                <a:solidFill>
                  <a:schemeClr val="accent2"/>
                </a:solidFill>
                <a:effectLst/>
                <a:uLnTx/>
                <a:uFillTx/>
                <a:latin typeface="Gill Sans MT" panose="020B0502020104020203"/>
                <a:ea typeface="+mj-ea"/>
                <a:cs typeface="Times New Roman" panose="02020603050405020304" pitchFamily="18" charset="0"/>
              </a:rPr>
              <a:t>استفاده از درهم‌سازی</a:t>
            </a:r>
            <a:br>
              <a:rPr kumimoji="0" lang="fa-IR" sz="3200" b="1" i="0" u="none" strike="noStrike" kern="1200" cap="all" spc="0" normalizeH="0" baseline="0" noProof="0" dirty="0">
                <a:ln>
                  <a:noFill/>
                </a:ln>
                <a:solidFill>
                  <a:schemeClr val="accent2"/>
                </a:solidFill>
                <a:effectLst/>
                <a:uLnTx/>
                <a:uFillTx/>
                <a:latin typeface="Gill Sans MT" panose="020B0502020104020203"/>
                <a:ea typeface="+mj-ea"/>
                <a:cs typeface="Times New Roman" panose="02020603050405020304" pitchFamily="18" charset="0"/>
              </a:rPr>
            </a:br>
            <a:endParaRPr lang="en-US" dirty="0">
              <a:solidFill>
                <a:schemeClr val="accent2"/>
              </a:solidFill>
            </a:endParaRPr>
          </a:p>
        </p:txBody>
      </p:sp>
      <p:sp>
        <p:nvSpPr>
          <p:cNvPr id="3" name="Content Placeholder 2">
            <a:extLst>
              <a:ext uri="{FF2B5EF4-FFF2-40B4-BE49-F238E27FC236}">
                <a16:creationId xmlns:a16="http://schemas.microsoft.com/office/drawing/2014/main" id="{262B959D-17A6-4047-BED3-8D7372CD2289}"/>
              </a:ext>
            </a:extLst>
          </p:cNvPr>
          <p:cNvSpPr>
            <a:spLocks noGrp="1"/>
          </p:cNvSpPr>
          <p:nvPr>
            <p:ph idx="1"/>
          </p:nvPr>
        </p:nvSpPr>
        <p:spPr>
          <a:xfrm>
            <a:off x="1293323" y="2598899"/>
            <a:ext cx="9603275" cy="3492412"/>
          </a:xfrm>
          <a:blipFill>
            <a:blip r:embed="rId2"/>
            <a:tile tx="0" ty="0" sx="100000" sy="100000" flip="none" algn="tl"/>
          </a:blipFill>
        </p:spPr>
        <p:txBody>
          <a:bodyPr>
            <a:normAutofit fontScale="77500" lnSpcReduction="20000"/>
          </a:bodyPr>
          <a:lstStyle/>
          <a:p>
            <a:pPr marL="0" marR="0" lvl="0" indent="0" algn="r" defTabSz="914400" rtl="1" eaLnBrk="1" fontAlgn="auto" latinLnBrk="0" hangingPunct="1">
              <a:lnSpc>
                <a:spcPct val="120000"/>
              </a:lnSpc>
              <a:spcBef>
                <a:spcPts val="1000"/>
              </a:spcBef>
              <a:spcAft>
                <a:spcPts val="0"/>
              </a:spcAft>
              <a:buClr>
                <a:srgbClr val="0F6FC6"/>
              </a:buClr>
              <a:buSzPct val="100000"/>
              <a:buFont typeface="Arial" panose="020B0604020202020204" pitchFamily="34" charset="0"/>
              <a:buNone/>
              <a:tabLst/>
              <a:defRPr/>
            </a:pPr>
            <a:r>
              <a:rPr kumimoji="0" lang="fa-IR" sz="26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rPr>
              <a:t>نکته‌ای که باید به آن توجه کرد این است که رشته‌های مختلف می‌توانند مقادیر درهم‌سازی یکسان داشته باشند. به این رویداد تصادم گفته می‌شود</a:t>
            </a:r>
            <a:r>
              <a:rPr kumimoji="0" lang="fa-IR" sz="29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rPr>
              <a:t>. </a:t>
            </a:r>
            <a:endParaRPr kumimoji="0" lang="en-US" sz="29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endParaRPr>
          </a:p>
          <a:p>
            <a:pPr marL="0" marR="0" lvl="0" indent="0" algn="r" defTabSz="914400" rtl="1" eaLnBrk="1" fontAlgn="auto" latinLnBrk="0" hangingPunct="1">
              <a:lnSpc>
                <a:spcPct val="120000"/>
              </a:lnSpc>
              <a:spcBef>
                <a:spcPts val="1000"/>
              </a:spcBef>
              <a:spcAft>
                <a:spcPts val="0"/>
              </a:spcAft>
              <a:buClr>
                <a:srgbClr val="0F6FC6"/>
              </a:buClr>
              <a:buSzPct val="100000"/>
              <a:buFont typeface="Arial" panose="020B0604020202020204" pitchFamily="34" charset="0"/>
              <a:buNone/>
              <a:tabLst/>
              <a:defRPr/>
            </a:pPr>
            <a:r>
              <a:rPr kumimoji="0" lang="fa-IR" sz="29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rPr>
              <a:t>                            </a:t>
            </a:r>
            <a:r>
              <a:rPr kumimoji="0" lang="en-US" sz="2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hash("hello") = 5</a:t>
            </a:r>
            <a:r>
              <a:rPr kumimoji="0" lang="fa-IR" sz="2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n-US" sz="2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hash(“</a:t>
            </a:r>
            <a:r>
              <a:rPr lang="en-US" sz="2900" dirty="0" err="1">
                <a:solidFill>
                  <a:srgbClr val="002060"/>
                </a:solidFill>
                <a:latin typeface="Badr" panose="02000500000000000000" pitchFamily="2" charset="-78"/>
                <a:cs typeface="Badr" panose="02000500000000000000" pitchFamily="2" charset="-78"/>
              </a:rPr>
              <a:t>salam</a:t>
            </a:r>
            <a:r>
              <a:rPr kumimoji="0" lang="en-US" sz="29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 5 </a:t>
            </a:r>
            <a:endParaRPr kumimoji="0" lang="en-US" sz="29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endParaRPr>
          </a:p>
          <a:p>
            <a:pPr marL="0" marR="0" lvl="0" indent="0" algn="r" defTabSz="914400" rtl="1" eaLnBrk="1" fontAlgn="auto" latinLnBrk="0" hangingPunct="1">
              <a:lnSpc>
                <a:spcPct val="120000"/>
              </a:lnSpc>
              <a:spcBef>
                <a:spcPts val="1000"/>
              </a:spcBef>
              <a:spcAft>
                <a:spcPts val="0"/>
              </a:spcAft>
              <a:buClr>
                <a:srgbClr val="0F6FC6"/>
              </a:buClr>
              <a:buSzPct val="100000"/>
              <a:buFont typeface="Arial" panose="020B0604020202020204" pitchFamily="34" charset="0"/>
              <a:buNone/>
              <a:tabLst/>
              <a:defRPr/>
            </a:pPr>
            <a:r>
              <a:rPr kumimoji="0" lang="fa-IR" sz="2600" b="0" i="0" u="none" strike="noStrike" kern="1200" cap="none" spc="0" normalizeH="0" baseline="0" noProof="0" dirty="0">
                <a:ln>
                  <a:noFill/>
                </a:ln>
                <a:solidFill>
                  <a:srgbClr val="0F6FC6">
                    <a:lumMod val="50000"/>
                  </a:srgbClr>
                </a:solidFill>
                <a:effectLst/>
                <a:uLnTx/>
                <a:uFillTx/>
                <a:latin typeface="Badr" panose="02000500000000000000" pitchFamily="2" charset="-78"/>
                <a:cs typeface="Badr" panose="02000500000000000000" pitchFamily="2" charset="-78"/>
              </a:rPr>
              <a:t>در صورت برابر نبودن مقدار درهم‌سازی رشتۀ الگو و زیررشته قطعاً می‌توان نتیجه گرفت که خود رشته‌ها نیز با هم برابر نیستند ولی در صورت برابر بودن این دو مقدار لزوماً نمی‌توان برابری رشته‌ها را نتیجه گرفت (برابری مقدار درهم‌سازی شرط لازم است ولی کافی نیست و ممکن است دو رشته با مقدار درهم‌سازی برابر یافت کرده باشیم در حالی که اصل رشته‌ها برابر نیستند). پس در این حالت یکسان بودن زیررشته با رشتۀ الگو را باید با مقایسه حرف به حرف تحقیق کنیم. حال درصورتی که واقعاً تصادم رخ داده باشد (به رشته‌های متفاوت با مقدار درهم‌سازی یکسان برخورد کرده باشیم) این کار زمان اجرا را بیهوده افزایش داده است. اگر تابع درهم‌سازی را خوب تعریف کنیم می‌توانیم امیدوار باشیم این رویداد زیاد رخ ندهد و زمان اجرای میانگین، مطلوب باشد. </a:t>
            </a:r>
          </a:p>
          <a:p>
            <a:pPr marL="0" indent="0">
              <a:buNone/>
            </a:pPr>
            <a:endParaRPr lang="en-US" dirty="0"/>
          </a:p>
        </p:txBody>
      </p:sp>
    </p:spTree>
    <p:extLst>
      <p:ext uri="{BB962C8B-B14F-4D97-AF65-F5344CB8AC3E}">
        <p14:creationId xmlns:p14="http://schemas.microsoft.com/office/powerpoint/2010/main" val="3678833880"/>
      </p:ext>
    </p:extLst>
  </p:cSld>
  <p:clrMapOvr>
    <a:masterClrMapping/>
  </p:clrMapOvr>
  <mc:AlternateContent xmlns:mc="http://schemas.openxmlformats.org/markup-compatibility/2006" xmlns:p14="http://schemas.microsoft.com/office/powerpoint/2010/main">
    <mc:Choice Requires="p14">
      <p:transition spd="slow" p14:dur="2000" advTm="100000">
        <p14:prism isContent="1"/>
      </p:transition>
    </mc:Choice>
    <mc:Fallback xmlns="">
      <p:transition spd="slow" advTm="10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C62E-7E1E-46DE-8F99-ED8A1F41301C}"/>
              </a:ext>
            </a:extLst>
          </p:cNvPr>
          <p:cNvSpPr>
            <a:spLocks noGrp="1"/>
          </p:cNvSpPr>
          <p:nvPr>
            <p:ph type="title" idx="4294967295"/>
          </p:nvPr>
        </p:nvSpPr>
        <p:spPr>
          <a:xfrm>
            <a:off x="2590800" y="703263"/>
            <a:ext cx="9601200" cy="939800"/>
          </a:xfrm>
          <a:blipFill>
            <a:blip r:embed="rId2"/>
            <a:tile tx="0" ty="0" sx="100000" sy="100000" flip="none" algn="tl"/>
          </a:blipFill>
        </p:spPr>
        <p:txBody>
          <a:bodyPr>
            <a:normAutofit/>
          </a:bodyPr>
          <a:lstStyle/>
          <a:p>
            <a:pPr marL="0" marR="0" lvl="0" indent="0" algn="r" defTabSz="914400" rtl="1" eaLnBrk="1" fontAlgn="auto" latinLnBrk="0" hangingPunct="1">
              <a:lnSpc>
                <a:spcPct val="120000"/>
              </a:lnSpc>
              <a:spcBef>
                <a:spcPts val="1000"/>
              </a:spcBef>
              <a:spcAft>
                <a:spcPts val="0"/>
              </a:spcAft>
              <a:tabLst/>
              <a:defRPr/>
            </a:pPr>
            <a:r>
              <a:rPr kumimoji="0" lang="fa-IR" sz="1800" b="0" i="0" u="none" strike="noStrike" kern="1200" cap="none" spc="0" normalizeH="0" baseline="0" noProof="0" dirty="0">
                <a:ln>
                  <a:noFill/>
                </a:ln>
                <a:solidFill>
                  <a:srgbClr val="0F6FC6">
                    <a:lumMod val="50000"/>
                  </a:srgbClr>
                </a:solidFill>
                <a:effectLst/>
                <a:uLnTx/>
                <a:uFillTx/>
                <a:latin typeface="Badr" panose="02000500000000000000" pitchFamily="2" charset="-78"/>
                <a:ea typeface="+mn-ea"/>
                <a:cs typeface="Badr" panose="02000500000000000000" pitchFamily="2" charset="-78"/>
              </a:rPr>
              <a:t>تابع درهم‌سازی استفاده شده در رابین-کارپ به این صورت تعریف می‌شود </a:t>
            </a:r>
            <a:br>
              <a:rPr kumimoji="0" lang="fa-IR" sz="1800" b="0" i="0" u="none" strike="noStrike" kern="1200" cap="none" spc="0" normalizeH="0" baseline="0" noProof="0" dirty="0">
                <a:ln>
                  <a:noFill/>
                </a:ln>
                <a:solidFill>
                  <a:srgbClr val="0F6FC6">
                    <a:lumMod val="50000"/>
                  </a:srgbClr>
                </a:solidFill>
                <a:effectLst/>
                <a:uLnTx/>
                <a:uFillTx/>
                <a:latin typeface="Badr" panose="02000500000000000000" pitchFamily="2" charset="-78"/>
                <a:ea typeface="+mn-ea"/>
                <a:cs typeface="Badr" panose="02000500000000000000" pitchFamily="2" charset="-78"/>
              </a:rPr>
            </a:br>
            <a:endParaRPr lang="en-US" sz="1800" dirty="0"/>
          </a:p>
        </p:txBody>
      </p:sp>
      <p:sp>
        <p:nvSpPr>
          <p:cNvPr id="6" name="Rectangle 1">
            <a:extLst>
              <a:ext uri="{FF2B5EF4-FFF2-40B4-BE49-F238E27FC236}">
                <a16:creationId xmlns:a16="http://schemas.microsoft.com/office/drawing/2014/main" id="{E400A9A7-CCF1-4897-9818-B232002CC820}"/>
              </a:ext>
            </a:extLst>
          </p:cNvPr>
          <p:cNvSpPr>
            <a:spLocks noChangeArrowheads="1"/>
          </p:cNvSpPr>
          <p:nvPr/>
        </p:nvSpPr>
        <p:spPr bwMode="auto">
          <a:xfrm>
            <a:off x="1366632" y="2990482"/>
            <a:ext cx="9603275" cy="2046714"/>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که در آن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d , q</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دو مقدار ثابت هستند. اگر</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مجموعۀ الفبا باشد</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d</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به طور معمول اینگونه تعریف می‌شود</a:t>
            </a:r>
            <a:r>
              <a:rPr lang="en-US" altLang="en-US" dirty="0">
                <a:solidFill>
                  <a:srgbClr val="002060"/>
                </a:solidFill>
                <a:latin typeface="Badr" panose="02000500000000000000" pitchFamily="2" charset="-78"/>
                <a:cs typeface="Badr" panose="02000500000000000000" pitchFamily="2" charset="-78"/>
              </a:rPr>
              <a:t>d=│∑│</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و</a:t>
            </a:r>
            <a:r>
              <a:rPr lang="en-US" altLang="en-US" dirty="0">
                <a:solidFill>
                  <a:srgbClr val="002060"/>
                </a:solidFill>
                <a:latin typeface="Badr" panose="02000500000000000000" pitchFamily="2" charset="-78"/>
                <a:cs typeface="Badr" panose="02000500000000000000" pitchFamily="2" charset="-78"/>
              </a:rPr>
              <a:t>q</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نیز عموماً یک</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lang="fa-IR" altLang="en-US" dirty="0">
                <a:solidFill>
                  <a:srgbClr val="002060"/>
                </a:solidFill>
                <a:latin typeface="Badr" panose="02000500000000000000" pitchFamily="2" charset="-78"/>
                <a:cs typeface="Badr" panose="02000500000000000000" pitchFamily="2" charset="-78"/>
              </a:rPr>
              <a:t> عدد اول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بزرگ در نظر گرفته می‌شود به طوری که</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q d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یک کلمه از کامپیوترجا بگیرد</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برای مثال اگر فرض کنیم</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{0,1,2,….9}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متن موردنظر ما</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T = “43141567”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و برای راحتی کار</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q =1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باشد، خواهیم داشت</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d=10 </a:t>
            </a:r>
            <a:r>
              <a:rPr lang="fa-IR" altLang="en-US" dirty="0">
                <a:solidFill>
                  <a:srgbClr val="002060"/>
                </a:solidFill>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مقدار درهم‌سازی زیررشته "31415" به طول 5 از متن برابر است با</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( 3×10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4</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+ 1×10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3</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+ 4×10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2</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+ 1×10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1</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+ 5×10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0</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mod 1 = 31415 mod 1 = 31415                                                                             </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مقدار تابع درهم‌سازی تعریف شده را برای هر رشته به طول</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m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می‌توان با استفاده از</a:t>
            </a:r>
            <a:r>
              <a:rPr kumimoji="0" lang="fa-IR"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روش هور نر در زمان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l-GR"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Θ</a:t>
            </a:r>
            <a:r>
              <a:rPr lang="en-US" altLang="en-US" dirty="0">
                <a:solidFill>
                  <a:srgbClr val="002060"/>
                </a:solidFill>
                <a:latin typeface="Badr" panose="02000500000000000000" pitchFamily="2" charset="-78"/>
                <a:cs typeface="Badr" panose="02000500000000000000" pitchFamily="2" charset="-78"/>
              </a:rPr>
              <a:t>(m)</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زمان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به این صورت محاسبه کرد</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p>
        </p:txBody>
      </p:sp>
      <p:sp>
        <p:nvSpPr>
          <p:cNvPr id="7" name="AutoShape 2" descr="d">
            <a:extLst>
              <a:ext uri="{FF2B5EF4-FFF2-40B4-BE49-F238E27FC236}">
                <a16:creationId xmlns:a16="http://schemas.microsoft.com/office/drawing/2014/main" id="{B2B63841-C354-45BB-97CF-CF8030BEA3FF}"/>
              </a:ext>
            </a:extLst>
          </p:cNvPr>
          <p:cNvSpPr>
            <a:spLocks noChangeAspect="1" noChangeArrowheads="1"/>
          </p:cNvSpPr>
          <p:nvPr/>
        </p:nvSpPr>
        <p:spPr bwMode="auto">
          <a:xfrm>
            <a:off x="850900"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q">
            <a:extLst>
              <a:ext uri="{FF2B5EF4-FFF2-40B4-BE49-F238E27FC236}">
                <a16:creationId xmlns:a16="http://schemas.microsoft.com/office/drawing/2014/main" id="{C3A37478-B495-4373-847D-2D43B7F4F4EE}"/>
              </a:ext>
            </a:extLst>
          </p:cNvPr>
          <p:cNvSpPr>
            <a:spLocks noChangeAspect="1" noChangeArrowheads="1"/>
          </p:cNvSpPr>
          <p:nvPr/>
        </p:nvSpPr>
        <p:spPr bwMode="auto">
          <a:xfrm>
            <a:off x="1536700"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Sigma ">
            <a:extLst>
              <a:ext uri="{FF2B5EF4-FFF2-40B4-BE49-F238E27FC236}">
                <a16:creationId xmlns:a16="http://schemas.microsoft.com/office/drawing/2014/main" id="{2FB01249-A445-4E29-A4E8-228E0EAEA6A9}"/>
              </a:ext>
            </a:extLst>
          </p:cNvPr>
          <p:cNvSpPr>
            <a:spLocks noChangeAspect="1" noChangeArrowheads="1"/>
          </p:cNvSpPr>
          <p:nvPr/>
        </p:nvSpPr>
        <p:spPr bwMode="auto">
          <a:xfrm>
            <a:off x="3994150"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d">
            <a:extLst>
              <a:ext uri="{FF2B5EF4-FFF2-40B4-BE49-F238E27FC236}">
                <a16:creationId xmlns:a16="http://schemas.microsoft.com/office/drawing/2014/main" id="{76867C7C-B89F-42A1-A8EA-C4D20E8D9C6B}"/>
              </a:ext>
            </a:extLst>
          </p:cNvPr>
          <p:cNvSpPr>
            <a:spLocks noChangeAspect="1" noChangeArrowheads="1"/>
          </p:cNvSpPr>
          <p:nvPr/>
        </p:nvSpPr>
        <p:spPr bwMode="auto">
          <a:xfrm>
            <a:off x="5957888"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isplaystyle d=\left|\Sigma \right|}">
            <a:extLst>
              <a:ext uri="{FF2B5EF4-FFF2-40B4-BE49-F238E27FC236}">
                <a16:creationId xmlns:a16="http://schemas.microsoft.com/office/drawing/2014/main" id="{7FFE5797-1E7F-43E2-A250-8CEE45CBEFB5}"/>
              </a:ext>
            </a:extLst>
          </p:cNvPr>
          <p:cNvSpPr>
            <a:spLocks noChangeAspect="1" noChangeArrowheads="1"/>
          </p:cNvSpPr>
          <p:nvPr/>
        </p:nvSpPr>
        <p:spPr bwMode="auto">
          <a:xfrm>
            <a:off x="9428163"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7" descr="q">
            <a:extLst>
              <a:ext uri="{FF2B5EF4-FFF2-40B4-BE49-F238E27FC236}">
                <a16:creationId xmlns:a16="http://schemas.microsoft.com/office/drawing/2014/main" id="{45E324DD-7BA3-4CAE-B90B-296F31BFFC9C}"/>
              </a:ext>
            </a:extLst>
          </p:cNvPr>
          <p:cNvSpPr>
            <a:spLocks noChangeAspect="1" noChangeArrowheads="1"/>
          </p:cNvSpPr>
          <p:nvPr/>
        </p:nvSpPr>
        <p:spPr bwMode="auto">
          <a:xfrm>
            <a:off x="10113963"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displaystyle qd}">
            <a:extLst>
              <a:ext uri="{FF2B5EF4-FFF2-40B4-BE49-F238E27FC236}">
                <a16:creationId xmlns:a16="http://schemas.microsoft.com/office/drawing/2014/main" id="{FAA0A9D8-D774-48CF-BC5D-EA660768481A}"/>
              </a:ext>
            </a:extLst>
          </p:cNvPr>
          <p:cNvSpPr>
            <a:spLocks noChangeAspect="1" noChangeArrowheads="1"/>
          </p:cNvSpPr>
          <p:nvPr/>
        </p:nvSpPr>
        <p:spPr bwMode="auto">
          <a:xfrm>
            <a:off x="15630525"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9" descr="{\displaystyle \Sigma =\{0,1,2,...,9\}}">
            <a:extLst>
              <a:ext uri="{FF2B5EF4-FFF2-40B4-BE49-F238E27FC236}">
                <a16:creationId xmlns:a16="http://schemas.microsoft.com/office/drawing/2014/main" id="{647E35B5-4F52-4973-A843-6EE528E390C1}"/>
              </a:ext>
            </a:extLst>
          </p:cNvPr>
          <p:cNvSpPr>
            <a:spLocks noChangeAspect="1" noChangeArrowheads="1"/>
          </p:cNvSpPr>
          <p:nvPr/>
        </p:nvSpPr>
        <p:spPr bwMode="auto">
          <a:xfrm>
            <a:off x="2071688"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displaystyle T=''43141567''}">
            <a:extLst>
              <a:ext uri="{FF2B5EF4-FFF2-40B4-BE49-F238E27FC236}">
                <a16:creationId xmlns:a16="http://schemas.microsoft.com/office/drawing/2014/main" id="{19E40BB8-9657-4FDD-B33B-D614D83033F1}"/>
              </a:ext>
            </a:extLst>
          </p:cNvPr>
          <p:cNvSpPr>
            <a:spLocks noChangeAspect="1" noChangeArrowheads="1"/>
          </p:cNvSpPr>
          <p:nvPr/>
        </p:nvSpPr>
        <p:spPr bwMode="auto">
          <a:xfrm>
            <a:off x="394652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1" descr="{\displaystyle q=1}">
            <a:extLst>
              <a:ext uri="{FF2B5EF4-FFF2-40B4-BE49-F238E27FC236}">
                <a16:creationId xmlns:a16="http://schemas.microsoft.com/office/drawing/2014/main" id="{853E3ED0-9EE8-4E68-B156-4B59C2E944B0}"/>
              </a:ext>
            </a:extLst>
          </p:cNvPr>
          <p:cNvSpPr>
            <a:spLocks noChangeAspect="1" noChangeArrowheads="1"/>
          </p:cNvSpPr>
          <p:nvPr/>
        </p:nvSpPr>
        <p:spPr bwMode="auto">
          <a:xfrm>
            <a:off x="5907088"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2" descr="{\displaystyle d=10}">
            <a:extLst>
              <a:ext uri="{FF2B5EF4-FFF2-40B4-BE49-F238E27FC236}">
                <a16:creationId xmlns:a16="http://schemas.microsoft.com/office/drawing/2014/main" id="{17E3530A-A435-4AA4-AD4D-0F0C96AE216F}"/>
              </a:ext>
            </a:extLst>
          </p:cNvPr>
          <p:cNvSpPr>
            <a:spLocks noChangeAspect="1" noChangeArrowheads="1"/>
          </p:cNvSpPr>
          <p:nvPr/>
        </p:nvSpPr>
        <p:spPr bwMode="auto">
          <a:xfrm>
            <a:off x="7977188"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3" descr="{\displaystyle \Theta (m)}">
            <a:extLst>
              <a:ext uri="{FF2B5EF4-FFF2-40B4-BE49-F238E27FC236}">
                <a16:creationId xmlns:a16="http://schemas.microsoft.com/office/drawing/2014/main" id="{D12E451C-844A-486C-953F-5D6DD2E436C6}"/>
              </a:ext>
            </a:extLst>
          </p:cNvPr>
          <p:cNvSpPr>
            <a:spLocks noChangeAspect="1" noChangeArrowheads="1"/>
          </p:cNvSpPr>
          <p:nvPr/>
        </p:nvSpPr>
        <p:spPr bwMode="auto">
          <a:xfrm>
            <a:off x="81280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73126428-4F74-4E64-B4A5-0F6888CB5FA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366632" y="5220023"/>
            <a:ext cx="9603275" cy="645401"/>
          </a:xfrm>
          <a:prstGeom prst="rect">
            <a:avLst/>
          </a:prstGeom>
        </p:spPr>
      </p:pic>
      <p:pic>
        <p:nvPicPr>
          <p:cNvPr id="19" name="Picture 18">
            <a:extLst>
              <a:ext uri="{FF2B5EF4-FFF2-40B4-BE49-F238E27FC236}">
                <a16:creationId xmlns:a16="http://schemas.microsoft.com/office/drawing/2014/main" id="{1342160A-7E76-4579-B70D-D05FD997666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1366632" y="1880806"/>
            <a:ext cx="9603275" cy="752610"/>
          </a:xfrm>
          <a:prstGeom prst="rect">
            <a:avLst/>
          </a:prstGeom>
        </p:spPr>
      </p:pic>
    </p:spTree>
    <p:extLst>
      <p:ext uri="{BB962C8B-B14F-4D97-AF65-F5344CB8AC3E}">
        <p14:creationId xmlns:p14="http://schemas.microsoft.com/office/powerpoint/2010/main" val="23363483"/>
      </p:ext>
    </p:extLst>
  </p:cSld>
  <p:clrMapOvr>
    <a:masterClrMapping/>
  </p:clrMapOvr>
  <mc:AlternateContent xmlns:mc="http://schemas.openxmlformats.org/markup-compatibility/2006" xmlns:p14="http://schemas.microsoft.com/office/powerpoint/2010/main">
    <mc:Choice Requires="p14">
      <p:transition spd="slow" p14:dur="2000" advTm="115000">
        <p14:prism isContent="1"/>
      </p:transition>
    </mc:Choice>
    <mc:Fallback xmlns="">
      <p:transition spd="slow" advTm="1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8D54-19FF-48C8-AA22-50B018F917DC}"/>
              </a:ext>
            </a:extLst>
          </p:cNvPr>
          <p:cNvSpPr>
            <a:spLocks noGrp="1"/>
          </p:cNvSpPr>
          <p:nvPr>
            <p:ph type="title"/>
          </p:nvPr>
        </p:nvSpPr>
        <p:spPr>
          <a:blipFill>
            <a:blip r:embed="rId2"/>
            <a:tile tx="0" ty="0" sx="100000" sy="100000" flip="none" algn="tl"/>
          </a:blipFill>
        </p:spPr>
        <p:txBody>
          <a:bodyPr>
            <a:normAutofit/>
          </a:bodyPr>
          <a:lstStyle/>
          <a:p>
            <a:pPr algn="r"/>
            <a:r>
              <a:rPr lang="fa-IR" sz="3200" b="1" dirty="0">
                <a:solidFill>
                  <a:schemeClr val="accent2"/>
                </a:solidFill>
                <a:latin typeface="Badr" panose="02000500000000000000" pitchFamily="2" charset="-78"/>
                <a:cs typeface="Badr" panose="02000500000000000000" pitchFamily="2" charset="-78"/>
              </a:rPr>
              <a:t>تابع در هم ساز</a:t>
            </a:r>
            <a:endParaRPr lang="en-US" sz="3200" b="1" dirty="0">
              <a:solidFill>
                <a:schemeClr val="accent2"/>
              </a:solidFill>
              <a:latin typeface="Badr" panose="02000500000000000000" pitchFamily="2" charset="-78"/>
              <a:cs typeface="Badr" panose="02000500000000000000" pitchFamily="2" charset="-78"/>
            </a:endParaRPr>
          </a:p>
        </p:txBody>
      </p:sp>
      <p:sp>
        <p:nvSpPr>
          <p:cNvPr id="4" name="Rectangle 1">
            <a:extLst>
              <a:ext uri="{FF2B5EF4-FFF2-40B4-BE49-F238E27FC236}">
                <a16:creationId xmlns:a16="http://schemas.microsoft.com/office/drawing/2014/main" id="{9AF2D174-7A9A-4EEA-922C-7CE60FE5CFF9}"/>
              </a:ext>
            </a:extLst>
          </p:cNvPr>
          <p:cNvSpPr>
            <a:spLocks noChangeArrowheads="1"/>
          </p:cNvSpPr>
          <p:nvPr/>
        </p:nvSpPr>
        <p:spPr bwMode="auto">
          <a:xfrm rot="10800000" flipV="1">
            <a:off x="1293322" y="2603934"/>
            <a:ext cx="9603275" cy="1785104"/>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حال اگر بخواهیم برای هر زیررشته یک‌بار مقدار این تابع را حساب کنیم از آنجا</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n-m+1</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که</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زیررشته داریم، این کار</a:t>
            </a:r>
            <a:endPar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m(n-m+1))</a:t>
            </a:r>
            <a:r>
              <a:rPr kumimoji="0" lang="fa-IR" altLang="en-US"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a:t>
            </a:r>
            <a:r>
              <a:rPr kumimoji="0" lang="en-US" altLang="en-US"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a:t>
            </a:r>
            <a:r>
              <a:rPr kumimoji="0" lang="el-GR" altLang="en-US"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طول می‌کشد که همان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fa-IR"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زمان اجرای الگوریتم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ساده‌لوحانه می‌باشد و در حقیقت زمان اجرا بهبود نیافته است. برای حل این مشکل از</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fa-IR"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درهم سازی چرخشی</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استفاده می‌کنیم. درهم‌سازی چرخشی به ما امکان می‌دهد تا مقدار درهم‌سازی زیررشتۀ هر مرحله را از روی مقدار درهم‌سازی زیررشتۀ مرحله قبلی در زمان ثابت به دست بیاوریم. این روند در حال کلی به صورت زیر است</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endParaRPr kumimoji="0" lang="fa-IR"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Badr" panose="02000500000000000000" pitchFamily="2" charset="-78"/>
              <a:cs typeface="Badr" panose="02000500000000000000" pitchFamily="2" charset="-78"/>
            </a:endParaRPr>
          </a:p>
        </p:txBody>
      </p:sp>
      <p:sp>
        <p:nvSpPr>
          <p:cNvPr id="5" name="AutoShape 2" descr="{\displaystyle \Theta (m(n-m+1))}">
            <a:extLst>
              <a:ext uri="{FF2B5EF4-FFF2-40B4-BE49-F238E27FC236}">
                <a16:creationId xmlns:a16="http://schemas.microsoft.com/office/drawing/2014/main" id="{7D8A773C-350B-4A43-90B4-5B06BF4597CF}"/>
              </a:ext>
            </a:extLst>
          </p:cNvPr>
          <p:cNvSpPr>
            <a:spLocks noChangeAspect="1" noChangeArrowheads="1"/>
          </p:cNvSpPr>
          <p:nvPr/>
        </p:nvSpPr>
        <p:spPr bwMode="auto">
          <a:xfrm>
            <a:off x="88804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E28CFC2-B8DE-4B16-8B85-7879FD1276B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293322" y="4465982"/>
            <a:ext cx="9603275" cy="992283"/>
          </a:xfrm>
          <a:prstGeom prst="rect">
            <a:avLst/>
          </a:prstGeom>
        </p:spPr>
      </p:pic>
    </p:spTree>
    <p:extLst>
      <p:ext uri="{BB962C8B-B14F-4D97-AF65-F5344CB8AC3E}">
        <p14:creationId xmlns:p14="http://schemas.microsoft.com/office/powerpoint/2010/main" val="945621681"/>
      </p:ext>
    </p:extLst>
  </p:cSld>
  <p:clrMapOvr>
    <a:masterClrMapping/>
  </p:clrMapOvr>
  <mc:AlternateContent xmlns:mc="http://schemas.openxmlformats.org/markup-compatibility/2006" xmlns:p14="http://schemas.microsoft.com/office/powerpoint/2010/main">
    <mc:Choice Requires="p14">
      <p:transition spd="slow" p14:dur="2000" advTm="60000">
        <p14:prism isContent="1"/>
      </p:transition>
    </mc:Choice>
    <mc:Fallback xmlns="">
      <p:transition spd="slow" advTm="6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C4C045A-4BC5-4CD3-AE89-BDDDEDDF05D0}"/>
              </a:ext>
            </a:extLst>
          </p:cNvPr>
          <p:cNvSpPr>
            <a:spLocks noChangeArrowheads="1"/>
          </p:cNvSpPr>
          <p:nvPr/>
        </p:nvSpPr>
        <p:spPr bwMode="auto">
          <a:xfrm rot="10800000" flipV="1">
            <a:off x="1295401" y="1137552"/>
            <a:ext cx="9601197" cy="923330"/>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الگوریتم رابین-کارپ اگر مقدار درهم‌سازی زیررشته در مرحله</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s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ام را</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n-US" altLang="en-US" b="0" i="0" u="none" strike="noStrike" cap="none" normalizeH="0" baseline="0" dirty="0" err="1">
                <a:ln>
                  <a:noFill/>
                </a:ln>
                <a:solidFill>
                  <a:srgbClr val="002060"/>
                </a:solidFill>
                <a:effectLst/>
                <a:latin typeface="Badr" panose="02000500000000000000" pitchFamily="2" charset="-78"/>
                <a:cs typeface="Badr" panose="02000500000000000000" pitchFamily="2" charset="-78"/>
              </a:rPr>
              <a:t>ts</a:t>
            </a:r>
            <a:r>
              <a:rPr kumimoji="0" lang="ar-SA" altLang="en-US" b="0" i="0" u="none" strike="noStrike" kern="1200" cap="none" spc="0" normalizeH="0" baseline="0" noProof="0" dirty="0">
                <a:ln>
                  <a:noFill/>
                </a:ln>
                <a:solidFill>
                  <a:srgbClr val="002060"/>
                </a:solidFill>
                <a:effectLst/>
                <a:uLnTx/>
                <a:uFillTx/>
                <a:latin typeface="Badr" panose="02000500000000000000" pitchFamily="2" charset="-78"/>
                <a:cs typeface="Badr" panose="02000500000000000000" pitchFamily="2" charset="-78"/>
              </a:rPr>
              <a:t>بنامیم، رابطۀ درهم‌سازی چرخشی به این صورت خواهد بود</a:t>
            </a:r>
            <a:endParaRPr kumimoji="0" lang="en-US" altLang="en-US" b="0" i="0" u="none" strike="noStrike" kern="1200" cap="none" spc="0" normalizeH="0" baseline="0" noProof="0" dirty="0">
              <a:ln>
                <a:noFill/>
              </a:ln>
              <a:solidFill>
                <a:srgbClr val="002060"/>
              </a:solidFill>
              <a:effectLst/>
              <a:uLnTx/>
              <a:uFillTx/>
              <a:latin typeface="Badr" panose="02000500000000000000" pitchFamily="2" charset="-78"/>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endParaRPr>
          </a:p>
        </p:txBody>
      </p:sp>
      <p:sp>
        <p:nvSpPr>
          <p:cNvPr id="5" name="AutoShape 2" descr="t_{s}">
            <a:extLst>
              <a:ext uri="{FF2B5EF4-FFF2-40B4-BE49-F238E27FC236}">
                <a16:creationId xmlns:a16="http://schemas.microsoft.com/office/drawing/2014/main" id="{31B839AB-7C0E-4484-A029-38A79D9FABEA}"/>
              </a:ext>
            </a:extLst>
          </p:cNvPr>
          <p:cNvSpPr>
            <a:spLocks noChangeAspect="1" noChangeArrowheads="1"/>
          </p:cNvSpPr>
          <p:nvPr/>
        </p:nvSpPr>
        <p:spPr bwMode="auto">
          <a:xfrm flipV="1">
            <a:off x="5703888" y="160338"/>
            <a:ext cx="286095" cy="286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8495DC0-E317-4FBB-88DE-9A5B8E4B8406}"/>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1396620" y="2360479"/>
            <a:ext cx="9499978" cy="768924"/>
          </a:xfrm>
          <a:prstGeom prst="rect">
            <a:avLst/>
          </a:prstGeom>
        </p:spPr>
      </p:pic>
      <p:sp>
        <p:nvSpPr>
          <p:cNvPr id="8" name="Rectangle 3">
            <a:extLst>
              <a:ext uri="{FF2B5EF4-FFF2-40B4-BE49-F238E27FC236}">
                <a16:creationId xmlns:a16="http://schemas.microsoft.com/office/drawing/2014/main" id="{D6002BA8-160A-456F-B913-E6D68E585D8A}"/>
              </a:ext>
            </a:extLst>
          </p:cNvPr>
          <p:cNvSpPr>
            <a:spLocks noChangeArrowheads="1"/>
          </p:cNvSpPr>
          <p:nvPr/>
        </p:nvSpPr>
        <p:spPr bwMode="auto">
          <a:xfrm>
            <a:off x="1396620" y="3429000"/>
            <a:ext cx="9499978" cy="1785104"/>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مثال گفته شده در بالا اگر بخواهیم مقدار درهم‌سازی زیررشته مرحله بعد یعنی "14156" را از روی مقدار درهم‌سازی زیررشته قبل یعنی "31415" حساب کنیم روند کار به این صورت خواهد بود</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a:t>
            </a:r>
          </a:p>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t</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s+1</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( 10×(31415 - 10</a:t>
            </a:r>
            <a:r>
              <a:rPr kumimoji="0" lang="en-US" altLang="en-US" b="0" i="0" u="none" strike="noStrike" cap="none" normalizeH="0" baseline="30000" dirty="0">
                <a:ln>
                  <a:noFill/>
                </a:ln>
                <a:solidFill>
                  <a:srgbClr val="002060"/>
                </a:solidFill>
                <a:effectLst/>
                <a:latin typeface="Badr" panose="02000500000000000000" pitchFamily="2" charset="-78"/>
                <a:cs typeface="Badr" panose="02000500000000000000" pitchFamily="2" charset="-78"/>
              </a:rPr>
              <a:t>4</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 3) + 6 ) mod 1 = 14156 </a:t>
            </a:r>
            <a:r>
              <a:rPr kumimoji="0" lang="en-US" altLang="en-US" sz="1800" b="0" i="0" u="none" strike="noStrike" kern="1200" cap="none" spc="0" normalizeH="0" baseline="0" noProof="0" dirty="0">
                <a:ln>
                  <a:noFill/>
                </a:ln>
                <a:solidFill>
                  <a:srgbClr val="002060"/>
                </a:solidFill>
                <a:effectLst/>
                <a:uLnTx/>
                <a:uFillTx/>
                <a:latin typeface="Badr" panose="02000500000000000000" pitchFamily="2" charset="-78"/>
                <a:ea typeface="+mn-ea"/>
                <a:cs typeface="Badr" panose="02000500000000000000" pitchFamily="2" charset="-78"/>
              </a:rPr>
              <a:t>                                                                                                T = “43141567” </a:t>
            </a:r>
            <a:endPar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در نهایت می‌توان گفت در الگوریتم رابین-کارپ کافی است تنها مقدار درهم‌سازی رشتۀ الگو</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P[1..m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و مقدار درهم‌سازی زیررشته</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T[1..m]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از متن را در بخش پیش پردازش با زمان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l-GR" alt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rPr>
              <a:t>Θ</a:t>
            </a:r>
            <a:r>
              <a:rPr kumimoji="0" lang="en-US" alt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rPr>
              <a:t> (m)</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محاسبه کرد و سپس محاسبه مقادیر درهم‌سازی زیررشته‌های مراحل بعد در هر مرحله با زمان</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el-GR"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Θ</a:t>
            </a:r>
            <a:r>
              <a:rPr kumimoji="0" lang="en-US" altLang="en-US" sz="18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(1)</a:t>
            </a:r>
            <a:r>
              <a:rPr kumimoji="0" lang="en-US"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 </a:t>
            </a:r>
            <a:r>
              <a:rPr kumimoji="0" lang="ar-SA" altLang="en-US" b="0" i="0" u="none" strike="noStrike" cap="none" normalizeH="0" baseline="0" dirty="0">
                <a:ln>
                  <a:noFill/>
                </a:ln>
                <a:solidFill>
                  <a:srgbClr val="002060"/>
                </a:solidFill>
                <a:effectLst/>
                <a:latin typeface="Badr" panose="02000500000000000000" pitchFamily="2" charset="-78"/>
                <a:cs typeface="Badr" panose="02000500000000000000" pitchFamily="2" charset="-78"/>
              </a:rPr>
              <a:t>قابل انجام است</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AutoShape 4" descr="{\displaystyle \Theta (m)}">
            <a:extLst>
              <a:ext uri="{FF2B5EF4-FFF2-40B4-BE49-F238E27FC236}">
                <a16:creationId xmlns:a16="http://schemas.microsoft.com/office/drawing/2014/main" id="{37B649FA-14B1-475E-B75B-ACC8E4AE9C0D}"/>
              </a:ext>
            </a:extLst>
          </p:cNvPr>
          <p:cNvSpPr>
            <a:spLocks noChangeAspect="1" noChangeArrowheads="1"/>
          </p:cNvSpPr>
          <p:nvPr/>
        </p:nvSpPr>
        <p:spPr bwMode="auto">
          <a:xfrm>
            <a:off x="13798550"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displaystyle \Theta (1)}">
            <a:extLst>
              <a:ext uri="{FF2B5EF4-FFF2-40B4-BE49-F238E27FC236}">
                <a16:creationId xmlns:a16="http://schemas.microsoft.com/office/drawing/2014/main" id="{585EB45A-3B72-4D8B-9300-114AABFE1661}"/>
              </a:ext>
            </a:extLst>
          </p:cNvPr>
          <p:cNvSpPr>
            <a:spLocks noChangeAspect="1" noChangeArrowheads="1"/>
          </p:cNvSpPr>
          <p:nvPr/>
        </p:nvSpPr>
        <p:spPr bwMode="auto">
          <a:xfrm>
            <a:off x="21318538"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33910709"/>
      </p:ext>
    </p:extLst>
  </p:cSld>
  <p:clrMapOvr>
    <a:masterClrMapping/>
  </p:clrMapOvr>
  <mc:AlternateContent xmlns:mc="http://schemas.openxmlformats.org/markup-compatibility/2006" xmlns:p14="http://schemas.microsoft.com/office/powerpoint/2010/main">
    <mc:Choice Requires="p14">
      <p:transition spd="slow" p14:dur="2000" advTm="100000">
        <p14:prism isContent="1"/>
      </p:transition>
    </mc:Choice>
    <mc:Fallback xmlns="">
      <p:transition spd="slow" advTm="100000">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6353387</TotalTime>
  <Words>1286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Badr</vt:lpstr>
      <vt:lpstr>Garamond</vt:lpstr>
      <vt:lpstr>Gill Sans MT</vt:lpstr>
      <vt:lpstr>IRElham</vt:lpstr>
      <vt:lpstr>Trebuchet MS</vt:lpstr>
      <vt:lpstr>Wingdings 3</vt:lpstr>
      <vt:lpstr>Facet</vt:lpstr>
      <vt:lpstr>بسم الله الرحمن الرحیم</vt:lpstr>
      <vt:lpstr>الگوریتم جستجوی رشتهٔ رابین-کارپ  </vt:lpstr>
      <vt:lpstr>جستجو با استفاده از شیفت دادن زیررشته </vt:lpstr>
      <vt:lpstr>  </vt:lpstr>
      <vt:lpstr>استفاده از درهم‌سازی </vt:lpstr>
      <vt:lpstr>استفاده از درهم‌سازی </vt:lpstr>
      <vt:lpstr>تابع درهم‌سازی استفاده شده در رابین-کارپ به این صورت تعریف می‌شود  </vt:lpstr>
      <vt:lpstr>تابع در هم ساز</vt:lpstr>
      <vt:lpstr>PowerPoint Presentation</vt:lpstr>
      <vt:lpstr>PowerPoint Presentation</vt:lpstr>
      <vt:lpstr>سپاس ازهمراهی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amir</dc:creator>
  <cp:lastModifiedBy>amir</cp:lastModifiedBy>
  <cp:revision>19</cp:revision>
  <dcterms:created xsi:type="dcterms:W3CDTF">2021-06-26T14:16:01Z</dcterms:created>
  <dcterms:modified xsi:type="dcterms:W3CDTF">2008-12-31T20:26:32Z</dcterms:modified>
</cp:coreProperties>
</file>