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p:scale>
          <a:sx n="65" d="100"/>
          <a:sy n="65" d="100"/>
        </p:scale>
        <p:origin x="2296"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5D6CB9-DE0E-E84A-9E38-6F4328A2B03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9312ED07-89C4-9D44-96C3-7E38D1907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8EF7925E-76DE-A449-898B-C47366E7AF95}"/>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5" name="Fußzeilenplatzhalter 4">
            <a:extLst>
              <a:ext uri="{FF2B5EF4-FFF2-40B4-BE49-F238E27FC236}">
                <a16:creationId xmlns:a16="http://schemas.microsoft.com/office/drawing/2014/main" id="{A77687DB-0CB8-A845-A5E0-838AB08DF32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A26FB85-6313-B348-B391-E73118C5D412}"/>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20165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E3F91-A9CC-3340-B1D6-7A39B33EC109}"/>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8488D14A-A175-C54F-9813-7014E40CA9E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5585FC8-6822-D342-8200-C4F2245C65DE}"/>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5" name="Fußzeilenplatzhalter 4">
            <a:extLst>
              <a:ext uri="{FF2B5EF4-FFF2-40B4-BE49-F238E27FC236}">
                <a16:creationId xmlns:a16="http://schemas.microsoft.com/office/drawing/2014/main" id="{93EBA51F-6D5D-414E-8E41-6457C952895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D7B4F36-E565-914C-85F5-1A225AC40C1A}"/>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315039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F392EC5-8529-0C43-A760-66B3EDBBAC61}"/>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1AFF51F0-5BB4-7A40-8CC0-930D91B1587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4FFAA3E2-175A-F14E-843B-AF553932A303}"/>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5" name="Fußzeilenplatzhalter 4">
            <a:extLst>
              <a:ext uri="{FF2B5EF4-FFF2-40B4-BE49-F238E27FC236}">
                <a16:creationId xmlns:a16="http://schemas.microsoft.com/office/drawing/2014/main" id="{9F423474-CFA1-E541-A465-B16ADE328F5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761CB11-B2C4-134B-82C7-B1547FC92261}"/>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260529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29B275-CB14-CF44-9171-23A670AD80E9}"/>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4ED52D26-ED58-FF4F-89FC-770AB70D48C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4864053A-068A-264D-8358-F2D5AD5E20F7}"/>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5" name="Fußzeilenplatzhalter 4">
            <a:extLst>
              <a:ext uri="{FF2B5EF4-FFF2-40B4-BE49-F238E27FC236}">
                <a16:creationId xmlns:a16="http://schemas.microsoft.com/office/drawing/2014/main" id="{DD716AE8-016D-3F44-9E0B-A8CDD8A2E63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A202C41-5AAD-BC44-802B-3BC41C4679A9}"/>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371120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BA8047-DCEE-9D41-8EBF-505B7E43618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A4E19C53-D896-7043-AD9D-034246C9A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6BFE076-8CBC-B640-BB84-99C6D257439B}"/>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5" name="Fußzeilenplatzhalter 4">
            <a:extLst>
              <a:ext uri="{FF2B5EF4-FFF2-40B4-BE49-F238E27FC236}">
                <a16:creationId xmlns:a16="http://schemas.microsoft.com/office/drawing/2014/main" id="{4AAC5F3B-1E7F-4B4D-97C6-1A4B1E0EA69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B1C9050-39C3-B445-A5D4-84E771EB29FA}"/>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253195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1F6E69-F31E-524F-9C92-9560B5FE4E9D}"/>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B4CAC751-78E2-9C44-9A4F-47C3268C9ED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DF25B6E0-E1AA-1B40-A1A6-F3D7E1FB5FC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B594C81B-B156-B847-83E8-12091DF579EE}"/>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6" name="Fußzeilenplatzhalter 5">
            <a:extLst>
              <a:ext uri="{FF2B5EF4-FFF2-40B4-BE49-F238E27FC236}">
                <a16:creationId xmlns:a16="http://schemas.microsoft.com/office/drawing/2014/main" id="{E12B4672-2E95-404D-B5F0-0EDE9BC0FCA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F81F63CC-BDA8-674C-93DB-996305A9B22E}"/>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101333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DF2FB1-25ED-C241-88C3-5AAD24604EBD}"/>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15712EB7-74E7-3B4E-B26E-AFDFC7AE0D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77EE23A-E2FC-664E-9A58-2E8A80EDDB9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05ECD0EC-2D09-CA49-A35C-8D8C4FC63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FC09FFD-14A5-924E-855D-117D4608053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AD13C284-79E3-2740-B16A-68DFE8FA1506}"/>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8" name="Fußzeilenplatzhalter 7">
            <a:extLst>
              <a:ext uri="{FF2B5EF4-FFF2-40B4-BE49-F238E27FC236}">
                <a16:creationId xmlns:a16="http://schemas.microsoft.com/office/drawing/2014/main" id="{33CC9642-F8BB-7745-850C-48E7B21ACAE1}"/>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E004E0D7-BDBF-604B-AAF7-DCD537330141}"/>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367717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7E1F52-81F7-084E-B482-2381172520CD}"/>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10707EDC-CCDD-7F49-BCC5-16965498AB13}"/>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4" name="Fußzeilenplatzhalter 3">
            <a:extLst>
              <a:ext uri="{FF2B5EF4-FFF2-40B4-BE49-F238E27FC236}">
                <a16:creationId xmlns:a16="http://schemas.microsoft.com/office/drawing/2014/main" id="{FBDFC72D-07C6-8549-B1B6-7C354C6AB262}"/>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6E29E060-0D67-1D4E-ADFD-3308B4F67CA7}"/>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37845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A1CC186-B828-D34B-92B7-82C82A95F933}"/>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3" name="Fußzeilenplatzhalter 2">
            <a:extLst>
              <a:ext uri="{FF2B5EF4-FFF2-40B4-BE49-F238E27FC236}">
                <a16:creationId xmlns:a16="http://schemas.microsoft.com/office/drawing/2014/main" id="{FD30EE45-24FD-1A40-BB2E-07B29EF5DF0E}"/>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0EEB549E-4229-F94A-A69B-740A194214D0}"/>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56900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C22754-819A-074F-A8EA-605B2FA3D95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E7CD44DB-AE2E-724A-9CC5-1F99751DD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663C1D51-A2C1-CF4C-AFEE-B47D7F595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2749023-01B9-3049-8062-72F0C722D6BD}"/>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6" name="Fußzeilenplatzhalter 5">
            <a:extLst>
              <a:ext uri="{FF2B5EF4-FFF2-40B4-BE49-F238E27FC236}">
                <a16:creationId xmlns:a16="http://schemas.microsoft.com/office/drawing/2014/main" id="{3A66384E-A3A6-0346-952A-7812D569BBC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AA6E13E-2A7E-FD43-B81C-1CD4CA321117}"/>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1254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1D770-95B3-DA4E-BB44-E65BAC38358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27A97281-C0E8-FC4E-BCAC-87EE2F533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21C15B6F-74A5-3944-99FD-FBE06C2A7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DD7826E-A1DB-FE42-A221-E0E92517D449}"/>
              </a:ext>
            </a:extLst>
          </p:cNvPr>
          <p:cNvSpPr>
            <a:spLocks noGrp="1"/>
          </p:cNvSpPr>
          <p:nvPr>
            <p:ph type="dt" sz="half" idx="10"/>
          </p:nvPr>
        </p:nvSpPr>
        <p:spPr/>
        <p:txBody>
          <a:bodyPr/>
          <a:lstStyle/>
          <a:p>
            <a:fld id="{F2516349-21B3-2046-8E0C-91C47336CFFA}" type="datetimeFigureOut">
              <a:rPr lang="en-US" smtClean="0"/>
              <a:t>1/31/20</a:t>
            </a:fld>
            <a:endParaRPr lang="en-US"/>
          </a:p>
        </p:txBody>
      </p:sp>
      <p:sp>
        <p:nvSpPr>
          <p:cNvPr id="6" name="Fußzeilenplatzhalter 5">
            <a:extLst>
              <a:ext uri="{FF2B5EF4-FFF2-40B4-BE49-F238E27FC236}">
                <a16:creationId xmlns:a16="http://schemas.microsoft.com/office/drawing/2014/main" id="{0CA27557-4194-F64E-84DB-CBCBA3BB0970}"/>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2CA2E2D-1B96-EF45-8A24-5EAFB3410DFA}"/>
              </a:ext>
            </a:extLst>
          </p:cNvPr>
          <p:cNvSpPr>
            <a:spLocks noGrp="1"/>
          </p:cNvSpPr>
          <p:nvPr>
            <p:ph type="sldNum" sz="quarter" idx="12"/>
          </p:nvPr>
        </p:nvSpPr>
        <p:spPr/>
        <p:txBody>
          <a:bodyPr/>
          <a:lstStyle/>
          <a:p>
            <a:fld id="{E22AF276-1B88-164E-B6DE-0BD1E29F226C}" type="slidenum">
              <a:rPr lang="en-US" smtClean="0"/>
              <a:t>‹Nr.›</a:t>
            </a:fld>
            <a:endParaRPr lang="en-US"/>
          </a:p>
        </p:txBody>
      </p:sp>
    </p:spTree>
    <p:extLst>
      <p:ext uri="{BB962C8B-B14F-4D97-AF65-F5344CB8AC3E}">
        <p14:creationId xmlns:p14="http://schemas.microsoft.com/office/powerpoint/2010/main" val="54308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4BA5C3E-2942-5A48-8050-FD68021A7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475DDD74-9C12-B545-8772-F8C71F21B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7F10D31-580C-824D-8E96-7F8CF77C1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16349-21B3-2046-8E0C-91C47336CFFA}" type="datetimeFigureOut">
              <a:rPr lang="en-US" smtClean="0"/>
              <a:t>1/31/20</a:t>
            </a:fld>
            <a:endParaRPr lang="en-US"/>
          </a:p>
        </p:txBody>
      </p:sp>
      <p:sp>
        <p:nvSpPr>
          <p:cNvPr id="5" name="Fußzeilenplatzhalter 4">
            <a:extLst>
              <a:ext uri="{FF2B5EF4-FFF2-40B4-BE49-F238E27FC236}">
                <a16:creationId xmlns:a16="http://schemas.microsoft.com/office/drawing/2014/main" id="{FA535A70-37C2-B441-9164-CC88F2625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8AD78641-A603-D64C-8A29-87C909DE6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AF276-1B88-164E-B6DE-0BD1E29F226C}" type="slidenum">
              <a:rPr lang="en-US" smtClean="0"/>
              <a:t>‹Nr.›</a:t>
            </a:fld>
            <a:endParaRPr lang="en-US"/>
          </a:p>
        </p:txBody>
      </p:sp>
    </p:spTree>
    <p:extLst>
      <p:ext uri="{BB962C8B-B14F-4D97-AF65-F5344CB8AC3E}">
        <p14:creationId xmlns:p14="http://schemas.microsoft.com/office/powerpoint/2010/main" val="510912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7.png"/><Relationship Id="rId5" Type="http://schemas.openxmlformats.org/officeDocument/2006/relationships/image" Target="../media/image12.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C09672-C8CF-1A4A-A1E8-F85245F6CBD4}"/>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FE73894B-FFE8-0446-91C6-A8B3D070B3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811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D7C85B49-6FA6-DC4A-8883-85D87288154F}"/>
              </a:ext>
            </a:extLst>
          </p:cNvPr>
          <p:cNvSpPr txBox="1"/>
          <p:nvPr/>
        </p:nvSpPr>
        <p:spPr>
          <a:xfrm>
            <a:off x="2520176" y="245327"/>
            <a:ext cx="759398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Choose Your Meal – Come ’N’ Eat</a:t>
            </a:r>
          </a:p>
        </p:txBody>
      </p:sp>
      <p:sp>
        <p:nvSpPr>
          <p:cNvPr id="13" name="Pfeil nach rechts 12">
            <a:extLst>
              <a:ext uri="{FF2B5EF4-FFF2-40B4-BE49-F238E27FC236}">
                <a16:creationId xmlns:a16="http://schemas.microsoft.com/office/drawing/2014/main" id="{75BA58B8-8B1C-5C45-9ABF-F3D6BE99E6EE}"/>
              </a:ext>
            </a:extLst>
          </p:cNvPr>
          <p:cNvSpPr/>
          <p:nvPr/>
        </p:nvSpPr>
        <p:spPr>
          <a:xfrm>
            <a:off x="2432578" y="2089911"/>
            <a:ext cx="836341" cy="289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Kreuz 18">
            <a:extLst>
              <a:ext uri="{FF2B5EF4-FFF2-40B4-BE49-F238E27FC236}">
                <a16:creationId xmlns:a16="http://schemas.microsoft.com/office/drawing/2014/main" id="{FDE404F7-2B28-D94B-9A8E-E56B296B78FC}"/>
              </a:ext>
            </a:extLst>
          </p:cNvPr>
          <p:cNvSpPr/>
          <p:nvPr/>
        </p:nvSpPr>
        <p:spPr>
          <a:xfrm>
            <a:off x="4362856" y="2050700"/>
            <a:ext cx="360000" cy="360000"/>
          </a:xfrm>
          <a:prstGeom prst="plus">
            <a:avLst>
              <a:gd name="adj" fmla="val 4087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feil nach rechts 19">
            <a:extLst>
              <a:ext uri="{FF2B5EF4-FFF2-40B4-BE49-F238E27FC236}">
                <a16:creationId xmlns:a16="http://schemas.microsoft.com/office/drawing/2014/main" id="{DBF304D2-A088-2B46-82EF-7206AC4D1ABE}"/>
              </a:ext>
            </a:extLst>
          </p:cNvPr>
          <p:cNvSpPr/>
          <p:nvPr/>
        </p:nvSpPr>
        <p:spPr>
          <a:xfrm>
            <a:off x="5876052" y="2089911"/>
            <a:ext cx="836341" cy="289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feil nach rechts 29">
            <a:extLst>
              <a:ext uri="{FF2B5EF4-FFF2-40B4-BE49-F238E27FC236}">
                <a16:creationId xmlns:a16="http://schemas.microsoft.com/office/drawing/2014/main" id="{B534F7CB-8646-A348-A47E-2B7E18A52265}"/>
              </a:ext>
            </a:extLst>
          </p:cNvPr>
          <p:cNvSpPr/>
          <p:nvPr/>
        </p:nvSpPr>
        <p:spPr>
          <a:xfrm>
            <a:off x="9668421" y="2089911"/>
            <a:ext cx="836341" cy="289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feld 32">
            <a:extLst>
              <a:ext uri="{FF2B5EF4-FFF2-40B4-BE49-F238E27FC236}">
                <a16:creationId xmlns:a16="http://schemas.microsoft.com/office/drawing/2014/main" id="{1A8EA00E-D1FC-5B43-96DB-E0C4D7919DD3}"/>
              </a:ext>
            </a:extLst>
          </p:cNvPr>
          <p:cNvSpPr txBox="1"/>
          <p:nvPr/>
        </p:nvSpPr>
        <p:spPr>
          <a:xfrm>
            <a:off x="193198" y="3039171"/>
            <a:ext cx="2726871" cy="3139321"/>
          </a:xfrm>
          <a:prstGeom prst="rect">
            <a:avLst/>
          </a:prstGeom>
          <a:noFill/>
        </p:spPr>
        <p:txBody>
          <a:bodyPr wrap="square" rtlCol="0">
            <a:spAutoFit/>
          </a:bodyPr>
          <a:lstStyle/>
          <a:p>
            <a:r>
              <a:rPr lang="en-US" sz="2200" dirty="0"/>
              <a:t>The customer’s fitness data, activity status, calendar and stress level are collected by Smartwatch and Smartphone. </a:t>
            </a:r>
          </a:p>
          <a:p>
            <a:r>
              <a:rPr lang="en-US" sz="2200" dirty="0"/>
              <a:t>This data is transmitted to our servers.</a:t>
            </a:r>
          </a:p>
        </p:txBody>
      </p:sp>
      <p:sp>
        <p:nvSpPr>
          <p:cNvPr id="34" name="Textfeld 33">
            <a:extLst>
              <a:ext uri="{FF2B5EF4-FFF2-40B4-BE49-F238E27FC236}">
                <a16:creationId xmlns:a16="http://schemas.microsoft.com/office/drawing/2014/main" id="{A05FC0E3-544C-E444-9562-4DE5C2F7B317}"/>
              </a:ext>
            </a:extLst>
          </p:cNvPr>
          <p:cNvSpPr txBox="1"/>
          <p:nvPr/>
        </p:nvSpPr>
        <p:spPr>
          <a:xfrm>
            <a:off x="3392383" y="3039171"/>
            <a:ext cx="2939192" cy="2462213"/>
          </a:xfrm>
          <a:prstGeom prst="rect">
            <a:avLst/>
          </a:prstGeom>
          <a:noFill/>
        </p:spPr>
        <p:txBody>
          <a:bodyPr wrap="square" rtlCol="0">
            <a:spAutoFit/>
          </a:bodyPr>
          <a:lstStyle/>
          <a:p>
            <a:r>
              <a:rPr lang="en-US" sz="2200" dirty="0"/>
              <a:t>The data from the customer is stored and analyzed in our backbone.</a:t>
            </a:r>
          </a:p>
          <a:p>
            <a:r>
              <a:rPr lang="en-US" sz="2200" dirty="0"/>
              <a:t>The results are pushed to the customer’s device.  </a:t>
            </a:r>
          </a:p>
        </p:txBody>
      </p:sp>
      <p:sp>
        <p:nvSpPr>
          <p:cNvPr id="35" name="Textfeld 34">
            <a:extLst>
              <a:ext uri="{FF2B5EF4-FFF2-40B4-BE49-F238E27FC236}">
                <a16:creationId xmlns:a16="http://schemas.microsoft.com/office/drawing/2014/main" id="{3CC1CEAA-E546-CC4C-9BA6-3B26BE0229DD}"/>
              </a:ext>
            </a:extLst>
          </p:cNvPr>
          <p:cNvSpPr txBox="1"/>
          <p:nvPr/>
        </p:nvSpPr>
        <p:spPr>
          <a:xfrm>
            <a:off x="6803890" y="3039172"/>
            <a:ext cx="2939192" cy="3139321"/>
          </a:xfrm>
          <a:prstGeom prst="rect">
            <a:avLst/>
          </a:prstGeom>
          <a:noFill/>
        </p:spPr>
        <p:txBody>
          <a:bodyPr wrap="square" rtlCol="0">
            <a:spAutoFit/>
          </a:bodyPr>
          <a:lstStyle/>
          <a:p>
            <a:r>
              <a:rPr lang="en-US" sz="2200" dirty="0"/>
              <a:t>As soon as the customer gets the meal suggestions, he can choose from different meal proposals. </a:t>
            </a:r>
          </a:p>
          <a:p>
            <a:r>
              <a:rPr lang="en-US" sz="2200" dirty="0"/>
              <a:t>As soon as he decided for one meal, the order is processed to the food deliverer. </a:t>
            </a:r>
          </a:p>
        </p:txBody>
      </p:sp>
      <p:grpSp>
        <p:nvGrpSpPr>
          <p:cNvPr id="31" name="Gruppieren 30">
            <a:extLst>
              <a:ext uri="{FF2B5EF4-FFF2-40B4-BE49-F238E27FC236}">
                <a16:creationId xmlns:a16="http://schemas.microsoft.com/office/drawing/2014/main" id="{0199E45C-53A6-6342-80A9-EDCA8D21B6B5}"/>
              </a:ext>
            </a:extLst>
          </p:cNvPr>
          <p:cNvGrpSpPr/>
          <p:nvPr/>
        </p:nvGrpSpPr>
        <p:grpSpPr>
          <a:xfrm>
            <a:off x="-13244" y="1373398"/>
            <a:ext cx="2192152" cy="1286146"/>
            <a:chOff x="-90855" y="1996180"/>
            <a:chExt cx="2192152" cy="1286146"/>
          </a:xfrm>
        </p:grpSpPr>
        <p:pic>
          <p:nvPicPr>
            <p:cNvPr id="3" name="Grafik 2">
              <a:extLst>
                <a:ext uri="{FF2B5EF4-FFF2-40B4-BE49-F238E27FC236}">
                  <a16:creationId xmlns:a16="http://schemas.microsoft.com/office/drawing/2014/main" id="{1916275F-0F02-3843-9FC1-FA062590E962}"/>
                </a:ext>
              </a:extLst>
            </p:cNvPr>
            <p:cNvPicPr>
              <a:picLocks noChangeAspect="1"/>
            </p:cNvPicPr>
            <p:nvPr/>
          </p:nvPicPr>
          <p:blipFill>
            <a:blip r:embed="rId2"/>
            <a:stretch>
              <a:fillRect/>
            </a:stretch>
          </p:blipFill>
          <p:spPr>
            <a:xfrm>
              <a:off x="-90855" y="2175611"/>
              <a:ext cx="1106715" cy="1106715"/>
            </a:xfrm>
            <a:prstGeom prst="rect">
              <a:avLst/>
            </a:prstGeom>
          </p:spPr>
        </p:pic>
        <p:pic>
          <p:nvPicPr>
            <p:cNvPr id="42" name="Grafik 41">
              <a:extLst>
                <a:ext uri="{FF2B5EF4-FFF2-40B4-BE49-F238E27FC236}">
                  <a16:creationId xmlns:a16="http://schemas.microsoft.com/office/drawing/2014/main" id="{A59EDDB2-37A9-1048-9457-95BF5F191364}"/>
                </a:ext>
              </a:extLst>
            </p:cNvPr>
            <p:cNvPicPr>
              <a:picLocks noChangeAspect="1"/>
            </p:cNvPicPr>
            <p:nvPr/>
          </p:nvPicPr>
          <p:blipFill>
            <a:blip r:embed="rId3"/>
            <a:stretch>
              <a:fillRect/>
            </a:stretch>
          </p:blipFill>
          <p:spPr>
            <a:xfrm>
              <a:off x="911736" y="1996180"/>
              <a:ext cx="621159" cy="621159"/>
            </a:xfrm>
            <a:prstGeom prst="rect">
              <a:avLst/>
            </a:prstGeom>
          </p:spPr>
        </p:pic>
        <p:pic>
          <p:nvPicPr>
            <p:cNvPr id="46" name="Grafik 45">
              <a:extLst>
                <a:ext uri="{FF2B5EF4-FFF2-40B4-BE49-F238E27FC236}">
                  <a16:creationId xmlns:a16="http://schemas.microsoft.com/office/drawing/2014/main" id="{66704317-D41F-164F-9B20-313C0285E4E5}"/>
                </a:ext>
              </a:extLst>
            </p:cNvPr>
            <p:cNvPicPr>
              <a:picLocks noChangeAspect="1"/>
            </p:cNvPicPr>
            <p:nvPr/>
          </p:nvPicPr>
          <p:blipFill>
            <a:blip r:embed="rId4"/>
            <a:stretch>
              <a:fillRect/>
            </a:stretch>
          </p:blipFill>
          <p:spPr>
            <a:xfrm>
              <a:off x="1492286" y="1996180"/>
              <a:ext cx="609011" cy="621159"/>
            </a:xfrm>
            <a:prstGeom prst="rect">
              <a:avLst/>
            </a:prstGeom>
          </p:spPr>
        </p:pic>
        <p:pic>
          <p:nvPicPr>
            <p:cNvPr id="4" name="Grafik 3">
              <a:extLst>
                <a:ext uri="{FF2B5EF4-FFF2-40B4-BE49-F238E27FC236}">
                  <a16:creationId xmlns:a16="http://schemas.microsoft.com/office/drawing/2014/main" id="{8FD2F9C1-4B43-9840-9930-37AD271A0A59}"/>
                </a:ext>
              </a:extLst>
            </p:cNvPr>
            <p:cNvPicPr>
              <a:picLocks noChangeAspect="1"/>
            </p:cNvPicPr>
            <p:nvPr/>
          </p:nvPicPr>
          <p:blipFill>
            <a:blip r:embed="rId5"/>
            <a:stretch>
              <a:fillRect/>
            </a:stretch>
          </p:blipFill>
          <p:spPr>
            <a:xfrm>
              <a:off x="973857" y="2714975"/>
              <a:ext cx="540000" cy="540000"/>
            </a:xfrm>
            <a:prstGeom prst="rect">
              <a:avLst/>
            </a:prstGeom>
          </p:spPr>
        </p:pic>
        <p:pic>
          <p:nvPicPr>
            <p:cNvPr id="8" name="Grafik 7">
              <a:extLst>
                <a:ext uri="{FF2B5EF4-FFF2-40B4-BE49-F238E27FC236}">
                  <a16:creationId xmlns:a16="http://schemas.microsoft.com/office/drawing/2014/main" id="{95C07CED-FD62-E347-9B54-B007BC8CD861}"/>
                </a:ext>
              </a:extLst>
            </p:cNvPr>
            <p:cNvPicPr>
              <a:picLocks noChangeAspect="1"/>
            </p:cNvPicPr>
            <p:nvPr/>
          </p:nvPicPr>
          <p:blipFill>
            <a:blip r:embed="rId6"/>
            <a:stretch>
              <a:fillRect/>
            </a:stretch>
          </p:blipFill>
          <p:spPr>
            <a:xfrm flipH="1">
              <a:off x="1539722" y="2716863"/>
              <a:ext cx="540000" cy="540000"/>
            </a:xfrm>
            <a:prstGeom prst="rect">
              <a:avLst/>
            </a:prstGeom>
          </p:spPr>
        </p:pic>
      </p:grpSp>
      <p:pic>
        <p:nvPicPr>
          <p:cNvPr id="10" name="Grafik 9">
            <a:extLst>
              <a:ext uri="{FF2B5EF4-FFF2-40B4-BE49-F238E27FC236}">
                <a16:creationId xmlns:a16="http://schemas.microsoft.com/office/drawing/2014/main" id="{7A0E47FB-30E6-4C46-8F74-815D42C8D0F1}"/>
              </a:ext>
            </a:extLst>
          </p:cNvPr>
          <p:cNvPicPr>
            <a:picLocks noChangeAspect="1"/>
          </p:cNvPicPr>
          <p:nvPr/>
        </p:nvPicPr>
        <p:blipFill>
          <a:blip r:embed="rId7"/>
          <a:stretch>
            <a:fillRect/>
          </a:stretch>
        </p:blipFill>
        <p:spPr>
          <a:xfrm>
            <a:off x="4844873" y="1792715"/>
            <a:ext cx="907200" cy="907200"/>
          </a:xfrm>
          <a:prstGeom prst="rect">
            <a:avLst/>
          </a:prstGeom>
        </p:spPr>
      </p:pic>
      <p:pic>
        <p:nvPicPr>
          <p:cNvPr id="14" name="Grafik 13">
            <a:extLst>
              <a:ext uri="{FF2B5EF4-FFF2-40B4-BE49-F238E27FC236}">
                <a16:creationId xmlns:a16="http://schemas.microsoft.com/office/drawing/2014/main" id="{6474126A-81C6-E44F-A0A2-09811B08B3B7}"/>
              </a:ext>
            </a:extLst>
          </p:cNvPr>
          <p:cNvPicPr>
            <a:picLocks noChangeAspect="1"/>
          </p:cNvPicPr>
          <p:nvPr/>
        </p:nvPicPr>
        <p:blipFill>
          <a:blip r:embed="rId8"/>
          <a:stretch>
            <a:fillRect/>
          </a:stretch>
        </p:blipFill>
        <p:spPr>
          <a:xfrm>
            <a:off x="3335574" y="1791680"/>
            <a:ext cx="902348" cy="902348"/>
          </a:xfrm>
          <a:prstGeom prst="rect">
            <a:avLst/>
          </a:prstGeom>
        </p:spPr>
      </p:pic>
      <p:pic>
        <p:nvPicPr>
          <p:cNvPr id="17" name="Grafik 16">
            <a:extLst>
              <a:ext uri="{FF2B5EF4-FFF2-40B4-BE49-F238E27FC236}">
                <a16:creationId xmlns:a16="http://schemas.microsoft.com/office/drawing/2014/main" id="{535BD585-1648-EE43-9BFF-CC1B54E4D39F}"/>
              </a:ext>
            </a:extLst>
          </p:cNvPr>
          <p:cNvPicPr>
            <a:picLocks noChangeAspect="1"/>
          </p:cNvPicPr>
          <p:nvPr/>
        </p:nvPicPr>
        <p:blipFill>
          <a:blip r:embed="rId9"/>
          <a:stretch>
            <a:fillRect/>
          </a:stretch>
        </p:blipFill>
        <p:spPr>
          <a:xfrm>
            <a:off x="8713347" y="2045243"/>
            <a:ext cx="640861" cy="640861"/>
          </a:xfrm>
          <a:prstGeom prst="rect">
            <a:avLst/>
          </a:prstGeom>
        </p:spPr>
      </p:pic>
      <p:pic>
        <p:nvPicPr>
          <p:cNvPr id="25" name="Grafik 24">
            <a:extLst>
              <a:ext uri="{FF2B5EF4-FFF2-40B4-BE49-F238E27FC236}">
                <a16:creationId xmlns:a16="http://schemas.microsoft.com/office/drawing/2014/main" id="{8F51E39C-139A-854E-81B1-24AECD811392}"/>
              </a:ext>
            </a:extLst>
          </p:cNvPr>
          <p:cNvPicPr>
            <a:picLocks noChangeAspect="1"/>
          </p:cNvPicPr>
          <p:nvPr/>
        </p:nvPicPr>
        <p:blipFill>
          <a:blip r:embed="rId10"/>
          <a:stretch>
            <a:fillRect/>
          </a:stretch>
        </p:blipFill>
        <p:spPr>
          <a:xfrm>
            <a:off x="8028141" y="1556310"/>
            <a:ext cx="640800" cy="640800"/>
          </a:xfrm>
          <a:prstGeom prst="rect">
            <a:avLst/>
          </a:prstGeom>
        </p:spPr>
      </p:pic>
      <p:pic>
        <p:nvPicPr>
          <p:cNvPr id="61" name="Grafik 60">
            <a:extLst>
              <a:ext uri="{FF2B5EF4-FFF2-40B4-BE49-F238E27FC236}">
                <a16:creationId xmlns:a16="http://schemas.microsoft.com/office/drawing/2014/main" id="{436188B6-E7F5-F043-9182-F807254F7264}"/>
              </a:ext>
            </a:extLst>
          </p:cNvPr>
          <p:cNvPicPr>
            <a:picLocks noChangeAspect="1"/>
          </p:cNvPicPr>
          <p:nvPr/>
        </p:nvPicPr>
        <p:blipFill>
          <a:blip r:embed="rId2"/>
          <a:stretch>
            <a:fillRect/>
          </a:stretch>
        </p:blipFill>
        <p:spPr>
          <a:xfrm>
            <a:off x="7025944" y="1556310"/>
            <a:ext cx="1106715" cy="1106715"/>
          </a:xfrm>
          <a:prstGeom prst="rect">
            <a:avLst/>
          </a:prstGeom>
        </p:spPr>
      </p:pic>
      <p:pic>
        <p:nvPicPr>
          <p:cNvPr id="49" name="Grafik 48">
            <a:extLst>
              <a:ext uri="{FF2B5EF4-FFF2-40B4-BE49-F238E27FC236}">
                <a16:creationId xmlns:a16="http://schemas.microsoft.com/office/drawing/2014/main" id="{CC4E599A-A708-9B4A-870B-C282538FA5D2}"/>
              </a:ext>
            </a:extLst>
          </p:cNvPr>
          <p:cNvPicPr>
            <a:picLocks noChangeAspect="1"/>
          </p:cNvPicPr>
          <p:nvPr/>
        </p:nvPicPr>
        <p:blipFill>
          <a:blip r:embed="rId11"/>
          <a:stretch>
            <a:fillRect/>
          </a:stretch>
        </p:blipFill>
        <p:spPr>
          <a:xfrm>
            <a:off x="10818975" y="1525472"/>
            <a:ext cx="1128878" cy="1128878"/>
          </a:xfrm>
          <a:prstGeom prst="rect">
            <a:avLst/>
          </a:prstGeom>
        </p:spPr>
      </p:pic>
    </p:spTree>
    <p:extLst>
      <p:ext uri="{BB962C8B-B14F-4D97-AF65-F5344CB8AC3E}">
        <p14:creationId xmlns:p14="http://schemas.microsoft.com/office/powerpoint/2010/main" val="292177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1AA9779-75C3-BB47-8E60-BCAEE1694876}"/>
              </a:ext>
            </a:extLst>
          </p:cNvPr>
          <p:cNvPicPr>
            <a:picLocks noChangeAspect="1"/>
          </p:cNvPicPr>
          <p:nvPr/>
        </p:nvPicPr>
        <p:blipFill>
          <a:blip r:embed="rId2"/>
          <a:stretch>
            <a:fillRect/>
          </a:stretch>
        </p:blipFill>
        <p:spPr>
          <a:xfrm>
            <a:off x="1888932" y="72273"/>
            <a:ext cx="941231" cy="941231"/>
          </a:xfrm>
          <a:prstGeom prst="rect">
            <a:avLst/>
          </a:prstGeom>
        </p:spPr>
      </p:pic>
      <p:sp>
        <p:nvSpPr>
          <p:cNvPr id="7" name="Textfeld 6">
            <a:extLst>
              <a:ext uri="{FF2B5EF4-FFF2-40B4-BE49-F238E27FC236}">
                <a16:creationId xmlns:a16="http://schemas.microsoft.com/office/drawing/2014/main" id="{E97340E4-9E71-194F-8422-08F9DD35A9F2}"/>
              </a:ext>
            </a:extLst>
          </p:cNvPr>
          <p:cNvSpPr txBox="1"/>
          <p:nvPr/>
        </p:nvSpPr>
        <p:spPr>
          <a:xfrm>
            <a:off x="3039413" y="312058"/>
            <a:ext cx="1906073" cy="461665"/>
          </a:xfrm>
          <a:prstGeom prst="rect">
            <a:avLst/>
          </a:prstGeom>
          <a:noFill/>
        </p:spPr>
        <p:txBody>
          <a:bodyPr wrap="square" rtlCol="0">
            <a:spAutoFit/>
          </a:bodyPr>
          <a:lstStyle/>
          <a:p>
            <a:r>
              <a:rPr lang="en-US" sz="2400" dirty="0"/>
              <a:t>Star Topology</a:t>
            </a:r>
          </a:p>
        </p:txBody>
      </p:sp>
      <p:cxnSp>
        <p:nvCxnSpPr>
          <p:cNvPr id="11" name="Gerade Verbindung 10">
            <a:extLst>
              <a:ext uri="{FF2B5EF4-FFF2-40B4-BE49-F238E27FC236}">
                <a16:creationId xmlns:a16="http://schemas.microsoft.com/office/drawing/2014/main" id="{9220F977-32A2-EE42-B425-17BC5C8BEC14}"/>
              </a:ext>
            </a:extLst>
          </p:cNvPr>
          <p:cNvCxnSpPr>
            <a:cxnSpLocks/>
          </p:cNvCxnSpPr>
          <p:nvPr/>
        </p:nvCxnSpPr>
        <p:spPr>
          <a:xfrm>
            <a:off x="6096000" y="341859"/>
            <a:ext cx="0" cy="61980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F57E73D9-382A-0D4B-98DB-FEC524388D6C}"/>
              </a:ext>
            </a:extLst>
          </p:cNvPr>
          <p:cNvSpPr txBox="1"/>
          <p:nvPr/>
        </p:nvSpPr>
        <p:spPr>
          <a:xfrm>
            <a:off x="8211323" y="341859"/>
            <a:ext cx="2382694" cy="461665"/>
          </a:xfrm>
          <a:prstGeom prst="rect">
            <a:avLst/>
          </a:prstGeom>
          <a:noFill/>
        </p:spPr>
        <p:txBody>
          <a:bodyPr wrap="square" rtlCol="0">
            <a:spAutoFit/>
          </a:bodyPr>
          <a:lstStyle/>
          <a:p>
            <a:r>
              <a:rPr lang="en-US" sz="2400" dirty="0"/>
              <a:t>Mesh Topology</a:t>
            </a:r>
          </a:p>
        </p:txBody>
      </p:sp>
      <p:pic>
        <p:nvPicPr>
          <p:cNvPr id="28" name="Grafik 27">
            <a:extLst>
              <a:ext uri="{FF2B5EF4-FFF2-40B4-BE49-F238E27FC236}">
                <a16:creationId xmlns:a16="http://schemas.microsoft.com/office/drawing/2014/main" id="{2C7D1CB4-9AD7-1B48-B072-FF0CB09AD042}"/>
              </a:ext>
            </a:extLst>
          </p:cNvPr>
          <p:cNvPicPr>
            <a:picLocks noChangeAspect="1"/>
          </p:cNvPicPr>
          <p:nvPr/>
        </p:nvPicPr>
        <p:blipFill>
          <a:blip r:embed="rId3"/>
          <a:stretch>
            <a:fillRect/>
          </a:stretch>
        </p:blipFill>
        <p:spPr>
          <a:xfrm>
            <a:off x="1267773" y="1220050"/>
            <a:ext cx="621159" cy="621159"/>
          </a:xfrm>
          <a:prstGeom prst="rect">
            <a:avLst/>
          </a:prstGeom>
        </p:spPr>
      </p:pic>
      <p:pic>
        <p:nvPicPr>
          <p:cNvPr id="29" name="Grafik 28">
            <a:extLst>
              <a:ext uri="{FF2B5EF4-FFF2-40B4-BE49-F238E27FC236}">
                <a16:creationId xmlns:a16="http://schemas.microsoft.com/office/drawing/2014/main" id="{D0C6120A-291D-FC4B-869F-1F661B2A2AD9}"/>
              </a:ext>
            </a:extLst>
          </p:cNvPr>
          <p:cNvPicPr>
            <a:picLocks noChangeAspect="1"/>
          </p:cNvPicPr>
          <p:nvPr/>
        </p:nvPicPr>
        <p:blipFill>
          <a:blip r:embed="rId4"/>
          <a:stretch>
            <a:fillRect/>
          </a:stretch>
        </p:blipFill>
        <p:spPr>
          <a:xfrm>
            <a:off x="3912466" y="1220050"/>
            <a:ext cx="609011" cy="621159"/>
          </a:xfrm>
          <a:prstGeom prst="rect">
            <a:avLst/>
          </a:prstGeom>
        </p:spPr>
      </p:pic>
      <p:cxnSp>
        <p:nvCxnSpPr>
          <p:cNvPr id="32" name="Gerade Verbindung 31">
            <a:extLst>
              <a:ext uri="{FF2B5EF4-FFF2-40B4-BE49-F238E27FC236}">
                <a16:creationId xmlns:a16="http://schemas.microsoft.com/office/drawing/2014/main" id="{EB8FF0E1-B732-8D47-8477-6BB2807040D0}"/>
              </a:ext>
            </a:extLst>
          </p:cNvPr>
          <p:cNvCxnSpPr>
            <a:cxnSpLocks/>
          </p:cNvCxnSpPr>
          <p:nvPr/>
        </p:nvCxnSpPr>
        <p:spPr>
          <a:xfrm rot="5400000">
            <a:off x="6096000" y="-3814464"/>
            <a:ext cx="0" cy="9792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Grafik 35">
            <a:extLst>
              <a:ext uri="{FF2B5EF4-FFF2-40B4-BE49-F238E27FC236}">
                <a16:creationId xmlns:a16="http://schemas.microsoft.com/office/drawing/2014/main" id="{66043D14-AA5A-2C47-819B-03694D0B4A29}"/>
              </a:ext>
            </a:extLst>
          </p:cNvPr>
          <p:cNvPicPr>
            <a:picLocks noChangeAspect="1"/>
          </p:cNvPicPr>
          <p:nvPr/>
        </p:nvPicPr>
        <p:blipFill>
          <a:blip r:embed="rId4"/>
          <a:stretch>
            <a:fillRect/>
          </a:stretch>
        </p:blipFill>
        <p:spPr>
          <a:xfrm>
            <a:off x="1279921" y="1980344"/>
            <a:ext cx="609011" cy="621159"/>
          </a:xfrm>
          <a:prstGeom prst="rect">
            <a:avLst/>
          </a:prstGeom>
        </p:spPr>
      </p:pic>
      <p:pic>
        <p:nvPicPr>
          <p:cNvPr id="15" name="Grafik 14">
            <a:extLst>
              <a:ext uri="{FF2B5EF4-FFF2-40B4-BE49-F238E27FC236}">
                <a16:creationId xmlns:a16="http://schemas.microsoft.com/office/drawing/2014/main" id="{D45E8C8A-36FB-2E4F-AA9C-C083535A8A97}"/>
              </a:ext>
            </a:extLst>
          </p:cNvPr>
          <p:cNvPicPr>
            <a:picLocks noChangeAspect="1"/>
          </p:cNvPicPr>
          <p:nvPr/>
        </p:nvPicPr>
        <p:blipFill>
          <a:blip r:embed="rId5"/>
          <a:stretch>
            <a:fillRect/>
          </a:stretch>
        </p:blipFill>
        <p:spPr>
          <a:xfrm>
            <a:off x="3912466" y="1978703"/>
            <a:ext cx="622800" cy="622800"/>
          </a:xfrm>
          <a:prstGeom prst="rect">
            <a:avLst/>
          </a:prstGeom>
        </p:spPr>
      </p:pic>
      <p:pic>
        <p:nvPicPr>
          <p:cNvPr id="37" name="Grafik 36">
            <a:extLst>
              <a:ext uri="{FF2B5EF4-FFF2-40B4-BE49-F238E27FC236}">
                <a16:creationId xmlns:a16="http://schemas.microsoft.com/office/drawing/2014/main" id="{47BB08F8-F0D9-A440-8390-3433444D8861}"/>
              </a:ext>
            </a:extLst>
          </p:cNvPr>
          <p:cNvPicPr>
            <a:picLocks noChangeAspect="1"/>
          </p:cNvPicPr>
          <p:nvPr/>
        </p:nvPicPr>
        <p:blipFill>
          <a:blip r:embed="rId5"/>
          <a:stretch>
            <a:fillRect/>
          </a:stretch>
        </p:blipFill>
        <p:spPr>
          <a:xfrm>
            <a:off x="1279921" y="2740638"/>
            <a:ext cx="622800" cy="622800"/>
          </a:xfrm>
          <a:prstGeom prst="rect">
            <a:avLst/>
          </a:prstGeom>
        </p:spPr>
      </p:pic>
      <p:pic>
        <p:nvPicPr>
          <p:cNvPr id="38" name="Grafik 37">
            <a:extLst>
              <a:ext uri="{FF2B5EF4-FFF2-40B4-BE49-F238E27FC236}">
                <a16:creationId xmlns:a16="http://schemas.microsoft.com/office/drawing/2014/main" id="{405EDC5D-DC3E-0B48-98B5-1F7BA195FBE9}"/>
              </a:ext>
            </a:extLst>
          </p:cNvPr>
          <p:cNvPicPr>
            <a:picLocks noChangeAspect="1"/>
          </p:cNvPicPr>
          <p:nvPr/>
        </p:nvPicPr>
        <p:blipFill>
          <a:blip r:embed="rId6"/>
          <a:stretch>
            <a:fillRect/>
          </a:stretch>
        </p:blipFill>
        <p:spPr>
          <a:xfrm>
            <a:off x="3912466" y="2740638"/>
            <a:ext cx="622800" cy="622800"/>
          </a:xfrm>
          <a:prstGeom prst="rect">
            <a:avLst/>
          </a:prstGeom>
        </p:spPr>
      </p:pic>
      <p:pic>
        <p:nvPicPr>
          <p:cNvPr id="39" name="Grafik 38">
            <a:extLst>
              <a:ext uri="{FF2B5EF4-FFF2-40B4-BE49-F238E27FC236}">
                <a16:creationId xmlns:a16="http://schemas.microsoft.com/office/drawing/2014/main" id="{56E65FA4-AFDB-044E-8403-9E4D68371491}"/>
              </a:ext>
            </a:extLst>
          </p:cNvPr>
          <p:cNvPicPr>
            <a:picLocks noChangeAspect="1"/>
          </p:cNvPicPr>
          <p:nvPr/>
        </p:nvPicPr>
        <p:blipFill>
          <a:blip r:embed="rId5"/>
          <a:stretch>
            <a:fillRect/>
          </a:stretch>
        </p:blipFill>
        <p:spPr>
          <a:xfrm>
            <a:off x="1279921" y="3500310"/>
            <a:ext cx="622800" cy="622800"/>
          </a:xfrm>
          <a:prstGeom prst="rect">
            <a:avLst/>
          </a:prstGeom>
        </p:spPr>
      </p:pic>
      <p:pic>
        <p:nvPicPr>
          <p:cNvPr id="40" name="Grafik 39">
            <a:extLst>
              <a:ext uri="{FF2B5EF4-FFF2-40B4-BE49-F238E27FC236}">
                <a16:creationId xmlns:a16="http://schemas.microsoft.com/office/drawing/2014/main" id="{3766968C-30B4-044A-BC9C-FFE51D85137B}"/>
              </a:ext>
            </a:extLst>
          </p:cNvPr>
          <p:cNvPicPr>
            <a:picLocks noChangeAspect="1"/>
          </p:cNvPicPr>
          <p:nvPr/>
        </p:nvPicPr>
        <p:blipFill>
          <a:blip r:embed="rId6"/>
          <a:stretch>
            <a:fillRect/>
          </a:stretch>
        </p:blipFill>
        <p:spPr>
          <a:xfrm>
            <a:off x="1266132" y="4259982"/>
            <a:ext cx="622800" cy="622800"/>
          </a:xfrm>
          <a:prstGeom prst="rect">
            <a:avLst/>
          </a:prstGeom>
        </p:spPr>
      </p:pic>
      <p:pic>
        <p:nvPicPr>
          <p:cNvPr id="41" name="Grafik 40">
            <a:extLst>
              <a:ext uri="{FF2B5EF4-FFF2-40B4-BE49-F238E27FC236}">
                <a16:creationId xmlns:a16="http://schemas.microsoft.com/office/drawing/2014/main" id="{9250686D-99CF-8644-9CA1-F605E7BCDA9C}"/>
              </a:ext>
            </a:extLst>
          </p:cNvPr>
          <p:cNvPicPr>
            <a:picLocks noChangeAspect="1"/>
          </p:cNvPicPr>
          <p:nvPr/>
        </p:nvPicPr>
        <p:blipFill>
          <a:blip r:embed="rId7"/>
          <a:stretch>
            <a:fillRect/>
          </a:stretch>
        </p:blipFill>
        <p:spPr>
          <a:xfrm>
            <a:off x="3945955" y="3500310"/>
            <a:ext cx="622800" cy="622800"/>
          </a:xfrm>
          <a:prstGeom prst="rect">
            <a:avLst/>
          </a:prstGeom>
        </p:spPr>
      </p:pic>
      <p:pic>
        <p:nvPicPr>
          <p:cNvPr id="43" name="Grafik 42">
            <a:extLst>
              <a:ext uri="{FF2B5EF4-FFF2-40B4-BE49-F238E27FC236}">
                <a16:creationId xmlns:a16="http://schemas.microsoft.com/office/drawing/2014/main" id="{65FBA384-9A5F-3C45-9DBB-4C78B108B87D}"/>
              </a:ext>
            </a:extLst>
          </p:cNvPr>
          <p:cNvPicPr>
            <a:picLocks noChangeAspect="1"/>
          </p:cNvPicPr>
          <p:nvPr/>
        </p:nvPicPr>
        <p:blipFill>
          <a:blip r:embed="rId7"/>
          <a:stretch>
            <a:fillRect/>
          </a:stretch>
        </p:blipFill>
        <p:spPr>
          <a:xfrm>
            <a:off x="3941275" y="4259982"/>
            <a:ext cx="622800" cy="622800"/>
          </a:xfrm>
          <a:prstGeom prst="rect">
            <a:avLst/>
          </a:prstGeom>
        </p:spPr>
      </p:pic>
      <p:pic>
        <p:nvPicPr>
          <p:cNvPr id="18" name="Grafik 17">
            <a:extLst>
              <a:ext uri="{FF2B5EF4-FFF2-40B4-BE49-F238E27FC236}">
                <a16:creationId xmlns:a16="http://schemas.microsoft.com/office/drawing/2014/main" id="{AAA06C55-EEAF-A64F-8BFE-E27312C30DCC}"/>
              </a:ext>
            </a:extLst>
          </p:cNvPr>
          <p:cNvPicPr>
            <a:picLocks noChangeAspect="1"/>
          </p:cNvPicPr>
          <p:nvPr/>
        </p:nvPicPr>
        <p:blipFill>
          <a:blip r:embed="rId8"/>
          <a:stretch>
            <a:fillRect/>
          </a:stretch>
        </p:blipFill>
        <p:spPr>
          <a:xfrm>
            <a:off x="1198025" y="5019654"/>
            <a:ext cx="622800" cy="622800"/>
          </a:xfrm>
          <a:prstGeom prst="rect">
            <a:avLst/>
          </a:prstGeom>
        </p:spPr>
      </p:pic>
      <p:pic>
        <p:nvPicPr>
          <p:cNvPr id="44" name="Grafik 43">
            <a:extLst>
              <a:ext uri="{FF2B5EF4-FFF2-40B4-BE49-F238E27FC236}">
                <a16:creationId xmlns:a16="http://schemas.microsoft.com/office/drawing/2014/main" id="{D671216A-9C78-4E49-B471-6E86556DE350}"/>
              </a:ext>
            </a:extLst>
          </p:cNvPr>
          <p:cNvPicPr>
            <a:picLocks noChangeAspect="1"/>
          </p:cNvPicPr>
          <p:nvPr/>
        </p:nvPicPr>
        <p:blipFill>
          <a:blip r:embed="rId5"/>
          <a:stretch>
            <a:fillRect/>
          </a:stretch>
        </p:blipFill>
        <p:spPr>
          <a:xfrm>
            <a:off x="3941275" y="5019654"/>
            <a:ext cx="622800" cy="622800"/>
          </a:xfrm>
          <a:prstGeom prst="rect">
            <a:avLst/>
          </a:prstGeom>
        </p:spPr>
      </p:pic>
      <p:pic>
        <p:nvPicPr>
          <p:cNvPr id="22" name="Grafik 21">
            <a:extLst>
              <a:ext uri="{FF2B5EF4-FFF2-40B4-BE49-F238E27FC236}">
                <a16:creationId xmlns:a16="http://schemas.microsoft.com/office/drawing/2014/main" id="{CAD6E6FD-F3AD-A546-A7F7-CA48216728E8}"/>
              </a:ext>
            </a:extLst>
          </p:cNvPr>
          <p:cNvPicPr>
            <a:picLocks noChangeAspect="1"/>
          </p:cNvPicPr>
          <p:nvPr/>
        </p:nvPicPr>
        <p:blipFill>
          <a:blip r:embed="rId9"/>
          <a:stretch>
            <a:fillRect/>
          </a:stretch>
        </p:blipFill>
        <p:spPr>
          <a:xfrm>
            <a:off x="1273026" y="5776464"/>
            <a:ext cx="622800" cy="622800"/>
          </a:xfrm>
          <a:prstGeom prst="rect">
            <a:avLst/>
          </a:prstGeom>
        </p:spPr>
      </p:pic>
      <p:pic>
        <p:nvPicPr>
          <p:cNvPr id="47" name="Grafik 46">
            <a:extLst>
              <a:ext uri="{FF2B5EF4-FFF2-40B4-BE49-F238E27FC236}">
                <a16:creationId xmlns:a16="http://schemas.microsoft.com/office/drawing/2014/main" id="{24A9CB86-297A-E341-9C9B-BA1A6C6B5937}"/>
              </a:ext>
            </a:extLst>
          </p:cNvPr>
          <p:cNvPicPr>
            <a:picLocks noChangeAspect="1"/>
          </p:cNvPicPr>
          <p:nvPr/>
        </p:nvPicPr>
        <p:blipFill>
          <a:blip r:embed="rId8"/>
          <a:stretch>
            <a:fillRect/>
          </a:stretch>
        </p:blipFill>
        <p:spPr>
          <a:xfrm>
            <a:off x="3905571" y="5776464"/>
            <a:ext cx="622800" cy="622800"/>
          </a:xfrm>
          <a:prstGeom prst="rect">
            <a:avLst/>
          </a:prstGeom>
        </p:spPr>
      </p:pic>
      <p:pic>
        <p:nvPicPr>
          <p:cNvPr id="24" name="Grafik 23">
            <a:extLst>
              <a:ext uri="{FF2B5EF4-FFF2-40B4-BE49-F238E27FC236}">
                <a16:creationId xmlns:a16="http://schemas.microsoft.com/office/drawing/2014/main" id="{717A1939-960F-6D47-9CE1-0EDEF543D809}"/>
              </a:ext>
            </a:extLst>
          </p:cNvPr>
          <p:cNvPicPr>
            <a:picLocks noChangeAspect="1"/>
          </p:cNvPicPr>
          <p:nvPr/>
        </p:nvPicPr>
        <p:blipFill>
          <a:blip r:embed="rId10"/>
          <a:stretch>
            <a:fillRect/>
          </a:stretch>
        </p:blipFill>
        <p:spPr>
          <a:xfrm>
            <a:off x="6800428" y="1219229"/>
            <a:ext cx="622800" cy="622800"/>
          </a:xfrm>
          <a:prstGeom prst="rect">
            <a:avLst/>
          </a:prstGeom>
        </p:spPr>
      </p:pic>
      <p:sp>
        <p:nvSpPr>
          <p:cNvPr id="26" name="Rechteck 25">
            <a:extLst>
              <a:ext uri="{FF2B5EF4-FFF2-40B4-BE49-F238E27FC236}">
                <a16:creationId xmlns:a16="http://schemas.microsoft.com/office/drawing/2014/main" id="{10A1C0AB-74F0-A142-8427-38699184C7F2}"/>
              </a:ext>
            </a:extLst>
          </p:cNvPr>
          <p:cNvSpPr/>
          <p:nvPr/>
        </p:nvSpPr>
        <p:spPr>
          <a:xfrm>
            <a:off x="9442198" y="1255845"/>
            <a:ext cx="622800" cy="6228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FCBE768-D7E1-F34B-A5B3-BD5353078842}"/>
              </a:ext>
            </a:extLst>
          </p:cNvPr>
          <p:cNvSpPr/>
          <p:nvPr/>
        </p:nvSpPr>
        <p:spPr>
          <a:xfrm>
            <a:off x="9591598" y="1405245"/>
            <a:ext cx="324000" cy="324000"/>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fik 50">
            <a:extLst>
              <a:ext uri="{FF2B5EF4-FFF2-40B4-BE49-F238E27FC236}">
                <a16:creationId xmlns:a16="http://schemas.microsoft.com/office/drawing/2014/main" id="{8021F10B-AF91-714F-B800-48DE82D1CEAA}"/>
              </a:ext>
            </a:extLst>
          </p:cNvPr>
          <p:cNvPicPr>
            <a:picLocks noChangeAspect="1"/>
          </p:cNvPicPr>
          <p:nvPr/>
        </p:nvPicPr>
        <p:blipFill>
          <a:blip r:embed="rId11"/>
          <a:stretch>
            <a:fillRect/>
          </a:stretch>
        </p:blipFill>
        <p:spPr>
          <a:xfrm>
            <a:off x="2705903" y="2110923"/>
            <a:ext cx="419301" cy="360000"/>
          </a:xfrm>
          <a:prstGeom prst="rect">
            <a:avLst/>
          </a:prstGeom>
        </p:spPr>
      </p:pic>
      <p:pic>
        <p:nvPicPr>
          <p:cNvPr id="53" name="Grafik 52">
            <a:extLst>
              <a:ext uri="{FF2B5EF4-FFF2-40B4-BE49-F238E27FC236}">
                <a16:creationId xmlns:a16="http://schemas.microsoft.com/office/drawing/2014/main" id="{35F7E111-4BA1-1047-9A70-E22005B6545F}"/>
              </a:ext>
            </a:extLst>
          </p:cNvPr>
          <p:cNvPicPr>
            <a:picLocks noChangeAspect="1"/>
          </p:cNvPicPr>
          <p:nvPr/>
        </p:nvPicPr>
        <p:blipFill>
          <a:blip r:embed="rId12"/>
          <a:stretch>
            <a:fillRect/>
          </a:stretch>
        </p:blipFill>
        <p:spPr>
          <a:xfrm>
            <a:off x="8252713" y="1405245"/>
            <a:ext cx="360000" cy="360000"/>
          </a:xfrm>
          <a:prstGeom prst="rect">
            <a:avLst/>
          </a:prstGeom>
        </p:spPr>
      </p:pic>
      <p:pic>
        <p:nvPicPr>
          <p:cNvPr id="55" name="Grafik 54">
            <a:extLst>
              <a:ext uri="{FF2B5EF4-FFF2-40B4-BE49-F238E27FC236}">
                <a16:creationId xmlns:a16="http://schemas.microsoft.com/office/drawing/2014/main" id="{8FDFF6C3-A660-694E-A3A0-0B98D6888AC6}"/>
              </a:ext>
            </a:extLst>
          </p:cNvPr>
          <p:cNvPicPr>
            <a:picLocks noChangeAspect="1"/>
          </p:cNvPicPr>
          <p:nvPr/>
        </p:nvPicPr>
        <p:blipFill>
          <a:blip r:embed="rId13"/>
          <a:stretch>
            <a:fillRect/>
          </a:stretch>
        </p:blipFill>
        <p:spPr>
          <a:xfrm>
            <a:off x="2585243" y="2774841"/>
            <a:ext cx="622796" cy="543836"/>
          </a:xfrm>
          <a:prstGeom prst="rect">
            <a:avLst/>
          </a:prstGeom>
        </p:spPr>
      </p:pic>
      <p:pic>
        <p:nvPicPr>
          <p:cNvPr id="57" name="Grafik 56">
            <a:extLst>
              <a:ext uri="{FF2B5EF4-FFF2-40B4-BE49-F238E27FC236}">
                <a16:creationId xmlns:a16="http://schemas.microsoft.com/office/drawing/2014/main" id="{B6232F62-B208-7043-8C5D-BDBA1A2081A9}"/>
              </a:ext>
            </a:extLst>
          </p:cNvPr>
          <p:cNvPicPr>
            <a:picLocks noChangeAspect="1"/>
          </p:cNvPicPr>
          <p:nvPr/>
        </p:nvPicPr>
        <p:blipFill>
          <a:blip r:embed="rId13"/>
          <a:stretch>
            <a:fillRect/>
          </a:stretch>
        </p:blipFill>
        <p:spPr>
          <a:xfrm>
            <a:off x="2581310" y="3539792"/>
            <a:ext cx="622796" cy="543836"/>
          </a:xfrm>
          <a:prstGeom prst="rect">
            <a:avLst/>
          </a:prstGeom>
        </p:spPr>
      </p:pic>
      <p:pic>
        <p:nvPicPr>
          <p:cNvPr id="58" name="Grafik 57">
            <a:extLst>
              <a:ext uri="{FF2B5EF4-FFF2-40B4-BE49-F238E27FC236}">
                <a16:creationId xmlns:a16="http://schemas.microsoft.com/office/drawing/2014/main" id="{17EE74D8-7F15-8F47-B148-AE4EA27A720A}"/>
              </a:ext>
            </a:extLst>
          </p:cNvPr>
          <p:cNvPicPr>
            <a:picLocks noChangeAspect="1"/>
          </p:cNvPicPr>
          <p:nvPr/>
        </p:nvPicPr>
        <p:blipFill>
          <a:blip r:embed="rId13"/>
          <a:stretch>
            <a:fillRect/>
          </a:stretch>
        </p:blipFill>
        <p:spPr>
          <a:xfrm>
            <a:off x="2581310" y="4304743"/>
            <a:ext cx="622796" cy="543836"/>
          </a:xfrm>
          <a:prstGeom prst="rect">
            <a:avLst/>
          </a:prstGeom>
        </p:spPr>
      </p:pic>
      <p:pic>
        <p:nvPicPr>
          <p:cNvPr id="59" name="Grafik 58">
            <a:extLst>
              <a:ext uri="{FF2B5EF4-FFF2-40B4-BE49-F238E27FC236}">
                <a16:creationId xmlns:a16="http://schemas.microsoft.com/office/drawing/2014/main" id="{41F852BE-D9AB-8444-9516-AC2F5418CDAF}"/>
              </a:ext>
            </a:extLst>
          </p:cNvPr>
          <p:cNvPicPr>
            <a:picLocks noChangeAspect="1"/>
          </p:cNvPicPr>
          <p:nvPr/>
        </p:nvPicPr>
        <p:blipFill>
          <a:blip r:embed="rId13"/>
          <a:stretch>
            <a:fillRect/>
          </a:stretch>
        </p:blipFill>
        <p:spPr>
          <a:xfrm>
            <a:off x="2581310" y="5098618"/>
            <a:ext cx="622796" cy="543836"/>
          </a:xfrm>
          <a:prstGeom prst="rect">
            <a:avLst/>
          </a:prstGeom>
        </p:spPr>
      </p:pic>
      <p:pic>
        <p:nvPicPr>
          <p:cNvPr id="62" name="Grafik 61">
            <a:extLst>
              <a:ext uri="{FF2B5EF4-FFF2-40B4-BE49-F238E27FC236}">
                <a16:creationId xmlns:a16="http://schemas.microsoft.com/office/drawing/2014/main" id="{B2DA566B-ADCF-EA4A-8BBF-9C30FA85F742}"/>
              </a:ext>
            </a:extLst>
          </p:cNvPr>
          <p:cNvPicPr>
            <a:picLocks noChangeAspect="1"/>
          </p:cNvPicPr>
          <p:nvPr/>
        </p:nvPicPr>
        <p:blipFill>
          <a:blip r:embed="rId12"/>
          <a:stretch>
            <a:fillRect/>
          </a:stretch>
        </p:blipFill>
        <p:spPr>
          <a:xfrm>
            <a:off x="2749803" y="1384030"/>
            <a:ext cx="360000" cy="360000"/>
          </a:xfrm>
          <a:prstGeom prst="rect">
            <a:avLst/>
          </a:prstGeom>
        </p:spPr>
      </p:pic>
      <p:pic>
        <p:nvPicPr>
          <p:cNvPr id="63" name="Grafik 62">
            <a:extLst>
              <a:ext uri="{FF2B5EF4-FFF2-40B4-BE49-F238E27FC236}">
                <a16:creationId xmlns:a16="http://schemas.microsoft.com/office/drawing/2014/main" id="{4476CE04-C58E-704E-986B-2AC4E0106235}"/>
              </a:ext>
            </a:extLst>
          </p:cNvPr>
          <p:cNvPicPr>
            <a:picLocks noChangeAspect="1"/>
          </p:cNvPicPr>
          <p:nvPr/>
        </p:nvPicPr>
        <p:blipFill>
          <a:blip r:embed="rId14"/>
          <a:stretch>
            <a:fillRect/>
          </a:stretch>
        </p:blipFill>
        <p:spPr>
          <a:xfrm>
            <a:off x="2670971" y="5985783"/>
            <a:ext cx="454233" cy="360000"/>
          </a:xfrm>
          <a:prstGeom prst="rect">
            <a:avLst/>
          </a:prstGeom>
        </p:spPr>
      </p:pic>
      <p:pic>
        <p:nvPicPr>
          <p:cNvPr id="65" name="Grafik 64">
            <a:extLst>
              <a:ext uri="{FF2B5EF4-FFF2-40B4-BE49-F238E27FC236}">
                <a16:creationId xmlns:a16="http://schemas.microsoft.com/office/drawing/2014/main" id="{DBBF5FF3-7D2F-DC40-A556-6E221E2D162D}"/>
              </a:ext>
            </a:extLst>
          </p:cNvPr>
          <p:cNvPicPr>
            <a:picLocks noChangeAspect="1"/>
          </p:cNvPicPr>
          <p:nvPr/>
        </p:nvPicPr>
        <p:blipFill rotWithShape="1">
          <a:blip r:embed="rId15"/>
          <a:srcRect r="28517"/>
          <a:stretch/>
        </p:blipFill>
        <p:spPr>
          <a:xfrm>
            <a:off x="6970161" y="101091"/>
            <a:ext cx="906134" cy="943200"/>
          </a:xfrm>
          <a:prstGeom prst="rect">
            <a:avLst/>
          </a:prstGeom>
        </p:spPr>
      </p:pic>
      <p:sp>
        <p:nvSpPr>
          <p:cNvPr id="66" name="Textfeld 65">
            <a:extLst>
              <a:ext uri="{FF2B5EF4-FFF2-40B4-BE49-F238E27FC236}">
                <a16:creationId xmlns:a16="http://schemas.microsoft.com/office/drawing/2014/main" id="{C0396BEF-1F73-8D4D-A38A-622B994E7228}"/>
              </a:ext>
            </a:extLst>
          </p:cNvPr>
          <p:cNvSpPr txBox="1"/>
          <p:nvPr/>
        </p:nvSpPr>
        <p:spPr>
          <a:xfrm>
            <a:off x="8082836" y="1841209"/>
            <a:ext cx="639168" cy="276999"/>
          </a:xfrm>
          <a:prstGeom prst="rect">
            <a:avLst/>
          </a:prstGeom>
          <a:noFill/>
        </p:spPr>
        <p:txBody>
          <a:bodyPr wrap="square" rtlCol="0">
            <a:spAutoFit/>
          </a:bodyPr>
          <a:lstStyle/>
          <a:p>
            <a:pPr algn="ctr"/>
            <a:r>
              <a:rPr lang="en-US" sz="1200" dirty="0"/>
              <a:t>Ad hoc</a:t>
            </a:r>
          </a:p>
        </p:txBody>
      </p:sp>
      <p:cxnSp>
        <p:nvCxnSpPr>
          <p:cNvPr id="68" name="Gerade Verbindung mit Pfeil 67">
            <a:extLst>
              <a:ext uri="{FF2B5EF4-FFF2-40B4-BE49-F238E27FC236}">
                <a16:creationId xmlns:a16="http://schemas.microsoft.com/office/drawing/2014/main" id="{9448E752-5C39-DB4C-951C-C7DE351A1694}"/>
              </a:ext>
            </a:extLst>
          </p:cNvPr>
          <p:cNvCxnSpPr>
            <a:cxnSpLocks/>
          </p:cNvCxnSpPr>
          <p:nvPr/>
        </p:nvCxnSpPr>
        <p:spPr>
          <a:xfrm>
            <a:off x="2072640" y="1585245"/>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4AD64EFB-8242-E242-9AB5-810AF9702A68}"/>
              </a:ext>
            </a:extLst>
          </p:cNvPr>
          <p:cNvCxnSpPr>
            <a:cxnSpLocks/>
          </p:cNvCxnSpPr>
          <p:nvPr/>
        </p:nvCxnSpPr>
        <p:spPr>
          <a:xfrm>
            <a:off x="3314700" y="1585245"/>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26E89FE3-7E04-DB48-B7BD-F0D236F5F8EB}"/>
              </a:ext>
            </a:extLst>
          </p:cNvPr>
          <p:cNvCxnSpPr>
            <a:cxnSpLocks/>
          </p:cNvCxnSpPr>
          <p:nvPr/>
        </p:nvCxnSpPr>
        <p:spPr>
          <a:xfrm>
            <a:off x="2072640" y="6165783"/>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a:extLst>
              <a:ext uri="{FF2B5EF4-FFF2-40B4-BE49-F238E27FC236}">
                <a16:creationId xmlns:a16="http://schemas.microsoft.com/office/drawing/2014/main" id="{6800FF10-E6BB-9643-AEF9-419B049A9D72}"/>
              </a:ext>
            </a:extLst>
          </p:cNvPr>
          <p:cNvCxnSpPr>
            <a:cxnSpLocks/>
          </p:cNvCxnSpPr>
          <p:nvPr/>
        </p:nvCxnSpPr>
        <p:spPr>
          <a:xfrm>
            <a:off x="2072640" y="5370536"/>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73">
            <a:extLst>
              <a:ext uri="{FF2B5EF4-FFF2-40B4-BE49-F238E27FC236}">
                <a16:creationId xmlns:a16="http://schemas.microsoft.com/office/drawing/2014/main" id="{487E19BB-926F-1D44-845C-4734786C4ED9}"/>
              </a:ext>
            </a:extLst>
          </p:cNvPr>
          <p:cNvCxnSpPr>
            <a:cxnSpLocks/>
          </p:cNvCxnSpPr>
          <p:nvPr/>
        </p:nvCxnSpPr>
        <p:spPr>
          <a:xfrm>
            <a:off x="2072640" y="4571342"/>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F527BD3E-1795-0048-9961-E6EF855BD7C6}"/>
              </a:ext>
            </a:extLst>
          </p:cNvPr>
          <p:cNvCxnSpPr>
            <a:cxnSpLocks/>
          </p:cNvCxnSpPr>
          <p:nvPr/>
        </p:nvCxnSpPr>
        <p:spPr>
          <a:xfrm>
            <a:off x="2072640" y="3811710"/>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5EE8C40C-DCDA-E64C-9AE1-E566ABF522E0}"/>
              </a:ext>
            </a:extLst>
          </p:cNvPr>
          <p:cNvCxnSpPr>
            <a:cxnSpLocks/>
          </p:cNvCxnSpPr>
          <p:nvPr/>
        </p:nvCxnSpPr>
        <p:spPr>
          <a:xfrm>
            <a:off x="2072640" y="3062207"/>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BBC7B3A-2714-2543-8BC3-8DA373DF5C63}"/>
              </a:ext>
            </a:extLst>
          </p:cNvPr>
          <p:cNvCxnSpPr>
            <a:cxnSpLocks/>
          </p:cNvCxnSpPr>
          <p:nvPr/>
        </p:nvCxnSpPr>
        <p:spPr>
          <a:xfrm>
            <a:off x="2072640" y="2290103"/>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783A292D-2514-3146-BA64-792F4C1FD2C8}"/>
              </a:ext>
            </a:extLst>
          </p:cNvPr>
          <p:cNvCxnSpPr>
            <a:cxnSpLocks/>
          </p:cNvCxnSpPr>
          <p:nvPr/>
        </p:nvCxnSpPr>
        <p:spPr>
          <a:xfrm>
            <a:off x="3314700" y="2290103"/>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278D61BE-3FDF-ED4F-9851-A9E29AD04F5A}"/>
              </a:ext>
            </a:extLst>
          </p:cNvPr>
          <p:cNvCxnSpPr>
            <a:cxnSpLocks/>
          </p:cNvCxnSpPr>
          <p:nvPr/>
        </p:nvCxnSpPr>
        <p:spPr>
          <a:xfrm>
            <a:off x="3314700" y="3062207"/>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D885F742-B6E8-B14A-9FC4-5263F757880D}"/>
              </a:ext>
            </a:extLst>
          </p:cNvPr>
          <p:cNvCxnSpPr>
            <a:cxnSpLocks/>
          </p:cNvCxnSpPr>
          <p:nvPr/>
        </p:nvCxnSpPr>
        <p:spPr>
          <a:xfrm>
            <a:off x="3314700" y="3811710"/>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1F35782C-9B77-BD43-B1DD-7BF2F081332A}"/>
              </a:ext>
            </a:extLst>
          </p:cNvPr>
          <p:cNvCxnSpPr>
            <a:cxnSpLocks/>
          </p:cNvCxnSpPr>
          <p:nvPr/>
        </p:nvCxnSpPr>
        <p:spPr>
          <a:xfrm>
            <a:off x="3314700" y="4571342"/>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F3FAB119-09DF-8545-95E3-A794CB8DE298}"/>
              </a:ext>
            </a:extLst>
          </p:cNvPr>
          <p:cNvCxnSpPr>
            <a:cxnSpLocks/>
          </p:cNvCxnSpPr>
          <p:nvPr/>
        </p:nvCxnSpPr>
        <p:spPr>
          <a:xfrm>
            <a:off x="3314700" y="5375974"/>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a:extLst>
              <a:ext uri="{FF2B5EF4-FFF2-40B4-BE49-F238E27FC236}">
                <a16:creationId xmlns:a16="http://schemas.microsoft.com/office/drawing/2014/main" id="{A568E569-5318-854C-AD99-0A3AE31826BF}"/>
              </a:ext>
            </a:extLst>
          </p:cNvPr>
          <p:cNvCxnSpPr>
            <a:cxnSpLocks/>
          </p:cNvCxnSpPr>
          <p:nvPr/>
        </p:nvCxnSpPr>
        <p:spPr>
          <a:xfrm>
            <a:off x="3314700" y="6165783"/>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06F28985-1C35-A344-8C38-888B3AE126E8}"/>
              </a:ext>
            </a:extLst>
          </p:cNvPr>
          <p:cNvCxnSpPr>
            <a:cxnSpLocks/>
          </p:cNvCxnSpPr>
          <p:nvPr/>
        </p:nvCxnSpPr>
        <p:spPr>
          <a:xfrm>
            <a:off x="7563612" y="1585245"/>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34F1132B-411A-2D4B-94CB-844860CC02C6}"/>
              </a:ext>
            </a:extLst>
          </p:cNvPr>
          <p:cNvCxnSpPr>
            <a:cxnSpLocks/>
          </p:cNvCxnSpPr>
          <p:nvPr/>
        </p:nvCxnSpPr>
        <p:spPr>
          <a:xfrm>
            <a:off x="8813292" y="1585245"/>
            <a:ext cx="432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70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A7A67200-601B-CF45-97CD-4CF31DCF20D8}"/>
              </a:ext>
            </a:extLst>
          </p:cNvPr>
          <p:cNvPicPr>
            <a:picLocks noChangeAspect="1"/>
          </p:cNvPicPr>
          <p:nvPr/>
        </p:nvPicPr>
        <p:blipFill>
          <a:blip r:embed="rId2"/>
          <a:stretch>
            <a:fillRect/>
          </a:stretch>
        </p:blipFill>
        <p:spPr>
          <a:xfrm>
            <a:off x="313041" y="637968"/>
            <a:ext cx="1235358" cy="1260000"/>
          </a:xfrm>
          <a:prstGeom prst="rect">
            <a:avLst/>
          </a:prstGeom>
        </p:spPr>
      </p:pic>
      <p:pic>
        <p:nvPicPr>
          <p:cNvPr id="16" name="Grafik 15">
            <a:extLst>
              <a:ext uri="{FF2B5EF4-FFF2-40B4-BE49-F238E27FC236}">
                <a16:creationId xmlns:a16="http://schemas.microsoft.com/office/drawing/2014/main" id="{36AE7609-EA03-5744-8D22-517FCF344845}"/>
              </a:ext>
            </a:extLst>
          </p:cNvPr>
          <p:cNvPicPr>
            <a:picLocks noChangeAspect="1"/>
          </p:cNvPicPr>
          <p:nvPr/>
        </p:nvPicPr>
        <p:blipFill>
          <a:blip r:embed="rId3"/>
          <a:stretch>
            <a:fillRect/>
          </a:stretch>
        </p:blipFill>
        <p:spPr>
          <a:xfrm>
            <a:off x="3657600" y="990600"/>
            <a:ext cx="4876800" cy="4876800"/>
          </a:xfrm>
          <a:prstGeom prst="rect">
            <a:avLst/>
          </a:prstGeom>
        </p:spPr>
      </p:pic>
      <p:pic>
        <p:nvPicPr>
          <p:cNvPr id="18" name="Grafik 17">
            <a:extLst>
              <a:ext uri="{FF2B5EF4-FFF2-40B4-BE49-F238E27FC236}">
                <a16:creationId xmlns:a16="http://schemas.microsoft.com/office/drawing/2014/main" id="{6E2AC408-F567-D444-B0A5-079410BA72A7}"/>
              </a:ext>
            </a:extLst>
          </p:cNvPr>
          <p:cNvPicPr>
            <a:picLocks noChangeAspect="1"/>
          </p:cNvPicPr>
          <p:nvPr/>
        </p:nvPicPr>
        <p:blipFill>
          <a:blip r:embed="rId4"/>
          <a:stretch>
            <a:fillRect/>
          </a:stretch>
        </p:blipFill>
        <p:spPr>
          <a:xfrm>
            <a:off x="6567814" y="990600"/>
            <a:ext cx="4876800" cy="4876800"/>
          </a:xfrm>
          <a:prstGeom prst="rect">
            <a:avLst/>
          </a:prstGeom>
        </p:spPr>
      </p:pic>
    </p:spTree>
    <p:extLst>
      <p:ext uri="{BB962C8B-B14F-4D97-AF65-F5344CB8AC3E}">
        <p14:creationId xmlns:p14="http://schemas.microsoft.com/office/powerpoint/2010/main" val="109851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D7C85B49-6FA6-DC4A-8883-85D87288154F}"/>
              </a:ext>
            </a:extLst>
          </p:cNvPr>
          <p:cNvSpPr txBox="1"/>
          <p:nvPr/>
        </p:nvSpPr>
        <p:spPr>
          <a:xfrm>
            <a:off x="2520176" y="245327"/>
            <a:ext cx="759398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NFC Authorization Process – Come ’N’ Eat</a:t>
            </a:r>
          </a:p>
        </p:txBody>
      </p:sp>
      <p:grpSp>
        <p:nvGrpSpPr>
          <p:cNvPr id="12" name="Gruppieren 11">
            <a:extLst>
              <a:ext uri="{FF2B5EF4-FFF2-40B4-BE49-F238E27FC236}">
                <a16:creationId xmlns:a16="http://schemas.microsoft.com/office/drawing/2014/main" id="{C73DA064-1BAB-624C-871A-88260631F96B}"/>
              </a:ext>
            </a:extLst>
          </p:cNvPr>
          <p:cNvGrpSpPr/>
          <p:nvPr/>
        </p:nvGrpSpPr>
        <p:grpSpPr>
          <a:xfrm>
            <a:off x="385524" y="2170182"/>
            <a:ext cx="1566216" cy="1106715"/>
            <a:chOff x="711201" y="1669141"/>
            <a:chExt cx="1566216" cy="1106715"/>
          </a:xfrm>
        </p:grpSpPr>
        <p:pic>
          <p:nvPicPr>
            <p:cNvPr id="3" name="Grafik 2">
              <a:extLst>
                <a:ext uri="{FF2B5EF4-FFF2-40B4-BE49-F238E27FC236}">
                  <a16:creationId xmlns:a16="http://schemas.microsoft.com/office/drawing/2014/main" id="{1916275F-0F02-3843-9FC1-FA062590E962}"/>
                </a:ext>
              </a:extLst>
            </p:cNvPr>
            <p:cNvPicPr>
              <a:picLocks noChangeAspect="1"/>
            </p:cNvPicPr>
            <p:nvPr/>
          </p:nvPicPr>
          <p:blipFill>
            <a:blip r:embed="rId2"/>
            <a:stretch>
              <a:fillRect/>
            </a:stretch>
          </p:blipFill>
          <p:spPr>
            <a:xfrm>
              <a:off x="711201" y="1669141"/>
              <a:ext cx="1106715" cy="1106715"/>
            </a:xfrm>
            <a:prstGeom prst="rect">
              <a:avLst/>
            </a:prstGeom>
          </p:spPr>
        </p:pic>
        <p:pic>
          <p:nvPicPr>
            <p:cNvPr id="7" name="Grafik 6">
              <a:extLst>
                <a:ext uri="{FF2B5EF4-FFF2-40B4-BE49-F238E27FC236}">
                  <a16:creationId xmlns:a16="http://schemas.microsoft.com/office/drawing/2014/main" id="{295119A6-B408-D04C-8975-6BB13D205A29}"/>
                </a:ext>
              </a:extLst>
            </p:cNvPr>
            <p:cNvPicPr>
              <a:picLocks noChangeAspect="1"/>
            </p:cNvPicPr>
            <p:nvPr/>
          </p:nvPicPr>
          <p:blipFill>
            <a:blip r:embed="rId3"/>
            <a:stretch>
              <a:fillRect/>
            </a:stretch>
          </p:blipFill>
          <p:spPr>
            <a:xfrm>
              <a:off x="1754196" y="2222498"/>
              <a:ext cx="523221" cy="523221"/>
            </a:xfrm>
            <a:prstGeom prst="rect">
              <a:avLst/>
            </a:prstGeom>
          </p:spPr>
        </p:pic>
      </p:grpSp>
      <p:sp>
        <p:nvSpPr>
          <p:cNvPr id="13" name="Pfeil nach rechts 12">
            <a:extLst>
              <a:ext uri="{FF2B5EF4-FFF2-40B4-BE49-F238E27FC236}">
                <a16:creationId xmlns:a16="http://schemas.microsoft.com/office/drawing/2014/main" id="{75BA58B8-8B1C-5C45-9ABF-F3D6BE99E6EE}"/>
              </a:ext>
            </a:extLst>
          </p:cNvPr>
          <p:cNvSpPr/>
          <p:nvPr/>
        </p:nvSpPr>
        <p:spPr>
          <a:xfrm>
            <a:off x="2368183" y="2695218"/>
            <a:ext cx="836341" cy="289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fik 15">
            <a:extLst>
              <a:ext uri="{FF2B5EF4-FFF2-40B4-BE49-F238E27FC236}">
                <a16:creationId xmlns:a16="http://schemas.microsoft.com/office/drawing/2014/main" id="{F92AC60B-EC3E-B049-BDC8-5D18A256C877}"/>
              </a:ext>
            </a:extLst>
          </p:cNvPr>
          <p:cNvPicPr>
            <a:picLocks noChangeAspect="1"/>
          </p:cNvPicPr>
          <p:nvPr/>
        </p:nvPicPr>
        <p:blipFill>
          <a:blip r:embed="rId3"/>
          <a:stretch>
            <a:fillRect/>
          </a:stretch>
        </p:blipFill>
        <p:spPr>
          <a:xfrm>
            <a:off x="3620967" y="2722495"/>
            <a:ext cx="523221" cy="523221"/>
          </a:xfrm>
          <a:prstGeom prst="rect">
            <a:avLst/>
          </a:prstGeom>
        </p:spPr>
      </p:pic>
      <p:pic>
        <p:nvPicPr>
          <p:cNvPr id="18" name="Grafik 17">
            <a:extLst>
              <a:ext uri="{FF2B5EF4-FFF2-40B4-BE49-F238E27FC236}">
                <a16:creationId xmlns:a16="http://schemas.microsoft.com/office/drawing/2014/main" id="{5EECD7FC-F45B-854C-9E05-D80CEC63E6FB}"/>
              </a:ext>
            </a:extLst>
          </p:cNvPr>
          <p:cNvPicPr>
            <a:picLocks noChangeAspect="1"/>
          </p:cNvPicPr>
          <p:nvPr/>
        </p:nvPicPr>
        <p:blipFill>
          <a:blip r:embed="rId4"/>
          <a:stretch>
            <a:fillRect/>
          </a:stretch>
        </p:blipFill>
        <p:spPr>
          <a:xfrm>
            <a:off x="4792248" y="2548435"/>
            <a:ext cx="698325" cy="698325"/>
          </a:xfrm>
          <a:prstGeom prst="rect">
            <a:avLst/>
          </a:prstGeom>
        </p:spPr>
      </p:pic>
      <p:sp>
        <p:nvSpPr>
          <p:cNvPr id="19" name="Kreuz 18">
            <a:extLst>
              <a:ext uri="{FF2B5EF4-FFF2-40B4-BE49-F238E27FC236}">
                <a16:creationId xmlns:a16="http://schemas.microsoft.com/office/drawing/2014/main" id="{FDE404F7-2B28-D94B-9A8E-E56B296B78FC}"/>
              </a:ext>
            </a:extLst>
          </p:cNvPr>
          <p:cNvSpPr/>
          <p:nvPr/>
        </p:nvSpPr>
        <p:spPr>
          <a:xfrm>
            <a:off x="4288218" y="2769072"/>
            <a:ext cx="360000" cy="360000"/>
          </a:xfrm>
          <a:prstGeom prst="plus">
            <a:avLst>
              <a:gd name="adj" fmla="val 4087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feil nach rechts 19">
            <a:extLst>
              <a:ext uri="{FF2B5EF4-FFF2-40B4-BE49-F238E27FC236}">
                <a16:creationId xmlns:a16="http://schemas.microsoft.com/office/drawing/2014/main" id="{DBF304D2-A088-2B46-82EF-7206AC4D1ABE}"/>
              </a:ext>
            </a:extLst>
          </p:cNvPr>
          <p:cNvSpPr/>
          <p:nvPr/>
        </p:nvSpPr>
        <p:spPr>
          <a:xfrm>
            <a:off x="5811657" y="2695218"/>
            <a:ext cx="836341" cy="289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fik 20">
            <a:extLst>
              <a:ext uri="{FF2B5EF4-FFF2-40B4-BE49-F238E27FC236}">
                <a16:creationId xmlns:a16="http://schemas.microsoft.com/office/drawing/2014/main" id="{161155AE-A337-4B4A-861D-B2A01033A827}"/>
              </a:ext>
            </a:extLst>
          </p:cNvPr>
          <p:cNvPicPr>
            <a:picLocks noChangeAspect="1"/>
          </p:cNvPicPr>
          <p:nvPr/>
        </p:nvPicPr>
        <p:blipFill>
          <a:blip r:embed="rId4"/>
          <a:stretch>
            <a:fillRect/>
          </a:stretch>
        </p:blipFill>
        <p:spPr>
          <a:xfrm>
            <a:off x="6790401" y="2548435"/>
            <a:ext cx="698325" cy="698325"/>
          </a:xfrm>
          <a:prstGeom prst="rect">
            <a:avLst/>
          </a:prstGeom>
        </p:spPr>
      </p:pic>
      <p:grpSp>
        <p:nvGrpSpPr>
          <p:cNvPr id="29" name="Gruppieren 28">
            <a:extLst>
              <a:ext uri="{FF2B5EF4-FFF2-40B4-BE49-F238E27FC236}">
                <a16:creationId xmlns:a16="http://schemas.microsoft.com/office/drawing/2014/main" id="{6ED5D988-CAF0-474E-A97E-6757D36C0C59}"/>
              </a:ext>
            </a:extLst>
          </p:cNvPr>
          <p:cNvGrpSpPr/>
          <p:nvPr/>
        </p:nvGrpSpPr>
        <p:grpSpPr>
          <a:xfrm>
            <a:off x="8424351" y="2361807"/>
            <a:ext cx="996085" cy="920519"/>
            <a:chOff x="8459047" y="2578572"/>
            <a:chExt cx="698325" cy="698325"/>
          </a:xfrm>
        </p:grpSpPr>
        <p:pic>
          <p:nvPicPr>
            <p:cNvPr id="23" name="Grafik 22">
              <a:extLst>
                <a:ext uri="{FF2B5EF4-FFF2-40B4-BE49-F238E27FC236}">
                  <a16:creationId xmlns:a16="http://schemas.microsoft.com/office/drawing/2014/main" id="{89917291-1F7A-6A42-A4D1-0002D81603EB}"/>
                </a:ext>
              </a:extLst>
            </p:cNvPr>
            <p:cNvPicPr>
              <a:picLocks noChangeAspect="1"/>
            </p:cNvPicPr>
            <p:nvPr/>
          </p:nvPicPr>
          <p:blipFill>
            <a:blip r:embed="rId5"/>
            <a:stretch>
              <a:fillRect/>
            </a:stretch>
          </p:blipFill>
          <p:spPr>
            <a:xfrm>
              <a:off x="8459047" y="2578572"/>
              <a:ext cx="698325" cy="698325"/>
            </a:xfrm>
            <a:prstGeom prst="rect">
              <a:avLst/>
            </a:prstGeom>
          </p:spPr>
        </p:pic>
        <p:pic>
          <p:nvPicPr>
            <p:cNvPr id="24" name="Grafik 23">
              <a:extLst>
                <a:ext uri="{FF2B5EF4-FFF2-40B4-BE49-F238E27FC236}">
                  <a16:creationId xmlns:a16="http://schemas.microsoft.com/office/drawing/2014/main" id="{5EA51DFF-FF4C-214E-8C2F-8535112DCAA9}"/>
                </a:ext>
              </a:extLst>
            </p:cNvPr>
            <p:cNvPicPr>
              <a:picLocks noChangeAspect="1"/>
            </p:cNvPicPr>
            <p:nvPr/>
          </p:nvPicPr>
          <p:blipFill>
            <a:blip r:embed="rId3"/>
            <a:stretch>
              <a:fillRect/>
            </a:stretch>
          </p:blipFill>
          <p:spPr>
            <a:xfrm>
              <a:off x="8740819" y="2705403"/>
              <a:ext cx="134780" cy="134780"/>
            </a:xfrm>
            <a:prstGeom prst="rect">
              <a:avLst/>
            </a:prstGeom>
          </p:spPr>
        </p:pic>
      </p:grpSp>
      <p:grpSp>
        <p:nvGrpSpPr>
          <p:cNvPr id="28" name="Gruppieren 27">
            <a:extLst>
              <a:ext uri="{FF2B5EF4-FFF2-40B4-BE49-F238E27FC236}">
                <a16:creationId xmlns:a16="http://schemas.microsoft.com/office/drawing/2014/main" id="{F6CF9C11-6F10-CE45-8BD8-CF18A498FFC2}"/>
              </a:ext>
            </a:extLst>
          </p:cNvPr>
          <p:cNvGrpSpPr/>
          <p:nvPr/>
        </p:nvGrpSpPr>
        <p:grpSpPr>
          <a:xfrm>
            <a:off x="7612200" y="2386558"/>
            <a:ext cx="842355" cy="859158"/>
            <a:chOff x="7488726" y="2140043"/>
            <a:chExt cx="1106715" cy="1106715"/>
          </a:xfrm>
        </p:grpSpPr>
        <p:pic>
          <p:nvPicPr>
            <p:cNvPr id="26" name="Grafik 25">
              <a:extLst>
                <a:ext uri="{FF2B5EF4-FFF2-40B4-BE49-F238E27FC236}">
                  <a16:creationId xmlns:a16="http://schemas.microsoft.com/office/drawing/2014/main" id="{2350AE2C-2607-EB40-88D8-A963C1CF831A}"/>
                </a:ext>
              </a:extLst>
            </p:cNvPr>
            <p:cNvPicPr>
              <a:picLocks noChangeAspect="1"/>
            </p:cNvPicPr>
            <p:nvPr/>
          </p:nvPicPr>
          <p:blipFill>
            <a:blip r:embed="rId6"/>
            <a:stretch>
              <a:fillRect/>
            </a:stretch>
          </p:blipFill>
          <p:spPr>
            <a:xfrm>
              <a:off x="7488726" y="2140043"/>
              <a:ext cx="1106715" cy="1106715"/>
            </a:xfrm>
            <a:prstGeom prst="rect">
              <a:avLst/>
            </a:prstGeom>
          </p:spPr>
        </p:pic>
        <p:pic>
          <p:nvPicPr>
            <p:cNvPr id="27" name="Grafik 26">
              <a:extLst>
                <a:ext uri="{FF2B5EF4-FFF2-40B4-BE49-F238E27FC236}">
                  <a16:creationId xmlns:a16="http://schemas.microsoft.com/office/drawing/2014/main" id="{540AD41D-68CB-3B49-9BCF-6F8399A7EA46}"/>
                </a:ext>
              </a:extLst>
            </p:cNvPr>
            <p:cNvPicPr>
              <a:picLocks noChangeAspect="1"/>
            </p:cNvPicPr>
            <p:nvPr/>
          </p:nvPicPr>
          <p:blipFill>
            <a:blip r:embed="rId3"/>
            <a:stretch>
              <a:fillRect/>
            </a:stretch>
          </p:blipFill>
          <p:spPr>
            <a:xfrm>
              <a:off x="7808807" y="2437321"/>
              <a:ext cx="464134" cy="464134"/>
            </a:xfrm>
            <a:prstGeom prst="rect">
              <a:avLst/>
            </a:prstGeom>
          </p:spPr>
        </p:pic>
      </p:grpSp>
      <p:sp>
        <p:nvSpPr>
          <p:cNvPr id="30" name="Pfeil nach rechts 29">
            <a:extLst>
              <a:ext uri="{FF2B5EF4-FFF2-40B4-BE49-F238E27FC236}">
                <a16:creationId xmlns:a16="http://schemas.microsoft.com/office/drawing/2014/main" id="{B534F7CB-8646-A348-A47E-2B7E18A52265}"/>
              </a:ext>
            </a:extLst>
          </p:cNvPr>
          <p:cNvSpPr/>
          <p:nvPr/>
        </p:nvSpPr>
        <p:spPr>
          <a:xfrm>
            <a:off x="9604026" y="2695218"/>
            <a:ext cx="836341" cy="289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fik 31">
            <a:extLst>
              <a:ext uri="{FF2B5EF4-FFF2-40B4-BE49-F238E27FC236}">
                <a16:creationId xmlns:a16="http://schemas.microsoft.com/office/drawing/2014/main" id="{BCF9F504-FA11-764C-B07C-370A7DC66B9D}"/>
              </a:ext>
            </a:extLst>
          </p:cNvPr>
          <p:cNvPicPr>
            <a:picLocks noChangeAspect="1"/>
          </p:cNvPicPr>
          <p:nvPr/>
        </p:nvPicPr>
        <p:blipFill>
          <a:blip r:embed="rId7"/>
          <a:stretch>
            <a:fillRect/>
          </a:stretch>
        </p:blipFill>
        <p:spPr>
          <a:xfrm>
            <a:off x="10575595" y="2069843"/>
            <a:ext cx="1540680" cy="1540680"/>
          </a:xfrm>
          <a:prstGeom prst="rect">
            <a:avLst/>
          </a:prstGeom>
        </p:spPr>
      </p:pic>
      <p:sp>
        <p:nvSpPr>
          <p:cNvPr id="33" name="Textfeld 32">
            <a:extLst>
              <a:ext uri="{FF2B5EF4-FFF2-40B4-BE49-F238E27FC236}">
                <a16:creationId xmlns:a16="http://schemas.microsoft.com/office/drawing/2014/main" id="{1A8EA00E-D1FC-5B43-96DB-E0C4D7919DD3}"/>
              </a:ext>
            </a:extLst>
          </p:cNvPr>
          <p:cNvSpPr txBox="1"/>
          <p:nvPr/>
        </p:nvSpPr>
        <p:spPr>
          <a:xfrm>
            <a:off x="128803" y="3644478"/>
            <a:ext cx="2726871" cy="2462213"/>
          </a:xfrm>
          <a:prstGeom prst="rect">
            <a:avLst/>
          </a:prstGeom>
          <a:noFill/>
        </p:spPr>
        <p:txBody>
          <a:bodyPr wrap="square" rtlCol="0">
            <a:spAutoFit/>
          </a:bodyPr>
          <a:lstStyle/>
          <a:p>
            <a:r>
              <a:rPr lang="en-US" sz="2200" dirty="0"/>
              <a:t>The customer get’s a NFC tag with a token which is associated to the account and to every order which is placed though </a:t>
            </a:r>
            <a:br>
              <a:rPr lang="en-US" sz="2200" dirty="0"/>
            </a:br>
            <a:r>
              <a:rPr lang="en-US" sz="2200" dirty="0"/>
              <a:t>Come ‘N’ Eat.</a:t>
            </a:r>
          </a:p>
        </p:txBody>
      </p:sp>
      <p:sp>
        <p:nvSpPr>
          <p:cNvPr id="34" name="Textfeld 33">
            <a:extLst>
              <a:ext uri="{FF2B5EF4-FFF2-40B4-BE49-F238E27FC236}">
                <a16:creationId xmlns:a16="http://schemas.microsoft.com/office/drawing/2014/main" id="{A05FC0E3-544C-E444-9562-4DE5C2F7B317}"/>
              </a:ext>
            </a:extLst>
          </p:cNvPr>
          <p:cNvSpPr txBox="1"/>
          <p:nvPr/>
        </p:nvSpPr>
        <p:spPr>
          <a:xfrm>
            <a:off x="3327988" y="3644478"/>
            <a:ext cx="2939192" cy="2462213"/>
          </a:xfrm>
          <a:prstGeom prst="rect">
            <a:avLst/>
          </a:prstGeom>
          <a:noFill/>
        </p:spPr>
        <p:txBody>
          <a:bodyPr wrap="square" rtlCol="0">
            <a:spAutoFit/>
          </a:bodyPr>
          <a:lstStyle/>
          <a:p>
            <a:r>
              <a:rPr lang="en-US" sz="2200" dirty="0"/>
              <a:t>As soon as the customer places an order through Come ’N’ Eat, the chosen food deliverer is attached to the NFC tag and the tag is activated.</a:t>
            </a:r>
          </a:p>
        </p:txBody>
      </p:sp>
      <p:sp>
        <p:nvSpPr>
          <p:cNvPr id="35" name="Textfeld 34">
            <a:extLst>
              <a:ext uri="{FF2B5EF4-FFF2-40B4-BE49-F238E27FC236}">
                <a16:creationId xmlns:a16="http://schemas.microsoft.com/office/drawing/2014/main" id="{3CC1CEAA-E546-CC4C-9BA6-3B26BE0229DD}"/>
              </a:ext>
            </a:extLst>
          </p:cNvPr>
          <p:cNvSpPr txBox="1"/>
          <p:nvPr/>
        </p:nvSpPr>
        <p:spPr>
          <a:xfrm>
            <a:off x="6739495" y="3644479"/>
            <a:ext cx="2939192" cy="2800767"/>
          </a:xfrm>
          <a:prstGeom prst="rect">
            <a:avLst/>
          </a:prstGeom>
          <a:noFill/>
        </p:spPr>
        <p:txBody>
          <a:bodyPr wrap="square" rtlCol="0">
            <a:spAutoFit/>
          </a:bodyPr>
          <a:lstStyle/>
          <a:p>
            <a:r>
              <a:rPr lang="en-US" sz="2200" dirty="0"/>
              <a:t>When the deliverer arrives at the home of the customer, we check if the NFC tag is active in our data base and if the deliverer is the one who is attached to the tag.</a:t>
            </a:r>
          </a:p>
        </p:txBody>
      </p:sp>
      <p:sp>
        <p:nvSpPr>
          <p:cNvPr id="36" name="Textfeld 35">
            <a:extLst>
              <a:ext uri="{FF2B5EF4-FFF2-40B4-BE49-F238E27FC236}">
                <a16:creationId xmlns:a16="http://schemas.microsoft.com/office/drawing/2014/main" id="{97818CA7-403A-7F4C-AABC-4D65E0C86418}"/>
              </a:ext>
            </a:extLst>
          </p:cNvPr>
          <p:cNvSpPr txBox="1"/>
          <p:nvPr/>
        </p:nvSpPr>
        <p:spPr>
          <a:xfrm>
            <a:off x="10271538" y="3610523"/>
            <a:ext cx="2275247" cy="2462213"/>
          </a:xfrm>
          <a:prstGeom prst="rect">
            <a:avLst/>
          </a:prstGeom>
          <a:noFill/>
        </p:spPr>
        <p:txBody>
          <a:bodyPr wrap="square" rtlCol="0">
            <a:spAutoFit/>
          </a:bodyPr>
          <a:lstStyle/>
          <a:p>
            <a:r>
              <a:rPr lang="en-US" sz="2200" dirty="0"/>
              <a:t>If the check is successful, we grant access to the home. Otherwise the door will stay locked.</a:t>
            </a:r>
          </a:p>
        </p:txBody>
      </p:sp>
      <p:grpSp>
        <p:nvGrpSpPr>
          <p:cNvPr id="48" name="Gruppieren 47">
            <a:extLst>
              <a:ext uri="{FF2B5EF4-FFF2-40B4-BE49-F238E27FC236}">
                <a16:creationId xmlns:a16="http://schemas.microsoft.com/office/drawing/2014/main" id="{2AD4D284-538C-1C40-8078-900783FE3F91}"/>
              </a:ext>
            </a:extLst>
          </p:cNvPr>
          <p:cNvGrpSpPr/>
          <p:nvPr/>
        </p:nvGrpSpPr>
        <p:grpSpPr>
          <a:xfrm>
            <a:off x="2048966" y="1528130"/>
            <a:ext cx="1613416" cy="663323"/>
            <a:chOff x="1652648" y="1796989"/>
            <a:chExt cx="1613416" cy="663323"/>
          </a:xfrm>
        </p:grpSpPr>
        <p:sp>
          <p:nvSpPr>
            <p:cNvPr id="38" name="Textfeld 37">
              <a:extLst>
                <a:ext uri="{FF2B5EF4-FFF2-40B4-BE49-F238E27FC236}">
                  <a16:creationId xmlns:a16="http://schemas.microsoft.com/office/drawing/2014/main" id="{694EF9EB-3DCE-274C-BD58-CB8413A06179}"/>
                </a:ext>
              </a:extLst>
            </p:cNvPr>
            <p:cNvSpPr txBox="1"/>
            <p:nvPr/>
          </p:nvSpPr>
          <p:spPr>
            <a:xfrm>
              <a:off x="1662389" y="2003041"/>
              <a:ext cx="796967" cy="276999"/>
            </a:xfrm>
            <a:prstGeom prst="rect">
              <a:avLst/>
            </a:prstGeom>
            <a:noFill/>
          </p:spPr>
          <p:txBody>
            <a:bodyPr wrap="square" rtlCol="0">
              <a:spAutoFit/>
            </a:bodyPr>
            <a:lstStyle/>
            <a:p>
              <a:r>
                <a:rPr lang="en-US" sz="1200" dirty="0"/>
                <a:t>Mr. Max</a:t>
              </a:r>
            </a:p>
          </p:txBody>
        </p:sp>
        <p:sp>
          <p:nvSpPr>
            <p:cNvPr id="39" name="Textfeld 38">
              <a:extLst>
                <a:ext uri="{FF2B5EF4-FFF2-40B4-BE49-F238E27FC236}">
                  <a16:creationId xmlns:a16="http://schemas.microsoft.com/office/drawing/2014/main" id="{317DCE0F-F478-D54E-85A0-1C11D0512EB7}"/>
                </a:ext>
              </a:extLst>
            </p:cNvPr>
            <p:cNvSpPr txBox="1"/>
            <p:nvPr/>
          </p:nvSpPr>
          <p:spPr>
            <a:xfrm>
              <a:off x="1652648" y="1796990"/>
              <a:ext cx="796967" cy="276999"/>
            </a:xfrm>
            <a:prstGeom prst="rect">
              <a:avLst/>
            </a:prstGeom>
            <a:noFill/>
          </p:spPr>
          <p:txBody>
            <a:bodyPr wrap="square" rtlCol="0">
              <a:spAutoFit/>
            </a:bodyPr>
            <a:lstStyle/>
            <a:p>
              <a:r>
                <a:rPr lang="en-US" sz="1200" dirty="0"/>
                <a:t>Customer</a:t>
              </a:r>
            </a:p>
          </p:txBody>
        </p:sp>
        <p:sp>
          <p:nvSpPr>
            <p:cNvPr id="40" name="Textfeld 39">
              <a:extLst>
                <a:ext uri="{FF2B5EF4-FFF2-40B4-BE49-F238E27FC236}">
                  <a16:creationId xmlns:a16="http://schemas.microsoft.com/office/drawing/2014/main" id="{FDCA05DF-683A-6D4A-B174-F26CD5EBFC0F}"/>
                </a:ext>
              </a:extLst>
            </p:cNvPr>
            <p:cNvSpPr txBox="1"/>
            <p:nvPr/>
          </p:nvSpPr>
          <p:spPr>
            <a:xfrm>
              <a:off x="2416134" y="1796989"/>
              <a:ext cx="849930" cy="276999"/>
            </a:xfrm>
            <a:prstGeom prst="rect">
              <a:avLst/>
            </a:prstGeom>
            <a:noFill/>
          </p:spPr>
          <p:txBody>
            <a:bodyPr wrap="square" rtlCol="0">
              <a:spAutoFit/>
            </a:bodyPr>
            <a:lstStyle/>
            <a:p>
              <a:r>
                <a:rPr lang="en-US" sz="1200" dirty="0"/>
                <a:t>NFC Token</a:t>
              </a:r>
            </a:p>
          </p:txBody>
        </p:sp>
        <p:sp>
          <p:nvSpPr>
            <p:cNvPr id="41" name="Textfeld 40">
              <a:extLst>
                <a:ext uri="{FF2B5EF4-FFF2-40B4-BE49-F238E27FC236}">
                  <a16:creationId xmlns:a16="http://schemas.microsoft.com/office/drawing/2014/main" id="{2376FB3E-5836-1F48-81DD-94A522F729FB}"/>
                </a:ext>
              </a:extLst>
            </p:cNvPr>
            <p:cNvSpPr txBox="1"/>
            <p:nvPr/>
          </p:nvSpPr>
          <p:spPr>
            <a:xfrm>
              <a:off x="2406393" y="2003040"/>
              <a:ext cx="796967" cy="276999"/>
            </a:xfrm>
            <a:prstGeom prst="rect">
              <a:avLst/>
            </a:prstGeom>
            <a:noFill/>
          </p:spPr>
          <p:txBody>
            <a:bodyPr wrap="square" rtlCol="0">
              <a:spAutoFit/>
            </a:bodyPr>
            <a:lstStyle/>
            <a:p>
              <a:r>
                <a:rPr lang="en-US" sz="1200" dirty="0"/>
                <a:t>A4B6GH5</a:t>
              </a:r>
            </a:p>
          </p:txBody>
        </p:sp>
        <p:cxnSp>
          <p:nvCxnSpPr>
            <p:cNvPr id="43" name="Gerade Verbindung 42">
              <a:extLst>
                <a:ext uri="{FF2B5EF4-FFF2-40B4-BE49-F238E27FC236}">
                  <a16:creationId xmlns:a16="http://schemas.microsoft.com/office/drawing/2014/main" id="{B1549622-C186-A743-8765-77512F202A6C}"/>
                </a:ext>
              </a:extLst>
            </p:cNvPr>
            <p:cNvCxnSpPr>
              <a:cxnSpLocks/>
            </p:cNvCxnSpPr>
            <p:nvPr/>
          </p:nvCxnSpPr>
          <p:spPr>
            <a:xfrm flipV="1">
              <a:off x="2441949" y="1846830"/>
              <a:ext cx="0" cy="613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 Verbindung 43">
              <a:extLst>
                <a:ext uri="{FF2B5EF4-FFF2-40B4-BE49-F238E27FC236}">
                  <a16:creationId xmlns:a16="http://schemas.microsoft.com/office/drawing/2014/main" id="{428F2F8B-5464-AF42-9E5D-961DB72956D9}"/>
                </a:ext>
              </a:extLst>
            </p:cNvPr>
            <p:cNvCxnSpPr>
              <a:cxnSpLocks/>
            </p:cNvCxnSpPr>
            <p:nvPr/>
          </p:nvCxnSpPr>
          <p:spPr>
            <a:xfrm>
              <a:off x="1654921" y="2024174"/>
              <a:ext cx="1574057"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uppieren 58">
            <a:extLst>
              <a:ext uri="{FF2B5EF4-FFF2-40B4-BE49-F238E27FC236}">
                <a16:creationId xmlns:a16="http://schemas.microsoft.com/office/drawing/2014/main" id="{6373CE1E-3151-3C41-B662-D36C40B1320A}"/>
              </a:ext>
            </a:extLst>
          </p:cNvPr>
          <p:cNvGrpSpPr/>
          <p:nvPr/>
        </p:nvGrpSpPr>
        <p:grpSpPr>
          <a:xfrm>
            <a:off x="5000429" y="1526254"/>
            <a:ext cx="2394794" cy="666900"/>
            <a:chOff x="5302448" y="1881535"/>
            <a:chExt cx="2394794" cy="666900"/>
          </a:xfrm>
        </p:grpSpPr>
        <p:sp>
          <p:nvSpPr>
            <p:cNvPr id="50" name="Textfeld 49">
              <a:extLst>
                <a:ext uri="{FF2B5EF4-FFF2-40B4-BE49-F238E27FC236}">
                  <a16:creationId xmlns:a16="http://schemas.microsoft.com/office/drawing/2014/main" id="{E869D9A0-CC68-2243-BEB9-AE00097CB9C4}"/>
                </a:ext>
              </a:extLst>
            </p:cNvPr>
            <p:cNvSpPr txBox="1"/>
            <p:nvPr/>
          </p:nvSpPr>
          <p:spPr>
            <a:xfrm>
              <a:off x="5312189" y="2091164"/>
              <a:ext cx="796967" cy="276999"/>
            </a:xfrm>
            <a:prstGeom prst="rect">
              <a:avLst/>
            </a:prstGeom>
            <a:noFill/>
          </p:spPr>
          <p:txBody>
            <a:bodyPr wrap="square" rtlCol="0">
              <a:spAutoFit/>
            </a:bodyPr>
            <a:lstStyle/>
            <a:p>
              <a:r>
                <a:rPr lang="en-US" sz="1200" dirty="0"/>
                <a:t>Mr. Max</a:t>
              </a:r>
            </a:p>
          </p:txBody>
        </p:sp>
        <p:sp>
          <p:nvSpPr>
            <p:cNvPr id="51" name="Textfeld 50">
              <a:extLst>
                <a:ext uri="{FF2B5EF4-FFF2-40B4-BE49-F238E27FC236}">
                  <a16:creationId xmlns:a16="http://schemas.microsoft.com/office/drawing/2014/main" id="{B450D92E-2AB3-BC4F-BFCB-08B581F6BB8D}"/>
                </a:ext>
              </a:extLst>
            </p:cNvPr>
            <p:cNvSpPr txBox="1"/>
            <p:nvPr/>
          </p:nvSpPr>
          <p:spPr>
            <a:xfrm>
              <a:off x="5302448" y="1885113"/>
              <a:ext cx="796967" cy="276999"/>
            </a:xfrm>
            <a:prstGeom prst="rect">
              <a:avLst/>
            </a:prstGeom>
            <a:noFill/>
          </p:spPr>
          <p:txBody>
            <a:bodyPr wrap="square" rtlCol="0">
              <a:spAutoFit/>
            </a:bodyPr>
            <a:lstStyle/>
            <a:p>
              <a:r>
                <a:rPr lang="en-US" sz="1200" dirty="0"/>
                <a:t>Customer</a:t>
              </a:r>
            </a:p>
          </p:txBody>
        </p:sp>
        <p:sp>
          <p:nvSpPr>
            <p:cNvPr id="52" name="Textfeld 51">
              <a:extLst>
                <a:ext uri="{FF2B5EF4-FFF2-40B4-BE49-F238E27FC236}">
                  <a16:creationId xmlns:a16="http://schemas.microsoft.com/office/drawing/2014/main" id="{3F4B9362-C574-EC44-BEA2-54E2CB13F9C4}"/>
                </a:ext>
              </a:extLst>
            </p:cNvPr>
            <p:cNvSpPr txBox="1"/>
            <p:nvPr/>
          </p:nvSpPr>
          <p:spPr>
            <a:xfrm>
              <a:off x="6065934" y="1885112"/>
              <a:ext cx="849930" cy="276999"/>
            </a:xfrm>
            <a:prstGeom prst="rect">
              <a:avLst/>
            </a:prstGeom>
            <a:noFill/>
          </p:spPr>
          <p:txBody>
            <a:bodyPr wrap="square" rtlCol="0">
              <a:spAutoFit/>
            </a:bodyPr>
            <a:lstStyle/>
            <a:p>
              <a:r>
                <a:rPr lang="en-US" sz="1200" dirty="0"/>
                <a:t>NFC Token</a:t>
              </a:r>
            </a:p>
          </p:txBody>
        </p:sp>
        <p:sp>
          <p:nvSpPr>
            <p:cNvPr id="53" name="Textfeld 52">
              <a:extLst>
                <a:ext uri="{FF2B5EF4-FFF2-40B4-BE49-F238E27FC236}">
                  <a16:creationId xmlns:a16="http://schemas.microsoft.com/office/drawing/2014/main" id="{4025AC92-898C-F041-AFC4-1ABC7A760D20}"/>
                </a:ext>
              </a:extLst>
            </p:cNvPr>
            <p:cNvSpPr txBox="1"/>
            <p:nvPr/>
          </p:nvSpPr>
          <p:spPr>
            <a:xfrm>
              <a:off x="6056193" y="2091163"/>
              <a:ext cx="796967" cy="276999"/>
            </a:xfrm>
            <a:prstGeom prst="rect">
              <a:avLst/>
            </a:prstGeom>
            <a:noFill/>
          </p:spPr>
          <p:txBody>
            <a:bodyPr wrap="square" rtlCol="0">
              <a:spAutoFit/>
            </a:bodyPr>
            <a:lstStyle/>
            <a:p>
              <a:r>
                <a:rPr lang="en-US" sz="1200" dirty="0"/>
                <a:t>A4B6GH5</a:t>
              </a:r>
            </a:p>
          </p:txBody>
        </p:sp>
        <p:cxnSp>
          <p:nvCxnSpPr>
            <p:cNvPr id="54" name="Gerade Verbindung 53">
              <a:extLst>
                <a:ext uri="{FF2B5EF4-FFF2-40B4-BE49-F238E27FC236}">
                  <a16:creationId xmlns:a16="http://schemas.microsoft.com/office/drawing/2014/main" id="{EDE8433B-40A2-3748-939A-51548020AB29}"/>
                </a:ext>
              </a:extLst>
            </p:cNvPr>
            <p:cNvCxnSpPr>
              <a:cxnSpLocks/>
            </p:cNvCxnSpPr>
            <p:nvPr/>
          </p:nvCxnSpPr>
          <p:spPr>
            <a:xfrm flipV="1">
              <a:off x="6091749" y="1934953"/>
              <a:ext cx="0" cy="613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 Verbindung 54">
              <a:extLst>
                <a:ext uri="{FF2B5EF4-FFF2-40B4-BE49-F238E27FC236}">
                  <a16:creationId xmlns:a16="http://schemas.microsoft.com/office/drawing/2014/main" id="{53E633FD-81DF-C845-B443-BDA55F5F5239}"/>
                </a:ext>
              </a:extLst>
            </p:cNvPr>
            <p:cNvCxnSpPr>
              <a:cxnSpLocks/>
            </p:cNvCxnSpPr>
            <p:nvPr/>
          </p:nvCxnSpPr>
          <p:spPr>
            <a:xfrm>
              <a:off x="5304720" y="2112297"/>
              <a:ext cx="2304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 Verbindung 55">
              <a:extLst>
                <a:ext uri="{FF2B5EF4-FFF2-40B4-BE49-F238E27FC236}">
                  <a16:creationId xmlns:a16="http://schemas.microsoft.com/office/drawing/2014/main" id="{22DF5375-388D-7645-A2E4-81A144E8C4BB}"/>
                </a:ext>
              </a:extLst>
            </p:cNvPr>
            <p:cNvCxnSpPr>
              <a:cxnSpLocks/>
            </p:cNvCxnSpPr>
            <p:nvPr/>
          </p:nvCxnSpPr>
          <p:spPr>
            <a:xfrm flipV="1">
              <a:off x="6880672" y="1934953"/>
              <a:ext cx="0" cy="613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feld 56">
              <a:extLst>
                <a:ext uri="{FF2B5EF4-FFF2-40B4-BE49-F238E27FC236}">
                  <a16:creationId xmlns:a16="http://schemas.microsoft.com/office/drawing/2014/main" id="{9AD9EEA0-8B0E-1D46-BB05-2799EBF3F1A4}"/>
                </a:ext>
              </a:extLst>
            </p:cNvPr>
            <p:cNvSpPr txBox="1"/>
            <p:nvPr/>
          </p:nvSpPr>
          <p:spPr>
            <a:xfrm>
              <a:off x="6847312" y="1881535"/>
              <a:ext cx="849930" cy="276999"/>
            </a:xfrm>
            <a:prstGeom prst="rect">
              <a:avLst/>
            </a:prstGeom>
            <a:noFill/>
          </p:spPr>
          <p:txBody>
            <a:bodyPr wrap="square" rtlCol="0">
              <a:spAutoFit/>
            </a:bodyPr>
            <a:lstStyle/>
            <a:p>
              <a:r>
                <a:rPr lang="en-US" sz="1200" dirty="0"/>
                <a:t>Deliverer</a:t>
              </a:r>
            </a:p>
          </p:txBody>
        </p:sp>
        <p:sp>
          <p:nvSpPr>
            <p:cNvPr id="58" name="Textfeld 57">
              <a:extLst>
                <a:ext uri="{FF2B5EF4-FFF2-40B4-BE49-F238E27FC236}">
                  <a16:creationId xmlns:a16="http://schemas.microsoft.com/office/drawing/2014/main" id="{21932D35-617C-144B-BF04-2CA40AF65782}"/>
                </a:ext>
              </a:extLst>
            </p:cNvPr>
            <p:cNvSpPr txBox="1"/>
            <p:nvPr/>
          </p:nvSpPr>
          <p:spPr>
            <a:xfrm>
              <a:off x="6846126" y="2084808"/>
              <a:ext cx="796967" cy="276999"/>
            </a:xfrm>
            <a:prstGeom prst="rect">
              <a:avLst/>
            </a:prstGeom>
            <a:noFill/>
          </p:spPr>
          <p:txBody>
            <a:bodyPr wrap="square" rtlCol="0">
              <a:spAutoFit/>
            </a:bodyPr>
            <a:lstStyle/>
            <a:p>
              <a:r>
                <a:rPr lang="en-US" sz="1200" dirty="0"/>
                <a:t>1234567</a:t>
              </a:r>
            </a:p>
          </p:txBody>
        </p:sp>
      </p:grpSp>
      <p:sp>
        <p:nvSpPr>
          <p:cNvPr id="60" name="Textfeld 59">
            <a:extLst>
              <a:ext uri="{FF2B5EF4-FFF2-40B4-BE49-F238E27FC236}">
                <a16:creationId xmlns:a16="http://schemas.microsoft.com/office/drawing/2014/main" id="{609B319E-C20B-2443-B0DE-477BB0B3C289}"/>
              </a:ext>
            </a:extLst>
          </p:cNvPr>
          <p:cNvSpPr txBox="1"/>
          <p:nvPr/>
        </p:nvSpPr>
        <p:spPr>
          <a:xfrm>
            <a:off x="8799569" y="1577971"/>
            <a:ext cx="2206492" cy="461665"/>
          </a:xfrm>
          <a:prstGeom prst="rect">
            <a:avLst/>
          </a:prstGeom>
          <a:noFill/>
        </p:spPr>
        <p:txBody>
          <a:bodyPr wrap="square" rtlCol="0">
            <a:spAutoFit/>
          </a:bodyPr>
          <a:lstStyle/>
          <a:p>
            <a:r>
              <a:rPr lang="en-US" sz="1200" dirty="0"/>
              <a:t>Is NFC tag A4B6GH5 active and is deliverer 1234567 associated? </a:t>
            </a:r>
          </a:p>
        </p:txBody>
      </p:sp>
    </p:spTree>
    <p:extLst>
      <p:ext uri="{BB962C8B-B14F-4D97-AF65-F5344CB8AC3E}">
        <p14:creationId xmlns:p14="http://schemas.microsoft.com/office/powerpoint/2010/main" val="185397505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Words>
  <Application>Microsoft Macintosh PowerPoint</Application>
  <PresentationFormat>Breitbild</PresentationFormat>
  <Paragraphs>26</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Marc-Philipp Reinbold</dc:creator>
  <cp:lastModifiedBy>Marc-Philipp Reinbold</cp:lastModifiedBy>
  <cp:revision>16</cp:revision>
  <dcterms:created xsi:type="dcterms:W3CDTF">2020-01-30T16:26:46Z</dcterms:created>
  <dcterms:modified xsi:type="dcterms:W3CDTF">2020-01-31T11:26:58Z</dcterms:modified>
</cp:coreProperties>
</file>