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69" autoAdjust="0"/>
  </p:normalViewPr>
  <p:slideViewPr>
    <p:cSldViewPr snapToGrid="0">
      <p:cViewPr varScale="1">
        <p:scale>
          <a:sx n="63" d="100"/>
          <a:sy n="63" d="100"/>
        </p:scale>
        <p:origin x="7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0A764-8B54-4479-B436-7AC51B50DF56}"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373CF-E9AB-4921-B6E8-9077C97C7F6B}" type="slidenum">
              <a:rPr lang="en-US" smtClean="0"/>
              <a:t>‹#›</a:t>
            </a:fld>
            <a:endParaRPr lang="en-US"/>
          </a:p>
        </p:txBody>
      </p:sp>
    </p:spTree>
    <p:extLst>
      <p:ext uri="{BB962C8B-B14F-4D97-AF65-F5344CB8AC3E}">
        <p14:creationId xmlns:p14="http://schemas.microsoft.com/office/powerpoint/2010/main" val="165540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Dobrý deň, moje meno je ján šedivý a dnes by som vám chcel porozprávať o piezoelektrických materiáloch s mems využitím</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1</a:t>
            </a:fld>
            <a:endParaRPr lang="en-US"/>
          </a:p>
        </p:txBody>
      </p:sp>
    </p:spTree>
    <p:extLst>
      <p:ext uri="{BB962C8B-B14F-4D97-AF65-F5344CB8AC3E}">
        <p14:creationId xmlns:p14="http://schemas.microsoft.com/office/powerpoint/2010/main" val="408164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Piezoelektricita je jav, pri ktorom v kryštalických dielektrikách vzniká mechanickou deformáciou elektrický náboj. Alebo aj naopak, ak privedieme elektrické pole k týmto dielektrikám nastane mechanická deformácia. </a:t>
            </a:r>
          </a:p>
          <a:p>
            <a:endParaRPr lang="sk-SK" dirty="0"/>
          </a:p>
          <a:p>
            <a:r>
              <a:rPr lang="sk-SK" dirty="0"/>
              <a:t>V 20 rokoch minulého storočia sa venovalo veľa času pri zisťovaní, ktoré látky sú piezoelektrické. Okrem kremeňa a turmalínu (ktoré sa používali ako prvé) je to ale ešte veľké množstvo látok napríklad kolagén, arzéničnan a veľa dalších.</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2</a:t>
            </a:fld>
            <a:endParaRPr lang="en-US"/>
          </a:p>
        </p:txBody>
      </p:sp>
    </p:spTree>
    <p:extLst>
      <p:ext uri="{BB962C8B-B14F-4D97-AF65-F5344CB8AC3E}">
        <p14:creationId xmlns:p14="http://schemas.microsoft.com/office/powerpoint/2010/main" val="1564839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Piezoelektrický materiál poskytuje priamy mechanizmus na konverziu signálov z mechanických do elektrických domén anaopak. Prevodníky používajúce piezoelektrické materiály môžu byť konfigurované ako ovládače, keď sú zhotovené a zapojené tak, aby nastala mechanická deformácia, čiže mechanický výstup. </a:t>
            </a:r>
          </a:p>
          <a:p>
            <a:endParaRPr lang="sk-SK" dirty="0"/>
          </a:p>
          <a:p>
            <a:r>
              <a:rPr lang="sk-SK" dirty="0"/>
              <a:t>Alebo ako snímače, keď je konštrukcia zariadenia optimalizovaná na generovanie elektrického signálu priamym piezoelektrickým efektom v reakcii na mechanický vstup. </a:t>
            </a:r>
          </a:p>
          <a:p>
            <a:endParaRPr lang="sk-SK" dirty="0"/>
          </a:p>
          <a:p>
            <a:r>
              <a:rPr lang="sk-SK" dirty="0"/>
              <a:t>Typicky sú piezoelektrické snímače konfigurované ako priame mechanické prevodníky, alebo ako rezonátory, kde pozorovaná rezonančná frekvencia a amplitúda sú determinované fyzikálnymi rozmerovými vlastnosťami materiálu zariadenia. </a:t>
            </a:r>
          </a:p>
          <a:p>
            <a:endParaRPr lang="sk-SK" dirty="0"/>
          </a:p>
          <a:p>
            <a:r>
              <a:rPr lang="sk-SK" dirty="0"/>
              <a:t>Obrázok schemanticky znázorňuje tieto konfigurácie piezoelektrických snímačov. Ako môžme vidieť na vstupe môže byť akcelerácia, sila, tlak, teplota a veľa ďalších a výstupom je vačšinou napätie alebo frekvencia.</a:t>
            </a:r>
          </a:p>
          <a:p>
            <a:endParaRPr lang="sk-SK" dirty="0"/>
          </a:p>
          <a:p>
            <a:r>
              <a:rPr lang="sk-SK" dirty="0"/>
              <a:t>Väčšina piezoelektrických materiálov je typicky vyrobená z nitridov a oxidov kovov. Ich procesy kryštalizácie typicky zahŕňajú teploty v rozsahu 200-800 stupňov celsia a tieto materiály často obsahujú prvky, ktoré niesú kompatibilné so štandardnou technológiou CMOS. Okrem toho sú piezoelektrické vlastnosti kriticky závislé na stechiometrii a morfológii týchto materiálov a preto potrebujú nanášanie vhodných vrstiev a riadnu kontrolu procesov nukleácie týchto materiálov. Napriek takýmto impozantným výzvam nedávny pokrok vo vývoji nízkonákladových, vysokokvalitných procesov nanášania piezoelektrických materiálov ako je naprašovanie nitridových hliníkových fólií, alebo nanášanie feroelektrických fólií pomocou chemických roztokov a ich modelovanie pomocou plazmových procesov umožnili úspešne integrovať tieto materiály do mikrosenzorov.</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3</a:t>
            </a:fld>
            <a:endParaRPr lang="en-US"/>
          </a:p>
        </p:txBody>
      </p:sp>
    </p:spTree>
    <p:extLst>
      <p:ext uri="{BB962C8B-B14F-4D97-AF65-F5344CB8AC3E}">
        <p14:creationId xmlns:p14="http://schemas.microsoft.com/office/powerpoint/2010/main" val="417536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Existujú v podstate tri možnosti k realizácii piezoelektrických MEMS:</a:t>
            </a:r>
          </a:p>
          <a:p>
            <a:pPr marL="228600" indent="-228600">
              <a:buAutoNum type="arabicPeriod"/>
            </a:pPr>
            <a:r>
              <a:rPr lang="sk-SK" dirty="0"/>
              <a:t>Nanášanie piezoelektrických tenkých vrstiev na silikónové substráty s príslušnými izolačnými a vodivými vrstvami, po ktorých nasleduje povrchová vrstva na realizáciu mikroprocesorových prevodníkov. (additive approach)</a:t>
            </a:r>
          </a:p>
          <a:p>
            <a:pPr marL="228600" indent="-228600">
              <a:buAutoNum type="arabicPeriod"/>
            </a:pPr>
            <a:r>
              <a:rPr lang="sk-SK" dirty="0"/>
              <a:t>Priame hromadné mikroskopické spracovanie monokryštalických alebo polykryštalických piezoelektrických a piezokeramických materiálov, ktoré sa potom vhodne elektrolyzujú (Substractive approach)</a:t>
            </a:r>
          </a:p>
          <a:p>
            <a:pPr marL="228600" indent="-228600">
              <a:buAutoNum type="arabicPeriod"/>
            </a:pPr>
            <a:r>
              <a:rPr lang="sk-SK" dirty="0"/>
              <a:t>Integrovanie mikroskopických štruktúr do kremíka pomocou väzobných techník (integrative approach)</a:t>
            </a:r>
          </a:p>
          <a:p>
            <a:pPr marL="228600" indent="-228600">
              <a:buAutoNum type="arabicPeriod"/>
            </a:pPr>
            <a:endParaRPr lang="sk-SK" dirty="0"/>
          </a:p>
          <a:p>
            <a:pPr marL="0" indent="0">
              <a:buNone/>
            </a:pPr>
            <a:r>
              <a:rPr lang="sk-SK" dirty="0"/>
              <a:t>Každá z možností má svoje výhody, na obrázku môžme vidieť, kedy sa ktorá možnosť oplatí, ak napríklad chceme urýchliť proces vidíme že je najlepšia druhá možnosť.</a:t>
            </a:r>
          </a:p>
          <a:p>
            <a:pPr marL="0" indent="0">
              <a:buNone/>
            </a:pPr>
            <a:endParaRPr lang="sk-SK" dirty="0"/>
          </a:p>
          <a:p>
            <a:pPr marL="0" indent="0">
              <a:buNone/>
            </a:pPr>
            <a:r>
              <a:rPr lang="sk-SK" dirty="0"/>
              <a:t>Podľa definície sú najlepšie senzory určené na výmenu minimálneho množstva energie s merateľným výstupom tak, aby boli zaistené minimálne poruchy merania. Z tohto hľadiska je výhodné miniaturizovať senzory tak dlho, kým pomer signálu k šumu ostáva zachovaný alebo vylepšený. Piezoelektrické materiály majú veľmi atraktívne elektromechanické vlastnosti na realizáciu MEMS senzorov a aktuátorov. </a:t>
            </a:r>
            <a:r>
              <a:rPr lang="sk-SK" sz="1200" kern="1200" dirty="0">
                <a:solidFill>
                  <a:schemeClr val="tx1"/>
                </a:solidFill>
                <a:effectLst/>
                <a:latin typeface="+mn-lt"/>
                <a:ea typeface="+mn-ea"/>
                <a:cs typeface="+mn-cs"/>
              </a:rPr>
              <a:t>Piezoelektrický jav je spoľahlivý mechanizmus, ktorý neovplivňuje nabíjanie. Je reverzibilný a lineárny. Na druhej strane, čím viac sa bude systém zmenšovať, tým menšie množstvo energie bude generovať, pretože celkové množstva energie klesá s poklesom objemu. Keďže rezonančná frekvencia MEMS je zvyčajne vysoká, je možné získať primeranú energiu z takýchto miniatúrnych systémov. Okrem toho piezoelektrické MEMS ovládače sú schopné odpovedať na veľmi malé časy a môžu byť prevádzkované pri nízkych napätiach, pričom spotrebúvajú len mikrovolty energie</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4</a:t>
            </a:fld>
            <a:endParaRPr lang="en-US"/>
          </a:p>
        </p:txBody>
      </p:sp>
    </p:spTree>
    <p:extLst>
      <p:ext uri="{BB962C8B-B14F-4D97-AF65-F5344CB8AC3E}">
        <p14:creationId xmlns:p14="http://schemas.microsoft.com/office/powerpoint/2010/main" val="75706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Piezoelektrický snímač môže byť modelovaný ako zdroj nabíjania, obrázok B , alebo ako napäťový zosilnovať, obrázok A</a:t>
            </a:r>
          </a:p>
          <a:p>
            <a:endParaRPr lang="sk-SK" dirty="0"/>
          </a:p>
          <a:p>
            <a:r>
              <a:rPr lang="sk-SK" sz="1200" kern="1200" dirty="0">
                <a:solidFill>
                  <a:schemeClr val="tx1"/>
                </a:solidFill>
                <a:effectLst/>
                <a:latin typeface="+mn-lt"/>
                <a:ea typeface="+mn-ea"/>
                <a:cs typeface="+mn-cs"/>
              </a:rPr>
              <a:t>Vzniknutý náboj závisí od piezoelektrickej konštanty zariadenia a vstupných mechanických signálov. Kapacita je určená plochou, šírkou a dielektrickou konštantou piezoelektrického materiálu. Rezistor spôsobuje spotrebu statického náboja. Pre zosilňovanie je možné ľahko použiť obvody založené na operačnom zosilňovači. Obvod napäťového zosilňovača znázornený na obrázku A sa zvyčajne používa, keď je zosilňovač umiestnený veľmi blízko k prevodníku a keď účinok kapacity môže byť minimalizovaný. </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5</a:t>
            </a:fld>
            <a:endParaRPr lang="en-US"/>
          </a:p>
        </p:txBody>
      </p:sp>
    </p:spTree>
    <p:extLst>
      <p:ext uri="{BB962C8B-B14F-4D97-AF65-F5344CB8AC3E}">
        <p14:creationId xmlns:p14="http://schemas.microsoft.com/office/powerpoint/2010/main" val="142881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Používanie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piezoelektrických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materiálov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a:t>
            </a:r>
            <a:r>
              <a:rPr lang="en-US" sz="1200" kern="1200" dirty="0">
                <a:solidFill>
                  <a:schemeClr val="tx1"/>
                </a:solidFill>
                <a:effectLst/>
                <a:latin typeface="+mn-lt"/>
                <a:ea typeface="+mn-ea"/>
                <a:cs typeface="+mn-cs"/>
              </a:rPr>
              <a:t> MEMS </a:t>
            </a:r>
            <a:r>
              <a:rPr lang="en-US" sz="1200" kern="1200" dirty="0" err="1">
                <a:solidFill>
                  <a:schemeClr val="tx1"/>
                </a:solidFill>
                <a:effectLst/>
                <a:latin typeface="+mn-lt"/>
                <a:ea typeface="+mn-ea"/>
                <a:cs typeface="+mn-cs"/>
              </a:rPr>
              <a:t>má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veľký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význam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pretože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umožňuje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priamu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integráciu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senzorov</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ovládačov</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jednej</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štruktúry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Navyše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optimalizované</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často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vynikajúce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vlastnosti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sypkých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materiálov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môžu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byť</a:t>
            </a:r>
            <a:r>
              <a:rPr lang="en-US" sz="1200" kern="1200" dirty="0">
                <a:solidFill>
                  <a:schemeClr val="tx1"/>
                </a:solidFill>
                <a:effectLst/>
                <a:latin typeface="+mn-lt"/>
                <a:ea typeface="+mn-ea"/>
                <a:cs typeface="+mn-cs"/>
              </a:rPr>
              <a:t> pre </a:t>
            </a:r>
            <a:r>
              <a:rPr lang="en-US" sz="1200" kern="1200" dirty="0" err="1">
                <a:solidFill>
                  <a:schemeClr val="tx1"/>
                </a:solidFill>
                <a:effectLst/>
                <a:latin typeface="+mn-lt"/>
                <a:ea typeface="+mn-ea"/>
                <a:cs typeface="+mn-cs"/>
              </a:rPr>
              <a:t>tieto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aplikácie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priamo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využíté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Avšak</a:t>
            </a:r>
            <a:r>
              <a:rPr lang="en-US" sz="1200" kern="1200" dirty="0">
                <a:solidFill>
                  <a:schemeClr val="tx1"/>
                </a:solidFill>
                <a:effectLst/>
                <a:latin typeface="+mn-lt"/>
                <a:ea typeface="+mn-ea"/>
                <a:cs typeface="+mn-cs"/>
              </a:rPr>
              <a:t> process </a:t>
            </a:r>
            <a:r>
              <a:rPr lang="en-US" sz="1200" kern="1200" dirty="0" err="1">
                <a:solidFill>
                  <a:schemeClr val="tx1"/>
                </a:solidFill>
                <a:effectLst/>
                <a:latin typeface="+mn-lt"/>
                <a:ea typeface="+mn-ea"/>
                <a:cs typeface="+mn-cs"/>
              </a:rPr>
              <a:t>tvorenia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piezoelektrických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materiálov</a:t>
            </a:r>
            <a:r>
              <a:rPr lang="en-US" sz="1200" kern="1200" dirty="0">
                <a:solidFill>
                  <a:schemeClr val="tx1"/>
                </a:solidFill>
                <a:effectLst/>
                <a:latin typeface="+mn-lt"/>
                <a:ea typeface="+mn-ea"/>
                <a:cs typeface="+mn-cs"/>
              </a:rPr>
              <a:t> pre MEMS </a:t>
            </a:r>
            <a:r>
              <a:rPr lang="en-US" sz="1200" kern="1200" dirty="0" err="1">
                <a:solidFill>
                  <a:schemeClr val="tx1"/>
                </a:solidFill>
                <a:effectLst/>
                <a:latin typeface="+mn-lt"/>
                <a:ea typeface="+mn-ea"/>
                <a:cs typeface="+mn-cs"/>
              </a:rPr>
              <a:t>je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veľmi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náročný</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Používaním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viacerých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predných</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zadných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masiek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môžu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leptania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vytvárať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schodovú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štruktúru</a:t>
            </a:r>
            <a:r>
              <a:rPr lang="en-US" sz="1200" kern="1200" dirty="0">
                <a:solidFill>
                  <a:schemeClr val="tx1"/>
                </a:solidFill>
                <a:effectLst/>
                <a:latin typeface="+mn-lt"/>
                <a:ea typeface="+mn-ea"/>
                <a:cs typeface="+mn-cs"/>
              </a:rPr>
              <a:t> z </a:t>
            </a:r>
            <a:r>
              <a:rPr lang="en-US" sz="1200" kern="1200" dirty="0" err="1">
                <a:solidFill>
                  <a:schemeClr val="tx1"/>
                </a:solidFill>
                <a:effectLst/>
                <a:latin typeface="+mn-lt"/>
                <a:ea typeface="+mn-ea"/>
                <a:cs typeface="+mn-cs"/>
              </a:rPr>
              <a:t>piezoelektrických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materiálov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typicky</a:t>
            </a:r>
            <a:r>
              <a:rPr lang="en-US" sz="1200" kern="1200" dirty="0">
                <a:solidFill>
                  <a:schemeClr val="tx1"/>
                </a:solidFill>
                <a:effectLst/>
                <a:latin typeface="+mn-lt"/>
                <a:ea typeface="+mn-ea"/>
                <a:cs typeface="+mn-cs"/>
              </a:rPr>
              <a:t> s </a:t>
            </a:r>
            <a:r>
              <a:rPr lang="en-US" sz="1200" kern="1200" dirty="0" err="1">
                <a:solidFill>
                  <a:schemeClr val="tx1"/>
                </a:solidFill>
                <a:effectLst/>
                <a:latin typeface="+mn-lt"/>
                <a:ea typeface="+mn-ea"/>
                <a:cs typeface="+mn-cs"/>
              </a:rPr>
              <a:t>hrúbkou</a:t>
            </a:r>
            <a:r>
              <a:rPr lang="en-US" sz="1200" kern="1200" dirty="0">
                <a:solidFill>
                  <a:schemeClr val="tx1"/>
                </a:solidFill>
                <a:effectLst/>
                <a:latin typeface="+mn-lt"/>
                <a:ea typeface="+mn-ea"/>
                <a:cs typeface="+mn-cs"/>
              </a:rPr>
              <a:t> 100 </a:t>
            </a:r>
            <a:r>
              <a:rPr lang="en-US" sz="1200" kern="1200" dirty="0" err="1">
                <a:solidFill>
                  <a:schemeClr val="tx1"/>
                </a:solidFill>
                <a:effectLst/>
                <a:latin typeface="+mn-lt"/>
                <a:ea typeface="+mn-ea"/>
                <a:cs typeface="+mn-cs"/>
              </a:rPr>
              <a:t>mikro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metrov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Potom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pomocou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metalizácie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dokážeme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vytvárať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skutočne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revolučné</a:t>
            </a:r>
            <a:r>
              <a:rPr lang="en-US" sz="1200" kern="1200" dirty="0">
                <a:solidFill>
                  <a:schemeClr val="tx1"/>
                </a:solidFill>
                <a:effectLst/>
                <a:latin typeface="+mn-lt"/>
                <a:ea typeface="+mn-ea"/>
                <a:cs typeface="+mn-cs"/>
              </a:rPr>
              <a:t> MEMS </a:t>
            </a:r>
            <a:r>
              <a:rPr lang="en-US" sz="1200" kern="1200" dirty="0" err="1">
                <a:solidFill>
                  <a:schemeClr val="tx1"/>
                </a:solidFill>
                <a:effectLst/>
                <a:latin typeface="+mn-lt"/>
                <a:ea typeface="+mn-ea"/>
                <a:cs typeface="+mn-cs"/>
              </a:rPr>
              <a:t>zariadenia</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Kvôli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nedostatku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spoľahlivých</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rýchlich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procesov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leptania</a:t>
            </a:r>
            <a:r>
              <a:rPr lang="en-US" sz="1200" kern="1200" dirty="0">
                <a:solidFill>
                  <a:schemeClr val="tx1"/>
                </a:solidFill>
                <a:effectLst/>
                <a:latin typeface="+mn-lt"/>
                <a:ea typeface="+mn-ea"/>
                <a:cs typeface="+mn-cs"/>
              </a:rPr>
              <a:t> bola ale </a:t>
            </a:r>
            <a:r>
              <a:rPr lang="en-US" sz="1200" kern="1200" dirty="0" err="1">
                <a:solidFill>
                  <a:schemeClr val="tx1"/>
                </a:solidFill>
                <a:effectLst/>
                <a:latin typeface="+mn-lt"/>
                <a:ea typeface="+mn-ea"/>
                <a:cs typeface="+mn-cs"/>
              </a:rPr>
              <a:t>výroba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obmedzená</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Ako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sme</a:t>
            </a:r>
            <a:r>
              <a:rPr lang="en-US" sz="1200" kern="1200" dirty="0">
                <a:solidFill>
                  <a:schemeClr val="tx1"/>
                </a:solidFill>
                <a:effectLst/>
                <a:latin typeface="+mn-lt"/>
                <a:ea typeface="+mn-ea"/>
                <a:cs typeface="+mn-cs"/>
              </a:rPr>
              <a:t> ale </a:t>
            </a:r>
            <a:r>
              <a:rPr lang="en-US" sz="1200" kern="1200" dirty="0" err="1">
                <a:solidFill>
                  <a:schemeClr val="tx1"/>
                </a:solidFill>
                <a:effectLst/>
                <a:latin typeface="+mn-lt"/>
                <a:ea typeface="+mn-ea"/>
                <a:cs typeface="+mn-cs"/>
              </a:rPr>
              <a:t>videli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exkurzii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výroba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piezoelektrických</a:t>
            </a:r>
            <a:r>
              <a:rPr lang="en-US" sz="1200" kern="1200" dirty="0">
                <a:solidFill>
                  <a:schemeClr val="tx1"/>
                </a:solidFill>
                <a:effectLst/>
                <a:latin typeface="+mn-lt"/>
                <a:ea typeface="+mn-ea"/>
                <a:cs typeface="+mn-cs"/>
              </a:rPr>
              <a:t> mems </a:t>
            </a:r>
            <a:r>
              <a:rPr lang="en-US" sz="1200" kern="1200" dirty="0" err="1">
                <a:solidFill>
                  <a:schemeClr val="tx1"/>
                </a:solidFill>
                <a:effectLst/>
                <a:latin typeface="+mn-lt"/>
                <a:ea typeface="+mn-ea"/>
                <a:cs typeface="+mn-cs"/>
              </a:rPr>
              <a:t>senzorov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pomalý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proces</a:t>
            </a:r>
            <a:r>
              <a:rPr lang="en-US" sz="1200" kern="1200" dirty="0">
                <a:solidFill>
                  <a:schemeClr val="tx1"/>
                </a:solidFill>
                <a:effectLst/>
                <a:latin typeface="+mn-lt"/>
                <a:ea typeface="+mn-ea"/>
                <a:cs typeface="+mn-cs"/>
              </a:rPr>
              <a:t>, ale </a:t>
            </a:r>
            <a:r>
              <a:rPr lang="en-US" sz="1200" kern="1200" dirty="0" err="1">
                <a:solidFill>
                  <a:schemeClr val="tx1"/>
                </a:solidFill>
                <a:effectLst/>
                <a:latin typeface="+mn-lt"/>
                <a:ea typeface="+mn-ea"/>
                <a:cs typeface="+mn-cs"/>
              </a:rPr>
              <a:t>dnes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už</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dokážeme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vyrábať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velmi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malé</a:t>
            </a:r>
            <a:r>
              <a:rPr lang="en-US" sz="1200" kern="1200" dirty="0">
                <a:solidFill>
                  <a:schemeClr val="tx1"/>
                </a:solidFill>
                <a:effectLst/>
                <a:latin typeface="+mn-lt"/>
                <a:ea typeface="+mn-ea"/>
                <a:cs typeface="+mn-cs"/>
              </a:rPr>
              <a:t> sensory </a:t>
            </a:r>
            <a:r>
              <a:rPr lang="en-US" sz="1200" kern="1200" dirty="0" err="1">
                <a:solidFill>
                  <a:schemeClr val="tx1"/>
                </a:solidFill>
                <a:effectLst/>
                <a:latin typeface="+mn-lt"/>
                <a:ea typeface="+mn-ea"/>
                <a:cs typeface="+mn-cs"/>
              </a:rPr>
              <a:t>pomocou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nanášania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vrstiev</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6</a:t>
            </a:fld>
            <a:endParaRPr lang="en-US"/>
          </a:p>
        </p:txBody>
      </p:sp>
    </p:spTree>
    <p:extLst>
      <p:ext uri="{BB962C8B-B14F-4D97-AF65-F5344CB8AC3E}">
        <p14:creationId xmlns:p14="http://schemas.microsoft.com/office/powerpoint/2010/main" val="381651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Piezoelektrické senzory sa začali často využívať pri bezdrôtovej komunikácii. Je to napríklad aj preto, že vydržia oveľa väčšie teploty, a preto nemôže byť prijímač priamo pripojený pri senzore. </a:t>
            </a:r>
          </a:p>
          <a:p>
            <a:endParaRPr lang="sk-SK" dirty="0"/>
          </a:p>
          <a:p>
            <a:r>
              <a:rPr lang="en-US" sz="1200" kern="1200" dirty="0">
                <a:solidFill>
                  <a:schemeClr val="tx1"/>
                </a:solidFill>
                <a:effectLst/>
                <a:latin typeface="+mn-lt"/>
                <a:ea typeface="+mn-ea"/>
                <a:cs typeface="+mn-cs"/>
              </a:rPr>
              <a:t>V </a:t>
            </a:r>
            <a:r>
              <a:rPr lang="en-US" sz="1200" kern="1200" dirty="0" err="1">
                <a:solidFill>
                  <a:schemeClr val="tx1"/>
                </a:solidFill>
                <a:effectLst/>
                <a:latin typeface="+mn-lt"/>
                <a:ea typeface="+mn-ea"/>
                <a:cs typeface="+mn-cs"/>
              </a:rPr>
              <a:t>apli</a:t>
            </a:r>
            <a:r>
              <a:rPr lang="sk-SK" sz="1200" kern="1200" dirty="0">
                <a:solidFill>
                  <a:schemeClr val="tx1"/>
                </a:solidFill>
                <a:effectLst/>
                <a:latin typeface="+mn-lt"/>
                <a:ea typeface="+mn-ea"/>
                <a:cs typeface="+mn-cs"/>
              </a:rPr>
              <a:t>kácii bezdrôtovej komunikácie získali Piezoelektrické rezonátory a filtre popularitu kvôli teplotnej stabilite, schopnosti manipulácie s energiou, ochranz pred elektrostatickému výboju a mechanického faktora kvality. </a:t>
            </a:r>
            <a:endParaRPr lang="sk-SK" dirty="0"/>
          </a:p>
        </p:txBody>
      </p:sp>
      <p:sp>
        <p:nvSpPr>
          <p:cNvPr id="4" name="Slide Number Placeholder 3"/>
          <p:cNvSpPr>
            <a:spLocks noGrp="1"/>
          </p:cNvSpPr>
          <p:nvPr>
            <p:ph type="sldNum" sz="quarter" idx="10"/>
          </p:nvPr>
        </p:nvSpPr>
        <p:spPr/>
        <p:txBody>
          <a:bodyPr/>
          <a:lstStyle/>
          <a:p>
            <a:fld id="{838373CF-E9AB-4921-B6E8-9077C97C7F6B}" type="slidenum">
              <a:rPr lang="en-US" smtClean="0"/>
              <a:t>7</a:t>
            </a:fld>
            <a:endParaRPr lang="en-US"/>
          </a:p>
        </p:txBody>
      </p:sp>
    </p:spTree>
    <p:extLst>
      <p:ext uri="{BB962C8B-B14F-4D97-AF65-F5344CB8AC3E}">
        <p14:creationId xmlns:p14="http://schemas.microsoft.com/office/powerpoint/2010/main" val="125586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Ďakujem za pozornosť</a:t>
            </a:r>
            <a:endParaRPr lang="en-US" dirty="0"/>
          </a:p>
        </p:txBody>
      </p:sp>
      <p:sp>
        <p:nvSpPr>
          <p:cNvPr id="4" name="Slide Number Placeholder 3"/>
          <p:cNvSpPr>
            <a:spLocks noGrp="1"/>
          </p:cNvSpPr>
          <p:nvPr>
            <p:ph type="sldNum" sz="quarter" idx="10"/>
          </p:nvPr>
        </p:nvSpPr>
        <p:spPr/>
        <p:txBody>
          <a:bodyPr/>
          <a:lstStyle/>
          <a:p>
            <a:fld id="{838373CF-E9AB-4921-B6E8-9077C97C7F6B}" type="slidenum">
              <a:rPr lang="en-US" smtClean="0"/>
              <a:t>8</a:t>
            </a:fld>
            <a:endParaRPr lang="en-US"/>
          </a:p>
        </p:txBody>
      </p:sp>
    </p:spTree>
    <p:extLst>
      <p:ext uri="{BB962C8B-B14F-4D97-AF65-F5344CB8AC3E}">
        <p14:creationId xmlns:p14="http://schemas.microsoft.com/office/powerpoint/2010/main" val="228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291899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F88D87-E26F-4663-A39F-3049D5701A0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262803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514750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70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1030741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277843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883618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5126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32179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12292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10131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88D87-E26F-4663-A39F-3049D5701A0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9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88D87-E26F-4663-A39F-3049D5701A04}"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267807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197509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32884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CF88D87-E26F-4663-A39F-3049D5701A04}" type="datetimeFigureOut">
              <a:rPr lang="en-US" smtClean="0"/>
              <a:t>5/4/2018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43976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F88D87-E26F-4663-A39F-3049D5701A0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2B3C5-FEF0-4F48-A03D-3A3846B69496}" type="slidenum">
              <a:rPr lang="en-US" smtClean="0"/>
              <a:t>‹#›</a:t>
            </a:fld>
            <a:endParaRPr lang="en-US"/>
          </a:p>
        </p:txBody>
      </p:sp>
    </p:spTree>
    <p:extLst>
      <p:ext uri="{BB962C8B-B14F-4D97-AF65-F5344CB8AC3E}">
        <p14:creationId xmlns:p14="http://schemas.microsoft.com/office/powerpoint/2010/main" val="254790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F88D87-E26F-4663-A39F-3049D5701A04}" type="datetimeFigureOut">
              <a:rPr lang="en-US" smtClean="0"/>
              <a:t>5/4/2018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42B3C5-FEF0-4F48-A03D-3A3846B69496}" type="slidenum">
              <a:rPr lang="en-US" smtClean="0"/>
              <a:t>‹#›</a:t>
            </a:fld>
            <a:endParaRPr lang="en-US"/>
          </a:p>
        </p:txBody>
      </p:sp>
    </p:spTree>
    <p:extLst>
      <p:ext uri="{BB962C8B-B14F-4D97-AF65-F5344CB8AC3E}">
        <p14:creationId xmlns:p14="http://schemas.microsoft.com/office/powerpoint/2010/main" val="35015721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FC70-2A85-4107-8114-53F7829BE745}"/>
              </a:ext>
            </a:extLst>
          </p:cNvPr>
          <p:cNvSpPr>
            <a:spLocks noGrp="1"/>
          </p:cNvSpPr>
          <p:nvPr>
            <p:ph type="ctrTitle"/>
          </p:nvPr>
        </p:nvSpPr>
        <p:spPr>
          <a:xfrm>
            <a:off x="1756640" y="1080052"/>
            <a:ext cx="8825658" cy="3329581"/>
          </a:xfrm>
        </p:spPr>
        <p:txBody>
          <a:bodyPr/>
          <a:lstStyle/>
          <a:p>
            <a:pPr algn="ctr"/>
            <a:r>
              <a:rPr lang="en-US" dirty="0"/>
              <a:t>Piezo</a:t>
            </a:r>
            <a:r>
              <a:rPr lang="sk-SK" dirty="0"/>
              <a:t>elektrické MEMS</a:t>
            </a:r>
            <a:endParaRPr lang="en-US" dirty="0"/>
          </a:p>
        </p:txBody>
      </p:sp>
      <p:sp>
        <p:nvSpPr>
          <p:cNvPr id="3" name="Subtitle 2">
            <a:extLst>
              <a:ext uri="{FF2B5EF4-FFF2-40B4-BE49-F238E27FC236}">
                <a16:creationId xmlns:a16="http://schemas.microsoft.com/office/drawing/2014/main" id="{46072C9C-D8D0-4B12-A94E-0FB3D910B0E0}"/>
              </a:ext>
            </a:extLst>
          </p:cNvPr>
          <p:cNvSpPr>
            <a:spLocks noGrp="1"/>
          </p:cNvSpPr>
          <p:nvPr>
            <p:ph type="subTitle" idx="1"/>
          </p:nvPr>
        </p:nvSpPr>
        <p:spPr>
          <a:xfrm>
            <a:off x="10330943" y="5996580"/>
            <a:ext cx="1675527" cy="861420"/>
          </a:xfrm>
        </p:spPr>
        <p:txBody>
          <a:bodyPr/>
          <a:lstStyle/>
          <a:p>
            <a:r>
              <a:rPr lang="sk-SK" dirty="0"/>
              <a:t>Ján Šedivý</a:t>
            </a:r>
            <a:endParaRPr lang="en-US" dirty="0"/>
          </a:p>
        </p:txBody>
      </p:sp>
    </p:spTree>
    <p:extLst>
      <p:ext uri="{BB962C8B-B14F-4D97-AF65-F5344CB8AC3E}">
        <p14:creationId xmlns:p14="http://schemas.microsoft.com/office/powerpoint/2010/main" val="121731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607B-6EE8-44FD-B451-4D859648FD97}"/>
              </a:ext>
            </a:extLst>
          </p:cNvPr>
          <p:cNvSpPr>
            <a:spLocks noGrp="1"/>
          </p:cNvSpPr>
          <p:nvPr>
            <p:ph type="title"/>
          </p:nvPr>
        </p:nvSpPr>
        <p:spPr>
          <a:xfrm>
            <a:off x="798511" y="984567"/>
            <a:ext cx="9404723" cy="1400530"/>
          </a:xfrm>
        </p:spPr>
        <p:txBody>
          <a:bodyPr/>
          <a:lstStyle/>
          <a:p>
            <a:r>
              <a:rPr lang="sk-SK" dirty="0"/>
              <a:t>Piezoelektrický jav</a:t>
            </a:r>
            <a:endParaRPr lang="en-US" dirty="0"/>
          </a:p>
        </p:txBody>
      </p:sp>
      <p:sp>
        <p:nvSpPr>
          <p:cNvPr id="3" name="Content Placeholder 2">
            <a:extLst>
              <a:ext uri="{FF2B5EF4-FFF2-40B4-BE49-F238E27FC236}">
                <a16:creationId xmlns:a16="http://schemas.microsoft.com/office/drawing/2014/main" id="{54E4963F-E959-451D-B372-6DEDF9F39A34}"/>
              </a:ext>
            </a:extLst>
          </p:cNvPr>
          <p:cNvSpPr>
            <a:spLocks noGrp="1"/>
          </p:cNvSpPr>
          <p:nvPr>
            <p:ph idx="1"/>
          </p:nvPr>
        </p:nvSpPr>
        <p:spPr>
          <a:xfrm>
            <a:off x="875201" y="2523808"/>
            <a:ext cx="8946541" cy="4195481"/>
          </a:xfrm>
        </p:spPr>
        <p:txBody>
          <a:bodyPr/>
          <a:lstStyle/>
          <a:p>
            <a:r>
              <a:rPr lang="sk-SK" dirty="0"/>
              <a:t>Mechanická deformácia </a:t>
            </a:r>
            <a:r>
              <a:rPr lang="en-US" dirty="0">
                <a:sym typeface="Wingdings" panose="05000000000000000000" pitchFamily="2" charset="2"/>
              </a:rPr>
              <a:t> </a:t>
            </a:r>
            <a:r>
              <a:rPr lang="sk-SK" dirty="0">
                <a:sym typeface="Wingdings" panose="05000000000000000000" pitchFamily="2" charset="2"/>
              </a:rPr>
              <a:t>Elektrický náboj</a:t>
            </a:r>
          </a:p>
          <a:p>
            <a:r>
              <a:rPr lang="sk-SK" dirty="0">
                <a:sym typeface="Wingdings" panose="05000000000000000000" pitchFamily="2" charset="2"/>
              </a:rPr>
              <a:t>Elektrický náboj </a:t>
            </a:r>
            <a:r>
              <a:rPr lang="en-US" dirty="0">
                <a:sym typeface="Wingdings" panose="05000000000000000000" pitchFamily="2" charset="2"/>
              </a:rPr>
              <a:t> </a:t>
            </a:r>
            <a:r>
              <a:rPr lang="sk-SK" dirty="0">
                <a:sym typeface="Wingdings" panose="05000000000000000000" pitchFamily="2" charset="2"/>
              </a:rPr>
              <a:t>Mechanická deformácia</a:t>
            </a:r>
          </a:p>
          <a:p>
            <a:r>
              <a:rPr lang="sk-SK" dirty="0">
                <a:sym typeface="Wingdings" panose="05000000000000000000" pitchFamily="2" charset="2"/>
              </a:rPr>
              <a:t>Látky:</a:t>
            </a:r>
          </a:p>
          <a:p>
            <a:pPr lvl="1"/>
            <a:r>
              <a:rPr lang="sk-SK" dirty="0">
                <a:sym typeface="Wingdings" panose="05000000000000000000" pitchFamily="2" charset="2"/>
              </a:rPr>
              <a:t>Kremeň</a:t>
            </a:r>
          </a:p>
          <a:p>
            <a:pPr lvl="1"/>
            <a:r>
              <a:rPr lang="sk-SK" dirty="0">
                <a:sym typeface="Wingdings" panose="05000000000000000000" pitchFamily="2" charset="2"/>
              </a:rPr>
              <a:t>Turmalín</a:t>
            </a:r>
          </a:p>
          <a:p>
            <a:pPr lvl="1"/>
            <a:r>
              <a:rPr lang="sk-SK" dirty="0">
                <a:sym typeface="Wingdings" panose="05000000000000000000" pitchFamily="2" charset="2"/>
              </a:rPr>
              <a:t>Kolagén</a:t>
            </a:r>
          </a:p>
          <a:p>
            <a:pPr lvl="1"/>
            <a:r>
              <a:rPr lang="sk-SK" dirty="0">
                <a:sym typeface="Wingdings" panose="05000000000000000000" pitchFamily="2" charset="2"/>
              </a:rPr>
              <a:t>Arzéničnan</a:t>
            </a:r>
          </a:p>
          <a:p>
            <a:pPr lvl="1"/>
            <a:endParaRPr lang="sk-SK" dirty="0">
              <a:sym typeface="Wingdings" panose="05000000000000000000" pitchFamily="2" charset="2"/>
            </a:endParaRPr>
          </a:p>
        </p:txBody>
      </p:sp>
      <p:pic>
        <p:nvPicPr>
          <p:cNvPr id="4" name="Picture 3">
            <a:extLst>
              <a:ext uri="{FF2B5EF4-FFF2-40B4-BE49-F238E27FC236}">
                <a16:creationId xmlns:a16="http://schemas.microsoft.com/office/drawing/2014/main" id="{C3E3254D-5EF3-4EC8-80C6-911B3CC4194E}"/>
              </a:ext>
            </a:extLst>
          </p:cNvPr>
          <p:cNvPicPr>
            <a:picLocks noChangeAspect="1"/>
          </p:cNvPicPr>
          <p:nvPr/>
        </p:nvPicPr>
        <p:blipFill>
          <a:blip r:embed="rId3"/>
          <a:stretch>
            <a:fillRect/>
          </a:stretch>
        </p:blipFill>
        <p:spPr>
          <a:xfrm>
            <a:off x="5907722" y="3950987"/>
            <a:ext cx="6284278" cy="2907013"/>
          </a:xfrm>
          <a:prstGeom prst="rect">
            <a:avLst/>
          </a:prstGeom>
        </p:spPr>
      </p:pic>
    </p:spTree>
    <p:extLst>
      <p:ext uri="{BB962C8B-B14F-4D97-AF65-F5344CB8AC3E}">
        <p14:creationId xmlns:p14="http://schemas.microsoft.com/office/powerpoint/2010/main" val="155706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E3E-88D2-477B-B5BF-37B643A4C106}"/>
              </a:ext>
            </a:extLst>
          </p:cNvPr>
          <p:cNvSpPr>
            <a:spLocks noGrp="1"/>
          </p:cNvSpPr>
          <p:nvPr>
            <p:ph type="title"/>
          </p:nvPr>
        </p:nvSpPr>
        <p:spPr/>
        <p:txBody>
          <a:bodyPr/>
          <a:lstStyle/>
          <a:p>
            <a:r>
              <a:rPr lang="en-US" dirty="0" err="1"/>
              <a:t>Piezoelektri</a:t>
            </a:r>
            <a:r>
              <a:rPr lang="sk-SK" dirty="0"/>
              <a:t>cké MEMS</a:t>
            </a:r>
            <a:endParaRPr lang="en-US" dirty="0"/>
          </a:p>
        </p:txBody>
      </p:sp>
      <p:sp>
        <p:nvSpPr>
          <p:cNvPr id="3" name="Content Placeholder 2">
            <a:extLst>
              <a:ext uri="{FF2B5EF4-FFF2-40B4-BE49-F238E27FC236}">
                <a16:creationId xmlns:a16="http://schemas.microsoft.com/office/drawing/2014/main" id="{9C85029E-0155-4CA3-B120-6F1E7367F9F5}"/>
              </a:ext>
            </a:extLst>
          </p:cNvPr>
          <p:cNvSpPr>
            <a:spLocks noGrp="1"/>
          </p:cNvSpPr>
          <p:nvPr>
            <p:ph idx="1"/>
          </p:nvPr>
        </p:nvSpPr>
        <p:spPr/>
        <p:txBody>
          <a:bodyPr/>
          <a:lstStyle/>
          <a:p>
            <a:r>
              <a:rPr lang="sk-SK" dirty="0"/>
              <a:t>Ovládače</a:t>
            </a:r>
          </a:p>
          <a:p>
            <a:r>
              <a:rPr lang="sk-SK" dirty="0"/>
              <a:t>Snímače</a:t>
            </a:r>
          </a:p>
          <a:p>
            <a:r>
              <a:rPr lang="sk-SK" dirty="0"/>
              <a:t>Konfigurácie piezoelektrických snímačov</a:t>
            </a:r>
          </a:p>
          <a:p>
            <a:r>
              <a:rPr lang="sk-SK" dirty="0"/>
              <a:t>Nitridy a oxidy kovov</a:t>
            </a:r>
          </a:p>
          <a:p>
            <a:r>
              <a:rPr lang="sk-SK" dirty="0"/>
              <a:t>Procesy kryštalizácie</a:t>
            </a:r>
          </a:p>
          <a:p>
            <a:pPr lvl="1"/>
            <a:r>
              <a:rPr lang="sk-SK" dirty="0"/>
              <a:t>200-800 stupňov</a:t>
            </a:r>
            <a:endParaRPr lang="en-US" dirty="0"/>
          </a:p>
        </p:txBody>
      </p:sp>
      <p:pic>
        <p:nvPicPr>
          <p:cNvPr id="4" name="Picture 3">
            <a:extLst>
              <a:ext uri="{FF2B5EF4-FFF2-40B4-BE49-F238E27FC236}">
                <a16:creationId xmlns:a16="http://schemas.microsoft.com/office/drawing/2014/main" id="{753A53C6-B457-418F-868E-52905A7853E8}"/>
              </a:ext>
            </a:extLst>
          </p:cNvPr>
          <p:cNvPicPr/>
          <p:nvPr/>
        </p:nvPicPr>
        <p:blipFill>
          <a:blip r:embed="rId3"/>
          <a:stretch>
            <a:fillRect/>
          </a:stretch>
        </p:blipFill>
        <p:spPr>
          <a:xfrm>
            <a:off x="4511040" y="3779520"/>
            <a:ext cx="7680960" cy="3094017"/>
          </a:xfrm>
          <a:prstGeom prst="rect">
            <a:avLst/>
          </a:prstGeom>
        </p:spPr>
      </p:pic>
    </p:spTree>
    <p:extLst>
      <p:ext uri="{BB962C8B-B14F-4D97-AF65-F5344CB8AC3E}">
        <p14:creationId xmlns:p14="http://schemas.microsoft.com/office/powerpoint/2010/main" val="409126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D562-2EC7-4007-BFDE-ADF23A338F1E}"/>
              </a:ext>
            </a:extLst>
          </p:cNvPr>
          <p:cNvSpPr>
            <a:spLocks noGrp="1"/>
          </p:cNvSpPr>
          <p:nvPr>
            <p:ph type="title"/>
          </p:nvPr>
        </p:nvSpPr>
        <p:spPr/>
        <p:txBody>
          <a:bodyPr/>
          <a:lstStyle/>
          <a:p>
            <a:r>
              <a:rPr lang="en-US" dirty="0" err="1"/>
              <a:t>Miniaturiz</a:t>
            </a:r>
            <a:r>
              <a:rPr lang="sk-SK" dirty="0"/>
              <a:t>ácia piezoelektrických senzorov</a:t>
            </a:r>
            <a:endParaRPr lang="en-US" dirty="0"/>
          </a:p>
        </p:txBody>
      </p:sp>
      <p:sp>
        <p:nvSpPr>
          <p:cNvPr id="3" name="Content Placeholder 2">
            <a:extLst>
              <a:ext uri="{FF2B5EF4-FFF2-40B4-BE49-F238E27FC236}">
                <a16:creationId xmlns:a16="http://schemas.microsoft.com/office/drawing/2014/main" id="{03293683-B4F3-4B1D-97C9-B63EC65908BC}"/>
              </a:ext>
            </a:extLst>
          </p:cNvPr>
          <p:cNvSpPr>
            <a:spLocks noGrp="1"/>
          </p:cNvSpPr>
          <p:nvPr>
            <p:ph idx="1"/>
          </p:nvPr>
        </p:nvSpPr>
        <p:spPr>
          <a:xfrm>
            <a:off x="1255711" y="4189832"/>
            <a:ext cx="8946541" cy="4195481"/>
          </a:xfrm>
        </p:spPr>
        <p:txBody>
          <a:bodyPr/>
          <a:lstStyle/>
          <a:p>
            <a:r>
              <a:rPr lang="en-US" dirty="0" err="1"/>
              <a:t>Defin</a:t>
            </a:r>
            <a:r>
              <a:rPr lang="sk-SK"/>
              <a:t>ícia</a:t>
            </a:r>
            <a:endParaRPr lang="en-US"/>
          </a:p>
          <a:p>
            <a:r>
              <a:rPr lang="sk-SK" dirty="0"/>
              <a:t>Závislosť energie od objemu</a:t>
            </a:r>
          </a:p>
          <a:p>
            <a:r>
              <a:rPr lang="sk-SK" dirty="0"/>
              <a:t>Odpoveď na veľmi malé časy</a:t>
            </a:r>
            <a:endParaRPr lang="en-US" dirty="0"/>
          </a:p>
          <a:p>
            <a:pPr marL="0" indent="0">
              <a:buNone/>
            </a:pPr>
            <a:endParaRPr lang="en-US" dirty="0"/>
          </a:p>
        </p:txBody>
      </p:sp>
      <p:pic>
        <p:nvPicPr>
          <p:cNvPr id="4" name="Picture 3">
            <a:extLst>
              <a:ext uri="{FF2B5EF4-FFF2-40B4-BE49-F238E27FC236}">
                <a16:creationId xmlns:a16="http://schemas.microsoft.com/office/drawing/2014/main" id="{3264A1F6-A5B0-47F1-8D13-8BCC7884A271}"/>
              </a:ext>
            </a:extLst>
          </p:cNvPr>
          <p:cNvPicPr/>
          <p:nvPr/>
        </p:nvPicPr>
        <p:blipFill>
          <a:blip r:embed="rId3"/>
          <a:stretch>
            <a:fillRect/>
          </a:stretch>
        </p:blipFill>
        <p:spPr>
          <a:xfrm>
            <a:off x="5615609" y="2798312"/>
            <a:ext cx="6576391" cy="4059688"/>
          </a:xfrm>
          <a:prstGeom prst="rect">
            <a:avLst/>
          </a:prstGeom>
        </p:spPr>
      </p:pic>
      <p:sp>
        <p:nvSpPr>
          <p:cNvPr id="5" name="Content Placeholder 2">
            <a:extLst>
              <a:ext uri="{FF2B5EF4-FFF2-40B4-BE49-F238E27FC236}">
                <a16:creationId xmlns:a16="http://schemas.microsoft.com/office/drawing/2014/main" id="{D2E946F4-5A68-4A69-9B69-F0EFEC706C47}"/>
              </a:ext>
            </a:extLst>
          </p:cNvPr>
          <p:cNvSpPr txBox="1">
            <a:spLocks/>
          </p:cNvSpPr>
          <p:nvPr/>
        </p:nvSpPr>
        <p:spPr>
          <a:xfrm>
            <a:off x="1255712" y="22053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sk-SK"/>
              <a:t>3 možnosti realizácie piezoelektrických MEMS:</a:t>
            </a:r>
          </a:p>
          <a:p>
            <a:pPr lvl="1"/>
            <a:r>
              <a:rPr lang="sk-SK"/>
              <a:t>Additive approach</a:t>
            </a:r>
          </a:p>
          <a:p>
            <a:pPr lvl="1"/>
            <a:r>
              <a:rPr lang="sk-SK"/>
              <a:t>Substractive approach</a:t>
            </a:r>
          </a:p>
          <a:p>
            <a:pPr lvl="1"/>
            <a:r>
              <a:rPr lang="sk-SK"/>
              <a:t>Integrative approach</a:t>
            </a:r>
            <a:endParaRPr lang="en-US" dirty="0"/>
          </a:p>
        </p:txBody>
      </p:sp>
    </p:spTree>
    <p:extLst>
      <p:ext uri="{BB962C8B-B14F-4D97-AF65-F5344CB8AC3E}">
        <p14:creationId xmlns:p14="http://schemas.microsoft.com/office/powerpoint/2010/main" val="27633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334B-0642-4D74-B36B-33B7AE6E09BE}"/>
              </a:ext>
            </a:extLst>
          </p:cNvPr>
          <p:cNvSpPr>
            <a:spLocks noGrp="1"/>
          </p:cNvSpPr>
          <p:nvPr>
            <p:ph type="title"/>
          </p:nvPr>
        </p:nvSpPr>
        <p:spPr/>
        <p:txBody>
          <a:bodyPr/>
          <a:lstStyle/>
          <a:p>
            <a:r>
              <a:rPr lang="sk-SK" dirty="0"/>
              <a:t>Zapojenia piezoelektrických senzorov</a:t>
            </a:r>
            <a:endParaRPr lang="en-US" dirty="0"/>
          </a:p>
        </p:txBody>
      </p:sp>
      <p:sp>
        <p:nvSpPr>
          <p:cNvPr id="3" name="Content Placeholder 2">
            <a:extLst>
              <a:ext uri="{FF2B5EF4-FFF2-40B4-BE49-F238E27FC236}">
                <a16:creationId xmlns:a16="http://schemas.microsoft.com/office/drawing/2014/main" id="{AA0CB2AF-B27A-496A-8317-5696CE6ECA6F}"/>
              </a:ext>
            </a:extLst>
          </p:cNvPr>
          <p:cNvSpPr>
            <a:spLocks noGrp="1"/>
          </p:cNvSpPr>
          <p:nvPr>
            <p:ph idx="1"/>
          </p:nvPr>
        </p:nvSpPr>
        <p:spPr>
          <a:xfrm>
            <a:off x="1104293" y="2281518"/>
            <a:ext cx="8946541" cy="4195481"/>
          </a:xfrm>
        </p:spPr>
        <p:txBody>
          <a:bodyPr/>
          <a:lstStyle/>
          <a:p>
            <a:r>
              <a:rPr lang="sk-SK" dirty="0"/>
              <a:t>(a) napäťový zosilňovač</a:t>
            </a:r>
          </a:p>
          <a:p>
            <a:r>
              <a:rPr lang="sk-SK" dirty="0"/>
              <a:t>(b) zdroj nabíjania</a:t>
            </a:r>
          </a:p>
          <a:p>
            <a:r>
              <a:rPr lang="sk-SK" dirty="0"/>
              <a:t>Závislosť náboj – piezoelektrická konštanta</a:t>
            </a:r>
            <a:endParaRPr lang="en-US" dirty="0"/>
          </a:p>
        </p:txBody>
      </p:sp>
      <p:pic>
        <p:nvPicPr>
          <p:cNvPr id="4" name="Picture 3">
            <a:extLst>
              <a:ext uri="{FF2B5EF4-FFF2-40B4-BE49-F238E27FC236}">
                <a16:creationId xmlns:a16="http://schemas.microsoft.com/office/drawing/2014/main" id="{FA5D520B-5C3A-43C4-91B5-797711833D28}"/>
              </a:ext>
            </a:extLst>
          </p:cNvPr>
          <p:cNvPicPr/>
          <p:nvPr/>
        </p:nvPicPr>
        <p:blipFill>
          <a:blip r:embed="rId3"/>
          <a:stretch>
            <a:fillRect/>
          </a:stretch>
        </p:blipFill>
        <p:spPr>
          <a:xfrm>
            <a:off x="1" y="4285399"/>
            <a:ext cx="12192000" cy="2572602"/>
          </a:xfrm>
          <a:prstGeom prst="rect">
            <a:avLst/>
          </a:prstGeom>
        </p:spPr>
      </p:pic>
    </p:spTree>
    <p:extLst>
      <p:ext uri="{BB962C8B-B14F-4D97-AF65-F5344CB8AC3E}">
        <p14:creationId xmlns:p14="http://schemas.microsoft.com/office/powerpoint/2010/main" val="159201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3D87-7FA0-42E1-B48A-A5EB2AB32DBE}"/>
              </a:ext>
            </a:extLst>
          </p:cNvPr>
          <p:cNvSpPr>
            <a:spLocks noGrp="1"/>
          </p:cNvSpPr>
          <p:nvPr>
            <p:ph type="title"/>
          </p:nvPr>
        </p:nvSpPr>
        <p:spPr/>
        <p:txBody>
          <a:bodyPr/>
          <a:lstStyle/>
          <a:p>
            <a:r>
              <a:rPr lang="sk-SK" dirty="0"/>
              <a:t>Integrácia do MEMS</a:t>
            </a:r>
            <a:endParaRPr lang="en-US" dirty="0"/>
          </a:p>
        </p:txBody>
      </p:sp>
      <p:sp>
        <p:nvSpPr>
          <p:cNvPr id="3" name="Content Placeholder 2">
            <a:extLst>
              <a:ext uri="{FF2B5EF4-FFF2-40B4-BE49-F238E27FC236}">
                <a16:creationId xmlns:a16="http://schemas.microsoft.com/office/drawing/2014/main" id="{8BF7AEB5-38EB-4EBD-A5F4-FB7C9BD5799D}"/>
              </a:ext>
            </a:extLst>
          </p:cNvPr>
          <p:cNvSpPr>
            <a:spLocks noGrp="1"/>
          </p:cNvSpPr>
          <p:nvPr>
            <p:ph idx="1"/>
          </p:nvPr>
        </p:nvSpPr>
        <p:spPr/>
        <p:txBody>
          <a:bodyPr/>
          <a:lstStyle/>
          <a:p>
            <a:r>
              <a:rPr lang="sk-SK" dirty="0"/>
              <a:t>Priama integrácia senzorov a ovládačov do jednej štruktúry</a:t>
            </a:r>
          </a:p>
          <a:p>
            <a:endParaRPr lang="sk-SK" dirty="0"/>
          </a:p>
          <a:p>
            <a:r>
              <a:rPr lang="sk-SK" dirty="0"/>
              <a:t>Priamo využité vlastnosti materiálov</a:t>
            </a:r>
          </a:p>
          <a:p>
            <a:endParaRPr lang="sk-SK" dirty="0"/>
          </a:p>
          <a:p>
            <a:r>
              <a:rPr lang="sk-SK" dirty="0"/>
              <a:t>Typická hrúbka 100 mikro metrov</a:t>
            </a:r>
          </a:p>
          <a:p>
            <a:endParaRPr lang="sk-SK" dirty="0"/>
          </a:p>
          <a:p>
            <a:r>
              <a:rPr lang="sk-SK" dirty="0"/>
              <a:t>Obmedzená výroba</a:t>
            </a:r>
          </a:p>
          <a:p>
            <a:endParaRPr lang="en-US" dirty="0"/>
          </a:p>
        </p:txBody>
      </p:sp>
    </p:spTree>
    <p:extLst>
      <p:ext uri="{BB962C8B-B14F-4D97-AF65-F5344CB8AC3E}">
        <p14:creationId xmlns:p14="http://schemas.microsoft.com/office/powerpoint/2010/main" val="377801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DB4A-6A93-435E-96C5-B483A8D3EEB6}"/>
              </a:ext>
            </a:extLst>
          </p:cNvPr>
          <p:cNvSpPr>
            <a:spLocks noGrp="1"/>
          </p:cNvSpPr>
          <p:nvPr>
            <p:ph type="title"/>
          </p:nvPr>
        </p:nvSpPr>
        <p:spPr/>
        <p:txBody>
          <a:bodyPr/>
          <a:lstStyle/>
          <a:p>
            <a:r>
              <a:rPr lang="sk-SK" dirty="0"/>
              <a:t>Vyhodnotenie piezoelektrických MEMS senzorov</a:t>
            </a:r>
            <a:endParaRPr lang="en-US" dirty="0"/>
          </a:p>
        </p:txBody>
      </p:sp>
      <p:sp>
        <p:nvSpPr>
          <p:cNvPr id="3" name="Content Placeholder 2">
            <a:extLst>
              <a:ext uri="{FF2B5EF4-FFF2-40B4-BE49-F238E27FC236}">
                <a16:creationId xmlns:a16="http://schemas.microsoft.com/office/drawing/2014/main" id="{6116492B-E5A8-4FDE-B381-6080D71A590F}"/>
              </a:ext>
            </a:extLst>
          </p:cNvPr>
          <p:cNvSpPr>
            <a:spLocks noGrp="1"/>
          </p:cNvSpPr>
          <p:nvPr>
            <p:ph idx="1"/>
          </p:nvPr>
        </p:nvSpPr>
        <p:spPr>
          <a:xfrm>
            <a:off x="1104293" y="2460423"/>
            <a:ext cx="8946541" cy="4195481"/>
          </a:xfrm>
        </p:spPr>
        <p:txBody>
          <a:bodyPr/>
          <a:lstStyle/>
          <a:p>
            <a:r>
              <a:rPr lang="sk-SK" dirty="0"/>
              <a:t>Využitie bezdrôtovej komunikácie</a:t>
            </a:r>
          </a:p>
          <a:p>
            <a:endParaRPr lang="sk-SK" dirty="0"/>
          </a:p>
          <a:p>
            <a:r>
              <a:rPr lang="sk-SK" dirty="0"/>
              <a:t>Popularita:</a:t>
            </a:r>
          </a:p>
          <a:p>
            <a:pPr lvl="1"/>
            <a:r>
              <a:rPr lang="sk-SK" dirty="0"/>
              <a:t>Teplotná stabilita</a:t>
            </a:r>
          </a:p>
          <a:p>
            <a:pPr lvl="1"/>
            <a:r>
              <a:rPr lang="sk-SK" dirty="0"/>
              <a:t>Schopnosť manipulácie s energiou</a:t>
            </a:r>
          </a:p>
          <a:p>
            <a:pPr lvl="1"/>
            <a:r>
              <a:rPr lang="sk-SK" dirty="0"/>
              <a:t>Ochrana pred elektrostatickému výboju</a:t>
            </a:r>
          </a:p>
          <a:p>
            <a:pPr lvl="1"/>
            <a:r>
              <a:rPr lang="sk-SK" dirty="0"/>
              <a:t>Mechanický </a:t>
            </a:r>
            <a:r>
              <a:rPr lang="sk-SK"/>
              <a:t>faktor kvality. </a:t>
            </a:r>
            <a:endParaRPr lang="sk-SK" dirty="0"/>
          </a:p>
        </p:txBody>
      </p:sp>
    </p:spTree>
    <p:extLst>
      <p:ext uri="{BB962C8B-B14F-4D97-AF65-F5344CB8AC3E}">
        <p14:creationId xmlns:p14="http://schemas.microsoft.com/office/powerpoint/2010/main" val="7333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5DE-8ADD-41D2-AAED-72B51575A650}"/>
              </a:ext>
            </a:extLst>
          </p:cNvPr>
          <p:cNvSpPr>
            <a:spLocks noGrp="1"/>
          </p:cNvSpPr>
          <p:nvPr>
            <p:ph type="title"/>
          </p:nvPr>
        </p:nvSpPr>
        <p:spPr>
          <a:xfrm>
            <a:off x="1181369" y="2861382"/>
            <a:ext cx="9404723" cy="1400530"/>
          </a:xfrm>
        </p:spPr>
        <p:txBody>
          <a:bodyPr/>
          <a:lstStyle/>
          <a:p>
            <a:pPr algn="ctr"/>
            <a:r>
              <a:rPr lang="sk-SK" dirty="0"/>
              <a:t>Ďakujem za pozornosť</a:t>
            </a:r>
            <a:endParaRPr lang="en-US" dirty="0"/>
          </a:p>
        </p:txBody>
      </p:sp>
      <p:sp>
        <p:nvSpPr>
          <p:cNvPr id="3" name="Content Placeholder 2">
            <a:extLst>
              <a:ext uri="{FF2B5EF4-FFF2-40B4-BE49-F238E27FC236}">
                <a16:creationId xmlns:a16="http://schemas.microsoft.com/office/drawing/2014/main" id="{43E33233-EC5E-403A-B531-14D37236C646}"/>
              </a:ext>
            </a:extLst>
          </p:cNvPr>
          <p:cNvSpPr>
            <a:spLocks noGrp="1"/>
          </p:cNvSpPr>
          <p:nvPr>
            <p:ph idx="1"/>
          </p:nvPr>
        </p:nvSpPr>
        <p:spPr>
          <a:xfrm>
            <a:off x="10050834" y="5899362"/>
            <a:ext cx="1689584" cy="481560"/>
          </a:xfrm>
        </p:spPr>
        <p:txBody>
          <a:bodyPr/>
          <a:lstStyle/>
          <a:p>
            <a:pPr marL="0" indent="0">
              <a:buNone/>
            </a:pPr>
            <a:r>
              <a:rPr lang="sk-SK" dirty="0"/>
              <a:t>Ján Šedivý</a:t>
            </a:r>
            <a:endParaRPr lang="en-US" dirty="0"/>
          </a:p>
        </p:txBody>
      </p:sp>
    </p:spTree>
    <p:extLst>
      <p:ext uri="{BB962C8B-B14F-4D97-AF65-F5344CB8AC3E}">
        <p14:creationId xmlns:p14="http://schemas.microsoft.com/office/powerpoint/2010/main" val="1848796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169</TotalTime>
  <Words>822</Words>
  <Application>Microsoft Office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Piezoelektrické MEMS</vt:lpstr>
      <vt:lpstr>Piezoelektrický jav</vt:lpstr>
      <vt:lpstr>Piezoelektrické MEMS</vt:lpstr>
      <vt:lpstr>Miniaturizácia piezoelektrických senzorov</vt:lpstr>
      <vt:lpstr>Zapojenia piezoelektrických senzorov</vt:lpstr>
      <vt:lpstr>Integrácia do MEMS</vt:lpstr>
      <vt:lpstr>Vyhodnotenie piezoelektrických MEMS senzorov</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Piezoelektrické MEMS</dc:title>
  <dc:creator>Sedivy, Jan</dc:creator>
  <cp:lastModifiedBy>Sedivy, Jan</cp:lastModifiedBy>
  <cp:revision>15</cp:revision>
  <dcterms:created xsi:type="dcterms:W3CDTF">2018-04-28T08:20:14Z</dcterms:created>
  <dcterms:modified xsi:type="dcterms:W3CDTF">2018-05-04T18:15:10Z</dcterms:modified>
</cp:coreProperties>
</file>