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31.jpeg" ContentType="image/jpe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41400" cy="123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41400" cy="123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41400" cy="123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41400" cy="123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41400" cy="123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41400" cy="123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41400" cy="123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3280" y="301320"/>
            <a:ext cx="9041400" cy="5715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41400" cy="123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41400" cy="123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41400" cy="123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41400" cy="123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41400" cy="123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41400" cy="123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41400" cy="123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41400" cy="123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41400" cy="123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41400" cy="123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3280" y="301320"/>
            <a:ext cx="9041400" cy="5715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41400" cy="123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41400" cy="123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41400" cy="123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41400" cy="12326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7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7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7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slideLayout" Target="../slideLayouts/slideLayout17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69080" y="2148120"/>
            <a:ext cx="9066960" cy="455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080" bIns="0" anchor="ctr"/>
          <a:p>
            <a:pPr algn="ctr">
              <a:lnSpc>
                <a:spcPct val="93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93000"/>
              </a:lnSpc>
            </a:pPr>
            <a:endParaRPr b="0" lang="en-US" sz="1800" spc="-1" strike="noStrike">
              <a:latin typeface="Arial"/>
            </a:endParaRPr>
          </a:p>
        </p:txBody>
      </p:sp>
      <p:grpSp>
        <p:nvGrpSpPr>
          <p:cNvPr id="77" name="Group 2"/>
          <p:cNvGrpSpPr/>
          <p:nvPr/>
        </p:nvGrpSpPr>
        <p:grpSpPr>
          <a:xfrm>
            <a:off x="774360" y="1502280"/>
            <a:ext cx="8775000" cy="4972320"/>
            <a:chOff x="774360" y="1502280"/>
            <a:chExt cx="8775000" cy="4972320"/>
          </a:xfrm>
        </p:grpSpPr>
        <p:sp>
          <p:nvSpPr>
            <p:cNvPr id="78" name="CustomShape 3"/>
            <p:cNvSpPr/>
            <p:nvPr/>
          </p:nvSpPr>
          <p:spPr>
            <a:xfrm>
              <a:off x="2835360" y="6035760"/>
              <a:ext cx="4506120" cy="438840"/>
            </a:xfrm>
            <a:prstGeom prst="rect">
              <a:avLst/>
            </a:prstGeom>
            <a:solidFill>
              <a:srgbClr val="0000ff"/>
            </a:solidFill>
            <a:ln w="936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	</a:t>
              </a:r>
              <a:r>
                <a:rPr b="1" lang="en-US" sz="2400" spc="-1" strike="noStrike">
                  <a:solidFill>
                    <a:srgbClr val="ffbf00"/>
                  </a:solidFill>
                  <a:latin typeface="Arial"/>
                  <a:ea typeface="DejaVu Sans"/>
                </a:rPr>
                <a:t>rpbonetch@gmail.com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79" name="CustomShape 4"/>
            <p:cNvSpPr/>
            <p:nvPr/>
          </p:nvSpPr>
          <p:spPr>
            <a:xfrm>
              <a:off x="774360" y="5033160"/>
              <a:ext cx="8775000" cy="545400"/>
            </a:xfrm>
            <a:prstGeom prst="rect">
              <a:avLst/>
            </a:prstGeom>
            <a:solidFill>
              <a:srgbClr val="2323dc"/>
            </a:solidFill>
            <a:ln w="9360">
              <a:solidFill>
                <a:srgbClr val="808080"/>
              </a:solidFill>
              <a:round/>
            </a:ln>
            <a:effectLst>
              <a:outerShdw dir="2700000" dist="102841">
                <a:srgbClr val="808080"/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1" lang="en-US" sz="3200" spc="-1" strike="noStrike">
                  <a:solidFill>
                    <a:srgbClr val="ffbf00"/>
                  </a:solidFill>
                  <a:latin typeface="Arial"/>
                  <a:ea typeface="DejaVu Sans"/>
                </a:rPr>
                <a:t> </a:t>
              </a:r>
              <a:r>
                <a:rPr b="1" lang="en-US" sz="3200" spc="-1" strike="noStrike">
                  <a:solidFill>
                    <a:srgbClr val="ffbf00"/>
                  </a:solidFill>
                  <a:latin typeface="Arial"/>
                  <a:ea typeface="DejaVu Sans"/>
                </a:rPr>
                <a:t>RUPERTO P. BONET</a:t>
              </a:r>
              <a:endParaRPr b="0" lang="en-US" sz="3200" spc="-1" strike="noStrike">
                <a:latin typeface="Arial"/>
              </a:endParaRPr>
            </a:p>
          </p:txBody>
        </p:sp>
        <p:sp>
          <p:nvSpPr>
            <p:cNvPr id="80" name="CustomShape 5"/>
            <p:cNvSpPr/>
            <p:nvPr/>
          </p:nvSpPr>
          <p:spPr>
            <a:xfrm>
              <a:off x="2152080" y="1502280"/>
              <a:ext cx="5640840" cy="1966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1" i="1" lang="en-US" sz="3200" spc="-1" strike="noStrike">
                  <a:solidFill>
                    <a:srgbClr val="2323dc"/>
                  </a:solidFill>
                  <a:latin typeface="Arial"/>
                  <a:ea typeface="DejaVu Sans"/>
                </a:rPr>
                <a:t>SiMLeng PROJECT</a:t>
              </a:r>
              <a:br/>
              <a:br/>
              <a:r>
                <a:rPr b="1" lang="en-US" sz="3200" spc="-1" strike="noStrike">
                  <a:solidFill>
                    <a:srgbClr val="2323dc"/>
                  </a:solidFill>
                  <a:latin typeface="Arial"/>
                  <a:ea typeface="DejaVu Sans"/>
                </a:rPr>
                <a:t>Genlogistic vs Logistic</a:t>
              </a:r>
              <a:endParaRPr b="0" lang="en-US" sz="3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US" sz="3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-US" sz="3200" spc="-1" strike="noStrike">
                  <a:solidFill>
                    <a:srgbClr val="2323dc"/>
                  </a:solidFill>
                  <a:latin typeface="Arial"/>
                  <a:ea typeface="DejaVu Sans"/>
                </a:rPr>
                <a:t>NOTE ON</a:t>
              </a:r>
              <a:br/>
              <a:br/>
              <a:r>
                <a:rPr b="1" lang="en-US" sz="3200" spc="-1" strike="noStrike">
                  <a:solidFill>
                    <a:srgbClr val="2323dc"/>
                  </a:solidFill>
                  <a:latin typeface="Arial"/>
                  <a:ea typeface="DejaVu Sans"/>
                </a:rPr>
                <a:t>BINARY CLASSIFICATION  </a:t>
              </a:r>
              <a:endParaRPr b="0" lang="en-US" sz="32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"/>
          <p:cNvGrpSpPr/>
          <p:nvPr/>
        </p:nvGrpSpPr>
        <p:grpSpPr>
          <a:xfrm>
            <a:off x="657360" y="365040"/>
            <a:ext cx="8458920" cy="661320"/>
            <a:chOff x="657360" y="365040"/>
            <a:chExt cx="8458920" cy="661320"/>
          </a:xfrm>
        </p:grpSpPr>
        <p:sp>
          <p:nvSpPr>
            <p:cNvPr id="121" name="CustomShape 2"/>
            <p:cNvSpPr/>
            <p:nvPr/>
          </p:nvSpPr>
          <p:spPr>
            <a:xfrm>
              <a:off x="657360" y="365040"/>
              <a:ext cx="8458920" cy="661320"/>
            </a:xfrm>
            <a:custGeom>
              <a:avLst/>
              <a:gdLst/>
              <a:ahLst/>
              <a:rect l="l" t="t" r="r" b="b"/>
              <a:pathLst>
                <a:path w="23509" h="1849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lnTo>
                    <a:pt x="0" y="1844"/>
                  </a:lnTo>
                  <a:cubicBezTo>
                    <a:pt x="0" y="1846"/>
                    <a:pt x="2" y="1848"/>
                    <a:pt x="4" y="1848"/>
                  </a:cubicBezTo>
                  <a:lnTo>
                    <a:pt x="23504" y="1848"/>
                  </a:lnTo>
                  <a:cubicBezTo>
                    <a:pt x="23506" y="1848"/>
                    <a:pt x="23508" y="1846"/>
                    <a:pt x="23508" y="1844"/>
                  </a:cubicBezTo>
                  <a:lnTo>
                    <a:pt x="23508" y="4"/>
                  </a:lnTo>
                  <a:cubicBezTo>
                    <a:pt x="23508" y="2"/>
                    <a:pt x="23506" y="0"/>
                    <a:pt x="23504" y="0"/>
                  </a:cubicBezTo>
                  <a:lnTo>
                    <a:pt x="4" y="0"/>
                  </a:lnTo>
                </a:path>
              </a:pathLst>
            </a:custGeom>
            <a:solidFill>
              <a:srgbClr val="0000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" name="CustomShape 3"/>
            <p:cNvSpPr/>
            <p:nvPr/>
          </p:nvSpPr>
          <p:spPr>
            <a:xfrm>
              <a:off x="657360" y="365040"/>
              <a:ext cx="8458920" cy="547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 marL="457200" algn="ctr">
                <a:lnSpc>
                  <a:spcPts val="3600"/>
                </a:lnSpc>
                <a:spcBef>
                  <a:spcPts val="799"/>
                </a:spcBef>
              </a:pPr>
              <a:r>
                <a:rPr b="0" lang="en-US" sz="3200" spc="-1" strike="noStrike">
                  <a:solidFill>
                    <a:srgbClr val="ffff00"/>
                  </a:solidFill>
                  <a:latin typeface="Tahoma"/>
                  <a:ea typeface="msgothic"/>
                </a:rPr>
                <a:t>SONAR DATASET</a:t>
              </a:r>
              <a:endParaRPr b="0" lang="en-US" sz="3200" spc="-1" strike="noStrike">
                <a:latin typeface="Arial"/>
              </a:endParaRPr>
            </a:p>
            <a:p>
              <a:pPr marL="457200" algn="ctr">
                <a:lnSpc>
                  <a:spcPts val="3600"/>
                </a:lnSpc>
                <a:spcBef>
                  <a:spcPts val="799"/>
                </a:spcBef>
              </a:pPr>
              <a:endParaRPr b="0" lang="en-US" sz="3200" spc="-1" strike="noStrike">
                <a:latin typeface="Arial"/>
              </a:endParaRPr>
            </a:p>
          </p:txBody>
        </p:sp>
      </p:grpSp>
      <p:sp>
        <p:nvSpPr>
          <p:cNvPr id="123" name="CustomShape 4"/>
          <p:cNvSpPr/>
          <p:nvPr/>
        </p:nvSpPr>
        <p:spPr>
          <a:xfrm>
            <a:off x="1274760" y="1029960"/>
            <a:ext cx="8107920" cy="750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PCA SUBSET[90%]= 19 features 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Labels represent the quantity of  features used 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in the prediction following the shown order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2158200" y="1640520"/>
            <a:ext cx="6042960" cy="4246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"/>
          <p:cNvGrpSpPr/>
          <p:nvPr/>
        </p:nvGrpSpPr>
        <p:grpSpPr>
          <a:xfrm>
            <a:off x="657360" y="365040"/>
            <a:ext cx="8458920" cy="661320"/>
            <a:chOff x="657360" y="365040"/>
            <a:chExt cx="8458920" cy="661320"/>
          </a:xfrm>
        </p:grpSpPr>
        <p:sp>
          <p:nvSpPr>
            <p:cNvPr id="126" name="CustomShape 2"/>
            <p:cNvSpPr/>
            <p:nvPr/>
          </p:nvSpPr>
          <p:spPr>
            <a:xfrm>
              <a:off x="657360" y="365040"/>
              <a:ext cx="8458920" cy="661320"/>
            </a:xfrm>
            <a:custGeom>
              <a:avLst/>
              <a:gdLst/>
              <a:ahLst/>
              <a:rect l="l" t="t" r="r" b="b"/>
              <a:pathLst>
                <a:path w="23509" h="1849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lnTo>
                    <a:pt x="0" y="1844"/>
                  </a:lnTo>
                  <a:cubicBezTo>
                    <a:pt x="0" y="1846"/>
                    <a:pt x="2" y="1848"/>
                    <a:pt x="4" y="1848"/>
                  </a:cubicBezTo>
                  <a:lnTo>
                    <a:pt x="23504" y="1848"/>
                  </a:lnTo>
                  <a:cubicBezTo>
                    <a:pt x="23506" y="1848"/>
                    <a:pt x="23508" y="1846"/>
                    <a:pt x="23508" y="1844"/>
                  </a:cubicBezTo>
                  <a:lnTo>
                    <a:pt x="23508" y="4"/>
                  </a:lnTo>
                  <a:cubicBezTo>
                    <a:pt x="23508" y="2"/>
                    <a:pt x="23506" y="0"/>
                    <a:pt x="23504" y="0"/>
                  </a:cubicBezTo>
                  <a:lnTo>
                    <a:pt x="4" y="0"/>
                  </a:lnTo>
                </a:path>
              </a:pathLst>
            </a:custGeom>
            <a:solidFill>
              <a:srgbClr val="0000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CustomShape 3"/>
            <p:cNvSpPr/>
            <p:nvPr/>
          </p:nvSpPr>
          <p:spPr>
            <a:xfrm>
              <a:off x="657360" y="365040"/>
              <a:ext cx="8458920" cy="547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 marL="457200" algn="ctr">
                <a:lnSpc>
                  <a:spcPts val="3600"/>
                </a:lnSpc>
                <a:spcBef>
                  <a:spcPts val="799"/>
                </a:spcBef>
              </a:pPr>
              <a:r>
                <a:rPr b="0" lang="en-US" sz="3200" spc="-1" strike="noStrike">
                  <a:solidFill>
                    <a:srgbClr val="ffff00"/>
                  </a:solidFill>
                  <a:latin typeface="Tahoma"/>
                  <a:ea typeface="msgothic"/>
                </a:rPr>
                <a:t>SONAR DATASET</a:t>
              </a:r>
              <a:endParaRPr b="0" lang="en-US" sz="3200" spc="-1" strike="noStrike">
                <a:latin typeface="Arial"/>
              </a:endParaRPr>
            </a:p>
            <a:p>
              <a:pPr marL="457200" algn="ctr">
                <a:lnSpc>
                  <a:spcPts val="3600"/>
                </a:lnSpc>
                <a:spcBef>
                  <a:spcPts val="799"/>
                </a:spcBef>
              </a:pPr>
              <a:endParaRPr b="0" lang="en-US" sz="3200" spc="-1" strike="noStrike">
                <a:latin typeface="Arial"/>
              </a:endParaRPr>
            </a:p>
          </p:txBody>
        </p:sp>
      </p:grpSp>
      <p:sp>
        <p:nvSpPr>
          <p:cNvPr id="128" name="CustomShape 4"/>
          <p:cNvSpPr/>
          <p:nvPr/>
        </p:nvSpPr>
        <p:spPr>
          <a:xfrm>
            <a:off x="1274760" y="1029960"/>
            <a:ext cx="8107920" cy="750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PCA SUBSET[90%]= 19 features 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Labels represent the quantity of  features used 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in the prediction following the shown order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2116800" y="1605240"/>
            <a:ext cx="6172560" cy="4281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"/>
          <p:cNvGrpSpPr/>
          <p:nvPr/>
        </p:nvGrpSpPr>
        <p:grpSpPr>
          <a:xfrm>
            <a:off x="657360" y="365040"/>
            <a:ext cx="8458920" cy="661320"/>
            <a:chOff x="657360" y="365040"/>
            <a:chExt cx="8458920" cy="661320"/>
          </a:xfrm>
        </p:grpSpPr>
        <p:sp>
          <p:nvSpPr>
            <p:cNvPr id="131" name="CustomShape 2"/>
            <p:cNvSpPr/>
            <p:nvPr/>
          </p:nvSpPr>
          <p:spPr>
            <a:xfrm>
              <a:off x="657360" y="365040"/>
              <a:ext cx="8458920" cy="661320"/>
            </a:xfrm>
            <a:custGeom>
              <a:avLst/>
              <a:gdLst/>
              <a:ahLst/>
              <a:rect l="l" t="t" r="r" b="b"/>
              <a:pathLst>
                <a:path w="23509" h="1849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lnTo>
                    <a:pt x="0" y="1844"/>
                  </a:lnTo>
                  <a:cubicBezTo>
                    <a:pt x="0" y="1846"/>
                    <a:pt x="2" y="1848"/>
                    <a:pt x="4" y="1848"/>
                  </a:cubicBezTo>
                  <a:lnTo>
                    <a:pt x="23504" y="1848"/>
                  </a:lnTo>
                  <a:cubicBezTo>
                    <a:pt x="23506" y="1848"/>
                    <a:pt x="23508" y="1846"/>
                    <a:pt x="23508" y="1844"/>
                  </a:cubicBezTo>
                  <a:lnTo>
                    <a:pt x="23508" y="4"/>
                  </a:lnTo>
                  <a:cubicBezTo>
                    <a:pt x="23508" y="2"/>
                    <a:pt x="23506" y="0"/>
                    <a:pt x="23504" y="0"/>
                  </a:cubicBezTo>
                  <a:lnTo>
                    <a:pt x="4" y="0"/>
                  </a:lnTo>
                </a:path>
              </a:pathLst>
            </a:custGeom>
            <a:solidFill>
              <a:srgbClr val="0000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CustomShape 3"/>
            <p:cNvSpPr/>
            <p:nvPr/>
          </p:nvSpPr>
          <p:spPr>
            <a:xfrm>
              <a:off x="657360" y="365040"/>
              <a:ext cx="8458920" cy="547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 marL="457200" algn="ctr">
                <a:lnSpc>
                  <a:spcPts val="3600"/>
                </a:lnSpc>
                <a:spcBef>
                  <a:spcPts val="799"/>
                </a:spcBef>
              </a:pPr>
              <a:r>
                <a:rPr b="0" lang="en-US" sz="3200" spc="-1" strike="noStrike">
                  <a:solidFill>
                    <a:srgbClr val="ffff00"/>
                  </a:solidFill>
                  <a:latin typeface="Tahoma"/>
                  <a:ea typeface="msgothic"/>
                </a:rPr>
                <a:t>SONAR DATASET</a:t>
              </a:r>
              <a:endParaRPr b="0" lang="en-US" sz="3200" spc="-1" strike="noStrike">
                <a:latin typeface="Arial"/>
              </a:endParaRPr>
            </a:p>
            <a:p>
              <a:pPr marL="457200" algn="ctr">
                <a:lnSpc>
                  <a:spcPts val="3600"/>
                </a:lnSpc>
                <a:spcBef>
                  <a:spcPts val="799"/>
                </a:spcBef>
              </a:pPr>
              <a:endParaRPr b="0" lang="en-US" sz="3200" spc="-1" strike="noStrike">
                <a:latin typeface="Arial"/>
              </a:endParaRPr>
            </a:p>
          </p:txBody>
        </p:sp>
      </p:grpSp>
      <p:sp>
        <p:nvSpPr>
          <p:cNvPr id="133" name="CustomShape 4"/>
          <p:cNvSpPr/>
          <p:nvPr/>
        </p:nvSpPr>
        <p:spPr>
          <a:xfrm>
            <a:off x="1274760" y="1029960"/>
            <a:ext cx="8107920" cy="750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PCA SUBSET[90%]= 19 features 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Labels represent the quantity of  features used 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in the prediction following the shown order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2063880" y="1781280"/>
            <a:ext cx="6137280" cy="4105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"/>
          <p:cNvGrpSpPr/>
          <p:nvPr/>
        </p:nvGrpSpPr>
        <p:grpSpPr>
          <a:xfrm>
            <a:off x="657360" y="365040"/>
            <a:ext cx="8458920" cy="661320"/>
            <a:chOff x="657360" y="365040"/>
            <a:chExt cx="8458920" cy="661320"/>
          </a:xfrm>
        </p:grpSpPr>
        <p:sp>
          <p:nvSpPr>
            <p:cNvPr id="136" name="CustomShape 2"/>
            <p:cNvSpPr/>
            <p:nvPr/>
          </p:nvSpPr>
          <p:spPr>
            <a:xfrm>
              <a:off x="657360" y="365040"/>
              <a:ext cx="8458920" cy="661320"/>
            </a:xfrm>
            <a:custGeom>
              <a:avLst/>
              <a:gdLst/>
              <a:ahLst/>
              <a:rect l="l" t="t" r="r" b="b"/>
              <a:pathLst>
                <a:path w="23509" h="1849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lnTo>
                    <a:pt x="0" y="1844"/>
                  </a:lnTo>
                  <a:cubicBezTo>
                    <a:pt x="0" y="1846"/>
                    <a:pt x="2" y="1848"/>
                    <a:pt x="4" y="1848"/>
                  </a:cubicBezTo>
                  <a:lnTo>
                    <a:pt x="23504" y="1848"/>
                  </a:lnTo>
                  <a:cubicBezTo>
                    <a:pt x="23506" y="1848"/>
                    <a:pt x="23508" y="1846"/>
                    <a:pt x="23508" y="1844"/>
                  </a:cubicBezTo>
                  <a:lnTo>
                    <a:pt x="23508" y="4"/>
                  </a:lnTo>
                  <a:cubicBezTo>
                    <a:pt x="23508" y="2"/>
                    <a:pt x="23506" y="0"/>
                    <a:pt x="23504" y="0"/>
                  </a:cubicBezTo>
                  <a:lnTo>
                    <a:pt x="4" y="0"/>
                  </a:lnTo>
                </a:path>
              </a:pathLst>
            </a:custGeom>
            <a:solidFill>
              <a:srgbClr val="0000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CustomShape 3"/>
            <p:cNvSpPr/>
            <p:nvPr/>
          </p:nvSpPr>
          <p:spPr>
            <a:xfrm>
              <a:off x="657360" y="365040"/>
              <a:ext cx="8458920" cy="547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 marL="457200" algn="ctr">
                <a:lnSpc>
                  <a:spcPts val="3600"/>
                </a:lnSpc>
                <a:spcBef>
                  <a:spcPts val="799"/>
                </a:spcBef>
              </a:pPr>
              <a:r>
                <a:rPr b="0" lang="en-US" sz="3200" spc="-1" strike="noStrike">
                  <a:solidFill>
                    <a:srgbClr val="ffff00"/>
                  </a:solidFill>
                  <a:latin typeface="Tahoma"/>
                  <a:ea typeface="msgothic"/>
                </a:rPr>
                <a:t>SONAR DATASET</a:t>
              </a:r>
              <a:endParaRPr b="0" lang="en-US" sz="3200" spc="-1" strike="noStrike">
                <a:latin typeface="Arial"/>
              </a:endParaRPr>
            </a:p>
            <a:p>
              <a:pPr marL="457200" algn="ctr">
                <a:lnSpc>
                  <a:spcPts val="3600"/>
                </a:lnSpc>
                <a:spcBef>
                  <a:spcPts val="799"/>
                </a:spcBef>
              </a:pPr>
              <a:endParaRPr b="0" lang="en-US" sz="3200" spc="-1" strike="noStrike">
                <a:latin typeface="Arial"/>
              </a:endParaRPr>
            </a:p>
          </p:txBody>
        </p:sp>
      </p:grpSp>
      <p:sp>
        <p:nvSpPr>
          <p:cNvPr id="138" name="CustomShape 4"/>
          <p:cNvSpPr/>
          <p:nvPr/>
        </p:nvSpPr>
        <p:spPr>
          <a:xfrm>
            <a:off x="1274760" y="1029960"/>
            <a:ext cx="8107920" cy="750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PCA SUBSET[90%]= 19 features 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Labels represent the quantity of  features used 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in the prediction following the shown order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1746360" y="1781280"/>
            <a:ext cx="6554880" cy="4328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"/>
          <p:cNvGrpSpPr/>
          <p:nvPr/>
        </p:nvGrpSpPr>
        <p:grpSpPr>
          <a:xfrm>
            <a:off x="657360" y="365040"/>
            <a:ext cx="8458920" cy="661320"/>
            <a:chOff x="657360" y="365040"/>
            <a:chExt cx="8458920" cy="661320"/>
          </a:xfrm>
        </p:grpSpPr>
        <p:sp>
          <p:nvSpPr>
            <p:cNvPr id="141" name="CustomShape 2"/>
            <p:cNvSpPr/>
            <p:nvPr/>
          </p:nvSpPr>
          <p:spPr>
            <a:xfrm>
              <a:off x="657360" y="365040"/>
              <a:ext cx="8458920" cy="661320"/>
            </a:xfrm>
            <a:custGeom>
              <a:avLst/>
              <a:gdLst/>
              <a:ahLst/>
              <a:rect l="l" t="t" r="r" b="b"/>
              <a:pathLst>
                <a:path w="23509" h="1849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lnTo>
                    <a:pt x="0" y="1844"/>
                  </a:lnTo>
                  <a:cubicBezTo>
                    <a:pt x="0" y="1846"/>
                    <a:pt x="2" y="1848"/>
                    <a:pt x="4" y="1848"/>
                  </a:cubicBezTo>
                  <a:lnTo>
                    <a:pt x="23504" y="1848"/>
                  </a:lnTo>
                  <a:cubicBezTo>
                    <a:pt x="23506" y="1848"/>
                    <a:pt x="23508" y="1846"/>
                    <a:pt x="23508" y="1844"/>
                  </a:cubicBezTo>
                  <a:lnTo>
                    <a:pt x="23508" y="4"/>
                  </a:lnTo>
                  <a:cubicBezTo>
                    <a:pt x="23508" y="2"/>
                    <a:pt x="23506" y="0"/>
                    <a:pt x="23504" y="0"/>
                  </a:cubicBezTo>
                  <a:lnTo>
                    <a:pt x="4" y="0"/>
                  </a:lnTo>
                </a:path>
              </a:pathLst>
            </a:custGeom>
            <a:solidFill>
              <a:srgbClr val="0000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CustomShape 3"/>
            <p:cNvSpPr/>
            <p:nvPr/>
          </p:nvSpPr>
          <p:spPr>
            <a:xfrm>
              <a:off x="657360" y="365040"/>
              <a:ext cx="8458920" cy="547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 marL="457200" algn="ctr">
                <a:lnSpc>
                  <a:spcPts val="3600"/>
                </a:lnSpc>
                <a:spcBef>
                  <a:spcPts val="799"/>
                </a:spcBef>
              </a:pPr>
              <a:r>
                <a:rPr b="0" lang="en-US" sz="3200" spc="-1" strike="noStrike">
                  <a:solidFill>
                    <a:srgbClr val="ffff00"/>
                  </a:solidFill>
                  <a:latin typeface="Tahoma"/>
                  <a:ea typeface="msgothic"/>
                </a:rPr>
                <a:t>SONAR DATASET</a:t>
              </a:r>
              <a:endParaRPr b="0" lang="en-US" sz="3200" spc="-1" strike="noStrike">
                <a:latin typeface="Arial"/>
              </a:endParaRPr>
            </a:p>
            <a:p>
              <a:pPr marL="457200" algn="ctr">
                <a:lnSpc>
                  <a:spcPts val="3600"/>
                </a:lnSpc>
                <a:spcBef>
                  <a:spcPts val="799"/>
                </a:spcBef>
              </a:pPr>
              <a:endParaRPr b="0" lang="en-US" sz="3200" spc="-1" strike="noStrike">
                <a:latin typeface="Arial"/>
              </a:endParaRPr>
            </a:p>
          </p:txBody>
        </p:sp>
      </p:grpSp>
      <p:sp>
        <p:nvSpPr>
          <p:cNvPr id="143" name="CustomShape 4"/>
          <p:cNvSpPr/>
          <p:nvPr/>
        </p:nvSpPr>
        <p:spPr>
          <a:xfrm>
            <a:off x="1274760" y="1029960"/>
            <a:ext cx="8107920" cy="750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PCA SUBSET[90%]= 19 features 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Labels represent the quantity of  features used 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in the prediction following the shown order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2275560" y="1781280"/>
            <a:ext cx="5978520" cy="4459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1"/>
          <p:cNvGrpSpPr/>
          <p:nvPr/>
        </p:nvGrpSpPr>
        <p:grpSpPr>
          <a:xfrm>
            <a:off x="657360" y="365040"/>
            <a:ext cx="8458920" cy="661320"/>
            <a:chOff x="657360" y="365040"/>
            <a:chExt cx="8458920" cy="661320"/>
          </a:xfrm>
        </p:grpSpPr>
        <p:sp>
          <p:nvSpPr>
            <p:cNvPr id="146" name="CustomShape 2"/>
            <p:cNvSpPr/>
            <p:nvPr/>
          </p:nvSpPr>
          <p:spPr>
            <a:xfrm>
              <a:off x="657360" y="365040"/>
              <a:ext cx="8458920" cy="661320"/>
            </a:xfrm>
            <a:custGeom>
              <a:avLst/>
              <a:gdLst/>
              <a:ahLst/>
              <a:rect l="l" t="t" r="r" b="b"/>
              <a:pathLst>
                <a:path w="23509" h="1849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lnTo>
                    <a:pt x="0" y="1844"/>
                  </a:lnTo>
                  <a:cubicBezTo>
                    <a:pt x="0" y="1846"/>
                    <a:pt x="2" y="1848"/>
                    <a:pt x="4" y="1848"/>
                  </a:cubicBezTo>
                  <a:lnTo>
                    <a:pt x="23504" y="1848"/>
                  </a:lnTo>
                  <a:cubicBezTo>
                    <a:pt x="23506" y="1848"/>
                    <a:pt x="23508" y="1846"/>
                    <a:pt x="23508" y="1844"/>
                  </a:cubicBezTo>
                  <a:lnTo>
                    <a:pt x="23508" y="4"/>
                  </a:lnTo>
                  <a:cubicBezTo>
                    <a:pt x="23508" y="2"/>
                    <a:pt x="23506" y="0"/>
                    <a:pt x="23504" y="0"/>
                  </a:cubicBezTo>
                  <a:lnTo>
                    <a:pt x="4" y="0"/>
                  </a:lnTo>
                </a:path>
              </a:pathLst>
            </a:custGeom>
            <a:solidFill>
              <a:srgbClr val="0000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CustomShape 3"/>
            <p:cNvSpPr/>
            <p:nvPr/>
          </p:nvSpPr>
          <p:spPr>
            <a:xfrm>
              <a:off x="657360" y="365040"/>
              <a:ext cx="8458920" cy="547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 marL="457200" algn="ctr">
                <a:lnSpc>
                  <a:spcPts val="3600"/>
                </a:lnSpc>
                <a:spcBef>
                  <a:spcPts val="799"/>
                </a:spcBef>
              </a:pPr>
              <a:r>
                <a:rPr b="0" lang="en-US" sz="3200" spc="-1" strike="noStrike">
                  <a:solidFill>
                    <a:srgbClr val="ffff00"/>
                  </a:solidFill>
                  <a:latin typeface="Tahoma"/>
                  <a:ea typeface="msgothic"/>
                </a:rPr>
                <a:t>SONAR DATASET</a:t>
              </a:r>
              <a:endParaRPr b="0" lang="en-US" sz="3200" spc="-1" strike="noStrike">
                <a:latin typeface="Arial"/>
              </a:endParaRPr>
            </a:p>
            <a:p>
              <a:pPr marL="457200" algn="ctr">
                <a:lnSpc>
                  <a:spcPts val="3600"/>
                </a:lnSpc>
                <a:spcBef>
                  <a:spcPts val="799"/>
                </a:spcBef>
              </a:pPr>
              <a:endParaRPr b="0" lang="en-US" sz="3200" spc="-1" strike="noStrike">
                <a:latin typeface="Arial"/>
              </a:endParaRPr>
            </a:p>
          </p:txBody>
        </p:sp>
      </p:grpSp>
      <p:sp>
        <p:nvSpPr>
          <p:cNvPr id="148" name="CustomShape 4"/>
          <p:cNvSpPr/>
          <p:nvPr/>
        </p:nvSpPr>
        <p:spPr>
          <a:xfrm>
            <a:off x="1274760" y="1029960"/>
            <a:ext cx="8107920" cy="750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PCA SUBSET[90%]= 19 features 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Labels represent the quantity of  features used 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in the prediction following the shown order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2405160" y="1781280"/>
            <a:ext cx="5384520" cy="4105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"/>
          <p:cNvGrpSpPr/>
          <p:nvPr/>
        </p:nvGrpSpPr>
        <p:grpSpPr>
          <a:xfrm>
            <a:off x="657360" y="365040"/>
            <a:ext cx="8458920" cy="661320"/>
            <a:chOff x="657360" y="365040"/>
            <a:chExt cx="8458920" cy="661320"/>
          </a:xfrm>
        </p:grpSpPr>
        <p:sp>
          <p:nvSpPr>
            <p:cNvPr id="151" name="CustomShape 2"/>
            <p:cNvSpPr/>
            <p:nvPr/>
          </p:nvSpPr>
          <p:spPr>
            <a:xfrm>
              <a:off x="657360" y="365040"/>
              <a:ext cx="8458920" cy="661320"/>
            </a:xfrm>
            <a:custGeom>
              <a:avLst/>
              <a:gdLst/>
              <a:ahLst/>
              <a:rect l="l" t="t" r="r" b="b"/>
              <a:pathLst>
                <a:path w="23509" h="1849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lnTo>
                    <a:pt x="0" y="1844"/>
                  </a:lnTo>
                  <a:cubicBezTo>
                    <a:pt x="0" y="1846"/>
                    <a:pt x="2" y="1848"/>
                    <a:pt x="4" y="1848"/>
                  </a:cubicBezTo>
                  <a:lnTo>
                    <a:pt x="23504" y="1848"/>
                  </a:lnTo>
                  <a:cubicBezTo>
                    <a:pt x="23506" y="1848"/>
                    <a:pt x="23508" y="1846"/>
                    <a:pt x="23508" y="1844"/>
                  </a:cubicBezTo>
                  <a:lnTo>
                    <a:pt x="23508" y="4"/>
                  </a:lnTo>
                  <a:cubicBezTo>
                    <a:pt x="23508" y="2"/>
                    <a:pt x="23506" y="0"/>
                    <a:pt x="23504" y="0"/>
                  </a:cubicBezTo>
                  <a:lnTo>
                    <a:pt x="4" y="0"/>
                  </a:lnTo>
                </a:path>
              </a:pathLst>
            </a:custGeom>
            <a:solidFill>
              <a:srgbClr val="0000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" name="CustomShape 3"/>
            <p:cNvSpPr/>
            <p:nvPr/>
          </p:nvSpPr>
          <p:spPr>
            <a:xfrm>
              <a:off x="657360" y="365040"/>
              <a:ext cx="8458920" cy="547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 marL="457200" algn="ctr">
                <a:lnSpc>
                  <a:spcPts val="3600"/>
                </a:lnSpc>
                <a:spcBef>
                  <a:spcPts val="799"/>
                </a:spcBef>
              </a:pPr>
              <a:r>
                <a:rPr b="0" lang="en-US" sz="3200" spc="-1" strike="noStrike">
                  <a:solidFill>
                    <a:srgbClr val="ffff00"/>
                  </a:solidFill>
                  <a:latin typeface="Tahoma"/>
                  <a:ea typeface="msgothic"/>
                </a:rPr>
                <a:t>SONAR DATASET</a:t>
              </a:r>
              <a:endParaRPr b="0" lang="en-US" sz="3200" spc="-1" strike="noStrike">
                <a:latin typeface="Arial"/>
              </a:endParaRPr>
            </a:p>
            <a:p>
              <a:pPr marL="457200" algn="ctr">
                <a:lnSpc>
                  <a:spcPts val="3600"/>
                </a:lnSpc>
                <a:spcBef>
                  <a:spcPts val="799"/>
                </a:spcBef>
              </a:pPr>
              <a:endParaRPr b="0" lang="en-US" sz="3200" spc="-1" strike="noStrike">
                <a:latin typeface="Arial"/>
              </a:endParaRPr>
            </a:p>
          </p:txBody>
        </p:sp>
      </p:grpSp>
      <p:sp>
        <p:nvSpPr>
          <p:cNvPr id="153" name="CustomShape 4"/>
          <p:cNvSpPr/>
          <p:nvPr/>
        </p:nvSpPr>
        <p:spPr>
          <a:xfrm>
            <a:off x="1274760" y="1029960"/>
            <a:ext cx="8107920" cy="750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PCA SUBSET[90%]= 19 features 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Labels represent the quantity of  features used 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in the prediction following the shown order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2405160" y="1781280"/>
            <a:ext cx="5672520" cy="4105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roup 1"/>
          <p:cNvGrpSpPr/>
          <p:nvPr/>
        </p:nvGrpSpPr>
        <p:grpSpPr>
          <a:xfrm>
            <a:off x="657360" y="365040"/>
            <a:ext cx="8458920" cy="661320"/>
            <a:chOff x="657360" y="365040"/>
            <a:chExt cx="8458920" cy="661320"/>
          </a:xfrm>
        </p:grpSpPr>
        <p:sp>
          <p:nvSpPr>
            <p:cNvPr id="156" name="CustomShape 2"/>
            <p:cNvSpPr/>
            <p:nvPr/>
          </p:nvSpPr>
          <p:spPr>
            <a:xfrm>
              <a:off x="657360" y="365040"/>
              <a:ext cx="8458920" cy="661320"/>
            </a:xfrm>
            <a:custGeom>
              <a:avLst/>
              <a:gdLst/>
              <a:ahLst/>
              <a:rect l="l" t="t" r="r" b="b"/>
              <a:pathLst>
                <a:path w="23509" h="1849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lnTo>
                    <a:pt x="0" y="1844"/>
                  </a:lnTo>
                  <a:cubicBezTo>
                    <a:pt x="0" y="1846"/>
                    <a:pt x="2" y="1848"/>
                    <a:pt x="4" y="1848"/>
                  </a:cubicBezTo>
                  <a:lnTo>
                    <a:pt x="23504" y="1848"/>
                  </a:lnTo>
                  <a:cubicBezTo>
                    <a:pt x="23506" y="1848"/>
                    <a:pt x="23508" y="1846"/>
                    <a:pt x="23508" y="1844"/>
                  </a:cubicBezTo>
                  <a:lnTo>
                    <a:pt x="23508" y="4"/>
                  </a:lnTo>
                  <a:cubicBezTo>
                    <a:pt x="23508" y="2"/>
                    <a:pt x="23506" y="0"/>
                    <a:pt x="23504" y="0"/>
                  </a:cubicBezTo>
                  <a:lnTo>
                    <a:pt x="4" y="0"/>
                  </a:lnTo>
                </a:path>
              </a:pathLst>
            </a:custGeom>
            <a:solidFill>
              <a:srgbClr val="0000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CustomShape 3"/>
            <p:cNvSpPr/>
            <p:nvPr/>
          </p:nvSpPr>
          <p:spPr>
            <a:xfrm>
              <a:off x="657360" y="365040"/>
              <a:ext cx="8458920" cy="547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 marL="457200" algn="ctr">
                <a:lnSpc>
                  <a:spcPts val="3600"/>
                </a:lnSpc>
                <a:spcBef>
                  <a:spcPts val="799"/>
                </a:spcBef>
              </a:pPr>
              <a:r>
                <a:rPr b="0" lang="en-US" sz="3200" spc="-1" strike="noStrike">
                  <a:solidFill>
                    <a:srgbClr val="ffff00"/>
                  </a:solidFill>
                  <a:latin typeface="Tahoma"/>
                  <a:ea typeface="msgothic"/>
                </a:rPr>
                <a:t>SONAR DATASET</a:t>
              </a:r>
              <a:endParaRPr b="0" lang="en-US" sz="3200" spc="-1" strike="noStrike">
                <a:latin typeface="Arial"/>
              </a:endParaRPr>
            </a:p>
            <a:p>
              <a:pPr marL="457200" algn="ctr">
                <a:lnSpc>
                  <a:spcPts val="3600"/>
                </a:lnSpc>
                <a:spcBef>
                  <a:spcPts val="799"/>
                </a:spcBef>
              </a:pPr>
              <a:endParaRPr b="0" lang="en-US" sz="3200" spc="-1" strike="noStrike">
                <a:latin typeface="Arial"/>
              </a:endParaRPr>
            </a:p>
          </p:txBody>
        </p:sp>
      </p:grpSp>
      <p:sp>
        <p:nvSpPr>
          <p:cNvPr id="158" name="CustomShape 4"/>
          <p:cNvSpPr/>
          <p:nvPr/>
        </p:nvSpPr>
        <p:spPr>
          <a:xfrm>
            <a:off x="1274760" y="1029960"/>
            <a:ext cx="8107920" cy="750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PCA SUBSET[90%]= 19 features 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Labels represent the quantity of  features used 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in the prediction following the shown order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2405160" y="1781280"/>
            <a:ext cx="5743080" cy="4105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oup 1"/>
          <p:cNvGrpSpPr/>
          <p:nvPr/>
        </p:nvGrpSpPr>
        <p:grpSpPr>
          <a:xfrm>
            <a:off x="657360" y="365040"/>
            <a:ext cx="8458920" cy="661320"/>
            <a:chOff x="657360" y="365040"/>
            <a:chExt cx="8458920" cy="661320"/>
          </a:xfrm>
        </p:grpSpPr>
        <p:sp>
          <p:nvSpPr>
            <p:cNvPr id="161" name="CustomShape 2"/>
            <p:cNvSpPr/>
            <p:nvPr/>
          </p:nvSpPr>
          <p:spPr>
            <a:xfrm>
              <a:off x="657360" y="365040"/>
              <a:ext cx="8458920" cy="661320"/>
            </a:xfrm>
            <a:custGeom>
              <a:avLst/>
              <a:gdLst/>
              <a:ahLst/>
              <a:rect l="l" t="t" r="r" b="b"/>
              <a:pathLst>
                <a:path w="23509" h="1849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lnTo>
                    <a:pt x="0" y="1844"/>
                  </a:lnTo>
                  <a:cubicBezTo>
                    <a:pt x="0" y="1846"/>
                    <a:pt x="2" y="1848"/>
                    <a:pt x="4" y="1848"/>
                  </a:cubicBezTo>
                  <a:lnTo>
                    <a:pt x="23504" y="1848"/>
                  </a:lnTo>
                  <a:cubicBezTo>
                    <a:pt x="23506" y="1848"/>
                    <a:pt x="23508" y="1846"/>
                    <a:pt x="23508" y="1844"/>
                  </a:cubicBezTo>
                  <a:lnTo>
                    <a:pt x="23508" y="4"/>
                  </a:lnTo>
                  <a:cubicBezTo>
                    <a:pt x="23508" y="2"/>
                    <a:pt x="23506" y="0"/>
                    <a:pt x="23504" y="0"/>
                  </a:cubicBezTo>
                  <a:lnTo>
                    <a:pt x="4" y="0"/>
                  </a:lnTo>
                </a:path>
              </a:pathLst>
            </a:custGeom>
            <a:solidFill>
              <a:srgbClr val="0000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CustomShape 3"/>
            <p:cNvSpPr/>
            <p:nvPr/>
          </p:nvSpPr>
          <p:spPr>
            <a:xfrm>
              <a:off x="657360" y="365040"/>
              <a:ext cx="8458920" cy="547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 marL="457200" algn="ctr">
                <a:lnSpc>
                  <a:spcPts val="3600"/>
                </a:lnSpc>
                <a:spcBef>
                  <a:spcPts val="799"/>
                </a:spcBef>
              </a:pPr>
              <a:r>
                <a:rPr b="0" lang="en-US" sz="3200" spc="-1" strike="noStrike">
                  <a:solidFill>
                    <a:srgbClr val="ffff00"/>
                  </a:solidFill>
                  <a:latin typeface="Tahoma"/>
                  <a:ea typeface="msgothic"/>
                </a:rPr>
                <a:t>IONOSPHERE DATASET</a:t>
              </a:r>
              <a:endParaRPr b="0" lang="en-US" sz="3200" spc="-1" strike="noStrike">
                <a:latin typeface="Arial"/>
              </a:endParaRPr>
            </a:p>
            <a:p>
              <a:pPr marL="457200" algn="ctr">
                <a:lnSpc>
                  <a:spcPts val="3600"/>
                </a:lnSpc>
                <a:spcBef>
                  <a:spcPts val="799"/>
                </a:spcBef>
              </a:pPr>
              <a:endParaRPr b="0" lang="en-US" sz="3200" spc="-1" strike="noStrike">
                <a:latin typeface="Arial"/>
              </a:endParaRPr>
            </a:p>
          </p:txBody>
        </p:sp>
      </p:grpSp>
      <p:sp>
        <p:nvSpPr>
          <p:cNvPr id="163" name="CustomShape 4"/>
          <p:cNvSpPr/>
          <p:nvPr/>
        </p:nvSpPr>
        <p:spPr>
          <a:xfrm>
            <a:off x="1274760" y="1029960"/>
            <a:ext cx="8107920" cy="750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PCA SUBSET[90%]= 17 features 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Labels represent the quantity of  features used 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in the prediction following the shown order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2116800" y="1781280"/>
            <a:ext cx="6296040" cy="4502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"/>
          <p:cNvGrpSpPr/>
          <p:nvPr/>
        </p:nvGrpSpPr>
        <p:grpSpPr>
          <a:xfrm>
            <a:off x="657360" y="365040"/>
            <a:ext cx="8458920" cy="661320"/>
            <a:chOff x="657360" y="365040"/>
            <a:chExt cx="8458920" cy="661320"/>
          </a:xfrm>
        </p:grpSpPr>
        <p:sp>
          <p:nvSpPr>
            <p:cNvPr id="166" name="CustomShape 2"/>
            <p:cNvSpPr/>
            <p:nvPr/>
          </p:nvSpPr>
          <p:spPr>
            <a:xfrm>
              <a:off x="657360" y="365040"/>
              <a:ext cx="8458920" cy="661320"/>
            </a:xfrm>
            <a:custGeom>
              <a:avLst/>
              <a:gdLst/>
              <a:ahLst/>
              <a:rect l="l" t="t" r="r" b="b"/>
              <a:pathLst>
                <a:path w="23509" h="1849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lnTo>
                    <a:pt x="0" y="1844"/>
                  </a:lnTo>
                  <a:cubicBezTo>
                    <a:pt x="0" y="1846"/>
                    <a:pt x="2" y="1848"/>
                    <a:pt x="4" y="1848"/>
                  </a:cubicBezTo>
                  <a:lnTo>
                    <a:pt x="23504" y="1848"/>
                  </a:lnTo>
                  <a:cubicBezTo>
                    <a:pt x="23506" y="1848"/>
                    <a:pt x="23508" y="1846"/>
                    <a:pt x="23508" y="1844"/>
                  </a:cubicBezTo>
                  <a:lnTo>
                    <a:pt x="23508" y="4"/>
                  </a:lnTo>
                  <a:cubicBezTo>
                    <a:pt x="23508" y="2"/>
                    <a:pt x="23506" y="0"/>
                    <a:pt x="23504" y="0"/>
                  </a:cubicBezTo>
                  <a:lnTo>
                    <a:pt x="4" y="0"/>
                  </a:lnTo>
                </a:path>
              </a:pathLst>
            </a:custGeom>
            <a:solidFill>
              <a:srgbClr val="0000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" name="CustomShape 3"/>
            <p:cNvSpPr/>
            <p:nvPr/>
          </p:nvSpPr>
          <p:spPr>
            <a:xfrm>
              <a:off x="657360" y="365040"/>
              <a:ext cx="8458920" cy="547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 marL="457200" algn="ctr">
                <a:lnSpc>
                  <a:spcPts val="3600"/>
                </a:lnSpc>
                <a:spcBef>
                  <a:spcPts val="799"/>
                </a:spcBef>
              </a:pPr>
              <a:r>
                <a:rPr b="0" lang="en-US" sz="3200" spc="-1" strike="noStrike">
                  <a:solidFill>
                    <a:srgbClr val="ffff00"/>
                  </a:solidFill>
                  <a:latin typeface="Tahoma"/>
                  <a:ea typeface="msgothic"/>
                </a:rPr>
                <a:t>IONOSPHERE DATASET</a:t>
              </a:r>
              <a:endParaRPr b="0" lang="en-US" sz="3200" spc="-1" strike="noStrike">
                <a:latin typeface="Arial"/>
              </a:endParaRPr>
            </a:p>
            <a:p>
              <a:pPr marL="457200" algn="ctr">
                <a:lnSpc>
                  <a:spcPts val="3600"/>
                </a:lnSpc>
                <a:spcBef>
                  <a:spcPts val="799"/>
                </a:spcBef>
              </a:pPr>
              <a:endParaRPr b="0" lang="en-US" sz="3200" spc="-1" strike="noStrike">
                <a:latin typeface="Arial"/>
              </a:endParaRPr>
            </a:p>
          </p:txBody>
        </p:sp>
      </p:grpSp>
      <p:sp>
        <p:nvSpPr>
          <p:cNvPr id="168" name="CustomShape 4"/>
          <p:cNvSpPr/>
          <p:nvPr/>
        </p:nvSpPr>
        <p:spPr>
          <a:xfrm>
            <a:off x="1274760" y="1029960"/>
            <a:ext cx="8107920" cy="750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PCA SUBSET[90%]= 17 features 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Labels represent the quantity of  features used 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in the prediction following the shown order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1411200" y="1781280"/>
            <a:ext cx="7056720" cy="4659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1"/>
          <p:cNvGrpSpPr/>
          <p:nvPr/>
        </p:nvGrpSpPr>
        <p:grpSpPr>
          <a:xfrm>
            <a:off x="657360" y="647280"/>
            <a:ext cx="8458920" cy="1609560"/>
            <a:chOff x="657360" y="647280"/>
            <a:chExt cx="8458920" cy="1609560"/>
          </a:xfrm>
        </p:grpSpPr>
        <p:sp>
          <p:nvSpPr>
            <p:cNvPr id="82" name="CustomShape 2"/>
            <p:cNvSpPr/>
            <p:nvPr/>
          </p:nvSpPr>
          <p:spPr>
            <a:xfrm>
              <a:off x="657360" y="647280"/>
              <a:ext cx="8458920" cy="1609560"/>
            </a:xfrm>
            <a:custGeom>
              <a:avLst/>
              <a:gdLst/>
              <a:ahLst/>
              <a:rect l="l" t="t" r="r" b="b"/>
              <a:pathLst>
                <a:path w="23509" h="1849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lnTo>
                    <a:pt x="0" y="1844"/>
                  </a:lnTo>
                  <a:cubicBezTo>
                    <a:pt x="0" y="1846"/>
                    <a:pt x="2" y="1848"/>
                    <a:pt x="4" y="1848"/>
                  </a:cubicBezTo>
                  <a:lnTo>
                    <a:pt x="23504" y="1848"/>
                  </a:lnTo>
                  <a:cubicBezTo>
                    <a:pt x="23506" y="1848"/>
                    <a:pt x="23508" y="1846"/>
                    <a:pt x="23508" y="1844"/>
                  </a:cubicBezTo>
                  <a:lnTo>
                    <a:pt x="23508" y="4"/>
                  </a:lnTo>
                  <a:cubicBezTo>
                    <a:pt x="23508" y="2"/>
                    <a:pt x="23506" y="0"/>
                    <a:pt x="23504" y="0"/>
                  </a:cubicBezTo>
                  <a:lnTo>
                    <a:pt x="4" y="0"/>
                  </a:lnTo>
                </a:path>
              </a:pathLst>
            </a:custGeom>
            <a:solidFill>
              <a:srgbClr val="0000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CustomShape 3"/>
            <p:cNvSpPr/>
            <p:nvPr/>
          </p:nvSpPr>
          <p:spPr>
            <a:xfrm>
              <a:off x="657360" y="647280"/>
              <a:ext cx="8458920" cy="1332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 marL="457200" algn="ctr">
                <a:lnSpc>
                  <a:spcPts val="3600"/>
                </a:lnSpc>
                <a:spcBef>
                  <a:spcPts val="799"/>
                </a:spcBef>
              </a:pPr>
              <a:endParaRPr b="0" lang="en-US" sz="1800" spc="-1" strike="noStrike">
                <a:latin typeface="Arial"/>
              </a:endParaRPr>
            </a:p>
            <a:p>
              <a:pPr marL="457200" algn="ctr">
                <a:lnSpc>
                  <a:spcPts val="3600"/>
                </a:lnSpc>
                <a:spcBef>
                  <a:spcPts val="799"/>
                </a:spcBef>
              </a:pPr>
              <a:r>
                <a:rPr b="0" lang="en-US" sz="3200" spc="-1" strike="noStrike">
                  <a:solidFill>
                    <a:srgbClr val="ffff00"/>
                  </a:solidFill>
                  <a:latin typeface="Tahoma"/>
                  <a:ea typeface="msgothic"/>
                </a:rPr>
                <a:t>NOTE ON BINARY CLASSIFICATION</a:t>
              </a:r>
              <a:endParaRPr b="0" lang="en-US" sz="3200" spc="-1" strike="noStrike">
                <a:latin typeface="Arial"/>
              </a:endParaRPr>
            </a:p>
          </p:txBody>
        </p:sp>
      </p:grpSp>
      <p:sp>
        <p:nvSpPr>
          <p:cNvPr id="84" name="CustomShape 4"/>
          <p:cNvSpPr/>
          <p:nvPr/>
        </p:nvSpPr>
        <p:spPr>
          <a:xfrm>
            <a:off x="268200" y="1860480"/>
            <a:ext cx="9811800" cy="5018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just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This note is based on the analysis of Binary Classification </a:t>
            </a:r>
            <a:endParaRPr b="0" lang="en-US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with Logistic function and how it can be improved relaxing </a:t>
            </a:r>
            <a:endParaRPr b="0" lang="en-US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its shape.</a:t>
            </a:r>
            <a:endParaRPr b="0" lang="en-US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This experiment has been designed using Pima Indias, </a:t>
            </a:r>
            <a:endParaRPr b="0" lang="en-US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Sonar and Ionosphere datasets, which are related to</a:t>
            </a:r>
            <a:endParaRPr b="0" lang="en-US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making prediction and binary classification.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roup 1"/>
          <p:cNvGrpSpPr/>
          <p:nvPr/>
        </p:nvGrpSpPr>
        <p:grpSpPr>
          <a:xfrm>
            <a:off x="657360" y="365040"/>
            <a:ext cx="8458920" cy="661320"/>
            <a:chOff x="657360" y="365040"/>
            <a:chExt cx="8458920" cy="661320"/>
          </a:xfrm>
        </p:grpSpPr>
        <p:sp>
          <p:nvSpPr>
            <p:cNvPr id="171" name="CustomShape 2"/>
            <p:cNvSpPr/>
            <p:nvPr/>
          </p:nvSpPr>
          <p:spPr>
            <a:xfrm>
              <a:off x="657360" y="365040"/>
              <a:ext cx="8458920" cy="661320"/>
            </a:xfrm>
            <a:custGeom>
              <a:avLst/>
              <a:gdLst/>
              <a:ahLst/>
              <a:rect l="l" t="t" r="r" b="b"/>
              <a:pathLst>
                <a:path w="23509" h="1849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lnTo>
                    <a:pt x="0" y="1844"/>
                  </a:lnTo>
                  <a:cubicBezTo>
                    <a:pt x="0" y="1846"/>
                    <a:pt x="2" y="1848"/>
                    <a:pt x="4" y="1848"/>
                  </a:cubicBezTo>
                  <a:lnTo>
                    <a:pt x="23504" y="1848"/>
                  </a:lnTo>
                  <a:cubicBezTo>
                    <a:pt x="23506" y="1848"/>
                    <a:pt x="23508" y="1846"/>
                    <a:pt x="23508" y="1844"/>
                  </a:cubicBezTo>
                  <a:lnTo>
                    <a:pt x="23508" y="4"/>
                  </a:lnTo>
                  <a:cubicBezTo>
                    <a:pt x="23508" y="2"/>
                    <a:pt x="23506" y="0"/>
                    <a:pt x="23504" y="0"/>
                  </a:cubicBezTo>
                  <a:lnTo>
                    <a:pt x="4" y="0"/>
                  </a:lnTo>
                </a:path>
              </a:pathLst>
            </a:custGeom>
            <a:solidFill>
              <a:srgbClr val="0000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" name="CustomShape 3"/>
            <p:cNvSpPr/>
            <p:nvPr/>
          </p:nvSpPr>
          <p:spPr>
            <a:xfrm>
              <a:off x="657360" y="365040"/>
              <a:ext cx="8458920" cy="547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 marL="457200" algn="ctr">
                <a:lnSpc>
                  <a:spcPts val="3600"/>
                </a:lnSpc>
                <a:spcBef>
                  <a:spcPts val="799"/>
                </a:spcBef>
              </a:pPr>
              <a:r>
                <a:rPr b="0" lang="en-US" sz="3200" spc="-1" strike="noStrike">
                  <a:solidFill>
                    <a:srgbClr val="ffff00"/>
                  </a:solidFill>
                  <a:latin typeface="Tahoma"/>
                  <a:ea typeface="msgothic"/>
                </a:rPr>
                <a:t>IONOSPHERE DATASET</a:t>
              </a:r>
              <a:endParaRPr b="0" lang="en-US" sz="3200" spc="-1" strike="noStrike">
                <a:latin typeface="Arial"/>
              </a:endParaRPr>
            </a:p>
            <a:p>
              <a:pPr marL="457200" algn="ctr">
                <a:lnSpc>
                  <a:spcPts val="3600"/>
                </a:lnSpc>
                <a:spcBef>
                  <a:spcPts val="799"/>
                </a:spcBef>
              </a:pPr>
              <a:endParaRPr b="0" lang="en-US" sz="3200" spc="-1" strike="noStrike">
                <a:latin typeface="Arial"/>
              </a:endParaRPr>
            </a:p>
          </p:txBody>
        </p:sp>
      </p:grpSp>
      <p:sp>
        <p:nvSpPr>
          <p:cNvPr id="173" name="CustomShape 4"/>
          <p:cNvSpPr/>
          <p:nvPr/>
        </p:nvSpPr>
        <p:spPr>
          <a:xfrm>
            <a:off x="1274760" y="1029960"/>
            <a:ext cx="8107920" cy="750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PCA SUBSET[90%]= 17 features 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Labels represent the quantity of  features used 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in the prediction following the shown order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2276640" y="1534680"/>
            <a:ext cx="6189120" cy="4461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roup 1"/>
          <p:cNvGrpSpPr/>
          <p:nvPr/>
        </p:nvGrpSpPr>
        <p:grpSpPr>
          <a:xfrm>
            <a:off x="657360" y="365040"/>
            <a:ext cx="8458920" cy="661320"/>
            <a:chOff x="657360" y="365040"/>
            <a:chExt cx="8458920" cy="661320"/>
          </a:xfrm>
        </p:grpSpPr>
        <p:sp>
          <p:nvSpPr>
            <p:cNvPr id="176" name="CustomShape 2"/>
            <p:cNvSpPr/>
            <p:nvPr/>
          </p:nvSpPr>
          <p:spPr>
            <a:xfrm>
              <a:off x="657360" y="365040"/>
              <a:ext cx="8458920" cy="661320"/>
            </a:xfrm>
            <a:custGeom>
              <a:avLst/>
              <a:gdLst/>
              <a:ahLst/>
              <a:rect l="l" t="t" r="r" b="b"/>
              <a:pathLst>
                <a:path w="23509" h="1849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lnTo>
                    <a:pt x="0" y="1844"/>
                  </a:lnTo>
                  <a:cubicBezTo>
                    <a:pt x="0" y="1846"/>
                    <a:pt x="2" y="1848"/>
                    <a:pt x="4" y="1848"/>
                  </a:cubicBezTo>
                  <a:lnTo>
                    <a:pt x="23504" y="1848"/>
                  </a:lnTo>
                  <a:cubicBezTo>
                    <a:pt x="23506" y="1848"/>
                    <a:pt x="23508" y="1846"/>
                    <a:pt x="23508" y="1844"/>
                  </a:cubicBezTo>
                  <a:lnTo>
                    <a:pt x="23508" y="4"/>
                  </a:lnTo>
                  <a:cubicBezTo>
                    <a:pt x="23508" y="2"/>
                    <a:pt x="23506" y="0"/>
                    <a:pt x="23504" y="0"/>
                  </a:cubicBezTo>
                  <a:lnTo>
                    <a:pt x="4" y="0"/>
                  </a:lnTo>
                </a:path>
              </a:pathLst>
            </a:custGeom>
            <a:solidFill>
              <a:srgbClr val="0000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CustomShape 3"/>
            <p:cNvSpPr/>
            <p:nvPr/>
          </p:nvSpPr>
          <p:spPr>
            <a:xfrm>
              <a:off x="657360" y="365040"/>
              <a:ext cx="8458920" cy="547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 marL="457200" algn="ctr">
                <a:lnSpc>
                  <a:spcPts val="3600"/>
                </a:lnSpc>
                <a:spcBef>
                  <a:spcPts val="799"/>
                </a:spcBef>
              </a:pPr>
              <a:r>
                <a:rPr b="0" lang="en-US" sz="3200" spc="-1" strike="noStrike">
                  <a:solidFill>
                    <a:srgbClr val="ffff00"/>
                  </a:solidFill>
                  <a:latin typeface="Tahoma"/>
                  <a:ea typeface="msgothic"/>
                </a:rPr>
                <a:t>IONOSPHERE DATASET</a:t>
              </a:r>
              <a:endParaRPr b="0" lang="en-US" sz="3200" spc="-1" strike="noStrike">
                <a:latin typeface="Arial"/>
              </a:endParaRPr>
            </a:p>
            <a:p>
              <a:pPr marL="457200" algn="ctr">
                <a:lnSpc>
                  <a:spcPts val="3600"/>
                </a:lnSpc>
                <a:spcBef>
                  <a:spcPts val="799"/>
                </a:spcBef>
              </a:pPr>
              <a:endParaRPr b="0" lang="en-US" sz="3200" spc="-1" strike="noStrike">
                <a:latin typeface="Arial"/>
              </a:endParaRPr>
            </a:p>
          </p:txBody>
        </p:sp>
      </p:grpSp>
      <p:sp>
        <p:nvSpPr>
          <p:cNvPr id="178" name="CustomShape 4"/>
          <p:cNvSpPr/>
          <p:nvPr/>
        </p:nvSpPr>
        <p:spPr>
          <a:xfrm>
            <a:off x="1274760" y="1029960"/>
            <a:ext cx="8107920" cy="750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PCA SUBSET[90%]= 17 features 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Labels represent the quantity of  features used 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in the prediction following the shown order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2405160" y="1781280"/>
            <a:ext cx="5866560" cy="4105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oup 1"/>
          <p:cNvGrpSpPr/>
          <p:nvPr/>
        </p:nvGrpSpPr>
        <p:grpSpPr>
          <a:xfrm>
            <a:off x="657360" y="365040"/>
            <a:ext cx="8458920" cy="661320"/>
            <a:chOff x="657360" y="365040"/>
            <a:chExt cx="8458920" cy="661320"/>
          </a:xfrm>
        </p:grpSpPr>
        <p:sp>
          <p:nvSpPr>
            <p:cNvPr id="181" name="CustomShape 2"/>
            <p:cNvSpPr/>
            <p:nvPr/>
          </p:nvSpPr>
          <p:spPr>
            <a:xfrm>
              <a:off x="657360" y="365040"/>
              <a:ext cx="8458920" cy="661320"/>
            </a:xfrm>
            <a:custGeom>
              <a:avLst/>
              <a:gdLst/>
              <a:ahLst/>
              <a:rect l="l" t="t" r="r" b="b"/>
              <a:pathLst>
                <a:path w="23509" h="1849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lnTo>
                    <a:pt x="0" y="1844"/>
                  </a:lnTo>
                  <a:cubicBezTo>
                    <a:pt x="0" y="1846"/>
                    <a:pt x="2" y="1848"/>
                    <a:pt x="4" y="1848"/>
                  </a:cubicBezTo>
                  <a:lnTo>
                    <a:pt x="23504" y="1848"/>
                  </a:lnTo>
                  <a:cubicBezTo>
                    <a:pt x="23506" y="1848"/>
                    <a:pt x="23508" y="1846"/>
                    <a:pt x="23508" y="1844"/>
                  </a:cubicBezTo>
                  <a:lnTo>
                    <a:pt x="23508" y="4"/>
                  </a:lnTo>
                  <a:cubicBezTo>
                    <a:pt x="23508" y="2"/>
                    <a:pt x="23506" y="0"/>
                    <a:pt x="23504" y="0"/>
                  </a:cubicBezTo>
                  <a:lnTo>
                    <a:pt x="4" y="0"/>
                  </a:lnTo>
                </a:path>
              </a:pathLst>
            </a:custGeom>
            <a:solidFill>
              <a:srgbClr val="0000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" name="CustomShape 3"/>
            <p:cNvSpPr/>
            <p:nvPr/>
          </p:nvSpPr>
          <p:spPr>
            <a:xfrm>
              <a:off x="657360" y="365040"/>
              <a:ext cx="8458920" cy="547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 marL="457200" algn="ctr">
                <a:lnSpc>
                  <a:spcPts val="3600"/>
                </a:lnSpc>
                <a:spcBef>
                  <a:spcPts val="799"/>
                </a:spcBef>
              </a:pPr>
              <a:r>
                <a:rPr b="0" lang="en-US" sz="3200" spc="-1" strike="noStrike">
                  <a:solidFill>
                    <a:srgbClr val="ffff00"/>
                  </a:solidFill>
                  <a:latin typeface="Tahoma"/>
                  <a:ea typeface="msgothic"/>
                </a:rPr>
                <a:t>IONOSPHERE DATASET</a:t>
              </a:r>
              <a:endParaRPr b="0" lang="en-US" sz="3200" spc="-1" strike="noStrike">
                <a:latin typeface="Arial"/>
              </a:endParaRPr>
            </a:p>
            <a:p>
              <a:pPr marL="457200" algn="ctr">
                <a:lnSpc>
                  <a:spcPts val="3600"/>
                </a:lnSpc>
                <a:spcBef>
                  <a:spcPts val="799"/>
                </a:spcBef>
              </a:pPr>
              <a:endParaRPr b="0" lang="en-US" sz="3200" spc="-1" strike="noStrike">
                <a:latin typeface="Arial"/>
              </a:endParaRPr>
            </a:p>
          </p:txBody>
        </p:sp>
      </p:grpSp>
      <p:sp>
        <p:nvSpPr>
          <p:cNvPr id="183" name="CustomShape 4"/>
          <p:cNvSpPr/>
          <p:nvPr/>
        </p:nvSpPr>
        <p:spPr>
          <a:xfrm>
            <a:off x="1274760" y="1029960"/>
            <a:ext cx="8107920" cy="750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PCA SUBSET[90%]= 17 features 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Labels represent the quantity of  features used 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in the prediction following the shown order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2293200" y="1763640"/>
            <a:ext cx="6013800" cy="4105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roup 1"/>
          <p:cNvGrpSpPr/>
          <p:nvPr/>
        </p:nvGrpSpPr>
        <p:grpSpPr>
          <a:xfrm>
            <a:off x="657360" y="365040"/>
            <a:ext cx="8458920" cy="661320"/>
            <a:chOff x="657360" y="365040"/>
            <a:chExt cx="8458920" cy="661320"/>
          </a:xfrm>
        </p:grpSpPr>
        <p:sp>
          <p:nvSpPr>
            <p:cNvPr id="186" name="CustomShape 2"/>
            <p:cNvSpPr/>
            <p:nvPr/>
          </p:nvSpPr>
          <p:spPr>
            <a:xfrm>
              <a:off x="657360" y="365040"/>
              <a:ext cx="8458920" cy="661320"/>
            </a:xfrm>
            <a:custGeom>
              <a:avLst/>
              <a:gdLst/>
              <a:ahLst/>
              <a:rect l="l" t="t" r="r" b="b"/>
              <a:pathLst>
                <a:path w="23509" h="1849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lnTo>
                    <a:pt x="0" y="1844"/>
                  </a:lnTo>
                  <a:cubicBezTo>
                    <a:pt x="0" y="1846"/>
                    <a:pt x="2" y="1848"/>
                    <a:pt x="4" y="1848"/>
                  </a:cubicBezTo>
                  <a:lnTo>
                    <a:pt x="23504" y="1848"/>
                  </a:lnTo>
                  <a:cubicBezTo>
                    <a:pt x="23506" y="1848"/>
                    <a:pt x="23508" y="1846"/>
                    <a:pt x="23508" y="1844"/>
                  </a:cubicBezTo>
                  <a:lnTo>
                    <a:pt x="23508" y="4"/>
                  </a:lnTo>
                  <a:cubicBezTo>
                    <a:pt x="23508" y="2"/>
                    <a:pt x="23506" y="0"/>
                    <a:pt x="23504" y="0"/>
                  </a:cubicBezTo>
                  <a:lnTo>
                    <a:pt x="4" y="0"/>
                  </a:lnTo>
                </a:path>
              </a:pathLst>
            </a:custGeom>
            <a:solidFill>
              <a:srgbClr val="0000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CustomShape 3"/>
            <p:cNvSpPr/>
            <p:nvPr/>
          </p:nvSpPr>
          <p:spPr>
            <a:xfrm>
              <a:off x="657360" y="365040"/>
              <a:ext cx="8458920" cy="547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 marL="457200" algn="ctr">
                <a:lnSpc>
                  <a:spcPts val="3600"/>
                </a:lnSpc>
                <a:spcBef>
                  <a:spcPts val="799"/>
                </a:spcBef>
              </a:pPr>
              <a:r>
                <a:rPr b="0" lang="en-US" sz="3200" spc="-1" strike="noStrike">
                  <a:solidFill>
                    <a:srgbClr val="ffff00"/>
                  </a:solidFill>
                  <a:latin typeface="Tahoma"/>
                  <a:ea typeface="msgothic"/>
                </a:rPr>
                <a:t>IONOSPHERE DATASET</a:t>
              </a:r>
              <a:endParaRPr b="0" lang="en-US" sz="3200" spc="-1" strike="noStrike">
                <a:latin typeface="Arial"/>
              </a:endParaRPr>
            </a:p>
            <a:p>
              <a:pPr marL="457200" algn="ctr">
                <a:lnSpc>
                  <a:spcPts val="3600"/>
                </a:lnSpc>
                <a:spcBef>
                  <a:spcPts val="799"/>
                </a:spcBef>
              </a:pPr>
              <a:endParaRPr b="0" lang="en-US" sz="3200" spc="-1" strike="noStrike">
                <a:latin typeface="Arial"/>
              </a:endParaRPr>
            </a:p>
          </p:txBody>
        </p:sp>
      </p:grpSp>
      <p:sp>
        <p:nvSpPr>
          <p:cNvPr id="188" name="CustomShape 4"/>
          <p:cNvSpPr/>
          <p:nvPr/>
        </p:nvSpPr>
        <p:spPr>
          <a:xfrm>
            <a:off x="1274760" y="1029960"/>
            <a:ext cx="8107920" cy="750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PCA SUBSET[90%]= 17 features 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Labels represent the quantity of  features used 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in the prediction following the shown order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89" name="" descr=""/>
          <p:cNvPicPr/>
          <p:nvPr/>
        </p:nvPicPr>
        <p:blipFill>
          <a:blip r:embed="rId1"/>
          <a:stretch/>
        </p:blipFill>
        <p:spPr>
          <a:xfrm>
            <a:off x="2169720" y="1534680"/>
            <a:ext cx="6631200" cy="4352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roup 1"/>
          <p:cNvGrpSpPr/>
          <p:nvPr/>
        </p:nvGrpSpPr>
        <p:grpSpPr>
          <a:xfrm>
            <a:off x="657360" y="365040"/>
            <a:ext cx="8458920" cy="661320"/>
            <a:chOff x="657360" y="365040"/>
            <a:chExt cx="8458920" cy="661320"/>
          </a:xfrm>
        </p:grpSpPr>
        <p:sp>
          <p:nvSpPr>
            <p:cNvPr id="191" name="CustomShape 2"/>
            <p:cNvSpPr/>
            <p:nvPr/>
          </p:nvSpPr>
          <p:spPr>
            <a:xfrm>
              <a:off x="657360" y="365040"/>
              <a:ext cx="8458920" cy="661320"/>
            </a:xfrm>
            <a:custGeom>
              <a:avLst/>
              <a:gdLst/>
              <a:ahLst/>
              <a:rect l="l" t="t" r="r" b="b"/>
              <a:pathLst>
                <a:path w="23509" h="1849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lnTo>
                    <a:pt x="0" y="1844"/>
                  </a:lnTo>
                  <a:cubicBezTo>
                    <a:pt x="0" y="1846"/>
                    <a:pt x="2" y="1848"/>
                    <a:pt x="4" y="1848"/>
                  </a:cubicBezTo>
                  <a:lnTo>
                    <a:pt x="23504" y="1848"/>
                  </a:lnTo>
                  <a:cubicBezTo>
                    <a:pt x="23506" y="1848"/>
                    <a:pt x="23508" y="1846"/>
                    <a:pt x="23508" y="1844"/>
                  </a:cubicBezTo>
                  <a:lnTo>
                    <a:pt x="23508" y="4"/>
                  </a:lnTo>
                  <a:cubicBezTo>
                    <a:pt x="23508" y="2"/>
                    <a:pt x="23506" y="0"/>
                    <a:pt x="23504" y="0"/>
                  </a:cubicBezTo>
                  <a:lnTo>
                    <a:pt x="4" y="0"/>
                  </a:lnTo>
                </a:path>
              </a:pathLst>
            </a:custGeom>
            <a:solidFill>
              <a:srgbClr val="0000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CustomShape 3"/>
            <p:cNvSpPr/>
            <p:nvPr/>
          </p:nvSpPr>
          <p:spPr>
            <a:xfrm>
              <a:off x="657360" y="365040"/>
              <a:ext cx="8458920" cy="547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 marL="457200" algn="ctr">
                <a:lnSpc>
                  <a:spcPts val="3600"/>
                </a:lnSpc>
                <a:spcBef>
                  <a:spcPts val="799"/>
                </a:spcBef>
              </a:pPr>
              <a:r>
                <a:rPr b="0" lang="en-US" sz="3200" spc="-1" strike="noStrike">
                  <a:solidFill>
                    <a:srgbClr val="ffff00"/>
                  </a:solidFill>
                  <a:latin typeface="Tahoma"/>
                  <a:ea typeface="msgothic"/>
                </a:rPr>
                <a:t>IONOSPHERE DATASET</a:t>
              </a:r>
              <a:endParaRPr b="0" lang="en-US" sz="3200" spc="-1" strike="noStrike">
                <a:latin typeface="Arial"/>
              </a:endParaRPr>
            </a:p>
            <a:p>
              <a:pPr marL="457200" algn="ctr">
                <a:lnSpc>
                  <a:spcPts val="3600"/>
                </a:lnSpc>
                <a:spcBef>
                  <a:spcPts val="799"/>
                </a:spcBef>
              </a:pPr>
              <a:endParaRPr b="0" lang="en-US" sz="3200" spc="-1" strike="noStrike">
                <a:latin typeface="Arial"/>
              </a:endParaRPr>
            </a:p>
          </p:txBody>
        </p:sp>
      </p:grpSp>
      <p:sp>
        <p:nvSpPr>
          <p:cNvPr id="193" name="CustomShape 4"/>
          <p:cNvSpPr/>
          <p:nvPr/>
        </p:nvSpPr>
        <p:spPr>
          <a:xfrm>
            <a:off x="1274760" y="1029960"/>
            <a:ext cx="8107920" cy="750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PCA SUBSET[90%]= 17 features 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Labels represent the quantity of  features used 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in the prediction following the shown order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94" name="" descr=""/>
          <p:cNvPicPr/>
          <p:nvPr/>
        </p:nvPicPr>
        <p:blipFill>
          <a:blip r:embed="rId1"/>
          <a:stretch/>
        </p:blipFill>
        <p:spPr>
          <a:xfrm>
            <a:off x="1852200" y="1552320"/>
            <a:ext cx="6856200" cy="4755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roup 1"/>
          <p:cNvGrpSpPr/>
          <p:nvPr/>
        </p:nvGrpSpPr>
        <p:grpSpPr>
          <a:xfrm>
            <a:off x="657360" y="365040"/>
            <a:ext cx="8458920" cy="661320"/>
            <a:chOff x="657360" y="365040"/>
            <a:chExt cx="8458920" cy="661320"/>
          </a:xfrm>
        </p:grpSpPr>
        <p:sp>
          <p:nvSpPr>
            <p:cNvPr id="196" name="CustomShape 2"/>
            <p:cNvSpPr/>
            <p:nvPr/>
          </p:nvSpPr>
          <p:spPr>
            <a:xfrm>
              <a:off x="657360" y="365040"/>
              <a:ext cx="8458920" cy="661320"/>
            </a:xfrm>
            <a:custGeom>
              <a:avLst/>
              <a:gdLst/>
              <a:ahLst/>
              <a:rect l="l" t="t" r="r" b="b"/>
              <a:pathLst>
                <a:path w="23509" h="1849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lnTo>
                    <a:pt x="0" y="1844"/>
                  </a:lnTo>
                  <a:cubicBezTo>
                    <a:pt x="0" y="1846"/>
                    <a:pt x="2" y="1848"/>
                    <a:pt x="4" y="1848"/>
                  </a:cubicBezTo>
                  <a:lnTo>
                    <a:pt x="23504" y="1848"/>
                  </a:lnTo>
                  <a:cubicBezTo>
                    <a:pt x="23506" y="1848"/>
                    <a:pt x="23508" y="1846"/>
                    <a:pt x="23508" y="1844"/>
                  </a:cubicBezTo>
                  <a:lnTo>
                    <a:pt x="23508" y="4"/>
                  </a:lnTo>
                  <a:cubicBezTo>
                    <a:pt x="23508" y="2"/>
                    <a:pt x="23506" y="0"/>
                    <a:pt x="23504" y="0"/>
                  </a:cubicBezTo>
                  <a:lnTo>
                    <a:pt x="4" y="0"/>
                  </a:lnTo>
                </a:path>
              </a:pathLst>
            </a:custGeom>
            <a:solidFill>
              <a:srgbClr val="0000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" name="CustomShape 3"/>
            <p:cNvSpPr/>
            <p:nvPr/>
          </p:nvSpPr>
          <p:spPr>
            <a:xfrm>
              <a:off x="657360" y="365040"/>
              <a:ext cx="8458920" cy="547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 marL="457200" algn="ctr">
                <a:lnSpc>
                  <a:spcPts val="3600"/>
                </a:lnSpc>
                <a:spcBef>
                  <a:spcPts val="799"/>
                </a:spcBef>
              </a:pPr>
              <a:r>
                <a:rPr b="0" lang="en-US" sz="3200" spc="-1" strike="noStrike">
                  <a:solidFill>
                    <a:srgbClr val="ffff00"/>
                  </a:solidFill>
                  <a:latin typeface="Tahoma"/>
                  <a:ea typeface="msgothic"/>
                </a:rPr>
                <a:t>IONOSPHERE DATASET</a:t>
              </a:r>
              <a:endParaRPr b="0" lang="en-US" sz="3200" spc="-1" strike="noStrike">
                <a:latin typeface="Arial"/>
              </a:endParaRPr>
            </a:p>
            <a:p>
              <a:pPr marL="457200" algn="ctr">
                <a:lnSpc>
                  <a:spcPts val="3600"/>
                </a:lnSpc>
                <a:spcBef>
                  <a:spcPts val="799"/>
                </a:spcBef>
              </a:pPr>
              <a:endParaRPr b="0" lang="en-US" sz="3200" spc="-1" strike="noStrike">
                <a:latin typeface="Arial"/>
              </a:endParaRPr>
            </a:p>
          </p:txBody>
        </p:sp>
      </p:grpSp>
      <p:sp>
        <p:nvSpPr>
          <p:cNvPr id="198" name="CustomShape 4"/>
          <p:cNvSpPr/>
          <p:nvPr/>
        </p:nvSpPr>
        <p:spPr>
          <a:xfrm>
            <a:off x="1274760" y="1029960"/>
            <a:ext cx="8107920" cy="750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PCA SUBSET[90%]= 17 features 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Labels represent the quantity of  features used 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in the prediction following the shown order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99" name="" descr=""/>
          <p:cNvPicPr/>
          <p:nvPr/>
        </p:nvPicPr>
        <p:blipFill>
          <a:blip r:embed="rId1"/>
          <a:stretch/>
        </p:blipFill>
        <p:spPr>
          <a:xfrm>
            <a:off x="2405160" y="1605240"/>
            <a:ext cx="5954760" cy="4281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roup 1"/>
          <p:cNvGrpSpPr/>
          <p:nvPr/>
        </p:nvGrpSpPr>
        <p:grpSpPr>
          <a:xfrm>
            <a:off x="657360" y="365040"/>
            <a:ext cx="8458920" cy="661320"/>
            <a:chOff x="657360" y="365040"/>
            <a:chExt cx="8458920" cy="661320"/>
          </a:xfrm>
        </p:grpSpPr>
        <p:sp>
          <p:nvSpPr>
            <p:cNvPr id="201" name="CustomShape 2"/>
            <p:cNvSpPr/>
            <p:nvPr/>
          </p:nvSpPr>
          <p:spPr>
            <a:xfrm>
              <a:off x="657360" y="365040"/>
              <a:ext cx="8458920" cy="661320"/>
            </a:xfrm>
            <a:custGeom>
              <a:avLst/>
              <a:gdLst/>
              <a:ahLst/>
              <a:rect l="l" t="t" r="r" b="b"/>
              <a:pathLst>
                <a:path w="23509" h="1849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lnTo>
                    <a:pt x="0" y="1844"/>
                  </a:lnTo>
                  <a:cubicBezTo>
                    <a:pt x="0" y="1846"/>
                    <a:pt x="2" y="1848"/>
                    <a:pt x="4" y="1848"/>
                  </a:cubicBezTo>
                  <a:lnTo>
                    <a:pt x="23504" y="1848"/>
                  </a:lnTo>
                  <a:cubicBezTo>
                    <a:pt x="23506" y="1848"/>
                    <a:pt x="23508" y="1846"/>
                    <a:pt x="23508" y="1844"/>
                  </a:cubicBezTo>
                  <a:lnTo>
                    <a:pt x="23508" y="4"/>
                  </a:lnTo>
                  <a:cubicBezTo>
                    <a:pt x="23508" y="2"/>
                    <a:pt x="23506" y="0"/>
                    <a:pt x="23504" y="0"/>
                  </a:cubicBezTo>
                  <a:lnTo>
                    <a:pt x="4" y="0"/>
                  </a:lnTo>
                </a:path>
              </a:pathLst>
            </a:custGeom>
            <a:solidFill>
              <a:srgbClr val="0000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CustomShape 3"/>
            <p:cNvSpPr/>
            <p:nvPr/>
          </p:nvSpPr>
          <p:spPr>
            <a:xfrm>
              <a:off x="657360" y="365040"/>
              <a:ext cx="8458920" cy="547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 marL="457200" algn="ctr">
                <a:lnSpc>
                  <a:spcPts val="3600"/>
                </a:lnSpc>
                <a:spcBef>
                  <a:spcPts val="799"/>
                </a:spcBef>
              </a:pPr>
              <a:r>
                <a:rPr b="0" lang="en-US" sz="3200" spc="-1" strike="noStrike">
                  <a:solidFill>
                    <a:srgbClr val="ffff00"/>
                  </a:solidFill>
                  <a:latin typeface="Tahoma"/>
                  <a:ea typeface="msgothic"/>
                </a:rPr>
                <a:t>IONOSPHERE DATASET</a:t>
              </a:r>
              <a:endParaRPr b="0" lang="en-US" sz="3200" spc="-1" strike="noStrike">
                <a:latin typeface="Arial"/>
              </a:endParaRPr>
            </a:p>
            <a:p>
              <a:pPr marL="457200" algn="ctr">
                <a:lnSpc>
                  <a:spcPts val="3600"/>
                </a:lnSpc>
                <a:spcBef>
                  <a:spcPts val="799"/>
                </a:spcBef>
              </a:pPr>
              <a:endParaRPr b="0" lang="en-US" sz="3200" spc="-1" strike="noStrike">
                <a:latin typeface="Arial"/>
              </a:endParaRPr>
            </a:p>
          </p:txBody>
        </p:sp>
      </p:grpSp>
      <p:sp>
        <p:nvSpPr>
          <p:cNvPr id="203" name="CustomShape 4"/>
          <p:cNvSpPr/>
          <p:nvPr/>
        </p:nvSpPr>
        <p:spPr>
          <a:xfrm>
            <a:off x="1274760" y="1029960"/>
            <a:ext cx="8107920" cy="750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PCA SUBSET[90%]= 17 features 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Labels represent the quantity of  features used 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in the prediction following the shown order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04" name="" descr=""/>
          <p:cNvPicPr/>
          <p:nvPr/>
        </p:nvPicPr>
        <p:blipFill>
          <a:blip r:embed="rId1"/>
          <a:stretch/>
        </p:blipFill>
        <p:spPr>
          <a:xfrm>
            <a:off x="2511000" y="1640520"/>
            <a:ext cx="5384520" cy="4246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503280" y="301320"/>
            <a:ext cx="9054360" cy="7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2"/>
          <p:cNvSpPr/>
          <p:nvPr/>
        </p:nvSpPr>
        <p:spPr>
          <a:xfrm>
            <a:off x="754200" y="1671480"/>
            <a:ext cx="6761880" cy="7181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645840" indent="-63108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grpSp>
        <p:nvGrpSpPr>
          <p:cNvPr id="207" name="Group 3"/>
          <p:cNvGrpSpPr/>
          <p:nvPr/>
        </p:nvGrpSpPr>
        <p:grpSpPr>
          <a:xfrm>
            <a:off x="657360" y="365040"/>
            <a:ext cx="8458920" cy="1150920"/>
            <a:chOff x="657360" y="365040"/>
            <a:chExt cx="8458920" cy="1150920"/>
          </a:xfrm>
        </p:grpSpPr>
        <p:sp>
          <p:nvSpPr>
            <p:cNvPr id="208" name="CustomShape 4"/>
            <p:cNvSpPr/>
            <p:nvPr/>
          </p:nvSpPr>
          <p:spPr>
            <a:xfrm>
              <a:off x="657360" y="365040"/>
              <a:ext cx="8458920" cy="1150920"/>
            </a:xfrm>
            <a:custGeom>
              <a:avLst/>
              <a:gdLst/>
              <a:ahLst/>
              <a:rect l="l" t="t" r="r" b="b"/>
              <a:pathLst>
                <a:path w="23509" h="1849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lnTo>
                    <a:pt x="0" y="1844"/>
                  </a:lnTo>
                  <a:cubicBezTo>
                    <a:pt x="0" y="1846"/>
                    <a:pt x="2" y="1848"/>
                    <a:pt x="4" y="1848"/>
                  </a:cubicBezTo>
                  <a:lnTo>
                    <a:pt x="23504" y="1848"/>
                  </a:lnTo>
                  <a:cubicBezTo>
                    <a:pt x="23506" y="1848"/>
                    <a:pt x="23508" y="1846"/>
                    <a:pt x="23508" y="1844"/>
                  </a:cubicBezTo>
                  <a:lnTo>
                    <a:pt x="23508" y="4"/>
                  </a:lnTo>
                  <a:cubicBezTo>
                    <a:pt x="23508" y="2"/>
                    <a:pt x="23506" y="0"/>
                    <a:pt x="23504" y="0"/>
                  </a:cubicBezTo>
                  <a:lnTo>
                    <a:pt x="4" y="0"/>
                  </a:lnTo>
                </a:path>
              </a:pathLst>
            </a:custGeom>
            <a:solidFill>
              <a:srgbClr val="0000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CustomShape 5"/>
            <p:cNvSpPr/>
            <p:nvPr/>
          </p:nvSpPr>
          <p:spPr>
            <a:xfrm>
              <a:off x="657360" y="365040"/>
              <a:ext cx="8458920" cy="387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 marL="457200" algn="ctr">
                <a:lnSpc>
                  <a:spcPts val="3600"/>
                </a:lnSpc>
                <a:spcBef>
                  <a:spcPts val="799"/>
                </a:spcBef>
              </a:pPr>
              <a:r>
                <a:rPr b="0" lang="en-US" sz="3200" spc="-1" strike="noStrike">
                  <a:solidFill>
                    <a:srgbClr val="ffff00"/>
                  </a:solidFill>
                  <a:latin typeface="Tahoma"/>
                  <a:ea typeface="msgothic"/>
                </a:rPr>
                <a:t>COMPARISON BETWEEN DATASETS</a:t>
              </a:r>
              <a:endParaRPr b="0" lang="en-US" sz="3200" spc="-1" strike="noStrike">
                <a:latin typeface="Arial"/>
              </a:endParaRPr>
            </a:p>
            <a:p>
              <a:pPr marL="457200" algn="ctr">
                <a:lnSpc>
                  <a:spcPts val="3600"/>
                </a:lnSpc>
                <a:spcBef>
                  <a:spcPts val="799"/>
                </a:spcBef>
              </a:pPr>
              <a:r>
                <a:rPr b="0" lang="en-US" sz="3200" spc="-1" strike="noStrike">
                  <a:solidFill>
                    <a:srgbClr val="ffff00"/>
                  </a:solidFill>
                  <a:latin typeface="Tahoma"/>
                  <a:ea typeface="msgothic"/>
                </a:rPr>
                <a:t>AUC MEAN(%) </a:t>
              </a:r>
              <a:endParaRPr b="0" lang="en-US" sz="3200" spc="-1" strike="noStrike">
                <a:latin typeface="Arial"/>
              </a:endParaRPr>
            </a:p>
            <a:p>
              <a:pPr marL="457200" algn="ctr">
                <a:lnSpc>
                  <a:spcPts val="3600"/>
                </a:lnSpc>
                <a:spcBef>
                  <a:spcPts val="799"/>
                </a:spcBef>
              </a:pPr>
              <a:endParaRPr b="0" lang="en-US" sz="3200" spc="-1" strike="noStrike">
                <a:latin typeface="Arial"/>
              </a:endParaRPr>
            </a:p>
          </p:txBody>
        </p:sp>
      </p:grpSp>
      <p:pic>
        <p:nvPicPr>
          <p:cNvPr id="210" name="" descr=""/>
          <p:cNvPicPr/>
          <p:nvPr/>
        </p:nvPicPr>
        <p:blipFill>
          <a:blip r:embed="rId1"/>
          <a:stretch/>
        </p:blipFill>
        <p:spPr>
          <a:xfrm>
            <a:off x="1011960" y="1749240"/>
            <a:ext cx="7847640" cy="5181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503280" y="301320"/>
            <a:ext cx="9054360" cy="7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2"/>
          <p:cNvSpPr/>
          <p:nvPr/>
        </p:nvSpPr>
        <p:spPr>
          <a:xfrm>
            <a:off x="754200" y="1671480"/>
            <a:ext cx="6761880" cy="7181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645840" indent="-63108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grpSp>
        <p:nvGrpSpPr>
          <p:cNvPr id="213" name="Group 3"/>
          <p:cNvGrpSpPr/>
          <p:nvPr/>
        </p:nvGrpSpPr>
        <p:grpSpPr>
          <a:xfrm>
            <a:off x="657360" y="365040"/>
            <a:ext cx="8458920" cy="1150920"/>
            <a:chOff x="657360" y="365040"/>
            <a:chExt cx="8458920" cy="1150920"/>
          </a:xfrm>
        </p:grpSpPr>
        <p:sp>
          <p:nvSpPr>
            <p:cNvPr id="214" name="CustomShape 4"/>
            <p:cNvSpPr/>
            <p:nvPr/>
          </p:nvSpPr>
          <p:spPr>
            <a:xfrm>
              <a:off x="657360" y="365040"/>
              <a:ext cx="8458920" cy="1150920"/>
            </a:xfrm>
            <a:custGeom>
              <a:avLst/>
              <a:gdLst/>
              <a:ahLst/>
              <a:rect l="l" t="t" r="r" b="b"/>
              <a:pathLst>
                <a:path w="23509" h="1849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lnTo>
                    <a:pt x="0" y="1844"/>
                  </a:lnTo>
                  <a:cubicBezTo>
                    <a:pt x="0" y="1846"/>
                    <a:pt x="2" y="1848"/>
                    <a:pt x="4" y="1848"/>
                  </a:cubicBezTo>
                  <a:lnTo>
                    <a:pt x="23504" y="1848"/>
                  </a:lnTo>
                  <a:cubicBezTo>
                    <a:pt x="23506" y="1848"/>
                    <a:pt x="23508" y="1846"/>
                    <a:pt x="23508" y="1844"/>
                  </a:cubicBezTo>
                  <a:lnTo>
                    <a:pt x="23508" y="4"/>
                  </a:lnTo>
                  <a:cubicBezTo>
                    <a:pt x="23508" y="2"/>
                    <a:pt x="23506" y="0"/>
                    <a:pt x="23504" y="0"/>
                  </a:cubicBezTo>
                  <a:lnTo>
                    <a:pt x="4" y="0"/>
                  </a:lnTo>
                </a:path>
              </a:pathLst>
            </a:custGeom>
            <a:solidFill>
              <a:srgbClr val="0000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CustomShape 5"/>
            <p:cNvSpPr/>
            <p:nvPr/>
          </p:nvSpPr>
          <p:spPr>
            <a:xfrm>
              <a:off x="657360" y="365040"/>
              <a:ext cx="8458920" cy="387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 marL="457200" algn="ctr">
                <a:lnSpc>
                  <a:spcPts val="3600"/>
                </a:lnSpc>
                <a:spcBef>
                  <a:spcPts val="799"/>
                </a:spcBef>
              </a:pPr>
              <a:r>
                <a:rPr b="0" lang="en-US" sz="3200" spc="-1" strike="noStrike">
                  <a:solidFill>
                    <a:srgbClr val="ffff00"/>
                  </a:solidFill>
                  <a:latin typeface="Tahoma"/>
                  <a:ea typeface="msgothic"/>
                </a:rPr>
                <a:t>COMPARISON BETWEEN DATASETS</a:t>
              </a:r>
              <a:endParaRPr b="0" lang="en-US" sz="3200" spc="-1" strike="noStrike">
                <a:latin typeface="Arial"/>
              </a:endParaRPr>
            </a:p>
            <a:p>
              <a:pPr marL="457200" algn="ctr">
                <a:lnSpc>
                  <a:spcPts val="3600"/>
                </a:lnSpc>
                <a:spcBef>
                  <a:spcPts val="799"/>
                </a:spcBef>
              </a:pPr>
              <a:r>
                <a:rPr b="0" lang="en-US" sz="3200" spc="-1" strike="noStrike">
                  <a:solidFill>
                    <a:srgbClr val="ffff00"/>
                  </a:solidFill>
                  <a:latin typeface="Tahoma"/>
                  <a:ea typeface="msgothic"/>
                </a:rPr>
                <a:t>ACC MEAN(%) </a:t>
              </a:r>
              <a:endParaRPr b="0" lang="en-US" sz="3200" spc="-1" strike="noStrike">
                <a:latin typeface="Arial"/>
              </a:endParaRPr>
            </a:p>
            <a:p>
              <a:pPr marL="457200" algn="ctr">
                <a:lnSpc>
                  <a:spcPts val="3600"/>
                </a:lnSpc>
                <a:spcBef>
                  <a:spcPts val="799"/>
                </a:spcBef>
              </a:pPr>
              <a:endParaRPr b="0" lang="en-US" sz="3200" spc="-1" strike="noStrike">
                <a:latin typeface="Arial"/>
              </a:endParaRPr>
            </a:p>
          </p:txBody>
        </p:sp>
      </p:grpSp>
      <p:pic>
        <p:nvPicPr>
          <p:cNvPr id="216" name="" descr=""/>
          <p:cNvPicPr/>
          <p:nvPr/>
        </p:nvPicPr>
        <p:blipFill>
          <a:blip r:embed="rId1"/>
          <a:stretch/>
        </p:blipFill>
        <p:spPr>
          <a:xfrm>
            <a:off x="899280" y="1837440"/>
            <a:ext cx="7874280" cy="5199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503280" y="301320"/>
            <a:ext cx="9054360" cy="7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2"/>
          <p:cNvSpPr/>
          <p:nvPr/>
        </p:nvSpPr>
        <p:spPr>
          <a:xfrm>
            <a:off x="754200" y="1671480"/>
            <a:ext cx="6761880" cy="7181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645840" indent="-63108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grpSp>
        <p:nvGrpSpPr>
          <p:cNvPr id="219" name="Group 3"/>
          <p:cNvGrpSpPr/>
          <p:nvPr/>
        </p:nvGrpSpPr>
        <p:grpSpPr>
          <a:xfrm>
            <a:off x="657360" y="365040"/>
            <a:ext cx="8458920" cy="1150920"/>
            <a:chOff x="657360" y="365040"/>
            <a:chExt cx="8458920" cy="1150920"/>
          </a:xfrm>
        </p:grpSpPr>
        <p:sp>
          <p:nvSpPr>
            <p:cNvPr id="220" name="CustomShape 4"/>
            <p:cNvSpPr/>
            <p:nvPr/>
          </p:nvSpPr>
          <p:spPr>
            <a:xfrm>
              <a:off x="657360" y="365040"/>
              <a:ext cx="8458920" cy="1150920"/>
            </a:xfrm>
            <a:custGeom>
              <a:avLst/>
              <a:gdLst/>
              <a:ahLst/>
              <a:rect l="l" t="t" r="r" b="b"/>
              <a:pathLst>
                <a:path w="23509" h="1849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lnTo>
                    <a:pt x="0" y="1844"/>
                  </a:lnTo>
                  <a:cubicBezTo>
                    <a:pt x="0" y="1846"/>
                    <a:pt x="2" y="1848"/>
                    <a:pt x="4" y="1848"/>
                  </a:cubicBezTo>
                  <a:lnTo>
                    <a:pt x="23504" y="1848"/>
                  </a:lnTo>
                  <a:cubicBezTo>
                    <a:pt x="23506" y="1848"/>
                    <a:pt x="23508" y="1846"/>
                    <a:pt x="23508" y="1844"/>
                  </a:cubicBezTo>
                  <a:lnTo>
                    <a:pt x="23508" y="4"/>
                  </a:lnTo>
                  <a:cubicBezTo>
                    <a:pt x="23508" y="2"/>
                    <a:pt x="23506" y="0"/>
                    <a:pt x="23504" y="0"/>
                  </a:cubicBezTo>
                  <a:lnTo>
                    <a:pt x="4" y="0"/>
                  </a:lnTo>
                </a:path>
              </a:pathLst>
            </a:custGeom>
            <a:solidFill>
              <a:srgbClr val="0000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CustomShape 5"/>
            <p:cNvSpPr/>
            <p:nvPr/>
          </p:nvSpPr>
          <p:spPr>
            <a:xfrm>
              <a:off x="657360" y="365040"/>
              <a:ext cx="8458920" cy="387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 marL="457200" algn="ctr">
                <a:lnSpc>
                  <a:spcPts val="3600"/>
                </a:lnSpc>
                <a:spcBef>
                  <a:spcPts val="799"/>
                </a:spcBef>
              </a:pPr>
              <a:r>
                <a:rPr b="0" lang="en-US" sz="3200" spc="-1" strike="noStrike">
                  <a:solidFill>
                    <a:srgbClr val="ffff00"/>
                  </a:solidFill>
                  <a:latin typeface="Tahoma"/>
                  <a:ea typeface="msgothic"/>
                </a:rPr>
                <a:t>COMPARISON BETWEEN DATASETS</a:t>
              </a:r>
              <a:endParaRPr b="0" lang="en-US" sz="3200" spc="-1" strike="noStrike">
                <a:latin typeface="Arial"/>
              </a:endParaRPr>
            </a:p>
            <a:p>
              <a:pPr marL="457200" algn="ctr">
                <a:lnSpc>
                  <a:spcPts val="3600"/>
                </a:lnSpc>
                <a:spcBef>
                  <a:spcPts val="799"/>
                </a:spcBef>
              </a:pPr>
              <a:r>
                <a:rPr b="0" lang="en-US" sz="3200" spc="-1" strike="noStrike">
                  <a:solidFill>
                    <a:srgbClr val="ffff00"/>
                  </a:solidFill>
                  <a:latin typeface="Tahoma"/>
                  <a:ea typeface="msgothic"/>
                </a:rPr>
                <a:t>(FP+FN) MEAN(%) </a:t>
              </a:r>
              <a:endParaRPr b="0" lang="en-US" sz="3200" spc="-1" strike="noStrike">
                <a:latin typeface="Arial"/>
              </a:endParaRPr>
            </a:p>
            <a:p>
              <a:pPr marL="457200" algn="ctr">
                <a:lnSpc>
                  <a:spcPts val="3600"/>
                </a:lnSpc>
                <a:spcBef>
                  <a:spcPts val="799"/>
                </a:spcBef>
              </a:pPr>
              <a:endParaRPr b="0" lang="en-US" sz="3200" spc="-1" strike="noStrike">
                <a:latin typeface="Arial"/>
              </a:endParaRPr>
            </a:p>
          </p:txBody>
        </p:sp>
      </p:grpSp>
      <p:pic>
        <p:nvPicPr>
          <p:cNvPr id="222" name="" descr=""/>
          <p:cNvPicPr/>
          <p:nvPr/>
        </p:nvPicPr>
        <p:blipFill>
          <a:blip r:embed="rId1"/>
          <a:stretch/>
        </p:blipFill>
        <p:spPr>
          <a:xfrm>
            <a:off x="1323000" y="1869840"/>
            <a:ext cx="7319160" cy="5212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60360" y="1795320"/>
            <a:ext cx="9054360" cy="522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93000"/>
              </a:lnSpc>
            </a:pPr>
            <a:br/>
            <a:br/>
            <a:endParaRPr b="0" lang="en-US" sz="1800" spc="-1" strike="noStrike">
              <a:latin typeface="Arial"/>
            </a:endParaRPr>
          </a:p>
        </p:txBody>
      </p:sp>
      <p:grpSp>
        <p:nvGrpSpPr>
          <p:cNvPr id="86" name="Group 2"/>
          <p:cNvGrpSpPr/>
          <p:nvPr/>
        </p:nvGrpSpPr>
        <p:grpSpPr>
          <a:xfrm>
            <a:off x="657360" y="365040"/>
            <a:ext cx="8458920" cy="661320"/>
            <a:chOff x="657360" y="365040"/>
            <a:chExt cx="8458920" cy="661320"/>
          </a:xfrm>
        </p:grpSpPr>
        <p:sp>
          <p:nvSpPr>
            <p:cNvPr id="87" name="CustomShape 3"/>
            <p:cNvSpPr/>
            <p:nvPr/>
          </p:nvSpPr>
          <p:spPr>
            <a:xfrm>
              <a:off x="657360" y="365040"/>
              <a:ext cx="8458920" cy="661320"/>
            </a:xfrm>
            <a:custGeom>
              <a:avLst/>
              <a:gdLst/>
              <a:ahLst/>
              <a:rect l="l" t="t" r="r" b="b"/>
              <a:pathLst>
                <a:path w="23509" h="1849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lnTo>
                    <a:pt x="0" y="1844"/>
                  </a:lnTo>
                  <a:cubicBezTo>
                    <a:pt x="0" y="1846"/>
                    <a:pt x="2" y="1848"/>
                    <a:pt x="4" y="1848"/>
                  </a:cubicBezTo>
                  <a:lnTo>
                    <a:pt x="23504" y="1848"/>
                  </a:lnTo>
                  <a:cubicBezTo>
                    <a:pt x="23506" y="1848"/>
                    <a:pt x="23508" y="1846"/>
                    <a:pt x="23508" y="1844"/>
                  </a:cubicBezTo>
                  <a:lnTo>
                    <a:pt x="23508" y="4"/>
                  </a:lnTo>
                  <a:cubicBezTo>
                    <a:pt x="23508" y="2"/>
                    <a:pt x="23506" y="0"/>
                    <a:pt x="23504" y="0"/>
                  </a:cubicBezTo>
                  <a:lnTo>
                    <a:pt x="4" y="0"/>
                  </a:lnTo>
                </a:path>
              </a:pathLst>
            </a:custGeom>
            <a:solidFill>
              <a:srgbClr val="0000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CustomShape 4"/>
            <p:cNvSpPr/>
            <p:nvPr/>
          </p:nvSpPr>
          <p:spPr>
            <a:xfrm>
              <a:off x="657360" y="365040"/>
              <a:ext cx="8458920" cy="547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 marL="457200" algn="ctr">
                <a:lnSpc>
                  <a:spcPts val="3600"/>
                </a:lnSpc>
                <a:spcBef>
                  <a:spcPts val="799"/>
                </a:spcBef>
              </a:pPr>
              <a:r>
                <a:rPr b="0" lang="en-US" sz="3200" spc="-1" strike="noStrike">
                  <a:solidFill>
                    <a:srgbClr val="ffff00"/>
                  </a:solidFill>
                  <a:latin typeface="Tahoma"/>
                  <a:ea typeface="msgothic"/>
                </a:rPr>
                <a:t>DATASETS</a:t>
              </a:r>
              <a:endParaRPr b="0" lang="en-US" sz="3200" spc="-1" strike="noStrike">
                <a:latin typeface="Arial"/>
              </a:endParaRPr>
            </a:p>
          </p:txBody>
        </p:sp>
      </p:grpSp>
      <p:graphicFrame>
        <p:nvGraphicFramePr>
          <p:cNvPr id="89" name="Table 5"/>
          <p:cNvGraphicFramePr/>
          <p:nvPr/>
        </p:nvGraphicFramePr>
        <p:xfrm>
          <a:off x="933120" y="2313360"/>
          <a:ext cx="8202600" cy="3974400"/>
        </p:xfrm>
        <a:graphic>
          <a:graphicData uri="http://schemas.openxmlformats.org/drawingml/2006/table">
            <a:tbl>
              <a:tblPr/>
              <a:tblGrid>
                <a:gridCol w="2049840"/>
                <a:gridCol w="2049840"/>
                <a:gridCol w="2049840"/>
                <a:gridCol w="2053440"/>
              </a:tblGrid>
              <a:tr h="7966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latin typeface="Arial"/>
                        </a:rPr>
                        <a:t>  </a:t>
                      </a:r>
                      <a:r>
                        <a:rPr b="0" lang="en-US" sz="2000" spc="-1" strike="noStrike">
                          <a:latin typeface="Arial"/>
                        </a:rPr>
                        <a:t>DATASETS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latin typeface="Arial"/>
                        </a:rPr>
                        <a:t>  </a:t>
                      </a:r>
                      <a:r>
                        <a:rPr b="0" lang="en-US" sz="2000" spc="-1" strike="noStrike">
                          <a:latin typeface="Arial"/>
                        </a:rPr>
                        <a:t>PIMA INDIAS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latin typeface="Arial"/>
                        </a:rPr>
                        <a:t>     </a:t>
                      </a:r>
                      <a:r>
                        <a:rPr b="0" lang="en-US" sz="2000" spc="-1" strike="noStrike">
                          <a:latin typeface="Arial"/>
                        </a:rPr>
                        <a:t>SONAR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latin typeface="Arial"/>
                        </a:rPr>
                        <a:t>IONOSPHERE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15876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   </a:t>
                      </a:r>
                      <a:r>
                        <a:rPr b="0" lang="en-US" sz="1800" spc="-1" strike="noStrike">
                          <a:latin typeface="Arial"/>
                        </a:rPr>
                        <a:t>TRAINING 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        </a:t>
                      </a:r>
                      <a:r>
                        <a:rPr b="0" lang="en-US" sz="1800" spc="-1" strike="noStrike">
                          <a:latin typeface="Arial"/>
                        </a:rPr>
                        <a:t>SET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         </a:t>
                      </a:r>
                      <a:r>
                        <a:rPr b="0" lang="en-US" sz="1800" spc="-1" strike="noStrike">
                          <a:latin typeface="Arial"/>
                        </a:rPr>
                        <a:t>200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         </a:t>
                      </a:r>
                      <a:r>
                        <a:rPr b="0" lang="en-US" sz="1800" spc="-1" strike="noStrike">
                          <a:latin typeface="Arial"/>
                        </a:rPr>
                        <a:t>124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         </a:t>
                      </a:r>
                      <a:r>
                        <a:rPr b="0" lang="en-US" sz="1800" spc="-1" strike="noStrike">
                          <a:latin typeface="Arial"/>
                        </a:rPr>
                        <a:t>210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5904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    </a:t>
                      </a:r>
                      <a:r>
                        <a:rPr b="0" lang="en-US" sz="1800" spc="-1" strike="noStrike">
                          <a:latin typeface="Arial"/>
                        </a:rPr>
                        <a:t>TESTING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        </a:t>
                      </a:r>
                      <a:r>
                        <a:rPr b="0" lang="en-US" sz="1800" spc="-1" strike="noStrike">
                          <a:latin typeface="Arial"/>
                        </a:rPr>
                        <a:t>SET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         </a:t>
                      </a:r>
                      <a:r>
                        <a:rPr b="0" lang="en-US" sz="1800" spc="-1" strike="noStrike">
                          <a:latin typeface="Arial"/>
                        </a:rPr>
                        <a:t>332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          </a:t>
                      </a:r>
                      <a:r>
                        <a:rPr b="0" lang="en-US" sz="1800" spc="-1" strike="noStrike">
                          <a:latin typeface="Arial"/>
                        </a:rPr>
                        <a:t>84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        </a:t>
                      </a:r>
                      <a:r>
                        <a:rPr b="0" lang="en-US" sz="1800" spc="-1" strike="noStrike">
                          <a:latin typeface="Arial"/>
                        </a:rPr>
                        <a:t>141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503280" y="301320"/>
            <a:ext cx="9054360" cy="7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2"/>
          <p:cNvSpPr/>
          <p:nvPr/>
        </p:nvSpPr>
        <p:spPr>
          <a:xfrm>
            <a:off x="754200" y="1671480"/>
            <a:ext cx="6761880" cy="7181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645840" indent="-63108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grpSp>
        <p:nvGrpSpPr>
          <p:cNvPr id="225" name="Group 3"/>
          <p:cNvGrpSpPr/>
          <p:nvPr/>
        </p:nvGrpSpPr>
        <p:grpSpPr>
          <a:xfrm>
            <a:off x="657360" y="365040"/>
            <a:ext cx="8458920" cy="1150920"/>
            <a:chOff x="657360" y="365040"/>
            <a:chExt cx="8458920" cy="1150920"/>
          </a:xfrm>
        </p:grpSpPr>
        <p:sp>
          <p:nvSpPr>
            <p:cNvPr id="226" name="CustomShape 4"/>
            <p:cNvSpPr/>
            <p:nvPr/>
          </p:nvSpPr>
          <p:spPr>
            <a:xfrm>
              <a:off x="657360" y="365040"/>
              <a:ext cx="8458920" cy="1150920"/>
            </a:xfrm>
            <a:custGeom>
              <a:avLst/>
              <a:gdLst/>
              <a:ahLst/>
              <a:rect l="l" t="t" r="r" b="b"/>
              <a:pathLst>
                <a:path w="23509" h="1849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lnTo>
                    <a:pt x="0" y="1844"/>
                  </a:lnTo>
                  <a:cubicBezTo>
                    <a:pt x="0" y="1846"/>
                    <a:pt x="2" y="1848"/>
                    <a:pt x="4" y="1848"/>
                  </a:cubicBezTo>
                  <a:lnTo>
                    <a:pt x="23504" y="1848"/>
                  </a:lnTo>
                  <a:cubicBezTo>
                    <a:pt x="23506" y="1848"/>
                    <a:pt x="23508" y="1846"/>
                    <a:pt x="23508" y="1844"/>
                  </a:cubicBezTo>
                  <a:lnTo>
                    <a:pt x="23508" y="4"/>
                  </a:lnTo>
                  <a:cubicBezTo>
                    <a:pt x="23508" y="2"/>
                    <a:pt x="23506" y="0"/>
                    <a:pt x="23504" y="0"/>
                  </a:cubicBezTo>
                  <a:lnTo>
                    <a:pt x="4" y="0"/>
                  </a:lnTo>
                </a:path>
              </a:pathLst>
            </a:custGeom>
            <a:solidFill>
              <a:srgbClr val="0000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CustomShape 5"/>
            <p:cNvSpPr/>
            <p:nvPr/>
          </p:nvSpPr>
          <p:spPr>
            <a:xfrm>
              <a:off x="657360" y="365040"/>
              <a:ext cx="8458920" cy="387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 marL="457200" algn="ctr">
                <a:lnSpc>
                  <a:spcPts val="3600"/>
                </a:lnSpc>
                <a:spcBef>
                  <a:spcPts val="799"/>
                </a:spcBef>
              </a:pPr>
              <a:r>
                <a:rPr b="0" lang="en-US" sz="3200" spc="-1" strike="noStrike">
                  <a:solidFill>
                    <a:srgbClr val="ffff00"/>
                  </a:solidFill>
                  <a:latin typeface="Tahoma"/>
                  <a:ea typeface="msgothic"/>
                </a:rPr>
                <a:t>COMPARISON BETWEEN DATASETS</a:t>
              </a:r>
              <a:endParaRPr b="0" lang="en-US" sz="3200" spc="-1" strike="noStrike">
                <a:latin typeface="Arial"/>
              </a:endParaRPr>
            </a:p>
            <a:p>
              <a:pPr marL="457200" algn="ctr">
                <a:lnSpc>
                  <a:spcPts val="3600"/>
                </a:lnSpc>
                <a:spcBef>
                  <a:spcPts val="799"/>
                </a:spcBef>
              </a:pPr>
              <a:r>
                <a:rPr b="0" lang="en-US" sz="3200" spc="-1" strike="noStrike">
                  <a:solidFill>
                    <a:srgbClr val="ffff00"/>
                  </a:solidFill>
                  <a:latin typeface="Tahoma"/>
                  <a:ea typeface="msgothic"/>
                </a:rPr>
                <a:t>AUC TOP VALUES(%) </a:t>
              </a:r>
              <a:endParaRPr b="0" lang="en-US" sz="3200" spc="-1" strike="noStrike">
                <a:latin typeface="Arial"/>
              </a:endParaRPr>
            </a:p>
            <a:p>
              <a:pPr marL="457200" algn="ctr">
                <a:lnSpc>
                  <a:spcPts val="3600"/>
                </a:lnSpc>
                <a:spcBef>
                  <a:spcPts val="799"/>
                </a:spcBef>
              </a:pPr>
              <a:endParaRPr b="0" lang="en-US" sz="3200" spc="-1" strike="noStrike">
                <a:latin typeface="Arial"/>
              </a:endParaRPr>
            </a:p>
          </p:txBody>
        </p:sp>
      </p:grpSp>
      <p:pic>
        <p:nvPicPr>
          <p:cNvPr id="228" name="" descr=""/>
          <p:cNvPicPr/>
          <p:nvPr/>
        </p:nvPicPr>
        <p:blipFill>
          <a:blip r:embed="rId1"/>
          <a:stretch/>
        </p:blipFill>
        <p:spPr>
          <a:xfrm>
            <a:off x="800280" y="1890360"/>
            <a:ext cx="8328240" cy="5499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503280" y="301320"/>
            <a:ext cx="9054360" cy="7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2"/>
          <p:cNvSpPr/>
          <p:nvPr/>
        </p:nvSpPr>
        <p:spPr>
          <a:xfrm>
            <a:off x="754200" y="1671480"/>
            <a:ext cx="6761880" cy="7181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645840" indent="-63108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grpSp>
        <p:nvGrpSpPr>
          <p:cNvPr id="231" name="Group 3"/>
          <p:cNvGrpSpPr/>
          <p:nvPr/>
        </p:nvGrpSpPr>
        <p:grpSpPr>
          <a:xfrm>
            <a:off x="657360" y="365040"/>
            <a:ext cx="8458920" cy="1150920"/>
            <a:chOff x="657360" y="365040"/>
            <a:chExt cx="8458920" cy="1150920"/>
          </a:xfrm>
        </p:grpSpPr>
        <p:sp>
          <p:nvSpPr>
            <p:cNvPr id="232" name="CustomShape 4"/>
            <p:cNvSpPr/>
            <p:nvPr/>
          </p:nvSpPr>
          <p:spPr>
            <a:xfrm>
              <a:off x="657360" y="365040"/>
              <a:ext cx="8458920" cy="1150920"/>
            </a:xfrm>
            <a:custGeom>
              <a:avLst/>
              <a:gdLst/>
              <a:ahLst/>
              <a:rect l="l" t="t" r="r" b="b"/>
              <a:pathLst>
                <a:path w="23509" h="1849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lnTo>
                    <a:pt x="0" y="1844"/>
                  </a:lnTo>
                  <a:cubicBezTo>
                    <a:pt x="0" y="1846"/>
                    <a:pt x="2" y="1848"/>
                    <a:pt x="4" y="1848"/>
                  </a:cubicBezTo>
                  <a:lnTo>
                    <a:pt x="23504" y="1848"/>
                  </a:lnTo>
                  <a:cubicBezTo>
                    <a:pt x="23506" y="1848"/>
                    <a:pt x="23508" y="1846"/>
                    <a:pt x="23508" y="1844"/>
                  </a:cubicBezTo>
                  <a:lnTo>
                    <a:pt x="23508" y="4"/>
                  </a:lnTo>
                  <a:cubicBezTo>
                    <a:pt x="23508" y="2"/>
                    <a:pt x="23506" y="0"/>
                    <a:pt x="23504" y="0"/>
                  </a:cubicBezTo>
                  <a:lnTo>
                    <a:pt x="4" y="0"/>
                  </a:lnTo>
                </a:path>
              </a:pathLst>
            </a:custGeom>
            <a:solidFill>
              <a:srgbClr val="0000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" name="CustomShape 5"/>
            <p:cNvSpPr/>
            <p:nvPr/>
          </p:nvSpPr>
          <p:spPr>
            <a:xfrm>
              <a:off x="657360" y="365040"/>
              <a:ext cx="8458920" cy="387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 marL="457200" algn="ctr">
                <a:lnSpc>
                  <a:spcPts val="3600"/>
                </a:lnSpc>
                <a:spcBef>
                  <a:spcPts val="799"/>
                </a:spcBef>
              </a:pPr>
              <a:r>
                <a:rPr b="0" lang="en-US" sz="3200" spc="-1" strike="noStrike">
                  <a:solidFill>
                    <a:srgbClr val="ffff00"/>
                  </a:solidFill>
                  <a:latin typeface="Tahoma"/>
                  <a:ea typeface="msgothic"/>
                </a:rPr>
                <a:t>COMPARISON BETWEEN DATASETS</a:t>
              </a:r>
              <a:endParaRPr b="0" lang="en-US" sz="3200" spc="-1" strike="noStrike">
                <a:latin typeface="Arial"/>
              </a:endParaRPr>
            </a:p>
            <a:p>
              <a:pPr marL="457200" algn="ctr">
                <a:lnSpc>
                  <a:spcPts val="3600"/>
                </a:lnSpc>
                <a:spcBef>
                  <a:spcPts val="799"/>
                </a:spcBef>
              </a:pPr>
              <a:r>
                <a:rPr b="0" lang="en-US" sz="3200" spc="-1" strike="noStrike">
                  <a:solidFill>
                    <a:srgbClr val="ffff00"/>
                  </a:solidFill>
                  <a:latin typeface="Tahoma"/>
                  <a:ea typeface="msgothic"/>
                </a:rPr>
                <a:t>ACC TOP VALUES(%) </a:t>
              </a:r>
              <a:endParaRPr b="0" lang="en-US" sz="3200" spc="-1" strike="noStrike">
                <a:latin typeface="Arial"/>
              </a:endParaRPr>
            </a:p>
            <a:p>
              <a:pPr marL="457200" algn="ctr">
                <a:lnSpc>
                  <a:spcPts val="3600"/>
                </a:lnSpc>
                <a:spcBef>
                  <a:spcPts val="799"/>
                </a:spcBef>
              </a:pPr>
              <a:endParaRPr b="0" lang="en-US" sz="3200" spc="-1" strike="noStrike">
                <a:latin typeface="Arial"/>
              </a:endParaRPr>
            </a:p>
          </p:txBody>
        </p:sp>
      </p:grpSp>
      <p:pic>
        <p:nvPicPr>
          <p:cNvPr id="234" name="" descr=""/>
          <p:cNvPicPr/>
          <p:nvPr/>
        </p:nvPicPr>
        <p:blipFill>
          <a:blip r:embed="rId1"/>
          <a:stretch/>
        </p:blipFill>
        <p:spPr>
          <a:xfrm>
            <a:off x="835560" y="1784520"/>
            <a:ext cx="8106480" cy="5352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503280" y="301320"/>
            <a:ext cx="9054360" cy="7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2"/>
          <p:cNvSpPr/>
          <p:nvPr/>
        </p:nvSpPr>
        <p:spPr>
          <a:xfrm>
            <a:off x="754200" y="1671480"/>
            <a:ext cx="6761880" cy="7181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645840" indent="-63108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grpSp>
        <p:nvGrpSpPr>
          <p:cNvPr id="237" name="Group 3"/>
          <p:cNvGrpSpPr/>
          <p:nvPr/>
        </p:nvGrpSpPr>
        <p:grpSpPr>
          <a:xfrm>
            <a:off x="657360" y="365040"/>
            <a:ext cx="8458920" cy="1150920"/>
            <a:chOff x="657360" y="365040"/>
            <a:chExt cx="8458920" cy="1150920"/>
          </a:xfrm>
        </p:grpSpPr>
        <p:sp>
          <p:nvSpPr>
            <p:cNvPr id="238" name="CustomShape 4"/>
            <p:cNvSpPr/>
            <p:nvPr/>
          </p:nvSpPr>
          <p:spPr>
            <a:xfrm>
              <a:off x="657360" y="365040"/>
              <a:ext cx="8458920" cy="1150920"/>
            </a:xfrm>
            <a:custGeom>
              <a:avLst/>
              <a:gdLst/>
              <a:ahLst/>
              <a:rect l="l" t="t" r="r" b="b"/>
              <a:pathLst>
                <a:path w="23509" h="1849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lnTo>
                    <a:pt x="0" y="1844"/>
                  </a:lnTo>
                  <a:cubicBezTo>
                    <a:pt x="0" y="1846"/>
                    <a:pt x="2" y="1848"/>
                    <a:pt x="4" y="1848"/>
                  </a:cubicBezTo>
                  <a:lnTo>
                    <a:pt x="23504" y="1848"/>
                  </a:lnTo>
                  <a:cubicBezTo>
                    <a:pt x="23506" y="1848"/>
                    <a:pt x="23508" y="1846"/>
                    <a:pt x="23508" y="1844"/>
                  </a:cubicBezTo>
                  <a:lnTo>
                    <a:pt x="23508" y="4"/>
                  </a:lnTo>
                  <a:cubicBezTo>
                    <a:pt x="23508" y="2"/>
                    <a:pt x="23506" y="0"/>
                    <a:pt x="23504" y="0"/>
                  </a:cubicBezTo>
                  <a:lnTo>
                    <a:pt x="4" y="0"/>
                  </a:lnTo>
                </a:path>
              </a:pathLst>
            </a:custGeom>
            <a:solidFill>
              <a:srgbClr val="0000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" name="CustomShape 5"/>
            <p:cNvSpPr/>
            <p:nvPr/>
          </p:nvSpPr>
          <p:spPr>
            <a:xfrm>
              <a:off x="657360" y="365040"/>
              <a:ext cx="8458920" cy="387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 marL="457200" algn="ctr">
                <a:lnSpc>
                  <a:spcPts val="3600"/>
                </a:lnSpc>
                <a:spcBef>
                  <a:spcPts val="799"/>
                </a:spcBef>
              </a:pPr>
              <a:r>
                <a:rPr b="0" lang="en-US" sz="3200" spc="-1" strike="noStrike">
                  <a:solidFill>
                    <a:srgbClr val="ffff00"/>
                  </a:solidFill>
                  <a:latin typeface="Tahoma"/>
                  <a:ea typeface="msgothic"/>
                </a:rPr>
                <a:t>COMPARISON BETWEEN DATASETS</a:t>
              </a:r>
              <a:endParaRPr b="0" lang="en-US" sz="3200" spc="-1" strike="noStrike">
                <a:latin typeface="Arial"/>
              </a:endParaRPr>
            </a:p>
            <a:p>
              <a:pPr marL="457200" algn="ctr">
                <a:lnSpc>
                  <a:spcPts val="3600"/>
                </a:lnSpc>
                <a:spcBef>
                  <a:spcPts val="799"/>
                </a:spcBef>
              </a:pPr>
              <a:r>
                <a:rPr b="0" lang="en-US" sz="3200" spc="-1" strike="noStrike">
                  <a:solidFill>
                    <a:srgbClr val="ffff00"/>
                  </a:solidFill>
                  <a:latin typeface="Tahoma"/>
                  <a:ea typeface="msgothic"/>
                </a:rPr>
                <a:t>(FP+FN) MINIMUN VALUES(%) </a:t>
              </a:r>
              <a:endParaRPr b="0" lang="en-US" sz="3200" spc="-1" strike="noStrike">
                <a:latin typeface="Arial"/>
              </a:endParaRPr>
            </a:p>
            <a:p>
              <a:pPr marL="457200" algn="ctr">
                <a:lnSpc>
                  <a:spcPts val="3600"/>
                </a:lnSpc>
                <a:spcBef>
                  <a:spcPts val="799"/>
                </a:spcBef>
              </a:pPr>
              <a:endParaRPr b="0" lang="en-US" sz="3200" spc="-1" strike="noStrike">
                <a:latin typeface="Arial"/>
              </a:endParaRPr>
            </a:p>
          </p:txBody>
        </p:sp>
      </p:grpSp>
      <p:pic>
        <p:nvPicPr>
          <p:cNvPr id="240" name="" descr=""/>
          <p:cNvPicPr/>
          <p:nvPr/>
        </p:nvPicPr>
        <p:blipFill>
          <a:blip r:embed="rId1"/>
          <a:stretch/>
        </p:blipFill>
        <p:spPr>
          <a:xfrm>
            <a:off x="765000" y="1696320"/>
            <a:ext cx="8248320" cy="5446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503280" y="301320"/>
            <a:ext cx="9054360" cy="7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2"/>
          <p:cNvSpPr/>
          <p:nvPr/>
        </p:nvSpPr>
        <p:spPr>
          <a:xfrm>
            <a:off x="754200" y="1671480"/>
            <a:ext cx="6761880" cy="7181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645840" indent="-63108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grpSp>
        <p:nvGrpSpPr>
          <p:cNvPr id="243" name="Group 3"/>
          <p:cNvGrpSpPr/>
          <p:nvPr/>
        </p:nvGrpSpPr>
        <p:grpSpPr>
          <a:xfrm>
            <a:off x="141120" y="181080"/>
            <a:ext cx="9647640" cy="6724800"/>
            <a:chOff x="141120" y="181080"/>
            <a:chExt cx="9647640" cy="6724800"/>
          </a:xfrm>
        </p:grpSpPr>
        <p:sp>
          <p:nvSpPr>
            <p:cNvPr id="244" name="CustomShape 4"/>
            <p:cNvSpPr/>
            <p:nvPr/>
          </p:nvSpPr>
          <p:spPr>
            <a:xfrm>
              <a:off x="141120" y="198720"/>
              <a:ext cx="9647640" cy="6707160"/>
            </a:xfrm>
            <a:custGeom>
              <a:avLst/>
              <a:gdLst/>
              <a:ahLst/>
              <a:rect l="l" t="t" r="r" b="b"/>
              <a:pathLst>
                <a:path w="23509" h="1849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lnTo>
                    <a:pt x="0" y="1844"/>
                  </a:lnTo>
                  <a:cubicBezTo>
                    <a:pt x="0" y="1846"/>
                    <a:pt x="2" y="1848"/>
                    <a:pt x="4" y="1848"/>
                  </a:cubicBezTo>
                  <a:lnTo>
                    <a:pt x="23504" y="1848"/>
                  </a:lnTo>
                  <a:cubicBezTo>
                    <a:pt x="23506" y="1848"/>
                    <a:pt x="23508" y="1846"/>
                    <a:pt x="23508" y="1844"/>
                  </a:cubicBezTo>
                  <a:lnTo>
                    <a:pt x="23508" y="4"/>
                  </a:lnTo>
                  <a:cubicBezTo>
                    <a:pt x="23508" y="2"/>
                    <a:pt x="23506" y="0"/>
                    <a:pt x="23504" y="0"/>
                  </a:cubicBezTo>
                  <a:lnTo>
                    <a:pt x="4" y="0"/>
                  </a:lnTo>
                </a:path>
              </a:pathLst>
            </a:custGeom>
            <a:solidFill>
              <a:srgbClr val="0000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 algn="just"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45" name="CustomShape 5"/>
            <p:cNvSpPr/>
            <p:nvPr/>
          </p:nvSpPr>
          <p:spPr>
            <a:xfrm>
              <a:off x="657360" y="181080"/>
              <a:ext cx="8458920" cy="2258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 marL="457200" algn="ctr">
                <a:lnSpc>
                  <a:spcPts val="3600"/>
                </a:lnSpc>
                <a:spcBef>
                  <a:spcPts val="799"/>
                </a:spcBef>
              </a:pPr>
              <a:endParaRPr b="0" lang="en-US" sz="1800" spc="-1" strike="noStrike">
                <a:latin typeface="Arial"/>
              </a:endParaRPr>
            </a:p>
            <a:p>
              <a:pPr marL="457200" algn="ctr">
                <a:lnSpc>
                  <a:spcPts val="3600"/>
                </a:lnSpc>
                <a:spcBef>
                  <a:spcPts val="799"/>
                </a:spcBef>
              </a:pPr>
              <a:r>
                <a:rPr b="1" lang="en-US" sz="3200" spc="-1" strike="noStrike">
                  <a:solidFill>
                    <a:srgbClr val="ffff00"/>
                  </a:solidFill>
                  <a:latin typeface="Tahoma"/>
                  <a:ea typeface="msgothic"/>
                </a:rPr>
                <a:t>PRELIMINARY CONCLUSIONS</a:t>
              </a:r>
              <a:r>
                <a:rPr b="0" lang="en-US" sz="3200" spc="-1" strike="noStrike">
                  <a:solidFill>
                    <a:srgbClr val="ffff00"/>
                  </a:solidFill>
                  <a:latin typeface="Tahoma"/>
                  <a:ea typeface="msgothic"/>
                </a:rPr>
                <a:t> </a:t>
              </a:r>
              <a:endParaRPr b="0" lang="en-US" sz="3200" spc="-1" strike="noStrike">
                <a:latin typeface="Arial"/>
              </a:endParaRPr>
            </a:p>
            <a:p>
              <a:pPr marL="457200" algn="ctr">
                <a:lnSpc>
                  <a:spcPts val="3600"/>
                </a:lnSpc>
                <a:spcBef>
                  <a:spcPts val="799"/>
                </a:spcBef>
              </a:pPr>
              <a:endParaRPr b="0" lang="en-US" sz="3200" spc="-1" strike="noStrike">
                <a:latin typeface="Arial"/>
              </a:endParaRPr>
            </a:p>
          </p:txBody>
        </p:sp>
        <p:sp>
          <p:nvSpPr>
            <p:cNvPr id="246" name="CustomShape 6"/>
            <p:cNvSpPr/>
            <p:nvPr/>
          </p:nvSpPr>
          <p:spPr>
            <a:xfrm>
              <a:off x="595440" y="1299240"/>
              <a:ext cx="8822880" cy="4077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 algn="just"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 algn="just">
                <a:lnSpc>
                  <a:spcPct val="100000"/>
                </a:lnSpc>
              </a:pPr>
              <a:r>
                <a:rPr b="0" lang="en-US" sz="2600" spc="-1" strike="noStrike">
                  <a:solidFill>
                    <a:srgbClr val="ffd428"/>
                  </a:solidFill>
                  <a:latin typeface="Arial Black"/>
                  <a:ea typeface="Lohit Devanagari"/>
                </a:rPr>
                <a:t>Results seem to indicate that Genlogistic function could reduce the false positive/ negative rate more than Logistic predictions. The following table shows the above observations:</a:t>
              </a:r>
              <a:endParaRPr b="0" lang="en-US" sz="26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26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2600" spc="-1" strike="noStrike">
                <a:latin typeface="Arial"/>
              </a:endParaRPr>
            </a:p>
          </p:txBody>
        </p:sp>
      </p:grpSp>
      <p:pic>
        <p:nvPicPr>
          <p:cNvPr id="247" name="" descr=""/>
          <p:cNvPicPr/>
          <p:nvPr/>
        </p:nvPicPr>
        <p:blipFill>
          <a:blip r:embed="rId1"/>
          <a:stretch/>
        </p:blipFill>
        <p:spPr>
          <a:xfrm>
            <a:off x="685080" y="4127400"/>
            <a:ext cx="8823600" cy="2043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503280" y="301320"/>
            <a:ext cx="9054360" cy="7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2"/>
          <p:cNvSpPr/>
          <p:nvPr/>
        </p:nvSpPr>
        <p:spPr>
          <a:xfrm>
            <a:off x="754200" y="1671480"/>
            <a:ext cx="6761880" cy="7181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645840" indent="-63108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141120" y="382680"/>
            <a:ext cx="9647640" cy="6707160"/>
          </a:xfrm>
          <a:custGeom>
            <a:avLst/>
            <a:gdLst/>
            <a:ahLst/>
            <a:rect l="l" t="t" r="r" b="b"/>
            <a:pathLst>
              <a:path w="23509" h="1849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1844"/>
                </a:lnTo>
                <a:cubicBezTo>
                  <a:pt x="0" y="1846"/>
                  <a:pt x="2" y="1848"/>
                  <a:pt x="4" y="1848"/>
                </a:cubicBezTo>
                <a:lnTo>
                  <a:pt x="23504" y="1848"/>
                </a:lnTo>
                <a:cubicBezTo>
                  <a:pt x="23506" y="1848"/>
                  <a:pt x="23508" y="1846"/>
                  <a:pt x="23508" y="1844"/>
                </a:cubicBezTo>
                <a:lnTo>
                  <a:pt x="23508" y="4"/>
                </a:lnTo>
                <a:cubicBezTo>
                  <a:pt x="23508" y="2"/>
                  <a:pt x="23506" y="0"/>
                  <a:pt x="23504" y="0"/>
                </a:cubicBezTo>
                <a:lnTo>
                  <a:pt x="4" y="0"/>
                </a:lnTo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51" name="CustomShape 4"/>
          <p:cNvSpPr/>
          <p:nvPr/>
        </p:nvSpPr>
        <p:spPr>
          <a:xfrm>
            <a:off x="657360" y="365040"/>
            <a:ext cx="8458920" cy="225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marL="457200" algn="ctr">
              <a:lnSpc>
                <a:spcPts val="3600"/>
              </a:lnSpc>
              <a:spcBef>
                <a:spcPts val="799"/>
              </a:spcBef>
            </a:pPr>
            <a:r>
              <a:rPr b="0" lang="en-US" sz="3200" spc="-1" strike="noStrike">
                <a:solidFill>
                  <a:srgbClr val="ffff00"/>
                </a:solidFill>
                <a:latin typeface="Tahoma"/>
                <a:ea typeface="msgothic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457200" algn="ctr">
              <a:lnSpc>
                <a:spcPts val="3600"/>
              </a:lnSpc>
              <a:spcBef>
                <a:spcPts val="799"/>
              </a:spcBef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52" name="CustomShape 5"/>
          <p:cNvSpPr/>
          <p:nvPr/>
        </p:nvSpPr>
        <p:spPr>
          <a:xfrm>
            <a:off x="595440" y="1483200"/>
            <a:ext cx="8822880" cy="260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253" name="Imatge 274" descr=""/>
          <p:cNvPicPr/>
          <p:nvPr/>
        </p:nvPicPr>
        <p:blipFill>
          <a:blip r:embed="rId1"/>
          <a:stretch/>
        </p:blipFill>
        <p:spPr>
          <a:xfrm>
            <a:off x="1499760" y="2680200"/>
            <a:ext cx="3261960" cy="4111920"/>
          </a:xfrm>
          <a:prstGeom prst="rect">
            <a:avLst/>
          </a:prstGeom>
          <a:ln>
            <a:noFill/>
          </a:ln>
        </p:spPr>
      </p:pic>
      <p:sp>
        <p:nvSpPr>
          <p:cNvPr id="254" name="CustomShape 6"/>
          <p:cNvSpPr/>
          <p:nvPr/>
        </p:nvSpPr>
        <p:spPr>
          <a:xfrm>
            <a:off x="4948200" y="1093320"/>
            <a:ext cx="4247280" cy="1301040"/>
          </a:xfrm>
          <a:prstGeom prst="cloudCallout">
            <a:avLst>
              <a:gd name="adj1" fmla="val -68662"/>
              <a:gd name="adj2" fmla="val 94592"/>
            </a:avLst>
          </a:pr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ce181e"/>
                </a:solidFill>
                <a:latin typeface="Domestic Manners"/>
                <a:ea typeface="WenQuanYi Zen Hei Sharp"/>
              </a:rPr>
              <a:t>GENLOGISTIC?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ce181e"/>
                </a:solidFill>
                <a:latin typeface="Domestic Manners"/>
                <a:ea typeface="WenQuanYi Zen Hei Sharp"/>
              </a:rPr>
              <a:t>YES 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roup 1"/>
          <p:cNvGrpSpPr/>
          <p:nvPr/>
        </p:nvGrpSpPr>
        <p:grpSpPr>
          <a:xfrm>
            <a:off x="657360" y="365040"/>
            <a:ext cx="8458920" cy="661320"/>
            <a:chOff x="657360" y="365040"/>
            <a:chExt cx="8458920" cy="661320"/>
          </a:xfrm>
        </p:grpSpPr>
        <p:sp>
          <p:nvSpPr>
            <p:cNvPr id="256" name="CustomShape 2"/>
            <p:cNvSpPr/>
            <p:nvPr/>
          </p:nvSpPr>
          <p:spPr>
            <a:xfrm>
              <a:off x="657360" y="365040"/>
              <a:ext cx="8458920" cy="661320"/>
            </a:xfrm>
            <a:custGeom>
              <a:avLst/>
              <a:gdLst/>
              <a:ahLst/>
              <a:rect l="l" t="t" r="r" b="b"/>
              <a:pathLst>
                <a:path w="23509" h="1849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lnTo>
                    <a:pt x="0" y="1844"/>
                  </a:lnTo>
                  <a:cubicBezTo>
                    <a:pt x="0" y="1846"/>
                    <a:pt x="2" y="1848"/>
                    <a:pt x="4" y="1848"/>
                  </a:cubicBezTo>
                  <a:lnTo>
                    <a:pt x="23504" y="1848"/>
                  </a:lnTo>
                  <a:cubicBezTo>
                    <a:pt x="23506" y="1848"/>
                    <a:pt x="23508" y="1846"/>
                    <a:pt x="23508" y="1844"/>
                  </a:cubicBezTo>
                  <a:lnTo>
                    <a:pt x="23508" y="4"/>
                  </a:lnTo>
                  <a:cubicBezTo>
                    <a:pt x="23508" y="2"/>
                    <a:pt x="23506" y="0"/>
                    <a:pt x="23504" y="0"/>
                  </a:cubicBezTo>
                  <a:lnTo>
                    <a:pt x="4" y="0"/>
                  </a:lnTo>
                </a:path>
              </a:pathLst>
            </a:custGeom>
            <a:solidFill>
              <a:srgbClr val="0000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" name="CustomShape 3"/>
            <p:cNvSpPr/>
            <p:nvPr/>
          </p:nvSpPr>
          <p:spPr>
            <a:xfrm>
              <a:off x="657360" y="365040"/>
              <a:ext cx="8458920" cy="547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 marL="457200" algn="ctr">
                <a:lnSpc>
                  <a:spcPts val="3600"/>
                </a:lnSpc>
                <a:spcBef>
                  <a:spcPts val="799"/>
                </a:spcBef>
              </a:pPr>
              <a:r>
                <a:rPr b="0" lang="en-US" sz="3200" spc="-1" strike="noStrike">
                  <a:solidFill>
                    <a:srgbClr val="ffff00"/>
                  </a:solidFill>
                  <a:latin typeface="Tahoma"/>
                  <a:ea typeface="msgothic"/>
                </a:rPr>
                <a:t>COMPUTATIONAL TOOLS</a:t>
              </a:r>
              <a:endParaRPr b="0" lang="en-US" sz="3200" spc="-1" strike="noStrike">
                <a:latin typeface="Arial"/>
              </a:endParaRPr>
            </a:p>
          </p:txBody>
        </p:sp>
      </p:grpSp>
      <p:sp>
        <p:nvSpPr>
          <p:cNvPr id="258" name="CustomShape 4"/>
          <p:cNvSpPr/>
          <p:nvPr/>
        </p:nvSpPr>
        <p:spPr>
          <a:xfrm>
            <a:off x="1076040" y="1226520"/>
            <a:ext cx="7860600" cy="85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Implementation of GenLogistic model in Statsmodels package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Code entitled :Genlogistic.py  on Python3.6.7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59" name="CustomShape 5"/>
          <p:cNvSpPr/>
          <p:nvPr/>
        </p:nvSpPr>
        <p:spPr>
          <a:xfrm>
            <a:off x="1350720" y="3019320"/>
            <a:ext cx="763524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https://github.com/sednabcn/SiMLeng/tree/BinaryClassificationGenlogistic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1"/>
          <p:cNvGrpSpPr/>
          <p:nvPr/>
        </p:nvGrpSpPr>
        <p:grpSpPr>
          <a:xfrm>
            <a:off x="657360" y="365040"/>
            <a:ext cx="8458920" cy="661320"/>
            <a:chOff x="657360" y="365040"/>
            <a:chExt cx="8458920" cy="661320"/>
          </a:xfrm>
        </p:grpSpPr>
        <p:sp>
          <p:nvSpPr>
            <p:cNvPr id="91" name="CustomShape 2"/>
            <p:cNvSpPr/>
            <p:nvPr/>
          </p:nvSpPr>
          <p:spPr>
            <a:xfrm>
              <a:off x="657360" y="365040"/>
              <a:ext cx="8458920" cy="661320"/>
            </a:xfrm>
            <a:custGeom>
              <a:avLst/>
              <a:gdLst/>
              <a:ahLst/>
              <a:rect l="l" t="t" r="r" b="b"/>
              <a:pathLst>
                <a:path w="23509" h="1849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lnTo>
                    <a:pt x="0" y="1844"/>
                  </a:lnTo>
                  <a:cubicBezTo>
                    <a:pt x="0" y="1846"/>
                    <a:pt x="2" y="1848"/>
                    <a:pt x="4" y="1848"/>
                  </a:cubicBezTo>
                  <a:lnTo>
                    <a:pt x="23504" y="1848"/>
                  </a:lnTo>
                  <a:cubicBezTo>
                    <a:pt x="23506" y="1848"/>
                    <a:pt x="23508" y="1846"/>
                    <a:pt x="23508" y="1844"/>
                  </a:cubicBezTo>
                  <a:lnTo>
                    <a:pt x="23508" y="4"/>
                  </a:lnTo>
                  <a:cubicBezTo>
                    <a:pt x="23508" y="2"/>
                    <a:pt x="23506" y="0"/>
                    <a:pt x="23504" y="0"/>
                  </a:cubicBezTo>
                  <a:lnTo>
                    <a:pt x="4" y="0"/>
                  </a:lnTo>
                </a:path>
              </a:pathLst>
            </a:custGeom>
            <a:solidFill>
              <a:srgbClr val="0000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CustomShape 3"/>
            <p:cNvSpPr/>
            <p:nvPr/>
          </p:nvSpPr>
          <p:spPr>
            <a:xfrm>
              <a:off x="657360" y="365040"/>
              <a:ext cx="8458920" cy="547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 marL="457200" algn="ctr">
                <a:lnSpc>
                  <a:spcPts val="3600"/>
                </a:lnSpc>
                <a:spcBef>
                  <a:spcPts val="799"/>
                </a:spcBef>
              </a:pPr>
              <a:r>
                <a:rPr b="0" lang="en-US" sz="3200" spc="-1" strike="noStrike">
                  <a:solidFill>
                    <a:srgbClr val="ffff00"/>
                  </a:solidFill>
                  <a:latin typeface="Tahoma"/>
                  <a:ea typeface="msgothic"/>
                </a:rPr>
                <a:t>GENLOGISTIC PDF</a:t>
              </a:r>
              <a:endParaRPr b="0" lang="en-US" sz="3200" spc="-1" strike="noStrike">
                <a:latin typeface="Arial"/>
              </a:endParaRPr>
            </a:p>
          </p:txBody>
        </p:sp>
      </p:grpSp>
      <p:sp>
        <p:nvSpPr>
          <p:cNvPr id="93" name="CustomShape 4"/>
          <p:cNvSpPr/>
          <p:nvPr/>
        </p:nvSpPr>
        <p:spPr>
          <a:xfrm>
            <a:off x="111240" y="1006560"/>
            <a:ext cx="9965520" cy="637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1541520" y="1530000"/>
            <a:ext cx="7164000" cy="4730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1"/>
          <p:cNvGrpSpPr/>
          <p:nvPr/>
        </p:nvGrpSpPr>
        <p:grpSpPr>
          <a:xfrm>
            <a:off x="657360" y="365040"/>
            <a:ext cx="8458920" cy="661320"/>
            <a:chOff x="657360" y="365040"/>
            <a:chExt cx="8458920" cy="661320"/>
          </a:xfrm>
        </p:grpSpPr>
        <p:sp>
          <p:nvSpPr>
            <p:cNvPr id="96" name="CustomShape 2"/>
            <p:cNvSpPr/>
            <p:nvPr/>
          </p:nvSpPr>
          <p:spPr>
            <a:xfrm>
              <a:off x="657360" y="365040"/>
              <a:ext cx="8458920" cy="661320"/>
            </a:xfrm>
            <a:custGeom>
              <a:avLst/>
              <a:gdLst/>
              <a:ahLst/>
              <a:rect l="l" t="t" r="r" b="b"/>
              <a:pathLst>
                <a:path w="23509" h="1849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lnTo>
                    <a:pt x="0" y="1844"/>
                  </a:lnTo>
                  <a:cubicBezTo>
                    <a:pt x="0" y="1846"/>
                    <a:pt x="2" y="1848"/>
                    <a:pt x="4" y="1848"/>
                  </a:cubicBezTo>
                  <a:lnTo>
                    <a:pt x="23504" y="1848"/>
                  </a:lnTo>
                  <a:cubicBezTo>
                    <a:pt x="23506" y="1848"/>
                    <a:pt x="23508" y="1846"/>
                    <a:pt x="23508" y="1844"/>
                  </a:cubicBezTo>
                  <a:lnTo>
                    <a:pt x="23508" y="4"/>
                  </a:lnTo>
                  <a:cubicBezTo>
                    <a:pt x="23508" y="2"/>
                    <a:pt x="23506" y="0"/>
                    <a:pt x="23504" y="0"/>
                  </a:cubicBezTo>
                  <a:lnTo>
                    <a:pt x="4" y="0"/>
                  </a:lnTo>
                </a:path>
              </a:pathLst>
            </a:custGeom>
            <a:solidFill>
              <a:srgbClr val="0000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" name="CustomShape 3"/>
            <p:cNvSpPr/>
            <p:nvPr/>
          </p:nvSpPr>
          <p:spPr>
            <a:xfrm>
              <a:off x="657360" y="365040"/>
              <a:ext cx="8458920" cy="547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 marL="457200" algn="ctr">
                <a:lnSpc>
                  <a:spcPts val="3600"/>
                </a:lnSpc>
                <a:spcBef>
                  <a:spcPts val="799"/>
                </a:spcBef>
              </a:pPr>
              <a:r>
                <a:rPr b="0" lang="en-US" sz="3200" spc="-1" strike="noStrike">
                  <a:solidFill>
                    <a:srgbClr val="ffff00"/>
                  </a:solidFill>
                  <a:latin typeface="Tahoma"/>
                  <a:ea typeface="msgothic"/>
                </a:rPr>
                <a:t>GENLOGISTIC CDF</a:t>
              </a:r>
              <a:endParaRPr b="0" lang="en-US" sz="3200" spc="-1" strike="noStrike">
                <a:latin typeface="Arial"/>
              </a:endParaRPr>
            </a:p>
          </p:txBody>
        </p:sp>
      </p:grpSp>
      <p:sp>
        <p:nvSpPr>
          <p:cNvPr id="98" name="CustomShape 4"/>
          <p:cNvSpPr/>
          <p:nvPr/>
        </p:nvSpPr>
        <p:spPr>
          <a:xfrm>
            <a:off x="111240" y="1006560"/>
            <a:ext cx="9965520" cy="637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941040" y="1467000"/>
            <a:ext cx="7927560" cy="5234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1"/>
          <p:cNvGrpSpPr/>
          <p:nvPr/>
        </p:nvGrpSpPr>
        <p:grpSpPr>
          <a:xfrm>
            <a:off x="657360" y="365040"/>
            <a:ext cx="8458920" cy="661320"/>
            <a:chOff x="657360" y="365040"/>
            <a:chExt cx="8458920" cy="661320"/>
          </a:xfrm>
        </p:grpSpPr>
        <p:sp>
          <p:nvSpPr>
            <p:cNvPr id="101" name="CustomShape 2"/>
            <p:cNvSpPr/>
            <p:nvPr/>
          </p:nvSpPr>
          <p:spPr>
            <a:xfrm>
              <a:off x="657360" y="365040"/>
              <a:ext cx="8458920" cy="661320"/>
            </a:xfrm>
            <a:custGeom>
              <a:avLst/>
              <a:gdLst/>
              <a:ahLst/>
              <a:rect l="l" t="t" r="r" b="b"/>
              <a:pathLst>
                <a:path w="23509" h="1849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lnTo>
                    <a:pt x="0" y="1844"/>
                  </a:lnTo>
                  <a:cubicBezTo>
                    <a:pt x="0" y="1846"/>
                    <a:pt x="2" y="1848"/>
                    <a:pt x="4" y="1848"/>
                  </a:cubicBezTo>
                  <a:lnTo>
                    <a:pt x="23504" y="1848"/>
                  </a:lnTo>
                  <a:cubicBezTo>
                    <a:pt x="23506" y="1848"/>
                    <a:pt x="23508" y="1846"/>
                    <a:pt x="23508" y="1844"/>
                  </a:cubicBezTo>
                  <a:lnTo>
                    <a:pt x="23508" y="4"/>
                  </a:lnTo>
                  <a:cubicBezTo>
                    <a:pt x="23508" y="2"/>
                    <a:pt x="23506" y="0"/>
                    <a:pt x="23504" y="0"/>
                  </a:cubicBezTo>
                  <a:lnTo>
                    <a:pt x="4" y="0"/>
                  </a:lnTo>
                </a:path>
              </a:pathLst>
            </a:custGeom>
            <a:solidFill>
              <a:srgbClr val="0000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" name="CustomShape 3"/>
            <p:cNvSpPr/>
            <p:nvPr/>
          </p:nvSpPr>
          <p:spPr>
            <a:xfrm>
              <a:off x="657360" y="365040"/>
              <a:ext cx="8458920" cy="547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 marL="457200" algn="ctr">
                <a:lnSpc>
                  <a:spcPts val="3600"/>
                </a:lnSpc>
                <a:spcBef>
                  <a:spcPts val="799"/>
                </a:spcBef>
              </a:pPr>
              <a:r>
                <a:rPr b="0" lang="en-US" sz="3200" spc="-1" strike="noStrike">
                  <a:solidFill>
                    <a:srgbClr val="ffff00"/>
                  </a:solidFill>
                  <a:latin typeface="Tahoma"/>
                  <a:ea typeface="msgothic"/>
                </a:rPr>
                <a:t>PIMA INDIAS DATASET</a:t>
              </a:r>
              <a:endParaRPr b="0" lang="en-US" sz="3200" spc="-1" strike="noStrike">
                <a:latin typeface="Arial"/>
              </a:endParaRPr>
            </a:p>
            <a:p>
              <a:pPr marL="457200" algn="ctr">
                <a:lnSpc>
                  <a:spcPts val="3600"/>
                </a:lnSpc>
                <a:spcBef>
                  <a:spcPts val="799"/>
                </a:spcBef>
              </a:pPr>
              <a:endParaRPr b="0" lang="en-US" sz="3200" spc="-1" strike="noStrike">
                <a:latin typeface="Arial"/>
              </a:endParaRPr>
            </a:p>
          </p:txBody>
        </p:sp>
      </p:grpSp>
      <p:sp>
        <p:nvSpPr>
          <p:cNvPr id="103" name="CustomShape 4"/>
          <p:cNvSpPr/>
          <p:nvPr/>
        </p:nvSpPr>
        <p:spPr>
          <a:xfrm>
            <a:off x="1274760" y="1029960"/>
            <a:ext cx="8107920" cy="750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PCA SUBSET[90%]= [‘npreg’,’glu’,’bp’,’skin’] 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Labels represent the quantity of  features used 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in the prediction following the shown order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1517040" y="1851840"/>
            <a:ext cx="6966360" cy="4458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"/>
          <p:cNvGrpSpPr/>
          <p:nvPr/>
        </p:nvGrpSpPr>
        <p:grpSpPr>
          <a:xfrm>
            <a:off x="657360" y="365040"/>
            <a:ext cx="8458920" cy="661320"/>
            <a:chOff x="657360" y="365040"/>
            <a:chExt cx="8458920" cy="661320"/>
          </a:xfrm>
        </p:grpSpPr>
        <p:sp>
          <p:nvSpPr>
            <p:cNvPr id="106" name="CustomShape 2"/>
            <p:cNvSpPr/>
            <p:nvPr/>
          </p:nvSpPr>
          <p:spPr>
            <a:xfrm>
              <a:off x="657360" y="365040"/>
              <a:ext cx="8458920" cy="661320"/>
            </a:xfrm>
            <a:custGeom>
              <a:avLst/>
              <a:gdLst/>
              <a:ahLst/>
              <a:rect l="l" t="t" r="r" b="b"/>
              <a:pathLst>
                <a:path w="23509" h="1849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lnTo>
                    <a:pt x="0" y="1844"/>
                  </a:lnTo>
                  <a:cubicBezTo>
                    <a:pt x="0" y="1846"/>
                    <a:pt x="2" y="1848"/>
                    <a:pt x="4" y="1848"/>
                  </a:cubicBezTo>
                  <a:lnTo>
                    <a:pt x="23504" y="1848"/>
                  </a:lnTo>
                  <a:cubicBezTo>
                    <a:pt x="23506" y="1848"/>
                    <a:pt x="23508" y="1846"/>
                    <a:pt x="23508" y="1844"/>
                  </a:cubicBezTo>
                  <a:lnTo>
                    <a:pt x="23508" y="4"/>
                  </a:lnTo>
                  <a:cubicBezTo>
                    <a:pt x="23508" y="2"/>
                    <a:pt x="23506" y="0"/>
                    <a:pt x="23504" y="0"/>
                  </a:cubicBezTo>
                  <a:lnTo>
                    <a:pt x="4" y="0"/>
                  </a:lnTo>
                </a:path>
              </a:pathLst>
            </a:custGeom>
            <a:solidFill>
              <a:srgbClr val="0000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" name="CustomShape 3"/>
            <p:cNvSpPr/>
            <p:nvPr/>
          </p:nvSpPr>
          <p:spPr>
            <a:xfrm>
              <a:off x="657360" y="365040"/>
              <a:ext cx="8458920" cy="547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 marL="457200" algn="ctr">
                <a:lnSpc>
                  <a:spcPts val="3600"/>
                </a:lnSpc>
                <a:spcBef>
                  <a:spcPts val="799"/>
                </a:spcBef>
              </a:pPr>
              <a:r>
                <a:rPr b="0" lang="en-US" sz="3200" spc="-1" strike="noStrike">
                  <a:solidFill>
                    <a:srgbClr val="ffff00"/>
                  </a:solidFill>
                  <a:latin typeface="Tahoma"/>
                  <a:ea typeface="msgothic"/>
                </a:rPr>
                <a:t>PIMA INDIAS DATASET</a:t>
              </a:r>
              <a:endParaRPr b="0" lang="en-US" sz="3200" spc="-1" strike="noStrike">
                <a:latin typeface="Arial"/>
              </a:endParaRPr>
            </a:p>
            <a:p>
              <a:pPr marL="457200" algn="ctr">
                <a:lnSpc>
                  <a:spcPts val="3600"/>
                </a:lnSpc>
                <a:spcBef>
                  <a:spcPts val="799"/>
                </a:spcBef>
              </a:pPr>
              <a:endParaRPr b="0" lang="en-US" sz="3200" spc="-1" strike="noStrike">
                <a:latin typeface="Arial"/>
              </a:endParaRPr>
            </a:p>
          </p:txBody>
        </p:sp>
      </p:grpSp>
      <p:sp>
        <p:nvSpPr>
          <p:cNvPr id="108" name="CustomShape 4"/>
          <p:cNvSpPr/>
          <p:nvPr/>
        </p:nvSpPr>
        <p:spPr>
          <a:xfrm>
            <a:off x="1274760" y="1029960"/>
            <a:ext cx="8107920" cy="750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PCA SUBSET[90%]= [‘npreg’,’glu’,’bp’,’skin’] 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Labels represent the quantity of  features used 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in the prediction following the shown order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2087640" y="1781280"/>
            <a:ext cx="5743080" cy="4105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"/>
          <p:cNvGrpSpPr/>
          <p:nvPr/>
        </p:nvGrpSpPr>
        <p:grpSpPr>
          <a:xfrm>
            <a:off x="657360" y="365040"/>
            <a:ext cx="8458920" cy="661320"/>
            <a:chOff x="657360" y="365040"/>
            <a:chExt cx="8458920" cy="661320"/>
          </a:xfrm>
        </p:grpSpPr>
        <p:sp>
          <p:nvSpPr>
            <p:cNvPr id="111" name="CustomShape 2"/>
            <p:cNvSpPr/>
            <p:nvPr/>
          </p:nvSpPr>
          <p:spPr>
            <a:xfrm>
              <a:off x="657360" y="365040"/>
              <a:ext cx="8458920" cy="661320"/>
            </a:xfrm>
            <a:custGeom>
              <a:avLst/>
              <a:gdLst/>
              <a:ahLst/>
              <a:rect l="l" t="t" r="r" b="b"/>
              <a:pathLst>
                <a:path w="23509" h="1849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lnTo>
                    <a:pt x="0" y="1844"/>
                  </a:lnTo>
                  <a:cubicBezTo>
                    <a:pt x="0" y="1846"/>
                    <a:pt x="2" y="1848"/>
                    <a:pt x="4" y="1848"/>
                  </a:cubicBezTo>
                  <a:lnTo>
                    <a:pt x="23504" y="1848"/>
                  </a:lnTo>
                  <a:cubicBezTo>
                    <a:pt x="23506" y="1848"/>
                    <a:pt x="23508" y="1846"/>
                    <a:pt x="23508" y="1844"/>
                  </a:cubicBezTo>
                  <a:lnTo>
                    <a:pt x="23508" y="4"/>
                  </a:lnTo>
                  <a:cubicBezTo>
                    <a:pt x="23508" y="2"/>
                    <a:pt x="23506" y="0"/>
                    <a:pt x="23504" y="0"/>
                  </a:cubicBezTo>
                  <a:lnTo>
                    <a:pt x="4" y="0"/>
                  </a:lnTo>
                </a:path>
              </a:pathLst>
            </a:custGeom>
            <a:solidFill>
              <a:srgbClr val="0000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" name="CustomShape 3"/>
            <p:cNvSpPr/>
            <p:nvPr/>
          </p:nvSpPr>
          <p:spPr>
            <a:xfrm>
              <a:off x="657360" y="365040"/>
              <a:ext cx="8458920" cy="547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 marL="457200" algn="ctr">
                <a:lnSpc>
                  <a:spcPts val="3600"/>
                </a:lnSpc>
                <a:spcBef>
                  <a:spcPts val="799"/>
                </a:spcBef>
              </a:pPr>
              <a:r>
                <a:rPr b="0" lang="en-US" sz="3200" spc="-1" strike="noStrike">
                  <a:solidFill>
                    <a:srgbClr val="ffff00"/>
                  </a:solidFill>
                  <a:latin typeface="Tahoma"/>
                  <a:ea typeface="msgothic"/>
                </a:rPr>
                <a:t>PIMA INDIAS DATASET</a:t>
              </a:r>
              <a:endParaRPr b="0" lang="en-US" sz="3200" spc="-1" strike="noStrike">
                <a:latin typeface="Arial"/>
              </a:endParaRPr>
            </a:p>
            <a:p>
              <a:pPr marL="457200" algn="ctr">
                <a:lnSpc>
                  <a:spcPts val="3600"/>
                </a:lnSpc>
                <a:spcBef>
                  <a:spcPts val="799"/>
                </a:spcBef>
              </a:pPr>
              <a:endParaRPr b="0" lang="en-US" sz="3200" spc="-1" strike="noStrike">
                <a:latin typeface="Arial"/>
              </a:endParaRPr>
            </a:p>
          </p:txBody>
        </p:sp>
      </p:grpSp>
      <p:sp>
        <p:nvSpPr>
          <p:cNvPr id="113" name="CustomShape 4"/>
          <p:cNvSpPr/>
          <p:nvPr/>
        </p:nvSpPr>
        <p:spPr>
          <a:xfrm>
            <a:off x="1274760" y="1029960"/>
            <a:ext cx="8107920" cy="750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PCA SUBSET[90%]= [‘npreg’,’glu’,’bp’,’skin’] 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Labels represent the quantity of  features used 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in the prediction following the shown order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1852200" y="1781280"/>
            <a:ext cx="6313680" cy="4105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"/>
          <p:cNvGrpSpPr/>
          <p:nvPr/>
        </p:nvGrpSpPr>
        <p:grpSpPr>
          <a:xfrm>
            <a:off x="657360" y="365040"/>
            <a:ext cx="8458920" cy="661320"/>
            <a:chOff x="657360" y="365040"/>
            <a:chExt cx="8458920" cy="661320"/>
          </a:xfrm>
        </p:grpSpPr>
        <p:sp>
          <p:nvSpPr>
            <p:cNvPr id="116" name="CustomShape 2"/>
            <p:cNvSpPr/>
            <p:nvPr/>
          </p:nvSpPr>
          <p:spPr>
            <a:xfrm>
              <a:off x="657360" y="365040"/>
              <a:ext cx="8458920" cy="661320"/>
            </a:xfrm>
            <a:custGeom>
              <a:avLst/>
              <a:gdLst/>
              <a:ahLst/>
              <a:rect l="l" t="t" r="r" b="b"/>
              <a:pathLst>
                <a:path w="23509" h="1849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lnTo>
                    <a:pt x="0" y="1844"/>
                  </a:lnTo>
                  <a:cubicBezTo>
                    <a:pt x="0" y="1846"/>
                    <a:pt x="2" y="1848"/>
                    <a:pt x="4" y="1848"/>
                  </a:cubicBezTo>
                  <a:lnTo>
                    <a:pt x="23504" y="1848"/>
                  </a:lnTo>
                  <a:cubicBezTo>
                    <a:pt x="23506" y="1848"/>
                    <a:pt x="23508" y="1846"/>
                    <a:pt x="23508" y="1844"/>
                  </a:cubicBezTo>
                  <a:lnTo>
                    <a:pt x="23508" y="4"/>
                  </a:lnTo>
                  <a:cubicBezTo>
                    <a:pt x="23508" y="2"/>
                    <a:pt x="23506" y="0"/>
                    <a:pt x="23504" y="0"/>
                  </a:cubicBezTo>
                  <a:lnTo>
                    <a:pt x="4" y="0"/>
                  </a:lnTo>
                </a:path>
              </a:pathLst>
            </a:custGeom>
            <a:solidFill>
              <a:srgbClr val="0000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3"/>
            <p:cNvSpPr/>
            <p:nvPr/>
          </p:nvSpPr>
          <p:spPr>
            <a:xfrm>
              <a:off x="657360" y="365040"/>
              <a:ext cx="8458920" cy="547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 marL="457200" algn="ctr">
                <a:lnSpc>
                  <a:spcPts val="3600"/>
                </a:lnSpc>
                <a:spcBef>
                  <a:spcPts val="799"/>
                </a:spcBef>
              </a:pPr>
              <a:r>
                <a:rPr b="0" lang="en-US" sz="3200" spc="-1" strike="noStrike">
                  <a:solidFill>
                    <a:srgbClr val="ffff00"/>
                  </a:solidFill>
                  <a:latin typeface="Tahoma"/>
                  <a:ea typeface="msgothic"/>
                </a:rPr>
                <a:t>SONAR DATASET</a:t>
              </a:r>
              <a:endParaRPr b="0" lang="en-US" sz="3200" spc="-1" strike="noStrike">
                <a:latin typeface="Arial"/>
              </a:endParaRPr>
            </a:p>
            <a:p>
              <a:pPr marL="457200" algn="ctr">
                <a:lnSpc>
                  <a:spcPts val="3600"/>
                </a:lnSpc>
                <a:spcBef>
                  <a:spcPts val="799"/>
                </a:spcBef>
              </a:pPr>
              <a:endParaRPr b="0" lang="en-US" sz="3200" spc="-1" strike="noStrike">
                <a:latin typeface="Arial"/>
              </a:endParaRPr>
            </a:p>
          </p:txBody>
        </p:sp>
      </p:grpSp>
      <p:sp>
        <p:nvSpPr>
          <p:cNvPr id="118" name="CustomShape 4"/>
          <p:cNvSpPr/>
          <p:nvPr/>
        </p:nvSpPr>
        <p:spPr>
          <a:xfrm>
            <a:off x="1274760" y="1029960"/>
            <a:ext cx="8107920" cy="750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PCA SUBSET[90%]= 19 features 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Labels represent the quantity of  features used 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in the prediction following the shown order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2405160" y="1781280"/>
            <a:ext cx="5384520" cy="4105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797</TotalTime>
  <Application>LibreOffice/6.1.0.3$Linux_X86_64 LibreOffice_project/efb621ed25068d70781dc026f7e9c5187a4decd1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2012-06-25T00:11:45Z</dcterms:created>
  <dc:creator>user</dc:creator>
  <dc:description/>
  <dc:language>en-US</dc:language>
  <cp:lastModifiedBy/>
  <dcterms:modified xsi:type="dcterms:W3CDTF">2018-12-03T20:24:33Z</dcterms:modified>
  <cp:revision>68</cp:revision>
  <dc:subject/>
  <dc:title>Presentació del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Personalització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41</vt:i4>
  </property>
</Properties>
</file>