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handoutMasterIdLst>
    <p:handoutMasterId r:id="rId10"/>
  </p:handoutMasterIdLst>
  <p:sldIdLst>
    <p:sldId id="256" r:id="rId2"/>
    <p:sldId id="257" r:id="rId3"/>
    <p:sldId id="258" r:id="rId4"/>
    <p:sldId id="259" r:id="rId5"/>
    <p:sldId id="260" r:id="rId6"/>
    <p:sldId id="261" r:id="rId7"/>
    <p:sldId id="262" r:id="rId8"/>
    <p:sldId id="263" r:id="rId9"/>
  </p:sldIdLst>
  <p:sldSz cx="12192000" cy="6858000"/>
  <p:notesSz cx="10020300" cy="6888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341591" cy="344845"/>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sz="quarter" idx="1"/>
          </p:nvPr>
        </p:nvSpPr>
        <p:spPr>
          <a:xfrm>
            <a:off x="5676399" y="0"/>
            <a:ext cx="4341591" cy="344845"/>
          </a:xfrm>
          <a:prstGeom prst="rect">
            <a:avLst/>
          </a:prstGeom>
        </p:spPr>
        <p:txBody>
          <a:bodyPr vert="horz" lIns="91440" tIns="45720" rIns="91440" bIns="45720" rtlCol="0"/>
          <a:lstStyle>
            <a:lvl1pPr algn="r">
              <a:defRPr sz="1200"/>
            </a:lvl1pPr>
          </a:lstStyle>
          <a:p>
            <a:fld id="{98C8D454-F99D-4134-AD71-29930A856590}" type="datetimeFigureOut">
              <a:rPr lang="es-EC" smtClean="0"/>
              <a:t>06/09/2016</a:t>
            </a:fld>
            <a:endParaRPr lang="es-EC"/>
          </a:p>
        </p:txBody>
      </p:sp>
      <p:sp>
        <p:nvSpPr>
          <p:cNvPr id="4" name="Marcador de pie de página 3"/>
          <p:cNvSpPr>
            <a:spLocks noGrp="1"/>
          </p:cNvSpPr>
          <p:nvPr>
            <p:ph type="ftr" sz="quarter" idx="2"/>
          </p:nvPr>
        </p:nvSpPr>
        <p:spPr>
          <a:xfrm>
            <a:off x="0" y="6543318"/>
            <a:ext cx="4341591" cy="344845"/>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p:cNvSpPr>
            <a:spLocks noGrp="1"/>
          </p:cNvSpPr>
          <p:nvPr>
            <p:ph type="sldNum" sz="quarter" idx="3"/>
          </p:nvPr>
        </p:nvSpPr>
        <p:spPr>
          <a:xfrm>
            <a:off x="5676399" y="6543318"/>
            <a:ext cx="4341591" cy="344845"/>
          </a:xfrm>
          <a:prstGeom prst="rect">
            <a:avLst/>
          </a:prstGeom>
        </p:spPr>
        <p:txBody>
          <a:bodyPr vert="horz" lIns="91440" tIns="45720" rIns="91440" bIns="45720" rtlCol="0" anchor="b"/>
          <a:lstStyle>
            <a:lvl1pPr algn="r">
              <a:defRPr sz="1200"/>
            </a:lvl1pPr>
          </a:lstStyle>
          <a:p>
            <a:fld id="{0D1394C0-7F09-4CBC-BEE1-29D1ECB04FCC}" type="slidenum">
              <a:rPr lang="es-EC" smtClean="0"/>
              <a:t>‹Nº›</a:t>
            </a:fld>
            <a:endParaRPr lang="es-EC"/>
          </a:p>
        </p:txBody>
      </p:sp>
    </p:spTree>
    <p:extLst>
      <p:ext uri="{BB962C8B-B14F-4D97-AF65-F5344CB8AC3E}">
        <p14:creationId xmlns:p14="http://schemas.microsoft.com/office/powerpoint/2010/main" val="11074823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9/5/2016</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9/5/2016</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1CF131DD-A141-4471-BCF9-C6073EDD7E20}" type="datetimeFigureOut">
              <a:rPr lang="en-US" dirty="0"/>
              <a:t>9/5/2016</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9/5/2016</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9/5/2016</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ESTADISTICA%201%20ANGELA.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61708" y="2091263"/>
            <a:ext cx="9068586" cy="1283002"/>
          </a:xfrm>
        </p:spPr>
        <p:txBody>
          <a:bodyPr/>
          <a:lstStyle/>
          <a:p>
            <a:r>
              <a:rPr lang="es-ES" sz="2000" b="1" dirty="0" smtClean="0"/>
              <a:t>TEMA</a:t>
            </a:r>
            <a:br>
              <a:rPr lang="es-ES" sz="2000" b="1" dirty="0" smtClean="0"/>
            </a:br>
            <a:r>
              <a:rPr lang="es-ES" sz="2000" b="1" dirty="0" smtClean="0"/>
              <a:t>COMERCIALIZACION </a:t>
            </a:r>
            <a:r>
              <a:rPr lang="es-ES" sz="2000" b="1" dirty="0"/>
              <a:t>DE PLANTAS ORNAMENTALES POR INTERNET </a:t>
            </a:r>
            <a:endParaRPr lang="es-EC" sz="2000" b="1" dirty="0"/>
          </a:p>
        </p:txBody>
      </p:sp>
      <p:sp>
        <p:nvSpPr>
          <p:cNvPr id="3" name="Subtítulo 2"/>
          <p:cNvSpPr>
            <a:spLocks noGrp="1"/>
          </p:cNvSpPr>
          <p:nvPr>
            <p:ph type="subTitle" idx="1"/>
          </p:nvPr>
        </p:nvSpPr>
        <p:spPr>
          <a:xfrm>
            <a:off x="1562100" y="3580328"/>
            <a:ext cx="9070848" cy="1558936"/>
          </a:xfrm>
          <a:solidFill>
            <a:srgbClr val="FFFF99"/>
          </a:solidFill>
        </p:spPr>
        <p:txBody>
          <a:bodyPr/>
          <a:lstStyle/>
          <a:p>
            <a:r>
              <a:rPr lang="es-EC" b="1" dirty="0" smtClean="0"/>
              <a:t>Docente</a:t>
            </a:r>
          </a:p>
          <a:p>
            <a:r>
              <a:rPr lang="es-EC" dirty="0" smtClean="0"/>
              <a:t>PhD. Ruperto Bonet Chaple</a:t>
            </a:r>
          </a:p>
          <a:p>
            <a:endParaRPr lang="es-EC" dirty="0"/>
          </a:p>
          <a:p>
            <a:r>
              <a:rPr lang="es-EC" b="1" dirty="0" smtClean="0"/>
              <a:t>Autora</a:t>
            </a:r>
          </a:p>
          <a:p>
            <a:r>
              <a:rPr lang="es-EC" dirty="0" smtClean="0"/>
              <a:t>Msc. Ángela Jordán Y.</a:t>
            </a:r>
            <a:endParaRPr lang="es-EC" dirty="0"/>
          </a:p>
        </p:txBody>
      </p:sp>
    </p:spTree>
    <p:extLst>
      <p:ext uri="{BB962C8B-B14F-4D97-AF65-F5344CB8AC3E}">
        <p14:creationId xmlns:p14="http://schemas.microsoft.com/office/powerpoint/2010/main" val="2192946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603957"/>
            <a:ext cx="10058400" cy="1371600"/>
          </a:xfrm>
        </p:spPr>
        <p:txBody>
          <a:bodyPr/>
          <a:lstStyle/>
          <a:p>
            <a:r>
              <a:rPr lang="es-EC" dirty="0" smtClean="0"/>
              <a:t>PLANTEAMIENTO DEL PROBLEMA</a:t>
            </a:r>
            <a:endParaRPr lang="es-EC" dirty="0"/>
          </a:p>
        </p:txBody>
      </p:sp>
      <p:sp>
        <p:nvSpPr>
          <p:cNvPr id="3" name="Marcador de contenido 2"/>
          <p:cNvSpPr>
            <a:spLocks noGrp="1"/>
          </p:cNvSpPr>
          <p:nvPr>
            <p:ph idx="1"/>
          </p:nvPr>
        </p:nvSpPr>
        <p:spPr>
          <a:xfrm>
            <a:off x="1066800" y="1975557"/>
            <a:ext cx="10058400" cy="4091618"/>
          </a:xfrm>
          <a:solidFill>
            <a:srgbClr val="FFFF99"/>
          </a:solidFill>
        </p:spPr>
        <p:txBody>
          <a:bodyPr>
            <a:normAutofit/>
          </a:bodyPr>
          <a:lstStyle/>
          <a:p>
            <a:endParaRPr lang="es-ES" dirty="0" smtClean="0"/>
          </a:p>
          <a:p>
            <a:pPr>
              <a:buFont typeface="Wingdings" panose="05000000000000000000" pitchFamily="2" charset="2"/>
              <a:buChar char="Ø"/>
            </a:pPr>
            <a:r>
              <a:rPr lang="es-ES" dirty="0" smtClean="0"/>
              <a:t>La </a:t>
            </a:r>
            <a:r>
              <a:rPr lang="es-ES" dirty="0"/>
              <a:t>falta de conocimiento sobre compra de plantas ornamentales online </a:t>
            </a:r>
            <a:endParaRPr lang="es-ES" dirty="0" smtClean="0"/>
          </a:p>
          <a:p>
            <a:endParaRPr lang="es-ES" dirty="0" smtClean="0"/>
          </a:p>
          <a:p>
            <a:pPr>
              <a:buFont typeface="Wingdings" panose="05000000000000000000" pitchFamily="2" charset="2"/>
              <a:buChar char="Ø"/>
            </a:pPr>
            <a:r>
              <a:rPr lang="es-ES" dirty="0"/>
              <a:t>L</a:t>
            </a:r>
            <a:r>
              <a:rPr lang="es-ES" dirty="0" smtClean="0"/>
              <a:t>os </a:t>
            </a:r>
            <a:r>
              <a:rPr lang="es-ES" dirty="0"/>
              <a:t>dueños de los viveros o agricultores </a:t>
            </a:r>
            <a:r>
              <a:rPr lang="es-ES" dirty="0" smtClean="0"/>
              <a:t>desconocen </a:t>
            </a:r>
            <a:r>
              <a:rPr lang="es-ES" dirty="0"/>
              <a:t>el manejo de este tipo de </a:t>
            </a:r>
            <a:r>
              <a:rPr lang="es-ES" dirty="0" smtClean="0"/>
              <a:t>marketing</a:t>
            </a:r>
          </a:p>
          <a:p>
            <a:endParaRPr lang="es-ES" dirty="0" smtClean="0"/>
          </a:p>
          <a:p>
            <a:pPr>
              <a:buFont typeface="Wingdings" panose="05000000000000000000" pitchFamily="2" charset="2"/>
              <a:buChar char="Ø"/>
            </a:pPr>
            <a:r>
              <a:rPr lang="es-ES" dirty="0"/>
              <a:t>Las amas de casa de la ciudad de Guayaquil </a:t>
            </a:r>
            <a:r>
              <a:rPr lang="es-ES" dirty="0" smtClean="0"/>
              <a:t>ignoran </a:t>
            </a:r>
            <a:r>
              <a:rPr lang="es-ES" dirty="0"/>
              <a:t>sobre ofertas de plantas ornamentales para sus </a:t>
            </a:r>
            <a:r>
              <a:rPr lang="es-ES" dirty="0" smtClean="0"/>
              <a:t>hogares.</a:t>
            </a:r>
          </a:p>
          <a:p>
            <a:pPr marL="0" indent="0" algn="ctr">
              <a:buNone/>
            </a:pPr>
            <a:r>
              <a:rPr lang="es-ES" sz="2000" b="1" dirty="0"/>
              <a:t>Problema General</a:t>
            </a:r>
            <a:endParaRPr lang="es-EC" sz="2000" dirty="0"/>
          </a:p>
          <a:p>
            <a:pPr>
              <a:buFont typeface="Wingdings" panose="05000000000000000000" pitchFamily="2" charset="2"/>
              <a:buChar char="Ø"/>
            </a:pPr>
            <a:r>
              <a:rPr lang="es-ES" dirty="0"/>
              <a:t>¿Cuál sería el impacto de la creación de una empresa de plantas ornamentales online en la ciudad de Guayaquil?</a:t>
            </a:r>
            <a:endParaRPr lang="es-EC" dirty="0"/>
          </a:p>
          <a:p>
            <a:pPr marL="0" indent="0">
              <a:buNone/>
            </a:pPr>
            <a:endParaRPr lang="es-EC" dirty="0"/>
          </a:p>
        </p:txBody>
      </p:sp>
    </p:spTree>
    <p:extLst>
      <p:ext uri="{BB962C8B-B14F-4D97-AF65-F5344CB8AC3E}">
        <p14:creationId xmlns:p14="http://schemas.microsoft.com/office/powerpoint/2010/main" val="667631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OBJETIVOS</a:t>
            </a:r>
            <a:endParaRPr lang="es-EC" dirty="0"/>
          </a:p>
        </p:txBody>
      </p:sp>
      <p:sp>
        <p:nvSpPr>
          <p:cNvPr id="3" name="Marcador de contenido 2"/>
          <p:cNvSpPr>
            <a:spLocks noGrp="1"/>
          </p:cNvSpPr>
          <p:nvPr>
            <p:ph idx="1"/>
          </p:nvPr>
        </p:nvSpPr>
        <p:spPr>
          <a:solidFill>
            <a:srgbClr val="FFFF99"/>
          </a:solidFill>
        </p:spPr>
        <p:txBody>
          <a:bodyPr>
            <a:normAutofit/>
          </a:bodyPr>
          <a:lstStyle/>
          <a:p>
            <a:pPr marL="0" indent="0">
              <a:buNone/>
            </a:pPr>
            <a:endParaRPr lang="es-EC" dirty="0"/>
          </a:p>
          <a:p>
            <a:pPr marL="0" indent="0">
              <a:buNone/>
            </a:pPr>
            <a:r>
              <a:rPr lang="es-ES" b="1" dirty="0" smtClean="0"/>
              <a:t>Objetivo </a:t>
            </a:r>
            <a:r>
              <a:rPr lang="es-ES" b="1" dirty="0"/>
              <a:t>General</a:t>
            </a:r>
            <a:endParaRPr lang="es-EC" dirty="0"/>
          </a:p>
          <a:p>
            <a:pPr>
              <a:buFont typeface="Wingdings" panose="05000000000000000000" pitchFamily="2" charset="2"/>
              <a:buChar char="Ø"/>
            </a:pPr>
            <a:r>
              <a:rPr lang="es-ES" dirty="0"/>
              <a:t>Determinar cuál sería el impacto de la creación de una empresa de plantas ornamentales online en la ciudad de Guayaquil.</a:t>
            </a:r>
            <a:endParaRPr lang="es-EC" dirty="0"/>
          </a:p>
          <a:p>
            <a:pPr marL="0" indent="0">
              <a:buNone/>
            </a:pPr>
            <a:endParaRPr lang="es-EC" dirty="0"/>
          </a:p>
          <a:p>
            <a:pPr marL="0" indent="0">
              <a:buNone/>
            </a:pPr>
            <a:r>
              <a:rPr lang="es-ES" b="1" dirty="0"/>
              <a:t>Objetivos Específicos</a:t>
            </a:r>
            <a:endParaRPr lang="es-EC" dirty="0"/>
          </a:p>
          <a:p>
            <a:endParaRPr lang="es-EC" dirty="0"/>
          </a:p>
          <a:p>
            <a:pPr>
              <a:buFont typeface="Wingdings" panose="05000000000000000000" pitchFamily="2" charset="2"/>
              <a:buChar char="Ø"/>
            </a:pPr>
            <a:r>
              <a:rPr lang="es-ES" dirty="0"/>
              <a:t>Determinar las edades de las personas que les gustaría comprar plantas por internet</a:t>
            </a:r>
            <a:endParaRPr lang="es-EC" dirty="0"/>
          </a:p>
          <a:p>
            <a:pPr lvl="0">
              <a:buFont typeface="Wingdings" panose="05000000000000000000" pitchFamily="2" charset="2"/>
              <a:buChar char="Ø"/>
            </a:pPr>
            <a:r>
              <a:rPr lang="es-ES" dirty="0"/>
              <a:t>Analizar a que grupo de género son las que más frecuenta en la compra de plantas.</a:t>
            </a:r>
            <a:endParaRPr lang="es-EC" dirty="0"/>
          </a:p>
          <a:p>
            <a:pPr lvl="0">
              <a:buFont typeface="Wingdings" panose="05000000000000000000" pitchFamily="2" charset="2"/>
              <a:buChar char="Ø"/>
            </a:pPr>
            <a:r>
              <a:rPr lang="es-ES" dirty="0"/>
              <a:t>Determinar si los encuestados conocen empresas que vendan plantas por </a:t>
            </a:r>
            <a:r>
              <a:rPr lang="es-ES" dirty="0" smtClean="0"/>
              <a:t>internet</a:t>
            </a:r>
            <a:endParaRPr lang="es-EC" dirty="0"/>
          </a:p>
        </p:txBody>
      </p:sp>
    </p:spTree>
    <p:extLst>
      <p:ext uri="{BB962C8B-B14F-4D97-AF65-F5344CB8AC3E}">
        <p14:creationId xmlns:p14="http://schemas.microsoft.com/office/powerpoint/2010/main" val="4165896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HIPÓTESIS</a:t>
            </a:r>
            <a:endParaRPr lang="es-EC" dirty="0"/>
          </a:p>
        </p:txBody>
      </p:sp>
      <p:sp>
        <p:nvSpPr>
          <p:cNvPr id="3" name="Marcador de contenido 2"/>
          <p:cNvSpPr>
            <a:spLocks noGrp="1"/>
          </p:cNvSpPr>
          <p:nvPr>
            <p:ph idx="1"/>
          </p:nvPr>
        </p:nvSpPr>
        <p:spPr>
          <a:solidFill>
            <a:srgbClr val="FFFF99"/>
          </a:solidFill>
        </p:spPr>
        <p:txBody>
          <a:bodyPr/>
          <a:lstStyle/>
          <a:p>
            <a:pPr marL="0" indent="0">
              <a:buNone/>
            </a:pPr>
            <a:r>
              <a:rPr lang="es-ES" b="1" dirty="0"/>
              <a:t>Hipótesis General</a:t>
            </a:r>
            <a:endParaRPr lang="es-EC" dirty="0"/>
          </a:p>
          <a:p>
            <a:pPr lvl="0">
              <a:buFont typeface="Wingdings" panose="05000000000000000000" pitchFamily="2" charset="2"/>
              <a:buChar char="Ø"/>
            </a:pPr>
            <a:r>
              <a:rPr lang="es-ES" dirty="0"/>
              <a:t>Las personas encuestas en la ciudad de Guayaquil compran plantas ornamentales online</a:t>
            </a:r>
            <a:endParaRPr lang="es-EC" dirty="0"/>
          </a:p>
          <a:p>
            <a:endParaRPr lang="es-EC" dirty="0"/>
          </a:p>
          <a:p>
            <a:pPr marL="0" indent="0">
              <a:buNone/>
            </a:pPr>
            <a:r>
              <a:rPr lang="es-ES" b="1" dirty="0"/>
              <a:t>Hipótesis Específicas</a:t>
            </a:r>
            <a:endParaRPr lang="es-EC" dirty="0"/>
          </a:p>
          <a:p>
            <a:pPr lvl="0">
              <a:buFont typeface="Wingdings" panose="05000000000000000000" pitchFamily="2" charset="2"/>
              <a:buChar char="Ø"/>
            </a:pPr>
            <a:r>
              <a:rPr lang="es-ES" dirty="0"/>
              <a:t>La mayoría de hombres y mujeres encuestados les gustaría comprar plantas ornamentales online.</a:t>
            </a:r>
            <a:endParaRPr lang="es-EC" dirty="0"/>
          </a:p>
          <a:p>
            <a:pPr lvl="0">
              <a:buFont typeface="Wingdings" panose="05000000000000000000" pitchFamily="2" charset="2"/>
              <a:buChar char="Ø"/>
            </a:pPr>
            <a:r>
              <a:rPr lang="es-ES" dirty="0"/>
              <a:t>La edad de las personas encuestadas no impide en la compra de plantas ornamentales.</a:t>
            </a:r>
            <a:endParaRPr lang="es-EC" dirty="0"/>
          </a:p>
          <a:p>
            <a:pPr lvl="0">
              <a:buFont typeface="Wingdings" panose="05000000000000000000" pitchFamily="2" charset="2"/>
              <a:buChar char="Ø"/>
            </a:pPr>
            <a:r>
              <a:rPr lang="es-ES" dirty="0"/>
              <a:t>Los encuestados desconocen de las ventas online de plantas ornamentales.</a:t>
            </a:r>
            <a:endParaRPr lang="es-EC" dirty="0"/>
          </a:p>
          <a:p>
            <a:endParaRPr lang="es-EC" dirty="0"/>
          </a:p>
        </p:txBody>
      </p:sp>
    </p:spTree>
    <p:extLst>
      <p:ext uri="{BB962C8B-B14F-4D97-AF65-F5344CB8AC3E}">
        <p14:creationId xmlns:p14="http://schemas.microsoft.com/office/powerpoint/2010/main" val="1568441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dirty="0" smtClean="0"/>
              <a:t>POBLACIÓN </a:t>
            </a:r>
            <a:r>
              <a:rPr lang="es-ES" b="1" dirty="0"/>
              <a:t>Y </a:t>
            </a:r>
            <a:r>
              <a:rPr lang="es-ES" b="1" dirty="0" smtClean="0"/>
              <a:t>MUESTRA</a:t>
            </a:r>
            <a:endParaRPr lang="es-EC" dirty="0"/>
          </a:p>
        </p:txBody>
      </p:sp>
      <p:sp>
        <p:nvSpPr>
          <p:cNvPr id="3" name="Marcador de contenido 2"/>
          <p:cNvSpPr>
            <a:spLocks noGrp="1"/>
          </p:cNvSpPr>
          <p:nvPr>
            <p:ph idx="1"/>
          </p:nvPr>
        </p:nvSpPr>
        <p:spPr>
          <a:xfrm>
            <a:off x="1066800" y="1790163"/>
            <a:ext cx="10058400" cy="4456091"/>
          </a:xfrm>
          <a:solidFill>
            <a:srgbClr val="FFFF99"/>
          </a:solidFill>
        </p:spPr>
        <p:txBody>
          <a:bodyPr/>
          <a:lstStyle/>
          <a:p>
            <a:r>
              <a:rPr lang="es-ES" dirty="0"/>
              <a:t>Según los datos del Inec en la ciudad de Guayaquil existen 2.350,925 habitantes de los cuales se procederá a coger una muestra que evidencie la conservación y preservación de las plantas ornamentales para luego obtener los resultados de la investigación</a:t>
            </a:r>
            <a:endParaRPr lang="es-EC" dirty="0"/>
          </a:p>
          <a:p>
            <a:pPr marL="0" indent="0">
              <a:buNone/>
            </a:pPr>
            <a:r>
              <a:rPr lang="es-ES" b="1" dirty="0"/>
              <a:t>Población:</a:t>
            </a:r>
            <a:endParaRPr lang="es-EC" dirty="0"/>
          </a:p>
          <a:p>
            <a:r>
              <a:rPr lang="es-ES" dirty="0"/>
              <a:t># De habitantes    16.372,407</a:t>
            </a:r>
            <a:endParaRPr lang="es-EC" dirty="0"/>
          </a:p>
          <a:p>
            <a:pPr marL="0" indent="0">
              <a:buNone/>
            </a:pPr>
            <a:endParaRPr lang="es-EC" dirty="0"/>
          </a:p>
          <a:p>
            <a:pPr marL="0" indent="0">
              <a:buNone/>
            </a:pPr>
            <a:r>
              <a:rPr lang="es-ES" b="1" dirty="0"/>
              <a:t>Tamaño de la Muestra:</a:t>
            </a:r>
            <a:endParaRPr lang="es-EC" dirty="0"/>
          </a:p>
          <a:p>
            <a:r>
              <a:rPr lang="es-ES" dirty="0"/>
              <a:t>Zona </a:t>
            </a:r>
            <a:r>
              <a:rPr lang="es-ES" dirty="0" smtClean="0"/>
              <a:t>Guayaquil</a:t>
            </a:r>
          </a:p>
          <a:p>
            <a:endParaRPr lang="es-ES" dirty="0"/>
          </a:p>
          <a:p>
            <a:endParaRPr lang="es-ES" dirty="0" smtClean="0"/>
          </a:p>
          <a:p>
            <a:r>
              <a:rPr lang="es-ES" b="1" dirty="0"/>
              <a:t>Tamaño </a:t>
            </a:r>
            <a:r>
              <a:rPr lang="es-ES" b="1" dirty="0" err="1"/>
              <a:t>Muestral</a:t>
            </a:r>
            <a:r>
              <a:rPr lang="es-ES" b="1" dirty="0"/>
              <a:t>:</a:t>
            </a:r>
            <a:r>
              <a:rPr lang="es-ES" dirty="0"/>
              <a:t> 2.350.915</a:t>
            </a:r>
            <a:endParaRPr lang="es-EC" dirty="0"/>
          </a:p>
          <a:p>
            <a:pPr marL="0" indent="0">
              <a:buNone/>
            </a:pPr>
            <a:endParaRPr lang="es-EC" dirty="0"/>
          </a:p>
          <a:p>
            <a:endParaRPr lang="es-EC" dirty="0"/>
          </a:p>
        </p:txBody>
      </p:sp>
      <p:graphicFrame>
        <p:nvGraphicFramePr>
          <p:cNvPr id="4" name="Tabla 3"/>
          <p:cNvGraphicFramePr>
            <a:graphicFrameLocks noGrp="1"/>
          </p:cNvGraphicFramePr>
          <p:nvPr>
            <p:extLst>
              <p:ext uri="{D42A27DB-BD31-4B8C-83A1-F6EECF244321}">
                <p14:modId xmlns:p14="http://schemas.microsoft.com/office/powerpoint/2010/main" val="2439395804"/>
              </p:ext>
            </p:extLst>
          </p:nvPr>
        </p:nvGraphicFramePr>
        <p:xfrm>
          <a:off x="1174124" y="4927519"/>
          <a:ext cx="2599386" cy="723075"/>
        </p:xfrm>
        <a:graphic>
          <a:graphicData uri="http://schemas.openxmlformats.org/drawingml/2006/table">
            <a:tbl>
              <a:tblPr firstRow="1" firstCol="1" bandRow="1">
                <a:tableStyleId>{5C22544A-7EE6-4342-B048-85BDC9FD1C3A}</a:tableStyleId>
              </a:tblPr>
              <a:tblGrid>
                <a:gridCol w="1299693"/>
                <a:gridCol w="1299693"/>
              </a:tblGrid>
              <a:tr h="190500">
                <a:tc>
                  <a:txBody>
                    <a:bodyPr/>
                    <a:lstStyle/>
                    <a:p>
                      <a:pPr>
                        <a:lnSpc>
                          <a:spcPct val="150000"/>
                        </a:lnSpc>
                        <a:spcAft>
                          <a:spcPts val="0"/>
                        </a:spcAft>
                      </a:pPr>
                      <a:r>
                        <a:rPr lang="es-ES" sz="1200">
                          <a:effectLst/>
                        </a:rPr>
                        <a:t>Total</a:t>
                      </a:r>
                      <a:endParaRPr lang="es-EC"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lnSpc>
                          <a:spcPct val="150000"/>
                        </a:lnSpc>
                        <a:spcAft>
                          <a:spcPts val="0"/>
                        </a:spcAft>
                      </a:pPr>
                      <a:r>
                        <a:rPr lang="es-ES" sz="1200">
                          <a:effectLst/>
                        </a:rPr>
                        <a:t>2.350,915</a:t>
                      </a:r>
                      <a:endParaRPr lang="es-EC" sz="1200">
                        <a:effectLst/>
                        <a:latin typeface="Times New Roman" panose="02020603050405020304" pitchFamily="18" charset="0"/>
                        <a:ea typeface="Times New Roman" panose="02020603050405020304" pitchFamily="18" charset="0"/>
                      </a:endParaRPr>
                    </a:p>
                  </a:txBody>
                  <a:tcPr marL="44450" marR="44450" marT="0" marB="0" anchor="b"/>
                </a:tc>
              </a:tr>
              <a:tr h="190500">
                <a:tc>
                  <a:txBody>
                    <a:bodyPr/>
                    <a:lstStyle/>
                    <a:p>
                      <a:pPr>
                        <a:lnSpc>
                          <a:spcPct val="150000"/>
                        </a:lnSpc>
                        <a:spcAft>
                          <a:spcPts val="0"/>
                        </a:spcAft>
                      </a:pPr>
                      <a:r>
                        <a:rPr lang="es-ES" sz="1200">
                          <a:effectLst/>
                        </a:rPr>
                        <a:t>Mujeres</a:t>
                      </a:r>
                      <a:endParaRPr lang="es-EC"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lnSpc>
                          <a:spcPct val="150000"/>
                        </a:lnSpc>
                        <a:spcAft>
                          <a:spcPts val="0"/>
                        </a:spcAft>
                      </a:pPr>
                      <a:r>
                        <a:rPr lang="es-ES" sz="1200">
                          <a:effectLst/>
                        </a:rPr>
                        <a:t>1.192,694</a:t>
                      </a:r>
                      <a:endParaRPr lang="es-EC" sz="1200">
                        <a:effectLst/>
                        <a:latin typeface="Times New Roman" panose="02020603050405020304" pitchFamily="18" charset="0"/>
                        <a:ea typeface="Times New Roman" panose="02020603050405020304" pitchFamily="18" charset="0"/>
                      </a:endParaRPr>
                    </a:p>
                  </a:txBody>
                  <a:tcPr marL="44450" marR="44450" marT="0" marB="0" anchor="b"/>
                </a:tc>
              </a:tr>
              <a:tr h="190500">
                <a:tc>
                  <a:txBody>
                    <a:bodyPr/>
                    <a:lstStyle/>
                    <a:p>
                      <a:pPr>
                        <a:lnSpc>
                          <a:spcPct val="150000"/>
                        </a:lnSpc>
                        <a:spcAft>
                          <a:spcPts val="0"/>
                        </a:spcAft>
                      </a:pPr>
                      <a:r>
                        <a:rPr lang="es-ES" sz="1200">
                          <a:effectLst/>
                        </a:rPr>
                        <a:t>Hombres</a:t>
                      </a:r>
                      <a:endParaRPr lang="es-EC" sz="1200">
                        <a:effectLst/>
                        <a:latin typeface="Times New Roman" panose="02020603050405020304" pitchFamily="18" charset="0"/>
                        <a:ea typeface="Times New Roman" panose="02020603050405020304" pitchFamily="18" charset="0"/>
                      </a:endParaRPr>
                    </a:p>
                  </a:txBody>
                  <a:tcPr marL="44450" marR="44450" marT="0" marB="0" anchor="b"/>
                </a:tc>
                <a:tc>
                  <a:txBody>
                    <a:bodyPr/>
                    <a:lstStyle/>
                    <a:p>
                      <a:pPr algn="r">
                        <a:lnSpc>
                          <a:spcPct val="150000"/>
                        </a:lnSpc>
                        <a:spcAft>
                          <a:spcPts val="0"/>
                        </a:spcAft>
                      </a:pPr>
                      <a:r>
                        <a:rPr lang="es-ES" sz="1200" dirty="0">
                          <a:effectLst/>
                        </a:rPr>
                        <a:t>1.158,221</a:t>
                      </a:r>
                      <a:endParaRPr lang="es-EC" sz="1200" dirty="0">
                        <a:effectLst/>
                        <a:latin typeface="Times New Roman" panose="02020603050405020304" pitchFamily="18" charset="0"/>
                        <a:ea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1958293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t>POBLACIÓN Y MUESTRA</a:t>
            </a:r>
            <a:endParaRPr lang="es-EC"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066800" y="2103120"/>
                <a:ext cx="10058400" cy="4387832"/>
              </a:xfrm>
              <a:solidFill>
                <a:srgbClr val="FFFF99"/>
              </a:solidFill>
            </p:spPr>
            <p:txBody>
              <a:bodyPr>
                <a:noAutofit/>
              </a:bodyPr>
              <a:lstStyle/>
              <a:p>
                <a:pPr marL="0" indent="0">
                  <a:buNone/>
                </a:pPr>
                <a:r>
                  <a:rPr lang="es-ES" sz="1200" b="1" dirty="0"/>
                  <a:t>Formula Infinita</a:t>
                </a:r>
                <a:endParaRPr lang="es-EC" sz="1200" dirty="0"/>
              </a:p>
              <a:p>
                <a14:m>
                  <m:oMath xmlns:m="http://schemas.openxmlformats.org/officeDocument/2006/math">
                    <m:r>
                      <a:rPr lang="es-ES" sz="1200" i="1">
                        <a:latin typeface="Cambria Math" panose="02040503050406030204" pitchFamily="18" charset="0"/>
                      </a:rPr>
                      <m:t>𝑛</m:t>
                    </m:r>
                    <m:r>
                      <a:rPr lang="es-ES" sz="1200" i="1">
                        <a:latin typeface="Cambria Math" panose="02040503050406030204" pitchFamily="18" charset="0"/>
                      </a:rPr>
                      <m:t>=</m:t>
                    </m:r>
                    <m:f>
                      <m:fPr>
                        <m:ctrlPr>
                          <a:rPr lang="es-EC" sz="1200" i="1">
                            <a:latin typeface="Cambria Math" panose="02040503050406030204" pitchFamily="18" charset="0"/>
                          </a:rPr>
                        </m:ctrlPr>
                      </m:fPr>
                      <m:num>
                        <m:sSup>
                          <m:sSupPr>
                            <m:ctrlPr>
                              <a:rPr lang="es-EC" sz="1200" i="1">
                                <a:latin typeface="Cambria Math" panose="02040503050406030204" pitchFamily="18" charset="0"/>
                              </a:rPr>
                            </m:ctrlPr>
                          </m:sSupPr>
                          <m:e>
                            <m:r>
                              <a:rPr lang="es-ES" sz="1200" i="1">
                                <a:latin typeface="Cambria Math" panose="02040503050406030204" pitchFamily="18" charset="0"/>
                              </a:rPr>
                              <m:t>𝑧</m:t>
                            </m:r>
                          </m:e>
                          <m:sup>
                            <m:r>
                              <a:rPr lang="es-ES" sz="1200" i="1">
                                <a:latin typeface="Cambria Math" panose="02040503050406030204" pitchFamily="18" charset="0"/>
                              </a:rPr>
                              <m:t>2</m:t>
                            </m:r>
                          </m:sup>
                        </m:sSup>
                        <m:r>
                          <a:rPr lang="es-ES" sz="1200" i="1">
                            <a:latin typeface="Cambria Math" panose="02040503050406030204" pitchFamily="18" charset="0"/>
                          </a:rPr>
                          <m:t>𝑃</m:t>
                        </m:r>
                        <m:r>
                          <a:rPr lang="es-ES" sz="1200" i="1">
                            <a:latin typeface="Cambria Math" panose="02040503050406030204" pitchFamily="18" charset="0"/>
                          </a:rPr>
                          <m:t>.</m:t>
                        </m:r>
                        <m:r>
                          <a:rPr lang="es-ES" sz="1200" i="1">
                            <a:latin typeface="Cambria Math" panose="02040503050406030204" pitchFamily="18" charset="0"/>
                          </a:rPr>
                          <m:t>𝑄</m:t>
                        </m:r>
                      </m:num>
                      <m:den>
                        <m:sSup>
                          <m:sSupPr>
                            <m:ctrlPr>
                              <a:rPr lang="es-EC" sz="1200" i="1">
                                <a:latin typeface="Cambria Math" panose="02040503050406030204" pitchFamily="18" charset="0"/>
                              </a:rPr>
                            </m:ctrlPr>
                          </m:sSupPr>
                          <m:e>
                            <m:r>
                              <a:rPr lang="es-ES" sz="1200" i="1">
                                <a:latin typeface="Cambria Math" panose="02040503050406030204" pitchFamily="18" charset="0"/>
                              </a:rPr>
                              <m:t>𝑒</m:t>
                            </m:r>
                          </m:e>
                          <m:sup>
                            <m:r>
                              <a:rPr lang="es-ES" sz="1200" i="1">
                                <a:latin typeface="Cambria Math" panose="02040503050406030204" pitchFamily="18" charset="0"/>
                              </a:rPr>
                              <m:t>2</m:t>
                            </m:r>
                          </m:sup>
                        </m:sSup>
                      </m:den>
                    </m:f>
                  </m:oMath>
                </a14:m>
                <a:endParaRPr lang="es-EC" sz="1200" dirty="0"/>
              </a:p>
              <a:p>
                <a:pPr marL="0" indent="0">
                  <a:buNone/>
                </a:pPr>
                <a:r>
                  <a:rPr lang="es-ES" sz="1200" b="1" dirty="0"/>
                  <a:t>(p)Probabilidad de ocurrencia</a:t>
                </a:r>
                <a:endParaRPr lang="es-EC" sz="1200" dirty="0"/>
              </a:p>
              <a:p>
                <a:r>
                  <a:rPr lang="es-ES" sz="1200" dirty="0"/>
                  <a:t>Se consideró la probabilidad del </a:t>
                </a:r>
                <a:r>
                  <a:rPr lang="es-ES" sz="1200" dirty="0" smtClean="0"/>
                  <a:t>50%</a:t>
                </a:r>
                <a:endParaRPr lang="es-EC" sz="1200" dirty="0"/>
              </a:p>
              <a:p>
                <a:pPr marL="0" indent="0">
                  <a:buNone/>
                </a:pPr>
                <a:r>
                  <a:rPr lang="es-ES" sz="1200" b="1" dirty="0"/>
                  <a:t>(q)Probabilidad de no ocurrencia</a:t>
                </a:r>
                <a:endParaRPr lang="es-EC" sz="1200" dirty="0"/>
              </a:p>
              <a:p>
                <a:r>
                  <a:rPr lang="es-ES" sz="1200" dirty="0"/>
                  <a:t>Se estima la probabilidad de no ocurrencia del 50</a:t>
                </a:r>
                <a:r>
                  <a:rPr lang="es-ES" sz="1200" dirty="0" smtClean="0"/>
                  <a:t>%</a:t>
                </a:r>
                <a:endParaRPr lang="es-EC" sz="1200" dirty="0"/>
              </a:p>
              <a:p>
                <a:pPr marL="0" indent="0">
                  <a:buNone/>
                </a:pPr>
                <a:r>
                  <a:rPr lang="es-ES" sz="1200" b="1" dirty="0"/>
                  <a:t>(e)Error de muestreo</a:t>
                </a:r>
                <a:endParaRPr lang="es-EC" sz="1200" dirty="0"/>
              </a:p>
              <a:p>
                <a:r>
                  <a:rPr lang="es-ES" sz="1200" dirty="0"/>
                  <a:t>Margen de error del 9</a:t>
                </a:r>
                <a:r>
                  <a:rPr lang="es-ES" sz="1200" dirty="0" smtClean="0"/>
                  <a:t>%</a:t>
                </a:r>
                <a:endParaRPr lang="es-EC" sz="1200" dirty="0"/>
              </a:p>
              <a:p>
                <a:pPr marL="0" indent="0">
                  <a:buNone/>
                </a:pPr>
                <a:r>
                  <a:rPr lang="es-ES" sz="1200" b="1" dirty="0"/>
                  <a:t>(z) Nivel de confianza</a:t>
                </a:r>
                <a:endParaRPr lang="es-EC" sz="1200" dirty="0"/>
              </a:p>
              <a:p>
                <a:r>
                  <a:rPr lang="es-ES" sz="1200" dirty="0"/>
                  <a:t>Se consideró el 92% que es recomendable</a:t>
                </a:r>
                <a:endParaRPr lang="es-EC" sz="1200" dirty="0"/>
              </a:p>
              <a:p>
                <a:pPr marL="0" indent="0">
                  <a:buNone/>
                </a:pPr>
                <a:r>
                  <a:rPr lang="es-ES" sz="1200" dirty="0"/>
                  <a:t> </a:t>
                </a:r>
                <a:endParaRPr lang="es-EC" sz="1200" dirty="0"/>
              </a:p>
              <a:p>
                <a:pPr marL="0" indent="0">
                  <a:buNone/>
                </a:pPr>
                <a:r>
                  <a:rPr lang="es-ES" sz="1200" b="1" dirty="0"/>
                  <a:t>Resultado final del cálculo de la muestra</a:t>
                </a:r>
                <a:endParaRPr lang="es-EC" sz="1200" dirty="0"/>
              </a:p>
              <a:p>
                <a:r>
                  <a:rPr lang="es-ES" sz="1200" dirty="0" smtClean="0"/>
                  <a:t>95</a:t>
                </a:r>
                <a:endParaRPr lang="es-EC" sz="12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066800" y="2103120"/>
                <a:ext cx="10058400" cy="4387832"/>
              </a:xfrm>
              <a:blipFill rotWithShape="0">
                <a:blip r:embed="rId2"/>
                <a:stretch>
                  <a:fillRect/>
                </a:stretch>
              </a:blipFill>
            </p:spPr>
            <p:txBody>
              <a:bodyPr/>
              <a:lstStyle/>
              <a:p>
                <a:r>
                  <a:rPr lang="es-EC">
                    <a:noFill/>
                  </a:rPr>
                  <a:t> </a:t>
                </a:r>
              </a:p>
            </p:txBody>
          </p:sp>
        </mc:Fallback>
      </mc:AlternateContent>
    </p:spTree>
    <p:extLst>
      <p:ext uri="{BB962C8B-B14F-4D97-AF65-F5344CB8AC3E}">
        <p14:creationId xmlns:p14="http://schemas.microsoft.com/office/powerpoint/2010/main" val="1000205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CONCLUSIONES</a:t>
            </a:r>
            <a:endParaRPr lang="es-EC" dirty="0"/>
          </a:p>
        </p:txBody>
      </p:sp>
      <p:sp>
        <p:nvSpPr>
          <p:cNvPr id="3" name="Marcador de contenido 2"/>
          <p:cNvSpPr>
            <a:spLocks noGrp="1"/>
          </p:cNvSpPr>
          <p:nvPr>
            <p:ph idx="1"/>
          </p:nvPr>
        </p:nvSpPr>
        <p:spPr>
          <a:solidFill>
            <a:srgbClr val="FFFF99"/>
          </a:solidFill>
        </p:spPr>
        <p:txBody>
          <a:bodyPr>
            <a:normAutofit fontScale="92500" lnSpcReduction="20000"/>
          </a:bodyPr>
          <a:lstStyle/>
          <a:p>
            <a:pPr lvl="0">
              <a:buFont typeface="Wingdings" panose="05000000000000000000" pitchFamily="2" charset="2"/>
              <a:buChar char="Ø"/>
            </a:pPr>
            <a:r>
              <a:rPr lang="es-ES" dirty="0"/>
              <a:t>Los potenciales clientes entre hombre y mujeres la mayoría no conocen una empresa que venda plantas ornamentales por internet pero si les gustaría comprarlas vía online.</a:t>
            </a:r>
            <a:endParaRPr lang="es-EC" dirty="0"/>
          </a:p>
          <a:p>
            <a:pPr lvl="0">
              <a:buFont typeface="Wingdings" panose="05000000000000000000" pitchFamily="2" charset="2"/>
              <a:buChar char="Ø"/>
            </a:pPr>
            <a:r>
              <a:rPr lang="es-ES" dirty="0"/>
              <a:t>La minoría de personas si se han fijado en páginas de internet y dicen haber visto en Facebook que la mayoría de empresas no están debidamente establecidas.</a:t>
            </a:r>
            <a:endParaRPr lang="es-EC" dirty="0"/>
          </a:p>
          <a:p>
            <a:pPr lvl="0">
              <a:buFont typeface="Wingdings" panose="05000000000000000000" pitchFamily="2" charset="2"/>
              <a:buChar char="Ø"/>
            </a:pPr>
            <a:r>
              <a:rPr lang="es-ES" dirty="0"/>
              <a:t>Para adquirir plantas ornamentales los clientes se fijan en la calidad pero también en la comodidad en cuanto a la entrega a domicilio. </a:t>
            </a:r>
            <a:endParaRPr lang="es-EC" dirty="0"/>
          </a:p>
          <a:p>
            <a:pPr>
              <a:buFont typeface="Wingdings" panose="05000000000000000000" pitchFamily="2" charset="2"/>
              <a:buChar char="Ø"/>
            </a:pPr>
            <a:r>
              <a:rPr lang="es-ES" dirty="0"/>
              <a:t>El factor que interfiere en la obtención de las plantas es la ubicación de los lugares donde venden las plantas ornamentales, lo que significa que la apertura de la página es muy importante y necesaria ya que ahorrarían tiempo. </a:t>
            </a:r>
            <a:endParaRPr lang="es-EC" dirty="0"/>
          </a:p>
          <a:p>
            <a:pPr lvl="0">
              <a:buFont typeface="Wingdings" panose="05000000000000000000" pitchFamily="2" charset="2"/>
              <a:buChar char="Ø"/>
            </a:pPr>
            <a:r>
              <a:rPr lang="es-ES" dirty="0"/>
              <a:t>En cuanto a encuestas se notó que las personas si quisieran comprar plantas por internet pero hay factores que lo impiden como el tiempo, el desconocimiento, la ubicación para esto será mejor crear la página en donde puedan adquirirlas sin necesidad de ir al lugar, con muchas comodidades como la entrega a domicilio y la forma de pago, ya que Ecuador cada vez avanza más con el tema del comercio online y aquí es donde hay oportunidad para este tipo de negocio</a:t>
            </a:r>
            <a:r>
              <a:rPr lang="es-ES" dirty="0" smtClean="0"/>
              <a:t>.</a:t>
            </a:r>
            <a:endParaRPr lang="es-EC" dirty="0"/>
          </a:p>
        </p:txBody>
      </p:sp>
    </p:spTree>
    <p:extLst>
      <p:ext uri="{BB962C8B-B14F-4D97-AF65-F5344CB8AC3E}">
        <p14:creationId xmlns:p14="http://schemas.microsoft.com/office/powerpoint/2010/main" val="1852814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6800" y="991673"/>
            <a:ext cx="10058400" cy="5043367"/>
          </a:xfrm>
        </p:spPr>
        <p:txBody>
          <a:bodyPr/>
          <a:lstStyle/>
          <a:p>
            <a:pPr marL="0" indent="0">
              <a:buNone/>
            </a:pPr>
            <a:endParaRPr lang="es-EC" dirty="0" smtClean="0"/>
          </a:p>
          <a:p>
            <a:pPr marL="0" indent="0">
              <a:buNone/>
            </a:pPr>
            <a:endParaRPr lang="es-EC" dirty="0"/>
          </a:p>
          <a:p>
            <a:pPr marL="0" indent="0">
              <a:buNone/>
            </a:pPr>
            <a:endParaRPr lang="es-EC" dirty="0" smtClean="0"/>
          </a:p>
          <a:p>
            <a:pPr marL="0" indent="0" algn="ctr">
              <a:buNone/>
            </a:pPr>
            <a:endParaRPr lang="es-EC" dirty="0"/>
          </a:p>
          <a:p>
            <a:pPr marL="0" indent="0" algn="ctr">
              <a:buNone/>
            </a:pPr>
            <a:r>
              <a:rPr lang="es-EC" sz="2000" b="1" u="sng" dirty="0" smtClean="0">
                <a:hlinkClick r:id="rId2" action="ppaction://hlinkfile"/>
              </a:rPr>
              <a:t>FUNDAMENTACION ESTADISTICA</a:t>
            </a:r>
            <a:endParaRPr lang="es-EC" sz="2000" b="1" u="sng" dirty="0"/>
          </a:p>
        </p:txBody>
      </p:sp>
    </p:spTree>
    <p:extLst>
      <p:ext uri="{BB962C8B-B14F-4D97-AF65-F5344CB8AC3E}">
        <p14:creationId xmlns:p14="http://schemas.microsoft.com/office/powerpoint/2010/main" val="991251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74</TotalTime>
  <Words>491</Words>
  <Application>Microsoft Office PowerPoint</Application>
  <PresentationFormat>Panorámica</PresentationFormat>
  <Paragraphs>74</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Calibri</vt:lpstr>
      <vt:lpstr>Cambria Math</vt:lpstr>
      <vt:lpstr>Century Gothic</vt:lpstr>
      <vt:lpstr>Garamond</vt:lpstr>
      <vt:lpstr>Times New Roman</vt:lpstr>
      <vt:lpstr>Wingdings</vt:lpstr>
      <vt:lpstr>Savon</vt:lpstr>
      <vt:lpstr>TEMA COMERCIALIZACION DE PLANTAS ORNAMENTALES POR INTERNET </vt:lpstr>
      <vt:lpstr>PLANTEAMIENTO DEL PROBLEMA</vt:lpstr>
      <vt:lpstr>OBJETIVOS</vt:lpstr>
      <vt:lpstr>HIPÓTESIS</vt:lpstr>
      <vt:lpstr>POBLACIÓN Y MUESTRA</vt:lpstr>
      <vt:lpstr>POBLACIÓN Y MUESTRA</vt:lpstr>
      <vt:lpstr>CONCLUSIONES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COMERCIALIZACION DE PLANTAS ORNAMENTALES POR INTERNET </dc:title>
  <dc:creator>DOCENTE</dc:creator>
  <cp:lastModifiedBy>DOCENTE</cp:lastModifiedBy>
  <cp:revision>8</cp:revision>
  <cp:lastPrinted>2016-09-06T05:40:25Z</cp:lastPrinted>
  <dcterms:created xsi:type="dcterms:W3CDTF">2016-09-06T03:53:19Z</dcterms:created>
  <dcterms:modified xsi:type="dcterms:W3CDTF">2016-09-06T05:40:42Z</dcterms:modified>
</cp:coreProperties>
</file>