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9/5/2016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ESTADISTICA%201%20GINA.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normAutofit lnSpcReduction="10000"/>
          </a:bodyPr>
          <a:lstStyle/>
          <a:p>
            <a:r>
              <a:rPr lang="es-EC" dirty="0" smtClean="0"/>
              <a:t>Docente:</a:t>
            </a:r>
          </a:p>
          <a:p>
            <a:r>
              <a:rPr lang="es-EC" dirty="0" smtClean="0"/>
              <a:t>PhD. Ruperto Bonet Chaple</a:t>
            </a:r>
          </a:p>
          <a:p>
            <a:endParaRPr lang="es-EC" dirty="0"/>
          </a:p>
          <a:p>
            <a:r>
              <a:rPr lang="es-EC" dirty="0" smtClean="0"/>
              <a:t>Autora: </a:t>
            </a:r>
          </a:p>
          <a:p>
            <a:r>
              <a:rPr lang="es-EC" dirty="0" smtClean="0"/>
              <a:t>Msc. Gina Camacho Tovar</a:t>
            </a:r>
            <a:endParaRPr lang="es-EC" dirty="0"/>
          </a:p>
        </p:txBody>
      </p:sp>
      <p:sp>
        <p:nvSpPr>
          <p:cNvPr id="4" name="Rectangle 1"/>
          <p:cNvSpPr>
            <a:spLocks noGrp="1" noChangeArrowheads="1"/>
          </p:cNvSpPr>
          <p:nvPr>
            <p:ph type="ctrTitle"/>
          </p:nvPr>
        </p:nvSpPr>
        <p:spPr bwMode="auto">
          <a:xfrm>
            <a:off x="540527" y="5183828"/>
            <a:ext cx="7605735" cy="1015663"/>
          </a:xfrm>
          <a:prstGeom prst="rect">
            <a:avLst/>
          </a:prstGeom>
          <a:solidFill>
            <a:schemeClr val="accent3">
              <a:lumMod val="40000"/>
              <a:lumOff val="60000"/>
            </a:schemeClr>
          </a:solidFill>
          <a:ln>
            <a:headEnd/>
            <a:tailEn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TEMA</a:t>
            </a:r>
            <a:r>
              <a:rPr kumimoji="0" lang="es-ES" altLang="es-EC" sz="1800" b="1"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
            </a:r>
            <a:br>
              <a:rPr kumimoji="0" lang="es-ES" altLang="es-EC" sz="1800" b="1"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br>
            <a:r>
              <a:rPr kumimoji="0" lang="es-ES" altLang="es-EC"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COMERCIALIZACION Y ASESORÍA INTEGRAL EN MODA,</a:t>
            </a:r>
            <a:br>
              <a:rPr kumimoji="0" lang="es-ES" altLang="es-EC"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s-ES" altLang="es-EC"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SERVICIOS DE VENTA DE ROPA.</a:t>
            </a:r>
            <a:endParaRPr kumimoji="0" lang="es-ES" altLang="es-EC" sz="1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954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7"/>
            <a:ext cx="9720072" cy="990366"/>
          </a:xfr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a:lstStyle/>
          <a:p>
            <a:pPr algn="ctr"/>
            <a:r>
              <a:rPr lang="es-EC" dirty="0" smtClean="0"/>
              <a:t>Planteamiento del problema</a:t>
            </a:r>
            <a:endParaRPr lang="es-EC" dirty="0"/>
          </a:p>
        </p:txBody>
      </p:sp>
      <p:sp>
        <p:nvSpPr>
          <p:cNvPr id="3" name="Marcador de contenido 2"/>
          <p:cNvSpPr>
            <a:spLocks noGrp="1"/>
          </p:cNvSpPr>
          <p:nvPr>
            <p:ph idx="1"/>
          </p:nvPr>
        </p:nvSpPr>
        <p:spPr>
          <a:xfrm>
            <a:off x="1024128" y="1688123"/>
            <a:ext cx="9720073" cy="4621238"/>
          </a:xfrm>
          <a:ln>
            <a:solidFill>
              <a:srgbClr val="FF0000"/>
            </a:solidFill>
          </a:ln>
        </p:spPr>
        <p:style>
          <a:lnRef idx="2">
            <a:schemeClr val="accent1"/>
          </a:lnRef>
          <a:fillRef idx="1">
            <a:schemeClr val="lt1"/>
          </a:fillRef>
          <a:effectRef idx="0">
            <a:schemeClr val="accent1"/>
          </a:effectRef>
          <a:fontRef idx="minor">
            <a:schemeClr val="dk1"/>
          </a:fontRef>
        </p:style>
        <p:txBody>
          <a:bodyPr>
            <a:normAutofit/>
          </a:bodyPr>
          <a:lstStyle/>
          <a:p>
            <a:endParaRPr lang="es-EC" dirty="0" smtClean="0"/>
          </a:p>
          <a:p>
            <a:pPr>
              <a:buFont typeface="Wingdings" panose="05000000000000000000" pitchFamily="2" charset="2"/>
              <a:buChar char="v"/>
            </a:pPr>
            <a:r>
              <a:rPr lang="es-EC" dirty="0" smtClean="0"/>
              <a:t> Empresas no orientadas a ofrecer servicio con asesoría.</a:t>
            </a:r>
          </a:p>
          <a:p>
            <a:pPr marL="0" indent="0">
              <a:buNone/>
            </a:pPr>
            <a:endParaRPr lang="es-EC" dirty="0" smtClean="0"/>
          </a:p>
          <a:p>
            <a:pPr>
              <a:buFont typeface="Wingdings" panose="05000000000000000000" pitchFamily="2" charset="2"/>
              <a:buChar char="v"/>
            </a:pPr>
            <a:r>
              <a:rPr lang="es-EC" dirty="0" smtClean="0"/>
              <a:t>No se aprovechan las ideas como base para ingresar en el mercado empresarial.</a:t>
            </a:r>
          </a:p>
          <a:p>
            <a:pPr marL="0" indent="0">
              <a:buNone/>
            </a:pPr>
            <a:endParaRPr lang="es-EC" dirty="0" smtClean="0"/>
          </a:p>
          <a:p>
            <a:pPr>
              <a:buFont typeface="Wingdings" panose="05000000000000000000" pitchFamily="2" charset="2"/>
              <a:buChar char="v"/>
            </a:pPr>
            <a:r>
              <a:rPr lang="es-EC" dirty="0" smtClean="0"/>
              <a:t>No se utiliza el marketing para desarrollar la marca exclusiva con asesoría en el mercado nacional.</a:t>
            </a:r>
          </a:p>
          <a:p>
            <a:pPr marL="0" indent="0" algn="ctr">
              <a:buNone/>
            </a:pPr>
            <a:r>
              <a:rPr lang="es-EC" sz="2400" b="1" dirty="0"/>
              <a:t>Problema </a:t>
            </a:r>
            <a:r>
              <a:rPr lang="es-EC" sz="2400" b="1" dirty="0" smtClean="0"/>
              <a:t>General</a:t>
            </a:r>
          </a:p>
          <a:p>
            <a:pPr>
              <a:buFont typeface="Wingdings" panose="05000000000000000000" pitchFamily="2" charset="2"/>
              <a:buChar char="v"/>
            </a:pPr>
            <a:r>
              <a:rPr lang="es-ES" dirty="0" smtClean="0"/>
              <a:t> ¿</a:t>
            </a:r>
            <a:r>
              <a:rPr lang="es-ES" dirty="0"/>
              <a:t>Cuál será la aceptación de una empresa de venta de ropa exclusiva con asesoría integral en moda?</a:t>
            </a:r>
          </a:p>
          <a:p>
            <a:pPr marL="0" indent="0">
              <a:buNone/>
            </a:pPr>
            <a:endParaRPr lang="es-EC" dirty="0" smtClean="0"/>
          </a:p>
          <a:p>
            <a:endParaRPr lang="es-EC" dirty="0" smtClean="0"/>
          </a:p>
          <a:p>
            <a:endParaRPr lang="es-EC" dirty="0"/>
          </a:p>
        </p:txBody>
      </p:sp>
    </p:spTree>
    <p:extLst>
      <p:ext uri="{BB962C8B-B14F-4D97-AF65-F5344CB8AC3E}">
        <p14:creationId xmlns:p14="http://schemas.microsoft.com/office/powerpoint/2010/main" val="2745635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pPr algn="ctr"/>
            <a:r>
              <a:rPr lang="es-EC" dirty="0" smtClean="0"/>
              <a:t>OBJETIVOS</a:t>
            </a:r>
            <a:endParaRPr lang="es-EC" dirty="0"/>
          </a:p>
        </p:txBody>
      </p:sp>
      <p:sp>
        <p:nvSpPr>
          <p:cNvPr id="3" name="Marcador de contenido 2"/>
          <p:cNvSpPr>
            <a:spLocks noGrp="1"/>
          </p:cNvSpPr>
          <p:nvPr>
            <p:ph idx="1"/>
          </p:nvPr>
        </p:nvSpPr>
        <p:spPr>
          <a:ln>
            <a:solidFill>
              <a:srgbClr val="FF0000"/>
            </a:solidFill>
          </a:ln>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es-ES" b="1" dirty="0" smtClean="0"/>
              <a:t>Objetivo General</a:t>
            </a:r>
          </a:p>
          <a:p>
            <a:pPr>
              <a:buFont typeface="Wingdings" panose="05000000000000000000" pitchFamily="2" charset="2"/>
              <a:buChar char="v"/>
            </a:pPr>
            <a:r>
              <a:rPr lang="es-ES" dirty="0" smtClean="0"/>
              <a:t>Determinar </a:t>
            </a:r>
            <a:r>
              <a:rPr lang="es-ES" dirty="0"/>
              <a:t>la aceptación de una empresa de venta de ropa exclusiva con asesoría integral en </a:t>
            </a:r>
            <a:r>
              <a:rPr lang="es-ES" dirty="0" smtClean="0"/>
              <a:t>moda.</a:t>
            </a:r>
          </a:p>
          <a:p>
            <a:pPr marL="0" indent="0">
              <a:buNone/>
            </a:pPr>
            <a:endParaRPr lang="es-ES" dirty="0"/>
          </a:p>
          <a:p>
            <a:pPr marL="0" indent="0">
              <a:buNone/>
            </a:pPr>
            <a:r>
              <a:rPr lang="es-ES" b="1" dirty="0" smtClean="0"/>
              <a:t>Objetivos Específicos.</a:t>
            </a:r>
            <a:endParaRPr lang="es-EC" dirty="0"/>
          </a:p>
          <a:p>
            <a:pPr lvl="0">
              <a:buFont typeface="Wingdings" panose="05000000000000000000" pitchFamily="2" charset="2"/>
              <a:buChar char="v"/>
            </a:pPr>
            <a:r>
              <a:rPr lang="es-EC" dirty="0"/>
              <a:t>Determinar si las personas encuestadas compran prendas de vestir</a:t>
            </a:r>
            <a:r>
              <a:rPr lang="es-EC" dirty="0" smtClean="0"/>
              <a:t>.</a:t>
            </a:r>
          </a:p>
          <a:p>
            <a:pPr lvl="0">
              <a:buFont typeface="Wingdings" panose="05000000000000000000" pitchFamily="2" charset="2"/>
              <a:buChar char="v"/>
            </a:pPr>
            <a:endParaRPr lang="es-EC" dirty="0"/>
          </a:p>
          <a:p>
            <a:pPr lvl="0">
              <a:buFont typeface="Wingdings" panose="05000000000000000000" pitchFamily="2" charset="2"/>
              <a:buChar char="v"/>
            </a:pPr>
            <a:r>
              <a:rPr lang="es-EC" dirty="0"/>
              <a:t>Definir las características más importantes al momento de elegir una prenda</a:t>
            </a:r>
            <a:r>
              <a:rPr lang="es-EC" dirty="0" smtClean="0"/>
              <a:t>.</a:t>
            </a:r>
          </a:p>
          <a:p>
            <a:pPr lvl="0">
              <a:buFont typeface="Wingdings" panose="05000000000000000000" pitchFamily="2" charset="2"/>
              <a:buChar char="v"/>
            </a:pPr>
            <a:endParaRPr lang="es-EC" dirty="0"/>
          </a:p>
          <a:p>
            <a:pPr lvl="0">
              <a:buFont typeface="Wingdings" panose="05000000000000000000" pitchFamily="2" charset="2"/>
              <a:buChar char="v"/>
            </a:pPr>
            <a:r>
              <a:rPr lang="es-EC" dirty="0"/>
              <a:t>Analizar qué tipo de prendas de vestir compran más los encuestados</a:t>
            </a:r>
          </a:p>
          <a:p>
            <a:endParaRPr lang="es-ES" dirty="0"/>
          </a:p>
        </p:txBody>
      </p:sp>
    </p:spTree>
    <p:extLst>
      <p:ext uri="{BB962C8B-B14F-4D97-AF65-F5344CB8AC3E}">
        <p14:creationId xmlns:p14="http://schemas.microsoft.com/office/powerpoint/2010/main" val="3692217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lstStyle/>
          <a:p>
            <a:pPr algn="ctr"/>
            <a:r>
              <a:rPr lang="es-EC" dirty="0" smtClean="0"/>
              <a:t>HIPOTESIS</a:t>
            </a:r>
            <a:endParaRPr lang="es-EC" dirty="0"/>
          </a:p>
        </p:txBody>
      </p:sp>
      <p:sp>
        <p:nvSpPr>
          <p:cNvPr id="3" name="Marcador de contenido 2"/>
          <p:cNvSpPr>
            <a:spLocks noGrp="1"/>
          </p:cNvSpPr>
          <p:nvPr>
            <p:ph idx="1"/>
          </p:nvPr>
        </p:nvSpPr>
        <p:spPr>
          <a:ln>
            <a:solidFill>
              <a:srgbClr val="FF0000"/>
            </a:solidFill>
          </a:ln>
        </p:spPr>
        <p:style>
          <a:lnRef idx="2">
            <a:schemeClr val="accent2"/>
          </a:lnRef>
          <a:fillRef idx="1">
            <a:schemeClr val="lt1"/>
          </a:fillRef>
          <a:effectRef idx="0">
            <a:schemeClr val="accent2"/>
          </a:effectRef>
          <a:fontRef idx="minor">
            <a:schemeClr val="dk1"/>
          </a:fontRef>
        </p:style>
        <p:txBody>
          <a:bodyPr/>
          <a:lstStyle/>
          <a:p>
            <a:r>
              <a:rPr lang="es-EC" b="1" dirty="0" smtClean="0"/>
              <a:t>Hipótesis General</a:t>
            </a:r>
          </a:p>
          <a:p>
            <a:pPr>
              <a:buFont typeface="Wingdings" panose="05000000000000000000" pitchFamily="2" charset="2"/>
              <a:buChar char="v"/>
            </a:pPr>
            <a:r>
              <a:rPr lang="es-EC" dirty="0"/>
              <a:t>Las personas compran prendas de vestir de moda exclusiva con asesoría integral.</a:t>
            </a:r>
          </a:p>
          <a:p>
            <a:pPr marL="0" indent="0">
              <a:buNone/>
            </a:pPr>
            <a:endParaRPr lang="es-EC" dirty="0"/>
          </a:p>
          <a:p>
            <a:r>
              <a:rPr lang="es-EC" b="1" dirty="0" smtClean="0"/>
              <a:t>Hipótesis Especificas</a:t>
            </a:r>
          </a:p>
          <a:p>
            <a:pPr lvl="0">
              <a:buFont typeface="Wingdings" panose="05000000000000000000" pitchFamily="2" charset="2"/>
              <a:buChar char="v"/>
            </a:pPr>
            <a:r>
              <a:rPr lang="es-EC" dirty="0"/>
              <a:t>Las personas encuestadas si compran prendas de vestir.</a:t>
            </a:r>
          </a:p>
          <a:p>
            <a:pPr lvl="0">
              <a:buFont typeface="Wingdings" panose="05000000000000000000" pitchFamily="2" charset="2"/>
              <a:buChar char="v"/>
            </a:pPr>
            <a:r>
              <a:rPr lang="es-EC" dirty="0"/>
              <a:t>Al elegir una prenda de vestir los encuestados eligen la exclusividad y calidad.</a:t>
            </a:r>
          </a:p>
          <a:p>
            <a:pPr lvl="0">
              <a:buFont typeface="Wingdings" panose="05000000000000000000" pitchFamily="2" charset="2"/>
              <a:buChar char="v"/>
            </a:pPr>
            <a:r>
              <a:rPr lang="es-EC" dirty="0"/>
              <a:t>El tipo de prenda que compran las personas son Formales e Informales. </a:t>
            </a:r>
          </a:p>
          <a:p>
            <a:endParaRPr lang="es-EC" dirty="0"/>
          </a:p>
        </p:txBody>
      </p:sp>
    </p:spTree>
    <p:extLst>
      <p:ext uri="{BB962C8B-B14F-4D97-AF65-F5344CB8AC3E}">
        <p14:creationId xmlns:p14="http://schemas.microsoft.com/office/powerpoint/2010/main" val="3376967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807486"/>
          </a:xfr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a:lstStyle/>
          <a:p>
            <a:pPr algn="ctr"/>
            <a:r>
              <a:rPr lang="es-EC" dirty="0" smtClean="0"/>
              <a:t>Población y muestra</a:t>
            </a:r>
            <a:endParaRPr lang="es-EC" dirty="0"/>
          </a:p>
        </p:txBody>
      </p:sp>
      <p:sp>
        <p:nvSpPr>
          <p:cNvPr id="3" name="Marcador de contenido 2"/>
          <p:cNvSpPr>
            <a:spLocks noGrp="1"/>
          </p:cNvSpPr>
          <p:nvPr>
            <p:ph idx="1"/>
          </p:nvPr>
        </p:nvSpPr>
        <p:spPr>
          <a:xfrm>
            <a:off x="1024128" y="1631852"/>
            <a:ext cx="9720073" cy="4677508"/>
          </a:xfrm>
          <a:ln>
            <a:solidFill>
              <a:srgbClr val="FF0000"/>
            </a:solidFill>
          </a:ln>
        </p:spPr>
        <p:txBody>
          <a:bodyPr/>
          <a:lstStyle/>
          <a:p>
            <a:r>
              <a:rPr lang="es-ES" dirty="0"/>
              <a:t>Se desarrollara el proceso de investigación de campo en la ciudad de Guayaquil se escogió una muestra de 2.350,915 de habitantes de las cuales se efectuara el cálculo para encontrar el número de encuestas a realizar</a:t>
            </a:r>
            <a:endParaRPr lang="es-EC" dirty="0"/>
          </a:p>
          <a:p>
            <a:r>
              <a:rPr lang="es-ES" b="1" dirty="0"/>
              <a:t>Población:</a:t>
            </a:r>
            <a:endParaRPr lang="es-EC" dirty="0"/>
          </a:p>
          <a:p>
            <a:r>
              <a:rPr lang="es-ES" dirty="0"/>
              <a:t># De habitantes    16.372,407</a:t>
            </a:r>
            <a:endParaRPr lang="es-EC" dirty="0"/>
          </a:p>
          <a:p>
            <a:r>
              <a:rPr lang="es-ES" b="1" dirty="0"/>
              <a:t>Muestra:</a:t>
            </a:r>
            <a:endParaRPr lang="es-EC" dirty="0"/>
          </a:p>
          <a:p>
            <a:r>
              <a:rPr lang="es-ES" dirty="0"/>
              <a:t>Zona </a:t>
            </a:r>
            <a:r>
              <a:rPr lang="es-ES" dirty="0" smtClean="0"/>
              <a:t>Guayaquil</a:t>
            </a:r>
          </a:p>
          <a:p>
            <a:endParaRPr lang="es-ES" dirty="0"/>
          </a:p>
          <a:p>
            <a:endParaRPr lang="es-ES" dirty="0" smtClean="0"/>
          </a:p>
          <a:p>
            <a:r>
              <a:rPr lang="es-ES" b="1" dirty="0"/>
              <a:t>Tamaño </a:t>
            </a:r>
            <a:r>
              <a:rPr lang="es-ES" b="1" dirty="0" err="1"/>
              <a:t>Muestral</a:t>
            </a:r>
            <a:r>
              <a:rPr lang="es-ES" b="1" dirty="0"/>
              <a:t>:</a:t>
            </a:r>
            <a:r>
              <a:rPr lang="es-ES" dirty="0"/>
              <a:t> 2.350.915</a:t>
            </a:r>
            <a:endParaRPr lang="es-EC" dirty="0"/>
          </a:p>
          <a:p>
            <a:endParaRPr lang="es-ES" dirty="0" smtClean="0"/>
          </a:p>
          <a:p>
            <a:endParaRPr lang="es-EC" dirty="0"/>
          </a:p>
        </p:txBody>
      </p:sp>
      <p:graphicFrame>
        <p:nvGraphicFramePr>
          <p:cNvPr id="8" name="Tabla 7"/>
          <p:cNvGraphicFramePr>
            <a:graphicFrameLocks noGrp="1"/>
          </p:cNvGraphicFramePr>
          <p:nvPr>
            <p:extLst>
              <p:ext uri="{D42A27DB-BD31-4B8C-83A1-F6EECF244321}">
                <p14:modId xmlns:p14="http://schemas.microsoft.com/office/powerpoint/2010/main" val="1760407069"/>
              </p:ext>
            </p:extLst>
          </p:nvPr>
        </p:nvGraphicFramePr>
        <p:xfrm>
          <a:off x="1264980" y="4603335"/>
          <a:ext cx="2589567" cy="822960"/>
        </p:xfrm>
        <a:graphic>
          <a:graphicData uri="http://schemas.openxmlformats.org/drawingml/2006/table">
            <a:tbl>
              <a:tblPr firstRow="1" firstCol="1" bandRow="1">
                <a:tableStyleId>{5C22544A-7EE6-4342-B048-85BDC9FD1C3A}</a:tableStyleId>
              </a:tblPr>
              <a:tblGrid>
                <a:gridCol w="1290482"/>
                <a:gridCol w="1299085"/>
              </a:tblGrid>
              <a:tr h="247463">
                <a:tc>
                  <a:txBody>
                    <a:bodyPr/>
                    <a:lstStyle/>
                    <a:p>
                      <a:pPr>
                        <a:lnSpc>
                          <a:spcPct val="150000"/>
                        </a:lnSpc>
                        <a:spcAft>
                          <a:spcPts val="0"/>
                        </a:spcAft>
                      </a:pPr>
                      <a:r>
                        <a:rPr lang="es-ES" sz="1200" dirty="0">
                          <a:effectLst/>
                        </a:rPr>
                        <a:t>Total</a:t>
                      </a:r>
                      <a:endParaRPr lang="es-EC" sz="1200" dirty="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a:effectLst/>
                        </a:rPr>
                        <a:t>2.350,915</a:t>
                      </a:r>
                      <a:endParaRPr lang="es-EC" sz="1200">
                        <a:effectLst/>
                        <a:latin typeface="Times New Roman" panose="02020603050405020304" pitchFamily="18" charset="0"/>
                        <a:ea typeface="Times New Roman" panose="02020603050405020304" pitchFamily="18" charset="0"/>
                      </a:endParaRPr>
                    </a:p>
                  </a:txBody>
                  <a:tcPr marL="44450" marR="44450" marT="0" marB="0" anchor="b"/>
                </a:tc>
              </a:tr>
              <a:tr h="247463">
                <a:tc>
                  <a:txBody>
                    <a:bodyPr/>
                    <a:lstStyle/>
                    <a:p>
                      <a:pPr>
                        <a:lnSpc>
                          <a:spcPct val="150000"/>
                        </a:lnSpc>
                        <a:spcAft>
                          <a:spcPts val="0"/>
                        </a:spcAft>
                      </a:pPr>
                      <a:r>
                        <a:rPr lang="es-ES" sz="1200">
                          <a:effectLst/>
                        </a:rPr>
                        <a:t>Mujeres</a:t>
                      </a:r>
                      <a:endParaRPr lang="es-EC"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a:effectLst/>
                        </a:rPr>
                        <a:t>1.192,694</a:t>
                      </a:r>
                      <a:endParaRPr lang="es-EC" sz="1200">
                        <a:effectLst/>
                        <a:latin typeface="Times New Roman" panose="02020603050405020304" pitchFamily="18" charset="0"/>
                        <a:ea typeface="Times New Roman" panose="02020603050405020304" pitchFamily="18" charset="0"/>
                      </a:endParaRPr>
                    </a:p>
                  </a:txBody>
                  <a:tcPr marL="44450" marR="44450" marT="0" marB="0" anchor="b"/>
                </a:tc>
              </a:tr>
              <a:tr h="247463">
                <a:tc>
                  <a:txBody>
                    <a:bodyPr/>
                    <a:lstStyle/>
                    <a:p>
                      <a:pPr>
                        <a:lnSpc>
                          <a:spcPct val="150000"/>
                        </a:lnSpc>
                        <a:spcAft>
                          <a:spcPts val="0"/>
                        </a:spcAft>
                      </a:pPr>
                      <a:r>
                        <a:rPr lang="es-ES" sz="1200">
                          <a:effectLst/>
                        </a:rPr>
                        <a:t>Hombres</a:t>
                      </a:r>
                      <a:endParaRPr lang="es-EC"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dirty="0">
                          <a:effectLst/>
                        </a:rPr>
                        <a:t>1.158,221</a:t>
                      </a:r>
                      <a:endParaRPr lang="es-EC" sz="12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3860468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835621"/>
          </a:xfrm>
          <a:solidFill>
            <a:schemeClr val="accent2">
              <a:lumMod val="40000"/>
              <a:lumOff val="60000"/>
            </a:schemeClr>
          </a:solidFill>
        </p:spPr>
        <p:txBody>
          <a:bodyPr/>
          <a:lstStyle/>
          <a:p>
            <a:pPr algn="ctr"/>
            <a:r>
              <a:rPr lang="es-EC" dirty="0"/>
              <a:t>Población y muestra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024128" y="1617785"/>
                <a:ext cx="9720073" cy="4951827"/>
              </a:xfrm>
              <a:ln>
                <a:solidFill>
                  <a:srgbClr val="FF0000"/>
                </a:solidFill>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s-ES" b="1" dirty="0"/>
                  <a:t>Formula Infinita</a:t>
                </a:r>
                <a:endParaRPr lang="es-EC" dirty="0"/>
              </a:p>
              <a:p>
                <a14:m>
                  <m:oMath xmlns:m="http://schemas.openxmlformats.org/officeDocument/2006/math">
                    <m:r>
                      <a:rPr lang="es-ES" i="1">
                        <a:latin typeface="Cambria Math" panose="02040503050406030204" pitchFamily="18" charset="0"/>
                      </a:rPr>
                      <m:t>𝑛</m:t>
                    </m:r>
                    <m:r>
                      <a:rPr lang="es-ES" i="1">
                        <a:latin typeface="Cambria Math" panose="02040503050406030204" pitchFamily="18" charset="0"/>
                      </a:rPr>
                      <m:t>=</m:t>
                    </m:r>
                    <m:f>
                      <m:fPr>
                        <m:ctrlPr>
                          <a:rPr lang="es-EC" i="1">
                            <a:latin typeface="Cambria Math" panose="02040503050406030204" pitchFamily="18" charset="0"/>
                          </a:rPr>
                        </m:ctrlPr>
                      </m:fPr>
                      <m:num>
                        <m:sSup>
                          <m:sSupPr>
                            <m:ctrlPr>
                              <a:rPr lang="es-EC"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2</m:t>
                            </m:r>
                          </m:sup>
                        </m:sSup>
                        <m:r>
                          <a:rPr lang="es-ES" i="1">
                            <a:latin typeface="Cambria Math" panose="02040503050406030204" pitchFamily="18" charset="0"/>
                          </a:rPr>
                          <m:t>𝑃</m:t>
                        </m:r>
                        <m:r>
                          <a:rPr lang="es-ES" i="1">
                            <a:latin typeface="Cambria Math" panose="02040503050406030204" pitchFamily="18" charset="0"/>
                          </a:rPr>
                          <m:t>.</m:t>
                        </m:r>
                        <m:r>
                          <a:rPr lang="es-ES" i="1">
                            <a:latin typeface="Cambria Math" panose="02040503050406030204" pitchFamily="18" charset="0"/>
                          </a:rPr>
                          <m:t>𝑄</m:t>
                        </m:r>
                      </m:num>
                      <m:den>
                        <m:sSup>
                          <m:sSupPr>
                            <m:ctrlPr>
                              <a:rPr lang="es-EC" i="1">
                                <a:latin typeface="Cambria Math" panose="02040503050406030204" pitchFamily="18" charset="0"/>
                              </a:rPr>
                            </m:ctrlPr>
                          </m:sSupPr>
                          <m:e>
                            <m:r>
                              <a:rPr lang="es-ES" i="1">
                                <a:latin typeface="Cambria Math" panose="02040503050406030204" pitchFamily="18" charset="0"/>
                              </a:rPr>
                              <m:t>𝑒</m:t>
                            </m:r>
                          </m:e>
                          <m:sup>
                            <m:r>
                              <a:rPr lang="es-ES" i="1">
                                <a:latin typeface="Cambria Math" panose="02040503050406030204" pitchFamily="18" charset="0"/>
                              </a:rPr>
                              <m:t>2</m:t>
                            </m:r>
                          </m:sup>
                        </m:sSup>
                      </m:den>
                    </m:f>
                  </m:oMath>
                </a14:m>
                <a:endParaRPr lang="es-EC" dirty="0"/>
              </a:p>
              <a:p>
                <a:r>
                  <a:rPr lang="es-ES" sz="1800" b="1" dirty="0"/>
                  <a:t>(p)Probabilidad de ocurrencia</a:t>
                </a:r>
                <a:endParaRPr lang="es-EC" sz="1800" dirty="0"/>
              </a:p>
              <a:p>
                <a:r>
                  <a:rPr lang="es-ES" sz="1800" dirty="0"/>
                  <a:t>Se consideró la probabilidad del 50</a:t>
                </a:r>
                <a:r>
                  <a:rPr lang="es-ES" sz="1800" dirty="0" smtClean="0"/>
                  <a:t>%</a:t>
                </a:r>
                <a:endParaRPr lang="es-EC" sz="1800" dirty="0"/>
              </a:p>
              <a:p>
                <a:r>
                  <a:rPr lang="es-ES" sz="1800" b="1" dirty="0"/>
                  <a:t>(q)Probabilidad de no ocurrencia</a:t>
                </a:r>
                <a:endParaRPr lang="es-EC" sz="1800" dirty="0"/>
              </a:p>
              <a:p>
                <a:r>
                  <a:rPr lang="es-ES" sz="1800" dirty="0"/>
                  <a:t>Se estima la probabilidad de no ocurrencia del 50</a:t>
                </a:r>
                <a:r>
                  <a:rPr lang="es-ES" sz="1800" dirty="0" smtClean="0"/>
                  <a:t>%</a:t>
                </a:r>
                <a:endParaRPr lang="es-EC" sz="1800" dirty="0"/>
              </a:p>
              <a:p>
                <a:r>
                  <a:rPr lang="es-ES" sz="1800" b="1" dirty="0"/>
                  <a:t>(e)Error de muestreo</a:t>
                </a:r>
                <a:endParaRPr lang="es-EC" sz="1800" dirty="0"/>
              </a:p>
              <a:p>
                <a:r>
                  <a:rPr lang="es-ES" sz="1800" dirty="0"/>
                  <a:t>Margen de error del 9</a:t>
                </a:r>
                <a:r>
                  <a:rPr lang="es-ES" sz="1800" dirty="0" smtClean="0"/>
                  <a:t>%</a:t>
                </a:r>
                <a:endParaRPr lang="es-EC" sz="1800" dirty="0"/>
              </a:p>
              <a:p>
                <a:r>
                  <a:rPr lang="es-ES" sz="1800" b="1" dirty="0"/>
                  <a:t>(z) Nivel de confianza</a:t>
                </a:r>
                <a:endParaRPr lang="es-EC" sz="1800" dirty="0"/>
              </a:p>
              <a:p>
                <a:r>
                  <a:rPr lang="es-ES" sz="1800" dirty="0"/>
                  <a:t>Se consideró el 92% que es </a:t>
                </a:r>
                <a:r>
                  <a:rPr lang="es-ES" sz="1800" dirty="0" smtClean="0"/>
                  <a:t>recomendable</a:t>
                </a:r>
                <a:endParaRPr lang="es-EC" sz="1800" dirty="0"/>
              </a:p>
              <a:p>
                <a:r>
                  <a:rPr lang="es-ES" sz="1800" b="1" dirty="0"/>
                  <a:t>Resultado final del cálculo de la muestra</a:t>
                </a:r>
                <a:endParaRPr lang="es-EC" sz="1800" dirty="0"/>
              </a:p>
              <a:p>
                <a:r>
                  <a:rPr lang="es-ES" sz="1800" dirty="0"/>
                  <a:t>95</a:t>
                </a:r>
                <a:endParaRPr lang="es-EC" sz="1800" dirty="0"/>
              </a:p>
              <a:p>
                <a:endParaRPr lang="es-EC"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024128" y="1617785"/>
                <a:ext cx="9720073" cy="4951827"/>
              </a:xfrm>
              <a:blipFill rotWithShape="0">
                <a:blip r:embed="rId2"/>
                <a:stretch>
                  <a:fillRect l="-125" t="-1593"/>
                </a:stretch>
              </a:blipFill>
              <a:ln>
                <a:solidFill>
                  <a:srgbClr val="FF0000"/>
                </a:solidFill>
              </a:ln>
            </p:spPr>
            <p:txBody>
              <a:bodyPr/>
              <a:lstStyle/>
              <a:p>
                <a:r>
                  <a:rPr lang="es-EC">
                    <a:noFill/>
                  </a:rPr>
                  <a:t> </a:t>
                </a:r>
              </a:p>
            </p:txBody>
          </p:sp>
        </mc:Fallback>
      </mc:AlternateContent>
    </p:spTree>
    <p:extLst>
      <p:ext uri="{BB962C8B-B14F-4D97-AF65-F5344CB8AC3E}">
        <p14:creationId xmlns:p14="http://schemas.microsoft.com/office/powerpoint/2010/main" val="4052748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lstStyle/>
          <a:p>
            <a:pPr algn="ctr"/>
            <a:r>
              <a:rPr lang="es-ES" b="1" dirty="0" smtClean="0"/>
              <a:t>Conclusiones</a:t>
            </a:r>
            <a:endParaRPr lang="es-EC" dirty="0"/>
          </a:p>
        </p:txBody>
      </p:sp>
      <p:sp>
        <p:nvSpPr>
          <p:cNvPr id="3" name="Marcador de contenido 2"/>
          <p:cNvSpPr>
            <a:spLocks noGrp="1"/>
          </p:cNvSpPr>
          <p:nvPr>
            <p:ph idx="1"/>
          </p:nvPr>
        </p:nvSpPr>
        <p:spPr>
          <a:xfrm>
            <a:off x="1024128" y="2644726"/>
            <a:ext cx="9720073" cy="3664634"/>
          </a:xfrm>
          <a:ln>
            <a:solidFill>
              <a:srgbClr val="FF0000"/>
            </a:solidFill>
          </a:ln>
        </p:spPr>
        <p:txBody>
          <a:bodyPr/>
          <a:lstStyle/>
          <a:p>
            <a:pPr marL="0" indent="0">
              <a:buNone/>
            </a:pPr>
            <a:endParaRPr lang="es-ES" dirty="0"/>
          </a:p>
          <a:p>
            <a:pPr>
              <a:buFont typeface="Wingdings" panose="05000000000000000000" pitchFamily="2" charset="2"/>
              <a:buChar char="v"/>
            </a:pPr>
            <a:r>
              <a:rPr lang="es-ES" dirty="0" smtClean="0"/>
              <a:t>Según el resultado arrojado de las encuestas se </a:t>
            </a:r>
            <a:r>
              <a:rPr lang="es-ES" dirty="0"/>
              <a:t>puede analizar que la mayoría de las personas </a:t>
            </a:r>
            <a:r>
              <a:rPr lang="es-ES" dirty="0" smtClean="0"/>
              <a:t>que </a:t>
            </a:r>
            <a:r>
              <a:rPr lang="es-ES" dirty="0"/>
              <a:t>compran prendas de vestir lo hacen porque les </a:t>
            </a:r>
            <a:r>
              <a:rPr lang="es-ES" dirty="0" smtClean="0"/>
              <a:t>gusta</a:t>
            </a:r>
            <a:r>
              <a:rPr lang="es-ES" dirty="0"/>
              <a:t>.</a:t>
            </a:r>
            <a:endParaRPr lang="es-ES" dirty="0" smtClean="0"/>
          </a:p>
          <a:p>
            <a:pPr>
              <a:buFont typeface="Wingdings" panose="05000000000000000000" pitchFamily="2" charset="2"/>
              <a:buChar char="v"/>
            </a:pPr>
            <a:r>
              <a:rPr lang="es-ES" dirty="0"/>
              <a:t>S</a:t>
            </a:r>
            <a:r>
              <a:rPr lang="es-ES" dirty="0" smtClean="0"/>
              <a:t>e </a:t>
            </a:r>
            <a:r>
              <a:rPr lang="es-ES" dirty="0"/>
              <a:t>determinó que las prendas que más compran son las formales e informales, quiere decir que </a:t>
            </a:r>
            <a:r>
              <a:rPr lang="es-ES" dirty="0" smtClean="0"/>
              <a:t>ambas</a:t>
            </a:r>
            <a:r>
              <a:rPr lang="es-ES" dirty="0"/>
              <a:t>.</a:t>
            </a:r>
            <a:endParaRPr lang="es-ES" dirty="0" smtClean="0"/>
          </a:p>
          <a:p>
            <a:pPr>
              <a:buFont typeface="Wingdings" panose="05000000000000000000" pitchFamily="2" charset="2"/>
              <a:buChar char="v"/>
            </a:pPr>
            <a:r>
              <a:rPr lang="es-ES" dirty="0"/>
              <a:t>S</a:t>
            </a:r>
            <a:r>
              <a:rPr lang="es-ES" dirty="0" smtClean="0"/>
              <a:t>e </a:t>
            </a:r>
            <a:r>
              <a:rPr lang="es-ES" dirty="0"/>
              <a:t>corroboró que al momento de elegir una prenda, lo hacen por la exclusividad seguida de la calidad de la prenda de vestir. </a:t>
            </a:r>
            <a:endParaRPr lang="es-EC" dirty="0"/>
          </a:p>
          <a:p>
            <a:endParaRPr lang="es-EC" dirty="0"/>
          </a:p>
        </p:txBody>
      </p:sp>
    </p:spTree>
    <p:extLst>
      <p:ext uri="{BB962C8B-B14F-4D97-AF65-F5344CB8AC3E}">
        <p14:creationId xmlns:p14="http://schemas.microsoft.com/office/powerpoint/2010/main" val="2913329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C" dirty="0" smtClean="0"/>
          </a:p>
          <a:p>
            <a:endParaRPr lang="es-EC" dirty="0"/>
          </a:p>
          <a:p>
            <a:r>
              <a:rPr lang="es-EC" dirty="0" smtClean="0">
                <a:hlinkClick r:id="rId2" action="ppaction://hlinkfile"/>
              </a:rPr>
              <a:t>FUNDAMENTACION ESTADISTICA</a:t>
            </a:r>
            <a:endParaRPr lang="es-EC" dirty="0"/>
          </a:p>
        </p:txBody>
      </p:sp>
    </p:spTree>
    <p:extLst>
      <p:ext uri="{BB962C8B-B14F-4D97-AF65-F5344CB8AC3E}">
        <p14:creationId xmlns:p14="http://schemas.microsoft.com/office/powerpoint/2010/main" val="3557092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TotalTime>
  <Words>331</Words>
  <Application>Microsoft Office PowerPoint</Application>
  <PresentationFormat>Panorámica</PresentationFormat>
  <Paragraphs>70</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Cambria Math</vt:lpstr>
      <vt:lpstr>Times New Roman</vt:lpstr>
      <vt:lpstr>Tw Cen MT</vt:lpstr>
      <vt:lpstr>Tw Cen MT Condensed</vt:lpstr>
      <vt:lpstr>Wingdings</vt:lpstr>
      <vt:lpstr>Wingdings 3</vt:lpstr>
      <vt:lpstr>Integral</vt:lpstr>
      <vt:lpstr>TEMA COMERCIALIZACION Y ASESORÍA INTEGRAL EN MODA,  SERVICIOS DE VENTA DE ROPA.</vt:lpstr>
      <vt:lpstr>Planteamiento del problema</vt:lpstr>
      <vt:lpstr>OBJETIVOS</vt:lpstr>
      <vt:lpstr>HIPOTESIS</vt:lpstr>
      <vt:lpstr>Población y muestra</vt:lpstr>
      <vt:lpstr>Población y muestra</vt:lpstr>
      <vt:lpstr>Conclusiones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COMERCIALIZACION Y ASESORÍA INTEGRAL EN MODA,  SERVICIOS DE VENTA DE ROPA.</dc:title>
  <dc:creator>DOCENTE</dc:creator>
  <cp:lastModifiedBy>DOCENTE</cp:lastModifiedBy>
  <cp:revision>11</cp:revision>
  <dcterms:created xsi:type="dcterms:W3CDTF">2016-09-06T02:37:51Z</dcterms:created>
  <dcterms:modified xsi:type="dcterms:W3CDTF">2016-09-06T03:17:40Z</dcterms:modified>
</cp:coreProperties>
</file>