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7EEF-D4E8-4AAA-8E3B-B1170A5D6780}" type="datetimeFigureOut">
              <a:rPr lang="es-EC" smtClean="0"/>
              <a:t>30/8/2016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EA39-F994-44AC-B8C6-DA01EE791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2184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7EEF-D4E8-4AAA-8E3B-B1170A5D6780}" type="datetimeFigureOut">
              <a:rPr lang="es-EC" smtClean="0"/>
              <a:t>30/8/2016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EA39-F994-44AC-B8C6-DA01EE791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464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7EEF-D4E8-4AAA-8E3B-B1170A5D6780}" type="datetimeFigureOut">
              <a:rPr lang="es-EC" smtClean="0"/>
              <a:t>30/8/2016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EA39-F994-44AC-B8C6-DA01EE791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2632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7EEF-D4E8-4AAA-8E3B-B1170A5D6780}" type="datetimeFigureOut">
              <a:rPr lang="es-EC" smtClean="0"/>
              <a:t>30/8/2016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EA39-F994-44AC-B8C6-DA01EE791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18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7EEF-D4E8-4AAA-8E3B-B1170A5D6780}" type="datetimeFigureOut">
              <a:rPr lang="es-EC" smtClean="0"/>
              <a:t>30/8/2016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EA39-F994-44AC-B8C6-DA01EE791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4822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7EEF-D4E8-4AAA-8E3B-B1170A5D6780}" type="datetimeFigureOut">
              <a:rPr lang="es-EC" smtClean="0"/>
              <a:t>30/8/2016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EA39-F994-44AC-B8C6-DA01EE791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0095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7EEF-D4E8-4AAA-8E3B-B1170A5D6780}" type="datetimeFigureOut">
              <a:rPr lang="es-EC" smtClean="0"/>
              <a:t>30/8/2016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EA39-F994-44AC-B8C6-DA01EE791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312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7EEF-D4E8-4AAA-8E3B-B1170A5D6780}" type="datetimeFigureOut">
              <a:rPr lang="es-EC" smtClean="0"/>
              <a:t>30/8/2016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EA39-F994-44AC-B8C6-DA01EE791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479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7EEF-D4E8-4AAA-8E3B-B1170A5D6780}" type="datetimeFigureOut">
              <a:rPr lang="es-EC" smtClean="0"/>
              <a:t>30/8/2016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EA39-F994-44AC-B8C6-DA01EE791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5926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7EEF-D4E8-4AAA-8E3B-B1170A5D6780}" type="datetimeFigureOut">
              <a:rPr lang="es-EC" smtClean="0"/>
              <a:t>30/8/2016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EA39-F994-44AC-B8C6-DA01EE791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8074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7EEF-D4E8-4AAA-8E3B-B1170A5D6780}" type="datetimeFigureOut">
              <a:rPr lang="es-EC" smtClean="0"/>
              <a:t>30/8/2016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4EA39-F994-44AC-B8C6-DA01EE791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1457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37EEF-D4E8-4AAA-8E3B-B1170A5D6780}" type="datetimeFigureOut">
              <a:rPr lang="es-EC" smtClean="0"/>
              <a:t>30/8/2016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4EA39-F994-44AC-B8C6-DA01EE791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795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C" sz="3200" b="1" dirty="0"/>
              <a:t>LAS TUTORIAS COMO GARANTÍA DE LA EFICIENCIA EN LAS CARRERAS DE LA FACULTAD DE CIENCIAS JURÍDICAS, SOCIALES Y DE LA EDUCACIÓN DE LA UNIVERSIDAD TÉCNICA DE BABAHOYO. CASO CARRERA DE EDUCACION BÀSICA</a:t>
            </a:r>
            <a:endParaRPr lang="es-EC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err="1" smtClean="0"/>
              <a:t>Msc</a:t>
            </a:r>
            <a:r>
              <a:rPr lang="es-EC" dirty="0" smtClean="0"/>
              <a:t>. Juan Miguel Luperón Terry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6118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483326"/>
            <a:ext cx="10019211" cy="5682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7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752034"/>
              </p:ext>
            </p:extLst>
          </p:nvPr>
        </p:nvGraphicFramePr>
        <p:xfrm>
          <a:off x="509451" y="365123"/>
          <a:ext cx="10998927" cy="623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7543">
                  <a:extLst>
                    <a:ext uri="{9D8B030D-6E8A-4147-A177-3AD203B41FA5}">
                      <a16:colId xmlns:a16="http://schemas.microsoft.com/office/drawing/2014/main" val="4020602391"/>
                    </a:ext>
                  </a:extLst>
                </a:gridCol>
                <a:gridCol w="1894115">
                  <a:extLst>
                    <a:ext uri="{9D8B030D-6E8A-4147-A177-3AD203B41FA5}">
                      <a16:colId xmlns:a16="http://schemas.microsoft.com/office/drawing/2014/main" val="3923467353"/>
                    </a:ext>
                  </a:extLst>
                </a:gridCol>
                <a:gridCol w="1724297">
                  <a:extLst>
                    <a:ext uri="{9D8B030D-6E8A-4147-A177-3AD203B41FA5}">
                      <a16:colId xmlns:a16="http://schemas.microsoft.com/office/drawing/2014/main" val="758093719"/>
                    </a:ext>
                  </a:extLst>
                </a:gridCol>
                <a:gridCol w="1293278">
                  <a:extLst>
                    <a:ext uri="{9D8B030D-6E8A-4147-A177-3AD203B41FA5}">
                      <a16:colId xmlns:a16="http://schemas.microsoft.com/office/drawing/2014/main" val="3757070137"/>
                    </a:ext>
                  </a:extLst>
                </a:gridCol>
                <a:gridCol w="1221912">
                  <a:extLst>
                    <a:ext uri="{9D8B030D-6E8A-4147-A177-3AD203B41FA5}">
                      <a16:colId xmlns:a16="http://schemas.microsoft.com/office/drawing/2014/main" val="3920810231"/>
                    </a:ext>
                  </a:extLst>
                </a:gridCol>
                <a:gridCol w="1221912">
                  <a:extLst>
                    <a:ext uri="{9D8B030D-6E8A-4147-A177-3AD203B41FA5}">
                      <a16:colId xmlns:a16="http://schemas.microsoft.com/office/drawing/2014/main" val="1218732837"/>
                    </a:ext>
                  </a:extLst>
                </a:gridCol>
                <a:gridCol w="1221049">
                  <a:extLst>
                    <a:ext uri="{9D8B030D-6E8A-4147-A177-3AD203B41FA5}">
                      <a16:colId xmlns:a16="http://schemas.microsoft.com/office/drawing/2014/main" val="3974397271"/>
                    </a:ext>
                  </a:extLst>
                </a:gridCol>
                <a:gridCol w="854821">
                  <a:extLst>
                    <a:ext uri="{9D8B030D-6E8A-4147-A177-3AD203B41FA5}">
                      <a16:colId xmlns:a16="http://schemas.microsoft.com/office/drawing/2014/main" val="3430261434"/>
                    </a:ext>
                  </a:extLst>
                </a:gridCol>
              </a:tblGrid>
              <a:tr h="395741">
                <a:tc gridSpan="8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Gestiona tutorías cuando existen dificultades con otras materias. *Realiza intervención cuando existen conflictos con docentes de otra materia. tabulación cruzada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487988"/>
                  </a:ext>
                </a:extLst>
              </a:tr>
              <a:tr h="395741">
                <a:tc gridSpan="8"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Recuento  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765009"/>
                  </a:ext>
                </a:extLst>
              </a:tr>
              <a:tr h="395741">
                <a:tc rowSpan="2"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 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Realiza intervención cuando existen conflictos con docentes de otra materia.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Total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63080367"/>
                  </a:ext>
                </a:extLst>
              </a:tr>
              <a:tr h="600969">
                <a:tc gridSpan="2"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 smtClean="0">
                          <a:effectLst/>
                        </a:rPr>
                        <a:t>Completamente </a:t>
                      </a:r>
                      <a:r>
                        <a:rPr lang="es-EC" sz="1800" dirty="0">
                          <a:effectLst/>
                        </a:rPr>
                        <a:t>en desacuerdo</a:t>
                      </a:r>
                      <a:endParaRPr lang="es-EC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en </a:t>
                      </a:r>
                      <a:r>
                        <a:rPr lang="es-EC" sz="1800" dirty="0" smtClean="0">
                          <a:effectLst/>
                        </a:rPr>
                        <a:t>Desacuerdo</a:t>
                      </a:r>
                      <a:endParaRPr lang="es-EC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 smtClean="0">
                          <a:effectLst/>
                        </a:rPr>
                        <a:t>Indiferente</a:t>
                      </a:r>
                      <a:endParaRPr lang="es-EC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De acuerdo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 smtClean="0">
                          <a:effectLst/>
                        </a:rPr>
                        <a:t>Completamente </a:t>
                      </a:r>
                      <a:r>
                        <a:rPr lang="es-EC" sz="1800" dirty="0">
                          <a:effectLst/>
                        </a:rPr>
                        <a:t>de acuerdo</a:t>
                      </a:r>
                      <a:endParaRPr lang="es-EC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22108"/>
                  </a:ext>
                </a:extLst>
              </a:tr>
              <a:tr h="844328">
                <a:tc rowSpan="5">
                  <a:txBody>
                    <a:bodyPr/>
                    <a:lstStyle/>
                    <a:p>
                      <a:pPr marL="38100" marR="381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Gestiona tutorías cuando existen dificultades con otras materias.</a:t>
                      </a:r>
                      <a:endParaRPr lang="es-EC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Completamente en desacuerdo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14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2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0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0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0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16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52210038"/>
                  </a:ext>
                </a:extLst>
              </a:tr>
              <a:tr h="39574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 smtClean="0">
                          <a:effectLst/>
                        </a:rPr>
                        <a:t>En </a:t>
                      </a:r>
                      <a:r>
                        <a:rPr lang="es-EC" sz="1800" dirty="0">
                          <a:effectLst/>
                        </a:rPr>
                        <a:t>desacuerdo</a:t>
                      </a:r>
                      <a:endParaRPr lang="es-EC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0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11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0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0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0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11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7236759"/>
                  </a:ext>
                </a:extLst>
              </a:tr>
              <a:tr h="39574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 smtClean="0">
                          <a:effectLst/>
                        </a:rPr>
                        <a:t>Indiferente</a:t>
                      </a:r>
                      <a:endParaRPr lang="es-EC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0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0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10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0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0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10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9155914"/>
                  </a:ext>
                </a:extLst>
              </a:tr>
              <a:tr h="39574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 smtClean="0">
                          <a:effectLst/>
                        </a:rPr>
                        <a:t>De </a:t>
                      </a:r>
                      <a:r>
                        <a:rPr lang="es-EC" sz="1800" dirty="0">
                          <a:effectLst/>
                        </a:rPr>
                        <a:t>acuerdo</a:t>
                      </a:r>
                      <a:endParaRPr lang="es-EC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0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0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0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5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0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5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7055673"/>
                  </a:ext>
                </a:extLst>
              </a:tr>
              <a:tr h="395741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 smtClean="0">
                          <a:effectLst/>
                        </a:rPr>
                        <a:t>Completamente </a:t>
                      </a:r>
                      <a:r>
                        <a:rPr lang="es-EC" sz="1800" dirty="0">
                          <a:effectLst/>
                        </a:rPr>
                        <a:t>de acuerdo</a:t>
                      </a:r>
                      <a:endParaRPr lang="es-EC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0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0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0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0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4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4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1621491"/>
                  </a:ext>
                </a:extLst>
              </a:tr>
              <a:tr h="1637316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Total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14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13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10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5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>
                          <a:effectLst/>
                        </a:rPr>
                        <a:t>4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1800" dirty="0">
                          <a:effectLst/>
                        </a:rPr>
                        <a:t>46</a:t>
                      </a:r>
                      <a:endParaRPr lang="es-EC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613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3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10407"/>
              </p:ext>
            </p:extLst>
          </p:nvPr>
        </p:nvGraphicFramePr>
        <p:xfrm>
          <a:off x="1240971" y="953590"/>
          <a:ext cx="10293531" cy="5499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4266">
                  <a:extLst>
                    <a:ext uri="{9D8B030D-6E8A-4147-A177-3AD203B41FA5}">
                      <a16:colId xmlns:a16="http://schemas.microsoft.com/office/drawing/2014/main" val="1595797839"/>
                    </a:ext>
                  </a:extLst>
                </a:gridCol>
                <a:gridCol w="1767696">
                  <a:extLst>
                    <a:ext uri="{9D8B030D-6E8A-4147-A177-3AD203B41FA5}">
                      <a16:colId xmlns:a16="http://schemas.microsoft.com/office/drawing/2014/main" val="24742179"/>
                    </a:ext>
                  </a:extLst>
                </a:gridCol>
                <a:gridCol w="1767696">
                  <a:extLst>
                    <a:ext uri="{9D8B030D-6E8A-4147-A177-3AD203B41FA5}">
                      <a16:colId xmlns:a16="http://schemas.microsoft.com/office/drawing/2014/main" val="2718023484"/>
                    </a:ext>
                  </a:extLst>
                </a:gridCol>
                <a:gridCol w="2533873">
                  <a:extLst>
                    <a:ext uri="{9D8B030D-6E8A-4147-A177-3AD203B41FA5}">
                      <a16:colId xmlns:a16="http://schemas.microsoft.com/office/drawing/2014/main" val="1585603558"/>
                    </a:ext>
                  </a:extLst>
                </a:gridCol>
              </a:tblGrid>
              <a:tr h="593440">
                <a:tc gridSpan="4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Pruebas de chi-cuadrado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447015"/>
                  </a:ext>
                </a:extLst>
              </a:tr>
              <a:tr h="12661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 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Valor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gl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Sig. asintótica (2 caras)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0174841"/>
                  </a:ext>
                </a:extLst>
              </a:tr>
              <a:tr h="59344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 dirty="0">
                          <a:effectLst/>
                        </a:rPr>
                        <a:t>Chi-cuadrado de Pearson</a:t>
                      </a:r>
                      <a:endParaRPr lang="es-EC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33,153</a:t>
                      </a:r>
                      <a:r>
                        <a:rPr lang="es-EC" sz="2400" baseline="30000">
                          <a:effectLst/>
                        </a:rPr>
                        <a:t>a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16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  <a:highlight>
                            <a:srgbClr val="FFFF00"/>
                          </a:highlight>
                        </a:rPr>
                        <a:t>,007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8944025"/>
                  </a:ext>
                </a:extLst>
              </a:tr>
              <a:tr h="59344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Razón de verosimilitud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32,628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16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,008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9169541"/>
                  </a:ext>
                </a:extLst>
              </a:tr>
              <a:tr h="59344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Asociación lineal por lineal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9,913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1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,002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99492240"/>
                  </a:ext>
                </a:extLst>
              </a:tr>
              <a:tr h="59344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N de casos válidos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22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 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 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0794588"/>
                  </a:ext>
                </a:extLst>
              </a:tr>
              <a:tr h="1266131">
                <a:tc gridSpan="4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 dirty="0">
                          <a:effectLst/>
                        </a:rPr>
                        <a:t>a. 25 casillas (100,0%) han esperado un recuento menor que 5. El recuento mínimo esperado es ,18.</a:t>
                      </a:r>
                      <a:endParaRPr lang="es-EC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39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9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599" cy="6179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05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Conclusiones 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C" dirty="0"/>
              <a:t>H1&gt;=0,05 Existe relación entre las variables Gestiona tutorías cuando existen dificultades con otras materias y Realiza intervención cuando existen conflictos con docentes de otra materia</a:t>
            </a:r>
          </a:p>
          <a:p>
            <a:pPr lvl="0" algn="just"/>
            <a:r>
              <a:rPr lang="es-EC" dirty="0"/>
              <a:t>La gestión que realiza el docente tutor cuando existen dificultades con otras materias por parte de los estudiantes de los periodos 4 y 8vo es poco significativa. </a:t>
            </a:r>
            <a:endParaRPr lang="es-EC" dirty="0" smtClean="0">
              <a:effectLst/>
            </a:endParaRPr>
          </a:p>
          <a:p>
            <a:pPr lvl="0" algn="just"/>
            <a:r>
              <a:rPr lang="es-EC" dirty="0"/>
              <a:t>La intervención que se realiza por parte del docente tutor cuando existen conflictos de los estudiantes con docentes de otra materia es muy escasa. </a:t>
            </a:r>
            <a:endParaRPr lang="es-EC" dirty="0" smtClean="0">
              <a:effectLst/>
            </a:endParaRPr>
          </a:p>
          <a:p>
            <a:pPr lvl="0" algn="just"/>
            <a:r>
              <a:rPr lang="es-EC" dirty="0"/>
              <a:t>Existe una relación directa entre la poca gestión que realiza el docente tutor cuando existen dificultades con otras materias por parte de los estudiantes de los periodos 4 y 8vo y la escasa intervención que se realiza por parte del docente tutor cuando existen conflictos de los estudiantes con docentes de otra materia.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2697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RECOMENDACIONES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dirty="0" smtClean="0"/>
              <a:t>Realizar </a:t>
            </a:r>
            <a:r>
              <a:rPr lang="es-EC" dirty="0"/>
              <a:t>este estudio a nivel de todo el proceso de tutorías y repetirla una vez se obtenga los resultados generales del primer estudio.</a:t>
            </a:r>
          </a:p>
          <a:p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046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Objetivo General:</a:t>
            </a:r>
            <a:r>
              <a:rPr lang="es-EC" dirty="0" smtClean="0"/>
              <a:t/>
            </a:r>
            <a:br>
              <a:rPr lang="es-EC" dirty="0" smtClean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s-EC" dirty="0" smtClean="0"/>
              <a:t>Analizar </a:t>
            </a:r>
            <a:r>
              <a:rPr lang="es-EC" dirty="0"/>
              <a:t>dentro del proceso de Tutorías en el primer y último periodo la </a:t>
            </a:r>
            <a:r>
              <a:rPr lang="es-EC" b="1" dirty="0">
                <a:solidFill>
                  <a:srgbClr val="FF0000"/>
                </a:solidFill>
              </a:rPr>
              <a:t>relación</a:t>
            </a:r>
            <a:r>
              <a:rPr lang="es-EC" dirty="0"/>
              <a:t> que tiene </a:t>
            </a:r>
            <a:r>
              <a:rPr lang="es-EC" b="1" dirty="0">
                <a:solidFill>
                  <a:srgbClr val="FF0000"/>
                </a:solidFill>
              </a:rPr>
              <a:t>la gestión que realiza el docente tutor cuando existen dificultades con otras materias</a:t>
            </a:r>
            <a:r>
              <a:rPr lang="es-EC" dirty="0"/>
              <a:t> por parte de los estudiantes y la </a:t>
            </a:r>
            <a:r>
              <a:rPr lang="es-EC" b="1" dirty="0">
                <a:solidFill>
                  <a:srgbClr val="FF0000"/>
                </a:solidFill>
              </a:rPr>
              <a:t>intervención que realiza cuando existen conflictos de los estudiantes con docentes de otra materia </a:t>
            </a:r>
            <a:r>
              <a:rPr lang="es-EC" dirty="0"/>
              <a:t>de los periodos 4 y 8 en la carrera de Educación básica la FFCCSSEE de la UTB en el periodo </a:t>
            </a:r>
            <a:r>
              <a:rPr lang="es-EC" dirty="0" smtClean="0"/>
              <a:t>2016</a:t>
            </a:r>
            <a:r>
              <a:rPr lang="es-EC" dirty="0"/>
              <a:t>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681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Objetivos Específicos: </a:t>
            </a:r>
            <a:r>
              <a:rPr lang="es-EC" dirty="0" smtClean="0"/>
              <a:t/>
            </a:r>
            <a:br>
              <a:rPr lang="es-EC" dirty="0" smtClean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s-EC" dirty="0" smtClean="0"/>
              <a:t>Determinar </a:t>
            </a:r>
            <a:r>
              <a:rPr lang="es-EC" dirty="0"/>
              <a:t>el cual es el nivel de gestión que realiza el docente tutor cuando existen dificultades con otras materias por parte de los estudiantes de los periodos 4 y 8vo a través de una encuesta a los </a:t>
            </a:r>
            <a:r>
              <a:rPr lang="es-EC" dirty="0" smtClean="0"/>
              <a:t>estudiantes. </a:t>
            </a:r>
            <a:endParaRPr lang="es-EC" dirty="0"/>
          </a:p>
          <a:p>
            <a:pPr lvl="0" algn="just"/>
            <a:r>
              <a:rPr lang="es-EC" dirty="0"/>
              <a:t>Analizar si se realiza intervención por parte del docente tutor cuando existen conflictos de los estudiantes con docentes de otra materia.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091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65127"/>
              </p:ext>
            </p:extLst>
          </p:nvPr>
        </p:nvGraphicFramePr>
        <p:xfrm>
          <a:off x="3476897" y="1690688"/>
          <a:ext cx="5238206" cy="3892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16567">
                  <a:extLst>
                    <a:ext uri="{9D8B030D-6E8A-4147-A177-3AD203B41FA5}">
                      <a16:colId xmlns:a16="http://schemas.microsoft.com/office/drawing/2014/main" val="3163456574"/>
                    </a:ext>
                  </a:extLst>
                </a:gridCol>
                <a:gridCol w="1521639">
                  <a:extLst>
                    <a:ext uri="{9D8B030D-6E8A-4147-A177-3AD203B41FA5}">
                      <a16:colId xmlns:a16="http://schemas.microsoft.com/office/drawing/2014/main" val="1756927505"/>
                    </a:ext>
                  </a:extLst>
                </a:gridCol>
              </a:tblGrid>
              <a:tr h="9731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3600" dirty="0">
                          <a:effectLst/>
                        </a:rPr>
                        <a:t>POBLACIÓN </a:t>
                      </a:r>
                      <a:endParaRPr lang="es-EC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3600">
                          <a:effectLst/>
                        </a:rPr>
                        <a:t>TOTAL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229835425"/>
                  </a:ext>
                </a:extLst>
              </a:tr>
              <a:tr h="9731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3600">
                          <a:effectLst/>
                        </a:rPr>
                        <a:t>DOCENTES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3600">
                          <a:effectLst/>
                        </a:rPr>
                        <a:t>23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466423727"/>
                  </a:ext>
                </a:extLst>
              </a:tr>
              <a:tr h="9731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3600">
                          <a:effectLst/>
                        </a:rPr>
                        <a:t>ESTUDIANTES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3600">
                          <a:effectLst/>
                        </a:rPr>
                        <a:t>52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69672427"/>
                  </a:ext>
                </a:extLst>
              </a:tr>
              <a:tr h="9731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3600">
                          <a:effectLst/>
                        </a:rPr>
                        <a:t>TOTAL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3600" dirty="0">
                          <a:effectLst/>
                        </a:rPr>
                        <a:t>75</a:t>
                      </a:r>
                      <a:endParaRPr lang="es-EC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77590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6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358324"/>
              </p:ext>
            </p:extLst>
          </p:nvPr>
        </p:nvGraphicFramePr>
        <p:xfrm>
          <a:off x="1345474" y="640083"/>
          <a:ext cx="9823269" cy="5955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7724">
                  <a:extLst>
                    <a:ext uri="{9D8B030D-6E8A-4147-A177-3AD203B41FA5}">
                      <a16:colId xmlns:a16="http://schemas.microsoft.com/office/drawing/2014/main" val="4242498832"/>
                    </a:ext>
                  </a:extLst>
                </a:gridCol>
                <a:gridCol w="2105682">
                  <a:extLst>
                    <a:ext uri="{9D8B030D-6E8A-4147-A177-3AD203B41FA5}">
                      <a16:colId xmlns:a16="http://schemas.microsoft.com/office/drawing/2014/main" val="1462232976"/>
                    </a:ext>
                  </a:extLst>
                </a:gridCol>
                <a:gridCol w="2007036">
                  <a:extLst>
                    <a:ext uri="{9D8B030D-6E8A-4147-A177-3AD203B41FA5}">
                      <a16:colId xmlns:a16="http://schemas.microsoft.com/office/drawing/2014/main" val="1112580173"/>
                    </a:ext>
                  </a:extLst>
                </a:gridCol>
                <a:gridCol w="2007036">
                  <a:extLst>
                    <a:ext uri="{9D8B030D-6E8A-4147-A177-3AD203B41FA5}">
                      <a16:colId xmlns:a16="http://schemas.microsoft.com/office/drawing/2014/main" val="1260055638"/>
                    </a:ext>
                  </a:extLst>
                </a:gridCol>
                <a:gridCol w="1485791">
                  <a:extLst>
                    <a:ext uri="{9D8B030D-6E8A-4147-A177-3AD203B41FA5}">
                      <a16:colId xmlns:a16="http://schemas.microsoft.com/office/drawing/2014/main" val="1797068864"/>
                    </a:ext>
                  </a:extLst>
                </a:gridCol>
              </a:tblGrid>
              <a:tr h="44667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MUESTRA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 dirty="0" smtClean="0">
                          <a:effectLst/>
                        </a:rPr>
                        <a:t>Período </a:t>
                      </a:r>
                      <a:r>
                        <a:rPr lang="es-EC" sz="2400" dirty="0">
                          <a:effectLst/>
                        </a:rPr>
                        <a:t>Paralelos </a:t>
                      </a:r>
                      <a:endParaRPr lang="es-EC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POBLACIÓN TOTAL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 dirty="0">
                          <a:effectLst/>
                        </a:rPr>
                        <a:t>MUESTRA</a:t>
                      </a:r>
                      <a:endParaRPr lang="es-EC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037430"/>
                  </a:ext>
                </a:extLst>
              </a:tr>
              <a:tr h="51579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%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TOTAL 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57648631"/>
                  </a:ext>
                </a:extLst>
              </a:tr>
              <a:tr h="566453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CARRERA DE EDUCACIÓN BÀSICA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C" sz="2400">
                          <a:effectLst/>
                        </a:rPr>
                        <a:t>4to A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 dirty="0">
                          <a:effectLst/>
                        </a:rPr>
                        <a:t>15</a:t>
                      </a:r>
                      <a:endParaRPr lang="es-EC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29</a:t>
                      </a:r>
                      <a:endParaRPr lang="es-EC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13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87660191"/>
                  </a:ext>
                </a:extLst>
              </a:tr>
              <a:tr h="566453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C" sz="2400">
                          <a:effectLst/>
                        </a:rPr>
                        <a:t>4to B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12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23</a:t>
                      </a:r>
                      <a:endParaRPr lang="es-EC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11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48412878"/>
                  </a:ext>
                </a:extLst>
              </a:tr>
              <a:tr h="990317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C" sz="2400">
                          <a:effectLst/>
                        </a:rPr>
                        <a:t>8vo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 dirty="0">
                          <a:effectLst/>
                        </a:rPr>
                        <a:t>25</a:t>
                      </a:r>
                      <a:endParaRPr lang="es-EC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 dirty="0">
                          <a:effectLst/>
                        </a:rPr>
                        <a:t>48,1</a:t>
                      </a:r>
                      <a:endParaRPr lang="es-EC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22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93276276"/>
                  </a:ext>
                </a:extLst>
              </a:tr>
              <a:tr h="446675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C" sz="2400">
                          <a:effectLst/>
                        </a:rPr>
                        <a:t>Total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52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 dirty="0">
                          <a:effectLst/>
                        </a:rPr>
                        <a:t>100</a:t>
                      </a:r>
                      <a:endParaRPr lang="es-EC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 dirty="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es-EC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60213365"/>
                  </a:ext>
                </a:extLst>
              </a:tr>
              <a:tr h="876115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DOCENTES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Tiempo Completo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17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 dirty="0">
                          <a:effectLst/>
                        </a:rPr>
                        <a:t>74</a:t>
                      </a:r>
                      <a:endParaRPr lang="es-EC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16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692783686"/>
                  </a:ext>
                </a:extLst>
              </a:tr>
              <a:tr h="51579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Medio Tiempo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4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17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4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396853401"/>
                  </a:ext>
                </a:extLst>
              </a:tr>
              <a:tr h="515790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Tiempo Parcial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2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9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2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447138891"/>
                  </a:ext>
                </a:extLst>
              </a:tr>
              <a:tr h="515790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TOTAL 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23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100</a:t>
                      </a:r>
                      <a:endParaRPr lang="es-EC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2400" dirty="0">
                          <a:effectLst/>
                        </a:rPr>
                        <a:t>22</a:t>
                      </a:r>
                      <a:endParaRPr lang="es-EC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18922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4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HIPOTESIS:</a:t>
            </a:r>
            <a:br>
              <a:rPr lang="es-EC" dirty="0" smtClean="0"/>
            </a:b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C" dirty="0" smtClean="0"/>
              <a:t>Existe </a:t>
            </a:r>
            <a:r>
              <a:rPr lang="es-EC" dirty="0"/>
              <a:t>una directa relación entre la gestión que realiza el docente tutor cuando existen dificultades con otras materias por parte de los estudiantes y la intervención que realiza cuando existen conflictos de los estudiantes con docentes de otra materia de los periodos 4 y 8 en la carrera de Educación básica la FFCCSSEE de la UTB en el periodo 2016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0614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586774"/>
              </p:ext>
            </p:extLst>
          </p:nvPr>
        </p:nvGraphicFramePr>
        <p:xfrm>
          <a:off x="613955" y="574768"/>
          <a:ext cx="11168741" cy="5791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3119">
                  <a:extLst>
                    <a:ext uri="{9D8B030D-6E8A-4147-A177-3AD203B41FA5}">
                      <a16:colId xmlns:a16="http://schemas.microsoft.com/office/drawing/2014/main" val="2043071550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4114596746"/>
                    </a:ext>
                  </a:extLst>
                </a:gridCol>
                <a:gridCol w="1489166">
                  <a:extLst>
                    <a:ext uri="{9D8B030D-6E8A-4147-A177-3AD203B41FA5}">
                      <a16:colId xmlns:a16="http://schemas.microsoft.com/office/drawing/2014/main" val="2031217776"/>
                    </a:ext>
                  </a:extLst>
                </a:gridCol>
                <a:gridCol w="1462322">
                  <a:extLst>
                    <a:ext uri="{9D8B030D-6E8A-4147-A177-3AD203B41FA5}">
                      <a16:colId xmlns:a16="http://schemas.microsoft.com/office/drawing/2014/main" val="401597079"/>
                    </a:ext>
                  </a:extLst>
                </a:gridCol>
                <a:gridCol w="1502587">
                  <a:extLst>
                    <a:ext uri="{9D8B030D-6E8A-4147-A177-3AD203B41FA5}">
                      <a16:colId xmlns:a16="http://schemas.microsoft.com/office/drawing/2014/main" val="2303463791"/>
                    </a:ext>
                  </a:extLst>
                </a:gridCol>
                <a:gridCol w="1502587">
                  <a:extLst>
                    <a:ext uri="{9D8B030D-6E8A-4147-A177-3AD203B41FA5}">
                      <a16:colId xmlns:a16="http://schemas.microsoft.com/office/drawing/2014/main" val="903033107"/>
                    </a:ext>
                  </a:extLst>
                </a:gridCol>
              </a:tblGrid>
              <a:tr h="556184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Gestiona tutorías cuando existen dificultades con otras materias.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922536"/>
                  </a:ext>
                </a:extLst>
              </a:tr>
              <a:tr h="117524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4000">
                          <a:effectLst/>
                        </a:rPr>
                        <a:t> 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Frecuencia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Porcentaje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Porcentaje válido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Porcentaje acumulado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802732"/>
                  </a:ext>
                </a:extLst>
              </a:tr>
              <a:tr h="1175240">
                <a:tc rowSpan="6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Válido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Completamente en desacuerdo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16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34,8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34,8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34,8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3304969"/>
                  </a:ext>
                </a:extLst>
              </a:tr>
              <a:tr h="55618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En desacuerdo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11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23,9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23,9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58,7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40021557"/>
                  </a:ext>
                </a:extLst>
              </a:tr>
              <a:tr h="55618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Indiferente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10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21,7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21,7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80,4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4012408"/>
                  </a:ext>
                </a:extLst>
              </a:tr>
              <a:tr h="55618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De acuerdo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5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10,9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10,9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91,3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52241241"/>
                  </a:ext>
                </a:extLst>
              </a:tr>
              <a:tr h="556184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Completamente de acuerdo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4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8,7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8,7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100,0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9401961"/>
                  </a:ext>
                </a:extLst>
              </a:tr>
              <a:tr h="603192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Total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46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100,0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400">
                          <a:effectLst/>
                        </a:rPr>
                        <a:t>100,0</a:t>
                      </a:r>
                      <a:endParaRPr lang="es-EC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4000" dirty="0">
                          <a:effectLst/>
                        </a:rPr>
                        <a:t> </a:t>
                      </a:r>
                      <a:endParaRPr lang="es-EC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8044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09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846" y="365125"/>
            <a:ext cx="9679577" cy="6179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27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253465"/>
              </p:ext>
            </p:extLst>
          </p:nvPr>
        </p:nvGraphicFramePr>
        <p:xfrm>
          <a:off x="509452" y="535577"/>
          <a:ext cx="11103430" cy="5963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9611">
                  <a:extLst>
                    <a:ext uri="{9D8B030D-6E8A-4147-A177-3AD203B41FA5}">
                      <a16:colId xmlns:a16="http://schemas.microsoft.com/office/drawing/2014/main" val="3580140663"/>
                    </a:ext>
                  </a:extLst>
                </a:gridCol>
                <a:gridCol w="2455817">
                  <a:extLst>
                    <a:ext uri="{9D8B030D-6E8A-4147-A177-3AD203B41FA5}">
                      <a16:colId xmlns:a16="http://schemas.microsoft.com/office/drawing/2014/main" val="3865830248"/>
                    </a:ext>
                  </a:extLst>
                </a:gridCol>
                <a:gridCol w="1672046">
                  <a:extLst>
                    <a:ext uri="{9D8B030D-6E8A-4147-A177-3AD203B41FA5}">
                      <a16:colId xmlns:a16="http://schemas.microsoft.com/office/drawing/2014/main" val="3385341236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1715950357"/>
                    </a:ext>
                  </a:extLst>
                </a:gridCol>
                <a:gridCol w="1938640">
                  <a:extLst>
                    <a:ext uri="{9D8B030D-6E8A-4147-A177-3AD203B41FA5}">
                      <a16:colId xmlns:a16="http://schemas.microsoft.com/office/drawing/2014/main" val="3109141694"/>
                    </a:ext>
                  </a:extLst>
                </a:gridCol>
                <a:gridCol w="1549145">
                  <a:extLst>
                    <a:ext uri="{9D8B030D-6E8A-4147-A177-3AD203B41FA5}">
                      <a16:colId xmlns:a16="http://schemas.microsoft.com/office/drawing/2014/main" val="2685549662"/>
                    </a:ext>
                  </a:extLst>
                </a:gridCol>
              </a:tblGrid>
              <a:tr h="506568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Realiza intervención cuando existen conflictos con docentes de otra materia.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45534"/>
                  </a:ext>
                </a:extLst>
              </a:tr>
              <a:tr h="1070397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4400">
                          <a:effectLst/>
                        </a:rPr>
                        <a:t> 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Frecuencia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Porcentaje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Porcentaje válido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Porcentaje acumulado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39880426"/>
                  </a:ext>
                </a:extLst>
              </a:tr>
              <a:tr h="1070397">
                <a:tc rowSpan="6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Válido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Completamente en desacuerdo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14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30,4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30,4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30,4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9264505"/>
                  </a:ext>
                </a:extLst>
              </a:tr>
              <a:tr h="506568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en desacuerdo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13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28,3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28,3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58,7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6099201"/>
                  </a:ext>
                </a:extLst>
              </a:tr>
              <a:tr h="506568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Indiferente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10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21,7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21,7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80,4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23502322"/>
                  </a:ext>
                </a:extLst>
              </a:tr>
              <a:tr h="506568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De acuerdo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 dirty="0">
                          <a:effectLst/>
                        </a:rPr>
                        <a:t>5</a:t>
                      </a:r>
                      <a:endParaRPr lang="es-EC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10,9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10,9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91,3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8630763"/>
                  </a:ext>
                </a:extLst>
              </a:tr>
              <a:tr h="1070397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Completamente de acuerdo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4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8,7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8,7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100,0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6240458"/>
                  </a:ext>
                </a:extLst>
              </a:tr>
              <a:tr h="549382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Total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46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100,0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s-EC" sz="2800">
                          <a:effectLst/>
                        </a:rPr>
                        <a:t>100,0</a:t>
                      </a:r>
                      <a:endParaRPr lang="es-EC" sz="4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4400" dirty="0">
                          <a:effectLst/>
                        </a:rPr>
                        <a:t> </a:t>
                      </a:r>
                      <a:endParaRPr lang="es-EC" sz="4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891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3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729</Words>
  <Application>Microsoft Office PowerPoint</Application>
  <PresentationFormat>Panorámica</PresentationFormat>
  <Paragraphs>213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Tema de Office</vt:lpstr>
      <vt:lpstr>LAS TUTORIAS COMO GARANTÍA DE LA EFICIENCIA EN LAS CARRERAS DE LA FACULTAD DE CIENCIAS JURÍDICAS, SOCIALES Y DE LA EDUCACIÓN DE LA UNIVERSIDAD TÉCNICA DE BABAHOYO. CASO CARRERA DE EDUCACION BÀSICA</vt:lpstr>
      <vt:lpstr>Objetivo General: </vt:lpstr>
      <vt:lpstr>Objetivos Específicos:  </vt:lpstr>
      <vt:lpstr>Presentación de PowerPoint</vt:lpstr>
      <vt:lpstr>Presentación de PowerPoint</vt:lpstr>
      <vt:lpstr>HIPOTESIS: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 </vt:lpstr>
      <vt:lpstr>RECOMENDACIONES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TUTORIAS COMO GARANTÍA DE LA EFICIENCIA EN LAS CARRERAS DE LA FACULTAD DE CIENCIAS JURÍDICAS, SOCIALES Y DE LA EDUCACIÓN DE LA UNIVERSIDAD TÉCNICA DE BABAHOYO. CASO CARRERA DE EDUCACION BÀSICA</dc:title>
  <dc:creator>Juan Miguel Luperon Terry</dc:creator>
  <cp:lastModifiedBy>Juan Miguel Luperon Terry</cp:lastModifiedBy>
  <cp:revision>5</cp:revision>
  <dcterms:created xsi:type="dcterms:W3CDTF">2016-08-30T20:45:35Z</dcterms:created>
  <dcterms:modified xsi:type="dcterms:W3CDTF">2016-08-30T21:04:23Z</dcterms:modified>
</cp:coreProperties>
</file>