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93786" y="469338"/>
            <a:ext cx="732486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Universidad Técnica de Babahoyo</a:t>
            </a:r>
            <a:endParaRPr lang="es-ES" sz="30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93786" y="1054113"/>
            <a:ext cx="73248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Facultad de Ciencias Jurídicas, Sociales y de la Educación</a:t>
            </a:r>
            <a:endParaRPr lang="es-E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844566" y="1700855"/>
            <a:ext cx="42755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800" b="1" cap="none" spc="0" dirty="0" smtClean="0">
                <a:ln/>
                <a:solidFill>
                  <a:schemeClr val="accent4"/>
                </a:solidFill>
                <a:effectLst/>
              </a:rPr>
              <a:t>Seminari</a:t>
            </a:r>
            <a:r>
              <a:rPr lang="es-ES" sz="2800" b="1" dirty="0" smtClean="0">
                <a:ln/>
                <a:solidFill>
                  <a:schemeClr val="accent4"/>
                </a:solidFill>
              </a:rPr>
              <a:t>o de Estadística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59549" y="2340189"/>
            <a:ext cx="73248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</a:t>
            </a:r>
            <a:endParaRPr lang="es-ES" sz="3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139840" y="3036306"/>
            <a:ext cx="59643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3000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Medios virtuales y su influencia </a:t>
            </a:r>
          </a:p>
          <a:p>
            <a:pPr algn="ctr"/>
            <a:r>
              <a:rPr lang="es-ES" sz="3000" b="1" dirty="0" smtClean="0">
                <a:ln/>
                <a:solidFill>
                  <a:schemeClr val="accent5">
                    <a:lumMod val="75000"/>
                  </a:schemeClr>
                </a:solidFill>
              </a:rPr>
              <a:t>en el rendimiento académico</a:t>
            </a:r>
            <a:endParaRPr lang="es-ES" sz="3000" b="1" cap="none" spc="0" dirty="0">
              <a:ln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92056" y="4160269"/>
            <a:ext cx="7980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2400" b="1" dirty="0" smtClean="0">
                <a:ln/>
                <a:solidFill>
                  <a:schemeClr val="accent4">
                    <a:lumMod val="75000"/>
                  </a:schemeClr>
                </a:solidFill>
              </a:rPr>
              <a:t>Profesor:</a:t>
            </a:r>
            <a:r>
              <a:rPr lang="es-ES" sz="2400" b="1" dirty="0" smtClean="0">
                <a:ln/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s-ES" sz="2400" b="1" dirty="0" smtClean="0">
                <a:ln/>
                <a:solidFill>
                  <a:srgbClr val="7030A0"/>
                </a:solidFill>
              </a:rPr>
              <a:t>Ruperto Bonet </a:t>
            </a:r>
            <a:r>
              <a:rPr lang="es-ES" sz="2400" b="1" dirty="0" err="1" smtClean="0">
                <a:ln/>
                <a:solidFill>
                  <a:srgbClr val="7030A0"/>
                </a:solidFill>
              </a:rPr>
              <a:t>Chafla</a:t>
            </a:r>
            <a:r>
              <a:rPr lang="es-ES" sz="2400" b="1" dirty="0" smtClean="0">
                <a:ln/>
                <a:solidFill>
                  <a:srgbClr val="7030A0"/>
                </a:solidFill>
              </a:rPr>
              <a:t>, PhD</a:t>
            </a:r>
            <a:endParaRPr lang="es-ES" sz="2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92056" y="5026242"/>
            <a:ext cx="565802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2400" b="1" dirty="0" smtClean="0">
                <a:ln/>
                <a:solidFill>
                  <a:schemeClr val="accent4">
                    <a:lumMod val="75000"/>
                  </a:schemeClr>
                </a:solidFill>
              </a:rPr>
              <a:t>Autora:</a:t>
            </a:r>
          </a:p>
          <a:p>
            <a:r>
              <a:rPr lang="es-ES" sz="2400" b="1" dirty="0" smtClean="0">
                <a:ln/>
                <a:solidFill>
                  <a:srgbClr val="7030A0"/>
                </a:solidFill>
              </a:rPr>
              <a:t>                    </a:t>
            </a:r>
            <a:r>
              <a:rPr lang="es-ES" sz="2400" b="1" cap="none" spc="0" dirty="0" smtClean="0">
                <a:ln/>
                <a:solidFill>
                  <a:srgbClr val="7030A0"/>
                </a:solidFill>
                <a:effectLst/>
              </a:rPr>
              <a:t>Glenda Vera Mora</a:t>
            </a:r>
            <a:r>
              <a:rPr lang="es-ES" sz="2400" b="1" dirty="0" smtClean="0">
                <a:ln/>
                <a:solidFill>
                  <a:srgbClr val="7030A0"/>
                </a:solidFill>
              </a:rPr>
              <a:t>						</a:t>
            </a:r>
            <a:endParaRPr lang="es-ES" sz="2400" b="1" cap="none" spc="0" dirty="0">
              <a:ln/>
              <a:solidFill>
                <a:srgbClr val="7030A0"/>
              </a:solidFill>
              <a:effectLst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562569" y="6194062"/>
            <a:ext cx="18817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2400" b="1" dirty="0" smtClean="0">
                <a:ln/>
                <a:solidFill>
                  <a:schemeClr val="accent4">
                    <a:lumMod val="75000"/>
                  </a:schemeClr>
                </a:solidFill>
              </a:rPr>
              <a:t>Año 2016</a:t>
            </a:r>
            <a:r>
              <a:rPr lang="es-ES" sz="2400" b="1" dirty="0" smtClean="0">
                <a:ln/>
                <a:solidFill>
                  <a:srgbClr val="7030A0"/>
                </a:solidFill>
              </a:rPr>
              <a:t>	</a:t>
            </a:r>
            <a:endParaRPr lang="es-ES" sz="2400" b="1" cap="none" spc="0" dirty="0">
              <a:ln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1427214" y="224134"/>
            <a:ext cx="754661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PLANTEAMIENTO DEL PROBLEMA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970033" y="1340018"/>
            <a:ext cx="8460981" cy="5079206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La Unidad Educativa alberga a _______, realizando sus prácticas en tres laboratorios, 3 o 4 estudiantes por PC.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Necesidad por parte de docentes para buscar nuevas estrategias metodológicas.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El uso de medios virtuales, mejoraría la enseñanza, y por ende, el rendimiento académico de los estudiantes.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Mejorar el rendimiento académico de los 421 estudiantes y </a:t>
            </a:r>
            <a:r>
              <a:rPr lang="es-ES" sz="2400" dirty="0">
                <a:solidFill>
                  <a:schemeClr val="tx1"/>
                </a:solidFill>
              </a:rPr>
              <a:t>docentes </a:t>
            </a:r>
            <a:r>
              <a:rPr lang="es-ES" sz="2400" dirty="0" smtClean="0">
                <a:solidFill>
                  <a:schemeClr val="tx1"/>
                </a:solidFill>
              </a:rPr>
              <a:t>del 1er Año de Bachillerato.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1498067" y="324877"/>
            <a:ext cx="754661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PLANTEAMIENTO DEL PROBLEMA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1288632" y="1390389"/>
            <a:ext cx="7459495" cy="5079206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Se propone utilizar medios virtuales para fomentar el trabajo colaborativo, </a:t>
            </a:r>
            <a:r>
              <a:rPr lang="es-ES" sz="2400" dirty="0">
                <a:solidFill>
                  <a:schemeClr val="tx1"/>
                </a:solidFill>
              </a:rPr>
              <a:t>ofreciendo a los educandos recursos y actividades didácticas, creativas, prácticas  e interactivas que contribuirán al mejoramiento del rendimiento académico, mediante el desarrollo y asimilación de conocimientos, habilidades y destrezas perdurables para la vida y por la </a:t>
            </a:r>
            <a:r>
              <a:rPr lang="es-ES" sz="2400" dirty="0" smtClean="0">
                <a:solidFill>
                  <a:schemeClr val="tx1"/>
                </a:solidFill>
              </a:rPr>
              <a:t>vida.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1716676" y="390349"/>
            <a:ext cx="705789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formulación DEL PROBLEMA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948029" y="1621654"/>
            <a:ext cx="8311849" cy="4514850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chemeClr val="tx1"/>
              </a:solidFill>
            </a:endParaRPr>
          </a:p>
          <a:p>
            <a:pPr algn="just"/>
            <a:r>
              <a:rPr lang="es-EC" sz="3000" dirty="0">
                <a:solidFill>
                  <a:schemeClr val="tx1"/>
                </a:solidFill>
              </a:rPr>
              <a:t>¿Cómo inciden los medios virtuales en el rendimiento académico desarrollados en los estudiantes que cursan la asignatura de Informática Aplicada a la Educación en el Primer Año del Bachillerato General Unificado de la Unidad Educativa Emigdio Esparza </a:t>
            </a:r>
            <a:r>
              <a:rPr lang="es-EC" sz="3000" dirty="0" smtClean="0">
                <a:solidFill>
                  <a:schemeClr val="tx1"/>
                </a:solidFill>
              </a:rPr>
              <a:t>Moreno?</a:t>
            </a:r>
            <a:endParaRPr lang="es-E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3025910" y="895674"/>
            <a:ext cx="4722768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HIPÓTESIS general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2230080" y="2444058"/>
            <a:ext cx="6056851" cy="3216831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es-ES" sz="3300" dirty="0" smtClean="0">
                <a:solidFill>
                  <a:schemeClr val="tx1"/>
                </a:solidFill>
              </a:rPr>
              <a:t>La utilización de los medios virtuales mejoran significativamente el rendimiento académico de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8132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2040209" y="329003"/>
            <a:ext cx="6385082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conclusiones generales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1261706" y="1498377"/>
            <a:ext cx="7611837" cy="4815840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500" dirty="0" smtClean="0">
                <a:solidFill>
                  <a:schemeClr val="tx1"/>
                </a:solidFill>
              </a:rPr>
              <a:t>Es prioridad establecer políticas académicas que promuevan el uso de medios virtuales en los procesos educativos.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500" dirty="0" smtClean="0">
                <a:solidFill>
                  <a:schemeClr val="tx1"/>
                </a:solidFill>
              </a:rPr>
              <a:t>Los </a:t>
            </a:r>
            <a:r>
              <a:rPr lang="es-ES" sz="2500" dirty="0">
                <a:solidFill>
                  <a:schemeClr val="tx1"/>
                </a:solidFill>
              </a:rPr>
              <a:t>medios virtuales asíncronos y síncronos, tales como: correo electrónico, videos, Wiki, chat, aulas virtuales, video conferencia si mejoran el rendimiento académico de los </a:t>
            </a:r>
            <a:r>
              <a:rPr lang="es-ES" sz="2500" dirty="0" smtClean="0">
                <a:solidFill>
                  <a:schemeClr val="tx1"/>
                </a:solidFill>
              </a:rPr>
              <a:t>estudiantes.</a:t>
            </a:r>
          </a:p>
        </p:txBody>
      </p:sp>
    </p:spTree>
    <p:extLst>
      <p:ext uri="{BB962C8B-B14F-4D97-AF65-F5344CB8AC3E}">
        <p14:creationId xmlns:p14="http://schemas.microsoft.com/office/powerpoint/2010/main" val="3178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"/>
          <p:cNvSpPr/>
          <p:nvPr/>
        </p:nvSpPr>
        <p:spPr>
          <a:xfrm>
            <a:off x="1962934" y="417402"/>
            <a:ext cx="6385082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conclusiones generales</a:t>
            </a:r>
            <a:endParaRPr lang="es-ES" sz="3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Pergamino vertical 1"/>
          <p:cNvSpPr/>
          <p:nvPr/>
        </p:nvSpPr>
        <p:spPr>
          <a:xfrm>
            <a:off x="1304481" y="1508796"/>
            <a:ext cx="7701989" cy="4872276"/>
          </a:xfrm>
          <a:prstGeom prst="verticalScroll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300" dirty="0" smtClean="0">
                <a:solidFill>
                  <a:schemeClr val="tx1"/>
                </a:solidFill>
              </a:rPr>
              <a:t>Los </a:t>
            </a:r>
            <a:r>
              <a:rPr lang="es-ES" sz="2300" dirty="0">
                <a:solidFill>
                  <a:schemeClr val="tx1"/>
                </a:solidFill>
              </a:rPr>
              <a:t>docente del Área de Informática prefieren utilizar para el desarrollo de sus clases medios interactivos, dinámicos y prácticos, debido a la gran aceptación que existe de éstos por parte de sus estudiantes</a:t>
            </a:r>
            <a:r>
              <a:rPr lang="es-ES" sz="23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tx1"/>
                </a:solidFill>
              </a:rPr>
              <a:t>Que los estudiantes obtienen mejores calificaciones si sus docentes utilizan estrategias metodológicas como recursos virtuales, porque se promueve con facilidad aprendizajes significativos perdurables para la vida y por la vida.</a:t>
            </a:r>
          </a:p>
        </p:txBody>
      </p:sp>
    </p:spTree>
    <p:extLst>
      <p:ext uri="{BB962C8B-B14F-4D97-AF65-F5344CB8AC3E}">
        <p14:creationId xmlns:p14="http://schemas.microsoft.com/office/powerpoint/2010/main" val="29272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animBg="1"/>
    </p:bld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351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LENIN MANCHENO</dc:creator>
  <cp:lastModifiedBy>Luffi</cp:lastModifiedBy>
  <cp:revision>56</cp:revision>
  <dcterms:created xsi:type="dcterms:W3CDTF">2016-08-06T20:49:58Z</dcterms:created>
  <dcterms:modified xsi:type="dcterms:W3CDTF">2016-08-30T04:42:24Z</dcterms:modified>
</cp:coreProperties>
</file>