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gif" ContentType="image/gif"/>
  <Override PartName="/ppt/media/image8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14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s-ES" sz="8000" spc="-49" strike="noStrike">
                <a:solidFill>
                  <a:srgbClr val="262626"/>
                </a:solidFill>
                <a:latin typeface="Calibri Light"/>
              </a:rPr>
              <a:t>Haga </a:t>
            </a:r>
            <a:r>
              <a:rPr b="0" lang="es-ES" sz="8000" spc="-49" strike="noStrike">
                <a:solidFill>
                  <a:srgbClr val="262626"/>
                </a:solidFill>
                <a:latin typeface="Calibri Light"/>
              </a:rPr>
              <a:t>clic </a:t>
            </a:r>
            <a:r>
              <a:rPr b="0" lang="es-ES" sz="8000" spc="-49" strike="noStrike">
                <a:solidFill>
                  <a:srgbClr val="262626"/>
                </a:solidFill>
                <a:latin typeface="Calibri Light"/>
              </a:rPr>
              <a:t>para </a:t>
            </a:r>
            <a:r>
              <a:rPr b="0" lang="es-ES" sz="8000" spc="-49" strike="noStrike">
                <a:solidFill>
                  <a:srgbClr val="262626"/>
                </a:solidFill>
                <a:latin typeface="Calibri Light"/>
              </a:rPr>
              <a:t>modific</a:t>
            </a:r>
            <a:r>
              <a:rPr b="0" lang="es-ES" sz="8000" spc="-49" strike="noStrike">
                <a:solidFill>
                  <a:srgbClr val="262626"/>
                </a:solidFill>
                <a:latin typeface="Calibri Light"/>
              </a:rPr>
              <a:t>ar el </a:t>
            </a:r>
            <a:r>
              <a:rPr b="0" lang="es-ES" sz="8000" spc="-49" strike="noStrike">
                <a:solidFill>
                  <a:srgbClr val="262626"/>
                </a:solidFill>
                <a:latin typeface="Calibri Light"/>
              </a:rPr>
              <a:t>estilo </a:t>
            </a:r>
            <a:r>
              <a:rPr b="0" lang="es-ES" sz="8000" spc="-49" strike="noStrike">
                <a:solidFill>
                  <a:srgbClr val="262626"/>
                </a:solidFill>
                <a:latin typeface="Calibri Light"/>
              </a:rPr>
              <a:t>de </a:t>
            </a:r>
            <a:r>
              <a:rPr b="0" lang="es-ES" sz="8000" spc="-49" strike="noStrike">
                <a:solidFill>
                  <a:srgbClr val="262626"/>
                </a:solidFill>
                <a:latin typeface="Calibri Light"/>
              </a:rPr>
              <a:t>título </a:t>
            </a:r>
            <a:r>
              <a:rPr b="0" lang="es-ES" sz="8000" spc="-49" strike="noStrike">
                <a:solidFill>
                  <a:srgbClr val="262626"/>
                </a:solidFill>
                <a:latin typeface="Calibri Light"/>
              </a:rPr>
              <a:t>del </a:t>
            </a:r>
            <a:r>
              <a:rPr b="0" lang="es-ES" sz="8000" spc="-49" strike="noStrike">
                <a:solidFill>
                  <a:srgbClr val="262626"/>
                </a:solidFill>
                <a:latin typeface="Calibri Light"/>
              </a:rPr>
              <a:t>patrón</a:t>
            </a:r>
            <a:endParaRPr b="0" lang="es-E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442654F-CD3B-4DD3-964B-07800B82B3E1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5/27/18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D59520-D05A-447A-AEBC-F34D0C67DDA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s-E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s-E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s-E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H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a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g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a 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cli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c 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p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ar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a 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m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o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di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fic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ar 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el 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es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til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o 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d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e 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tít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ul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o 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d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el 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p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at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ró</a:t>
            </a:r>
            <a:r>
              <a:rPr b="0" lang="es-ES" sz="4800" spc="-49" strike="noStrike">
                <a:solidFill>
                  <a:srgbClr val="404040"/>
                </a:solidFill>
                <a:latin typeface="Calibri Light"/>
              </a:rPr>
              <a:t>n</a:t>
            </a:r>
            <a:endParaRPr b="0" lang="es-E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Haga clic para modificar el estilo de texto del patrón</a:t>
            </a:r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800" spc="-1" strike="noStrike">
                <a:solidFill>
                  <a:srgbClr val="404040"/>
                </a:solidFill>
                <a:latin typeface="Calibri"/>
              </a:rPr>
              <a:t>Segundo nivel</a:t>
            </a:r>
            <a:endParaRPr b="0" lang="es-E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Tercer nivel</a:t>
            </a:r>
            <a:endParaRPr b="0" lang="es-E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Cuarto nivel</a:t>
            </a:r>
            <a:endParaRPr b="0" lang="es-E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Quinto nivel</a:t>
            </a:r>
            <a:endParaRPr b="0" lang="es-E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E946589-816A-4493-9ADB-97428118FC53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5/27/18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7AC765-BE23-47D3-A60A-9B423E4E91C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gif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2080" y="1881720"/>
            <a:ext cx="4489560" cy="4355280"/>
          </a:xfrm>
          <a:prstGeom prst="rect">
            <a:avLst/>
          </a:prstGeom>
          <a:solidFill>
            <a:srgbClr val="ffffff"/>
          </a:solidFill>
          <a:ln w="15840">
            <a:solidFill>
              <a:srgbClr val="002060"/>
            </a:solidFill>
            <a:round/>
          </a:ln>
        </p:spPr>
        <p:txBody>
          <a:bodyPr anchor="ctr"/>
          <a:p>
            <a:pPr algn="ctr">
              <a:lnSpc>
                <a:spcPct val="85000"/>
              </a:lnSpc>
            </a:pPr>
            <a:br/>
            <a:br/>
            <a:br/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1" lang="es-ES" sz="2400" spc="-49" strike="noStrike">
                <a:solidFill>
                  <a:srgbClr val="000000"/>
                </a:solidFill>
                <a:latin typeface="Calibri"/>
              </a:rPr>
              <a:t>TITUL</a:t>
            </a:r>
            <a:r>
              <a:rPr b="1" lang="es-ES" sz="2400" spc="-49" strike="noStrike">
                <a:solidFill>
                  <a:srgbClr val="000000"/>
                </a:solidFill>
                <a:latin typeface="Calibri"/>
              </a:rPr>
              <a:t>O</a:t>
            </a:r>
            <a:br/>
            <a:br/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desem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peño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docen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te y su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influe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ncia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en la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calida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educa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tiva de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Facult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ad de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Cienci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Jurídic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as,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Social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es y de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Educa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ción,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de la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Univer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sidad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Técnic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a de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Babah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oyo,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cantón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Babah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oyo,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provin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cia Los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Ríos,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period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Septie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mbre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2015/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Febrer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2016.</a:t>
            </a:r>
            <a:br/>
            <a:br/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 </a:t>
            </a:r>
            <a:br/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131760"/>
            <a:ext cx="9143640" cy="1552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UNIVERSIDAD TECNICA DE BABAHOYO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Instituto de Investigación y Desarrollo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Curso de Estadística Aplicada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2"/>
          <a:stretch/>
        </p:blipFill>
        <p:spPr>
          <a:xfrm>
            <a:off x="4788000" y="1881720"/>
            <a:ext cx="4171680" cy="428328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4" name="Imagen 6" descr=""/>
          <p:cNvPicPr/>
          <p:nvPr/>
        </p:nvPicPr>
        <p:blipFill>
          <a:blip r:embed="rId3"/>
          <a:stretch/>
        </p:blipFill>
        <p:spPr>
          <a:xfrm>
            <a:off x="87480" y="153360"/>
            <a:ext cx="1875960" cy="126900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106920" y="6316200"/>
            <a:ext cx="4248720" cy="408960"/>
          </a:xfrm>
          <a:prstGeom prst="rect">
            <a:avLst/>
          </a:prstGeom>
          <a:ln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en-US" sz="2400" spc="-49" strike="noStrike">
                <a:solidFill>
                  <a:srgbClr val="000000"/>
                </a:solidFill>
                <a:latin typeface="Calibri"/>
              </a:rPr>
              <a:t>  </a:t>
            </a:r>
            <a:r>
              <a:rPr b="1" lang="en-US" sz="2400" spc="-49" strike="noStrike">
                <a:solidFill>
                  <a:srgbClr val="000000"/>
                </a:solidFill>
                <a:latin typeface="Calibri"/>
              </a:rPr>
              <a:t>Autora: Lcda. Glenda Intriago A.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5076000" y="6237360"/>
            <a:ext cx="3883680" cy="487800"/>
          </a:xfrm>
          <a:prstGeom prst="rect">
            <a:avLst/>
          </a:prstGeom>
          <a:ln>
            <a:solidFill>
              <a:srgbClr val="00206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en-US" sz="2400" spc="-49" strike="noStrike">
                <a:solidFill>
                  <a:srgbClr val="000000"/>
                </a:solidFill>
                <a:latin typeface="Calibri"/>
              </a:rPr>
              <a:t>  </a:t>
            </a:r>
            <a:r>
              <a:rPr b="1" lang="en-US" sz="2400" spc="-49" strike="noStrike">
                <a:solidFill>
                  <a:srgbClr val="000000"/>
                </a:solidFill>
                <a:latin typeface="Calibri"/>
              </a:rPr>
              <a:t>Tutor: Dr. Ruperto Bonet C.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Table 1"/>
          <p:cNvGraphicFramePr/>
          <p:nvPr/>
        </p:nvGraphicFramePr>
        <p:xfrm>
          <a:off x="1259640" y="1484640"/>
          <a:ext cx="6408360" cy="2169720"/>
        </p:xfrm>
        <a:graphic>
          <a:graphicData uri="http://schemas.openxmlformats.org/drawingml/2006/table">
            <a:tbl>
              <a:tblPr/>
              <a:tblGrid>
                <a:gridCol w="766800"/>
                <a:gridCol w="2715480"/>
                <a:gridCol w="1304280"/>
                <a:gridCol w="645840"/>
                <a:gridCol w="975960"/>
              </a:tblGrid>
              <a:tr h="5565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VALORACION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CATEGORIAS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CALIFICACION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LLEVARLOS A LA MISMA ESCALA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</a:tr>
              <a:tr h="5374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CAPACIDAD PROFESIONAL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748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CAPACIDAD PEDAGOGICA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8200"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PRACTICA DE VALORES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2"/>
          <p:cNvGraphicFramePr/>
          <p:nvPr/>
        </p:nvGraphicFramePr>
        <p:xfrm>
          <a:off x="107640" y="4509000"/>
          <a:ext cx="4392000" cy="952200"/>
        </p:xfrm>
        <a:graphic>
          <a:graphicData uri="http://schemas.openxmlformats.org/drawingml/2006/table">
            <a:tbl>
              <a:tblPr/>
              <a:tblGrid>
                <a:gridCol w="2277360"/>
                <a:gridCol w="2114640"/>
              </a:tblGrid>
              <a:tr h="239760">
                <a:tc gridSpan="2"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ESCALA DE CALIFICACIONES DOCENTES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BUENO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MUY BUENO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EXCELENTE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3b56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Table 3"/>
          <p:cNvGraphicFramePr/>
          <p:nvPr/>
        </p:nvGraphicFramePr>
        <p:xfrm>
          <a:off x="4751640" y="4509000"/>
          <a:ext cx="4068720" cy="952200"/>
        </p:xfrm>
        <a:graphic>
          <a:graphicData uri="http://schemas.openxmlformats.org/drawingml/2006/table">
            <a:tbl>
              <a:tblPr/>
              <a:tblGrid>
                <a:gridCol w="1767960"/>
                <a:gridCol w="2300760"/>
              </a:tblGrid>
              <a:tr h="239760">
                <a:tc gridSpan="2"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ESCALA DE CALIFICACIONES ESTUDIANTES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BUENO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MUY BUENO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EXCELENTE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SOBRESALIENTE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" name="CustomShape 4"/>
          <p:cNvSpPr/>
          <p:nvPr/>
        </p:nvSpPr>
        <p:spPr>
          <a:xfrm>
            <a:off x="190800" y="836640"/>
            <a:ext cx="8640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RECOPILACIÓN DE INFORMACIÓN MEDIANTE ENCUESTAS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0"/>
            <a:ext cx="9143640" cy="476280"/>
          </a:xfrm>
          <a:prstGeom prst="rect">
            <a:avLst/>
          </a:prstGeom>
          <a:solidFill>
            <a:srgbClr val="f3b56c"/>
          </a:solidFill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br/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Análisis 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de la 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inform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ación 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con las 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medida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s de 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tenden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cia 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central, 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dispers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ión y 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forma.  </a:t>
            </a:r>
            <a:r>
              <a:rPr b="1" lang="es-ES" sz="1600" spc="-49" strike="noStrike">
                <a:solidFill>
                  <a:srgbClr val="000000"/>
                </a:solidFill>
                <a:latin typeface="Calibri Light"/>
              </a:rPr>
              <a:t>PPSP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Marcador de contenido 3" descr=""/>
          <p:cNvPicPr/>
          <p:nvPr/>
        </p:nvPicPr>
        <p:blipFill>
          <a:blip r:embed="rId1"/>
          <a:srcRect l="7418" t="16073" r="6029" b="39168"/>
          <a:stretch/>
        </p:blipFill>
        <p:spPr>
          <a:xfrm>
            <a:off x="1187640" y="531720"/>
            <a:ext cx="7560360" cy="1511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0" name="Imagen 4" descr=""/>
          <p:cNvPicPr/>
          <p:nvPr/>
        </p:nvPicPr>
        <p:blipFill>
          <a:blip r:embed="rId2"/>
          <a:srcRect l="8492" t="19483" r="46674" b="9641"/>
          <a:stretch/>
        </p:blipFill>
        <p:spPr>
          <a:xfrm>
            <a:off x="98640" y="2099160"/>
            <a:ext cx="2970000" cy="4502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1" name="Imagen 5" descr=""/>
          <p:cNvPicPr/>
          <p:nvPr/>
        </p:nvPicPr>
        <p:blipFill>
          <a:blip r:embed="rId3"/>
          <a:srcRect l="31733" t="14813" r="27306" b="7672"/>
          <a:stretch/>
        </p:blipFill>
        <p:spPr>
          <a:xfrm>
            <a:off x="5534280" y="2374920"/>
            <a:ext cx="3456000" cy="435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2" name="Imagen 6" descr=""/>
          <p:cNvPicPr/>
          <p:nvPr/>
        </p:nvPicPr>
        <p:blipFill>
          <a:blip r:embed="rId4"/>
          <a:srcRect l="43354" t="50974" r="38374" b="21452"/>
          <a:stretch/>
        </p:blipFill>
        <p:spPr>
          <a:xfrm>
            <a:off x="3213000" y="3545280"/>
            <a:ext cx="2151000" cy="20160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9143640" cy="476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85000"/>
              </a:lnSpc>
            </a:pPr>
            <a:br/>
            <a:r>
              <a:rPr b="1" lang="en-US" sz="1600" spc="-49" strike="noStrike">
                <a:solidFill>
                  <a:srgbClr val="000000"/>
                </a:solidFill>
                <a:latin typeface="Calibri Light"/>
              </a:rPr>
              <a:t>Análisis de la información con las medidas de tendencia central, dispersión y forma.  PPSP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4" name="Imagen 4" descr=""/>
          <p:cNvPicPr/>
          <p:nvPr/>
        </p:nvPicPr>
        <p:blipFill>
          <a:blip r:embed="rId1"/>
          <a:srcRect l="30626" t="13578" r="28966" b="31294"/>
          <a:stretch/>
        </p:blipFill>
        <p:spPr>
          <a:xfrm>
            <a:off x="323640" y="764640"/>
            <a:ext cx="6696360" cy="5136840"/>
          </a:xfrm>
          <a:prstGeom prst="rect">
            <a:avLst/>
          </a:prstGeom>
          <a:ln>
            <a:noFill/>
          </a:ln>
        </p:spPr>
      </p:pic>
      <p:pic>
        <p:nvPicPr>
          <p:cNvPr id="155" name="Imagen 5" descr=""/>
          <p:cNvPicPr/>
          <p:nvPr/>
        </p:nvPicPr>
        <p:blipFill>
          <a:blip r:embed="rId2"/>
          <a:srcRect l="35053" t="10625" r="32840" b="19483"/>
          <a:stretch/>
        </p:blipFill>
        <p:spPr>
          <a:xfrm>
            <a:off x="4730040" y="2867760"/>
            <a:ext cx="4413600" cy="3816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9143640" cy="476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85000"/>
              </a:lnSpc>
            </a:pPr>
            <a:br/>
            <a:r>
              <a:rPr b="1" lang="en-US" sz="1600" spc="-49" strike="noStrike">
                <a:solidFill>
                  <a:srgbClr val="000000"/>
                </a:solidFill>
                <a:latin typeface="Calibri Light"/>
              </a:rPr>
              <a:t>Análisis de la información con las medidas de tendencia central, dispersión y forma.  PPSP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57" name="Imagen 4" descr=""/>
          <p:cNvPicPr/>
          <p:nvPr/>
        </p:nvPicPr>
        <p:blipFill>
          <a:blip r:embed="rId1"/>
          <a:srcRect l="28413" t="32279" r="26753" b="7899"/>
          <a:stretch/>
        </p:blipFill>
        <p:spPr>
          <a:xfrm>
            <a:off x="323640" y="620640"/>
            <a:ext cx="8568720" cy="5688360"/>
          </a:xfrm>
          <a:prstGeom prst="rect">
            <a:avLst/>
          </a:prstGeom>
          <a:ln>
            <a:noFill/>
          </a:ln>
        </p:spPr>
      </p:pic>
      <p:pic>
        <p:nvPicPr>
          <p:cNvPr id="158" name="Imagen 5" descr=""/>
          <p:cNvPicPr/>
          <p:nvPr/>
        </p:nvPicPr>
        <p:blipFill>
          <a:blip r:embed="rId2"/>
          <a:srcRect l="31733" t="10625" r="27306" b="10625"/>
          <a:stretch/>
        </p:blipFill>
        <p:spPr>
          <a:xfrm>
            <a:off x="5453280" y="2639520"/>
            <a:ext cx="3663000" cy="396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n 3" descr=""/>
          <p:cNvPicPr/>
          <p:nvPr/>
        </p:nvPicPr>
        <p:blipFill>
          <a:blip r:embed="rId1"/>
          <a:srcRect l="30626" t="11609" r="29520" b="33263"/>
          <a:stretch/>
        </p:blipFill>
        <p:spPr>
          <a:xfrm>
            <a:off x="179640" y="454680"/>
            <a:ext cx="8208720" cy="638424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0" y="0"/>
            <a:ext cx="9143640" cy="476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85000"/>
              </a:lnSpc>
            </a:pPr>
            <a:br/>
            <a:r>
              <a:rPr b="1" lang="en-US" sz="1600" spc="-49" strike="noStrike">
                <a:solidFill>
                  <a:srgbClr val="000000"/>
                </a:solidFill>
                <a:latin typeface="Calibri Light"/>
              </a:rPr>
              <a:t>Análisis de la información con las medidas de tendencia central, dispersión y forma.  PPSP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1" name="Imagen 5" descr=""/>
          <p:cNvPicPr/>
          <p:nvPr/>
        </p:nvPicPr>
        <p:blipFill>
          <a:blip r:embed="rId2"/>
          <a:srcRect l="31733" t="16531" r="27566" b="5704"/>
          <a:stretch/>
        </p:blipFill>
        <p:spPr>
          <a:xfrm>
            <a:off x="5543640" y="2853000"/>
            <a:ext cx="3600000" cy="3867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"/>
          <p:cNvPicPr/>
          <p:nvPr/>
        </p:nvPicPr>
        <p:blipFill>
          <a:blip r:embed="rId1"/>
          <a:srcRect l="7952" t="6250" r="58937" b="6250"/>
          <a:stretch/>
        </p:blipFill>
        <p:spPr>
          <a:xfrm>
            <a:off x="395640" y="758160"/>
            <a:ext cx="7416360" cy="5384160"/>
          </a:xfrm>
          <a:prstGeom prst="rect">
            <a:avLst/>
          </a:prstGeom>
          <a:ln>
            <a:noFill/>
          </a:ln>
        </p:spPr>
      </p:pic>
      <p:sp>
        <p:nvSpPr>
          <p:cNvPr id="163" name="TextShape 1"/>
          <p:cNvSpPr txBox="1"/>
          <p:nvPr/>
        </p:nvSpPr>
        <p:spPr>
          <a:xfrm>
            <a:off x="6840" y="0"/>
            <a:ext cx="9136800" cy="693720"/>
          </a:xfrm>
          <a:prstGeom prst="rect">
            <a:avLst/>
          </a:prstGeom>
          <a:solidFill>
            <a:srgbClr val="adc8dd"/>
          </a:solidFill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Tabl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as 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de 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Cont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inge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ncia 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asoc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iació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n de 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vari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able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cuali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tativ</a:t>
            </a:r>
            <a:r>
              <a:rPr b="1" lang="es-ES" sz="2400" spc="-49" strike="noStrike">
                <a:solidFill>
                  <a:srgbClr val="000000"/>
                </a:solidFill>
                <a:latin typeface="Calibri Light"/>
              </a:rPr>
              <a:t>as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956920" y="2853000"/>
            <a:ext cx="2969640" cy="1609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H</a:t>
            </a:r>
            <a:r>
              <a:rPr b="1" lang="en-US" sz="1600" spc="-1" strike="noStrike" baseline="-25000">
                <a:solidFill>
                  <a:srgbClr val="000000"/>
                </a:solidFill>
                <a:latin typeface="Times New Roman"/>
                <a:ea typeface="Calibri"/>
              </a:rPr>
              <a:t>1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  Influye el desempeño docente en la calidad educativa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H</a:t>
            </a:r>
            <a:r>
              <a:rPr b="1" lang="en-US" sz="1600" spc="-1" strike="noStrike" baseline="-25000">
                <a:solidFill>
                  <a:srgbClr val="000000"/>
                </a:solidFill>
                <a:latin typeface="Times New Roman"/>
                <a:ea typeface="Calibri"/>
              </a:rPr>
              <a:t>0  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No Influye el desempeño docente en la calidad educativa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Margen de error 0,05</a:t>
            </a:r>
            <a:endParaRPr b="0" lang="en-US" sz="1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5" name="Formula 3"/>
              <p:cNvSpPr txBox="1"/>
              <p:nvPr/>
            </p:nvSpPr>
            <p:spPr>
              <a:xfrm>
                <a:off x="6300360" y="1340640"/>
                <a:ext cx="2088360" cy="762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𝑿</m:t>
                        </m:r>
                      </m:e>
                      <m:sup>
                        <m:r>
                          <m:t xml:space="preserve">𝟐</m:t>
                        </m:r>
                      </m:sup>
                    </m:sSup>
                    <m:r>
                      <m:t xml:space="preserve">=</m:t>
                    </m:r>
                    <m:nary>
                      <m:naryPr>
                        <m:chr m:val="∑"/>
                        <m:subHide m:val="1"/>
                        <m:supHide m:val="1"/>
                      </m:naryPr>
                      <m:sub/>
                      <m:sup/>
                      <m:e/>
                    </m:nary>
                  </m:oMath>
                </a14:m>
              </a:p>
            </p:txBody>
          </p:sp>
        </mc:Choice>
        <mc:Fallback/>
      </mc:AlternateContent>
      <p:sp>
        <p:nvSpPr>
          <p:cNvPr id="166" name="CustomShape 4"/>
          <p:cNvSpPr/>
          <p:nvPr/>
        </p:nvSpPr>
        <p:spPr>
          <a:xfrm>
            <a:off x="6300360" y="1340640"/>
            <a:ext cx="2088360" cy="762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6300360" y="939960"/>
            <a:ext cx="223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CHI CUADRADO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199560" y="2483640"/>
            <a:ext cx="223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HIPOTESIS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11520"/>
            <a:ext cx="9143640" cy="693720"/>
          </a:xfrm>
          <a:prstGeom prst="rect">
            <a:avLst/>
          </a:prstGeom>
          <a:solidFill>
            <a:srgbClr val="ffffff"/>
          </a:solidFill>
          <a:ln w="15840">
            <a:solidFill>
              <a:srgbClr val="bd582c"/>
            </a:solidFill>
            <a:round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0" lang="es-ES" sz="4800" spc="-49" strike="noStrike">
                <a:solidFill>
                  <a:srgbClr val="000000"/>
                </a:solidFill>
                <a:latin typeface="Calibri"/>
              </a:rPr>
              <a:t>CO</a:t>
            </a:r>
            <a:r>
              <a:rPr b="0" lang="es-ES" sz="4800" spc="-49" strike="noStrike">
                <a:solidFill>
                  <a:srgbClr val="000000"/>
                </a:solidFill>
                <a:latin typeface="Calibri"/>
              </a:rPr>
              <a:t>NC</a:t>
            </a:r>
            <a:r>
              <a:rPr b="0" lang="es-ES" sz="4800" spc="-49" strike="noStrike">
                <a:solidFill>
                  <a:srgbClr val="000000"/>
                </a:solidFill>
                <a:latin typeface="Calibri"/>
              </a:rPr>
              <a:t>LU</a:t>
            </a:r>
            <a:r>
              <a:rPr b="0" lang="es-ES" sz="4800" spc="-49" strike="noStrike">
                <a:solidFill>
                  <a:srgbClr val="000000"/>
                </a:solidFill>
                <a:latin typeface="Calibri"/>
              </a:rPr>
              <a:t>SIO</a:t>
            </a:r>
            <a:r>
              <a:rPr b="0" lang="es-ES" sz="4800" spc="-49" strike="noStrike">
                <a:solidFill>
                  <a:srgbClr val="000000"/>
                </a:solidFill>
                <a:latin typeface="Calibri"/>
              </a:rPr>
              <a:t>NE</a:t>
            </a:r>
            <a:r>
              <a:rPr b="0" lang="es-ES" sz="4800" spc="-49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s-E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36600" y="1412640"/>
            <a:ext cx="3707640" cy="4536000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0" rIns="0"/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2 calculado 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&gt;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2 tabla = H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O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 rechaza</a:t>
            </a:r>
            <a:endParaRPr b="0" lang="en-US" sz="2000" spc="-1" strike="noStrike">
              <a:latin typeface="Arial"/>
            </a:endParaRPr>
          </a:p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2 calculado 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&lt;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2 tabla = H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1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 acepta la hipótesis nula</a:t>
            </a:r>
            <a:endParaRPr b="0" lang="en-US" sz="2000" spc="-1" strike="noStrike">
              <a:latin typeface="Arial"/>
            </a:endParaRPr>
          </a:p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Tabla = 16,91      ; X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calculado = 456,8</a:t>
            </a:r>
            <a:endParaRPr b="0" lang="en-US" sz="2000" spc="-1" strike="noStrike">
              <a:latin typeface="Arial"/>
            </a:endParaRPr>
          </a:p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X</a:t>
            </a:r>
            <a:r>
              <a:rPr b="1" lang="en-US" sz="2800" spc="-1" strike="noStrike" baseline="30000">
                <a:solidFill>
                  <a:srgbClr val="ff0000"/>
                </a:solidFill>
                <a:latin typeface="Calibri"/>
              </a:rPr>
              <a:t>2 = 16,9190&lt; 456,8</a:t>
            </a:r>
            <a:endParaRPr b="0" lang="en-US" sz="2800" spc="-1" strike="noStrike">
              <a:latin typeface="Arial"/>
            </a:endParaRPr>
          </a:p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 rechaza la hipótesis  de investigación </a:t>
            </a:r>
            <a:endParaRPr b="0" lang="en-US" sz="2000" spc="-1" strike="noStrike">
              <a:latin typeface="Arial"/>
            </a:endParaRPr>
          </a:p>
          <a:p>
            <a:pPr marL="91440" indent="-9108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Se acepta la H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= No Influye el desempeño docente en la calidad educativa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rcRect l="21305" t="10517" r="26484" b="10118"/>
          <a:stretch/>
        </p:blipFill>
        <p:spPr>
          <a:xfrm>
            <a:off x="4413240" y="836640"/>
            <a:ext cx="4539960" cy="52563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s-E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s-ES" sz="3200" spc="-1" strike="noStrike">
                <a:solidFill>
                  <a:srgbClr val="c00000"/>
                </a:solidFill>
                <a:latin typeface="Calibri"/>
              </a:rPr>
              <a:t>GRACIAS POR SU ATENCIÓN</a:t>
            </a:r>
            <a:endParaRPr b="0" lang="es-ES" sz="32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0"/>
            <a:ext cx="9143640" cy="692280"/>
          </a:xfrm>
          <a:prstGeom prst="rect">
            <a:avLst/>
          </a:prstGeom>
          <a:solidFill>
            <a:srgbClr val="fbe6ce"/>
          </a:solidFill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4800" spc="-49" strike="noStrike">
                <a:solidFill>
                  <a:srgbClr val="404040"/>
                </a:solidFill>
                <a:latin typeface="Calibri Light"/>
              </a:rPr>
              <a:t>A</a:t>
            </a:r>
            <a:r>
              <a:rPr b="1" lang="es-ES" sz="4800" spc="-49" strike="noStrike">
                <a:solidFill>
                  <a:srgbClr val="404040"/>
                </a:solidFill>
                <a:latin typeface="Calibri Light"/>
              </a:rPr>
              <a:t>nt</a:t>
            </a:r>
            <a:r>
              <a:rPr b="1" lang="es-ES" sz="4800" spc="-49" strike="noStrike">
                <a:solidFill>
                  <a:srgbClr val="404040"/>
                </a:solidFill>
                <a:latin typeface="Calibri Light"/>
              </a:rPr>
              <a:t>ec</a:t>
            </a:r>
            <a:r>
              <a:rPr b="1" lang="es-ES" sz="4800" spc="-49" strike="noStrike">
                <a:solidFill>
                  <a:srgbClr val="404040"/>
                </a:solidFill>
                <a:latin typeface="Calibri Light"/>
              </a:rPr>
              <a:t>e</a:t>
            </a:r>
            <a:r>
              <a:rPr b="1" lang="es-ES" sz="4800" spc="-49" strike="noStrike">
                <a:solidFill>
                  <a:srgbClr val="404040"/>
                </a:solidFill>
                <a:latin typeface="Calibri Light"/>
              </a:rPr>
              <a:t>d</a:t>
            </a:r>
            <a:r>
              <a:rPr b="1" lang="es-ES" sz="4800" spc="-49" strike="noStrike">
                <a:solidFill>
                  <a:srgbClr val="404040"/>
                </a:solidFill>
                <a:latin typeface="Calibri Light"/>
              </a:rPr>
              <a:t>e</a:t>
            </a:r>
            <a:r>
              <a:rPr b="1" lang="es-ES" sz="4800" spc="-49" strike="noStrike">
                <a:solidFill>
                  <a:srgbClr val="404040"/>
                </a:solidFill>
                <a:latin typeface="Calibri Light"/>
              </a:rPr>
              <a:t>nt</a:t>
            </a:r>
            <a:r>
              <a:rPr b="1" lang="es-ES" sz="4800" spc="-49" strike="noStrike">
                <a:solidFill>
                  <a:srgbClr val="404040"/>
                </a:solidFill>
                <a:latin typeface="Calibri Light"/>
              </a:rPr>
              <a:t>es</a:t>
            </a:r>
            <a:endParaRPr b="0" lang="es-ES" sz="4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8" name="Group 2"/>
          <p:cNvGrpSpPr/>
          <p:nvPr/>
        </p:nvGrpSpPr>
        <p:grpSpPr>
          <a:xfrm>
            <a:off x="-506520" y="1620360"/>
            <a:ext cx="5150520" cy="4735080"/>
            <a:chOff x="-506520" y="1620360"/>
            <a:chExt cx="5150520" cy="4735080"/>
          </a:xfrm>
        </p:grpSpPr>
        <p:sp>
          <p:nvSpPr>
            <p:cNvPr id="99" name="CustomShape 3"/>
            <p:cNvSpPr/>
            <p:nvPr/>
          </p:nvSpPr>
          <p:spPr>
            <a:xfrm>
              <a:off x="1549080" y="3496680"/>
              <a:ext cx="2466720" cy="2466720"/>
            </a:xfrm>
            <a:prstGeom prst="gear9">
              <a:avLst>
                <a:gd name="adj1" fmla="val 10000"/>
                <a:gd name="adj2" fmla="val 1763"/>
              </a:avLst>
            </a:prstGeom>
            <a:solidFill>
              <a:srgbClr val="c00000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640" rIns="17640" tIns="17640" bIns="1764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</a:rPr>
                <a:t>EVALUACIÓN DEL DESEMPEÑO ACADÉMICO DE LOS DOCENTES DE LA UTB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38880" y="3678480"/>
              <a:ext cx="1793880" cy="1793880"/>
            </a:xfrm>
            <a:prstGeom prst="gear6">
              <a:avLst>
                <a:gd name="adj1" fmla="val 15000"/>
                <a:gd name="adj2" fmla="val 3526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5120" rIns="15120" tIns="15120" bIns="1512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</a:rPr>
                <a:t>Ley Orgánica de Educación Superior Art. 53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01" name="CustomShape 5"/>
            <p:cNvSpPr/>
            <p:nvPr/>
          </p:nvSpPr>
          <p:spPr>
            <a:xfrm rot="20700000">
              <a:off x="1448640" y="1936080"/>
              <a:ext cx="1757520" cy="1757520"/>
            </a:xfrm>
            <a:prstGeom prst="gear6">
              <a:avLst>
                <a:gd name="adj1" fmla="val 15000"/>
                <a:gd name="adj2" fmla="val 3526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7640" rIns="17640" tIns="17640" bIns="17640" anchor="ctr" rot="900000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en-US" sz="1400" spc="-1" strike="noStrike">
                  <a:solidFill>
                    <a:srgbClr val="ffffff"/>
                  </a:solidFill>
                  <a:latin typeface="Calibri"/>
                </a:rPr>
                <a:t>La educación superior en el Ecuador 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2" name="CustomShape 6"/>
            <p:cNvSpPr/>
            <p:nvPr/>
          </p:nvSpPr>
          <p:spPr>
            <a:xfrm>
              <a:off x="1486440" y="3197880"/>
              <a:ext cx="3157560" cy="3157560"/>
            </a:xfrm>
            <a:prstGeom prst="circularArrow">
              <a:avLst>
                <a:gd name="adj1" fmla="val 4687"/>
                <a:gd name="adj2" fmla="val 299029"/>
                <a:gd name="adj3" fmla="val 2522733"/>
                <a:gd name="adj4" fmla="val 15847200"/>
                <a:gd name="adj5" fmla="val 54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 rot="877200">
              <a:off x="-254160" y="3206160"/>
              <a:ext cx="2293920" cy="2293920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8"/>
            <p:cNvSpPr/>
            <p:nvPr/>
          </p:nvSpPr>
          <p:spPr>
            <a:xfrm>
              <a:off x="1073520" y="1620360"/>
              <a:ext cx="2473560" cy="247356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06" name="Picture 6" descr=""/>
          <p:cNvPicPr/>
          <p:nvPr/>
        </p:nvPicPr>
        <p:blipFill>
          <a:blip r:embed="rId1"/>
          <a:stretch/>
        </p:blipFill>
        <p:spPr>
          <a:xfrm>
            <a:off x="2915640" y="980640"/>
            <a:ext cx="1984320" cy="1044000"/>
          </a:xfrm>
          <a:prstGeom prst="rect">
            <a:avLst/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</p:pic>
      <p:grpSp>
        <p:nvGrpSpPr>
          <p:cNvPr id="107" name="Group 10"/>
          <p:cNvGrpSpPr/>
          <p:nvPr/>
        </p:nvGrpSpPr>
        <p:grpSpPr>
          <a:xfrm>
            <a:off x="5220720" y="1772640"/>
            <a:ext cx="3923280" cy="3681000"/>
            <a:chOff x="5220720" y="1772640"/>
            <a:chExt cx="3923280" cy="3681000"/>
          </a:xfrm>
        </p:grpSpPr>
        <p:sp>
          <p:nvSpPr>
            <p:cNvPr id="108" name="CustomShape 11"/>
            <p:cNvSpPr/>
            <p:nvPr/>
          </p:nvSpPr>
          <p:spPr>
            <a:xfrm rot="5400000">
              <a:off x="7681680" y="1687320"/>
              <a:ext cx="1088640" cy="125892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85000"/>
                    <a:satMod val="130000"/>
                  </a:schemeClr>
                </a:gs>
                <a:gs pos="34000">
                  <a:schemeClr val="accent2">
                    <a:hueOff val="0"/>
                    <a:satOff val="0"/>
                    <a:lumOff val="0"/>
                    <a:alphaOff val="0"/>
                    <a:shade val="87000"/>
                    <a:satMod val="125000"/>
                  </a:schemeClr>
                </a:gs>
                <a:gs pos="70000">
                  <a:schemeClr val="accent2">
                    <a:hueOff val="0"/>
                    <a:satOff val="0"/>
                    <a:lumOff val="0"/>
                    <a:alphaOff val="0"/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tint val="100000"/>
                    <a:shade val="100000"/>
                    <a:satMod val="110000"/>
                  </a:schemeClr>
                </a:gs>
              </a:gsLst>
              <a:lin ang="0"/>
            </a:gradFill>
            <a:ln>
              <a:noFill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dir="t" rig="threePt">
                <a:rot lat="0" lon="0" rev="7500000"/>
              </a:lightRig>
            </a:scene3d>
            <a:sp3d prstMaterial="plastic">
              <a:bevelT prst="relaxedInset" w="127000" h="25400"/>
            </a:sp3d>
          </p:spPr>
          <p:style>
            <a:lnRef idx="0"/>
            <a:fillRef idx="0"/>
            <a:effectRef idx="2"/>
            <a:fontRef idx="minor"/>
          </p:style>
          <p:txBody>
            <a:bodyPr lIns="30600" rIns="30600" tIns="30600" bIns="30600" anchor="ctr" rot="-5400000"/>
            <a:p>
              <a:pPr algn="ctr">
                <a:lnSpc>
                  <a:spcPct val="90000"/>
                </a:lnSpc>
                <a:spcAft>
                  <a:spcPts val="281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Calibri"/>
                </a:rPr>
                <a:t>Aplicada todos los docentes</a:t>
              </a:r>
              <a:endParaRPr b="0" lang="en-US" sz="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281"/>
                </a:spcAft>
              </a:pPr>
              <a:r>
                <a:rPr b="0" lang="en-US" sz="800" spc="-1" strike="noStrike">
                  <a:solidFill>
                    <a:srgbClr val="ffffff"/>
                  </a:solidFill>
                  <a:latin typeface="Calibri"/>
                </a:rPr>
                <a:t>por los estudiantes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09" name="CustomShape 12"/>
            <p:cNvSpPr/>
            <p:nvPr/>
          </p:nvSpPr>
          <p:spPr>
            <a:xfrm>
              <a:off x="7928640" y="2061000"/>
              <a:ext cx="1215000" cy="653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3"/>
            <p:cNvSpPr/>
            <p:nvPr/>
          </p:nvSpPr>
          <p:spPr>
            <a:xfrm rot="5400000">
              <a:off x="5742360" y="1522440"/>
              <a:ext cx="1088640" cy="2132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tx1"/>
            </a:solidFill>
            <a:ln>
              <a:noFill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dir="t" rig="threePt">
                <a:rot lat="0" lon="0" rev="7500000"/>
              </a:lightRig>
            </a:scene3d>
            <a:sp3d prstMaterial="plastic">
              <a:bevelT prst="relaxedInset" w="127000" h="25400"/>
            </a:sp3d>
          </p:spPr>
          <p:style>
            <a:lnRef idx="0"/>
            <a:fillRef idx="0"/>
            <a:effectRef idx="2"/>
            <a:fontRef idx="minor"/>
          </p:style>
          <p:txBody>
            <a:bodyPr lIns="0" rIns="0" tIns="0" bIns="0" anchor="ctr" rot="-5400000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US" sz="1200" spc="-1" strike="noStrike">
                  <a:solidFill>
                    <a:srgbClr val="ffffff"/>
                  </a:solidFill>
                  <a:latin typeface="Calibri"/>
                </a:rPr>
                <a:t>(Heteroevaluación)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11" name="CustomShape 14"/>
            <p:cNvSpPr/>
            <p:nvPr/>
          </p:nvSpPr>
          <p:spPr>
            <a:xfrm rot="5400000">
              <a:off x="6598080" y="2770920"/>
              <a:ext cx="1088640" cy="18284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dir="t" rig="threePt">
                <a:rot lat="0" lon="0" rev="7500000"/>
              </a:lightRig>
            </a:scene3d>
            <a:sp3d prstMaterial="plastic">
              <a:bevelT prst="relaxedInset" w="127000" h="25400"/>
            </a:sp3d>
          </p:spPr>
          <p:style>
            <a:lnRef idx="0"/>
            <a:fillRef idx="0"/>
            <a:effectRef idx="2"/>
            <a:fontRef idx="minor"/>
          </p:style>
          <p:txBody>
            <a:bodyPr lIns="38160" rIns="38160" tIns="38160" bIns="38160" anchor="ctr" rot="-5400000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1" lang="en-US" sz="1000" spc="-1" strike="noStrike">
                  <a:solidFill>
                    <a:srgbClr val="ffffff"/>
                  </a:solidFill>
                  <a:latin typeface="Calibri"/>
                </a:rPr>
                <a:t>OBJETIVO</a:t>
              </a: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 “valorar el desempeño académico de los docentes  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2" name="CustomShape 15"/>
            <p:cNvSpPr/>
            <p:nvPr/>
          </p:nvSpPr>
          <p:spPr>
            <a:xfrm>
              <a:off x="5222160" y="3183480"/>
              <a:ext cx="1175760" cy="653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6"/>
            <p:cNvSpPr/>
            <p:nvPr/>
          </p:nvSpPr>
          <p:spPr>
            <a:xfrm rot="5400000">
              <a:off x="8125920" y="3070800"/>
              <a:ext cx="1088640" cy="94716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chemeClr val="accent2">
                    <a:hueOff val="23423"/>
                    <a:satOff val="-16126"/>
                    <a:lumOff val="-4118"/>
                    <a:alphaOff val="0"/>
                    <a:shade val="85000"/>
                    <a:satMod val="130000"/>
                  </a:schemeClr>
                </a:gs>
                <a:gs pos="34000">
                  <a:schemeClr val="accent2">
                    <a:hueOff val="23423"/>
                    <a:satOff val="-16126"/>
                    <a:lumOff val="-4118"/>
                    <a:alphaOff val="0"/>
                    <a:shade val="87000"/>
                    <a:satMod val="125000"/>
                  </a:schemeClr>
                </a:gs>
                <a:gs pos="70000">
                  <a:schemeClr val="accent2">
                    <a:hueOff val="23423"/>
                    <a:satOff val="-16126"/>
                    <a:lumOff val="-4118"/>
                    <a:alphaOff val="0"/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hueOff val="23423"/>
                    <a:satOff val="-16126"/>
                    <a:lumOff val="-4118"/>
                    <a:alphaOff val="0"/>
                    <a:tint val="100000"/>
                    <a:shade val="100000"/>
                    <a:satMod val="110000"/>
                  </a:schemeClr>
                </a:gs>
              </a:gsLst>
              <a:lin ang="0"/>
            </a:gradFill>
            <a:ln>
              <a:noFill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dir="t" rig="threePt">
                <a:rot lat="0" lon="0" rev="7500000"/>
              </a:lightRig>
            </a:scene3d>
            <a:sp3d prstMaterial="plastic">
              <a:bevelT prst="relaxedInset" w="127000" h="25400"/>
            </a:sp3d>
          </p:spPr>
          <p:style>
            <a:lnRef idx="0"/>
            <a:fillRef idx="0"/>
            <a:effectRef idx="2"/>
            <a:fontRef idx="minor"/>
          </p:style>
          <p:txBody>
            <a:bodyPr lIns="0" rIns="0" tIns="0" bIns="0" anchor="ctr" rot="-5400000"/>
            <a:p>
              <a:pPr algn="ctr">
                <a:lnSpc>
                  <a:spcPct val="90000"/>
                </a:lnSpc>
                <a:spcAft>
                  <a:spcPts val="349"/>
                </a:spcAft>
              </a:pPr>
              <a:r>
                <a:rPr b="0" lang="en-US" sz="1000" spc="-1" strike="noStrike">
                  <a:solidFill>
                    <a:srgbClr val="ffffff"/>
                  </a:solidFill>
                  <a:latin typeface="Calibri"/>
                </a:rPr>
                <a:t>Procesos pedagógicos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14" name="CustomShape 17"/>
            <p:cNvSpPr/>
            <p:nvPr/>
          </p:nvSpPr>
          <p:spPr>
            <a:xfrm rot="5400000">
              <a:off x="7687440" y="4093560"/>
              <a:ext cx="1088640" cy="115740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chemeClr val="accent2">
                    <a:hueOff val="31230"/>
                    <a:satOff val="-21501"/>
                    <a:lumOff val="-5490"/>
                    <a:alphaOff val="0"/>
                    <a:shade val="85000"/>
                    <a:satMod val="130000"/>
                  </a:schemeClr>
                </a:gs>
                <a:gs pos="34000">
                  <a:schemeClr val="accent2">
                    <a:hueOff val="31230"/>
                    <a:satOff val="-21501"/>
                    <a:lumOff val="-5490"/>
                    <a:alphaOff val="0"/>
                    <a:shade val="87000"/>
                    <a:satMod val="125000"/>
                  </a:schemeClr>
                </a:gs>
                <a:gs pos="70000">
                  <a:schemeClr val="accent2">
                    <a:hueOff val="31230"/>
                    <a:satOff val="-21501"/>
                    <a:lumOff val="-5490"/>
                    <a:alphaOff val="0"/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hueOff val="31230"/>
                    <a:satOff val="-21501"/>
                    <a:lumOff val="-5490"/>
                    <a:alphaOff val="0"/>
                    <a:tint val="100000"/>
                    <a:shade val="100000"/>
                    <a:satMod val="110000"/>
                  </a:schemeClr>
                </a:gs>
              </a:gsLst>
              <a:lin ang="0"/>
            </a:gradFill>
            <a:ln>
              <a:noFill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dir="t" rig="threePt">
                <a:rot lat="0" lon="0" rev="7500000"/>
              </a:lightRig>
            </a:scene3d>
            <a:sp3d prstMaterial="plastic">
              <a:bevelT prst="relaxedInset" w="127000" h="25400"/>
            </a:sp3d>
          </p:spPr>
          <p:style>
            <a:lnRef idx="0"/>
            <a:fillRef idx="0"/>
            <a:effectRef idx="2"/>
            <a:fontRef idx="minor"/>
          </p:style>
          <p:txBody>
            <a:bodyPr lIns="41760" rIns="41760" tIns="41760" bIns="41760" anchor="ctr" rot="-5400000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0" lang="en-US" sz="1100" spc="-1" strike="noStrike">
                  <a:solidFill>
                    <a:srgbClr val="ffffff"/>
                  </a:solidFill>
                  <a:latin typeface="Calibri"/>
                </a:rPr>
                <a:t>Dominio del conocimiento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115" name="CustomShape 18"/>
            <p:cNvSpPr/>
            <p:nvPr/>
          </p:nvSpPr>
          <p:spPr>
            <a:xfrm>
              <a:off x="7926840" y="4107600"/>
              <a:ext cx="1215000" cy="653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9"/>
            <p:cNvSpPr/>
            <p:nvPr/>
          </p:nvSpPr>
          <p:spPr>
            <a:xfrm rot="5400000">
              <a:off x="5932440" y="4084920"/>
              <a:ext cx="1088640" cy="164880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chemeClr val="accent2">
                    <a:hueOff val="39038"/>
                    <a:satOff val="-26876"/>
                    <a:lumOff val="-6863"/>
                    <a:alphaOff val="0"/>
                    <a:shade val="85000"/>
                    <a:satMod val="130000"/>
                  </a:schemeClr>
                </a:gs>
                <a:gs pos="34000">
                  <a:schemeClr val="accent2">
                    <a:hueOff val="39038"/>
                    <a:satOff val="-26876"/>
                    <a:lumOff val="-6863"/>
                    <a:alphaOff val="0"/>
                    <a:shade val="87000"/>
                    <a:satMod val="125000"/>
                  </a:schemeClr>
                </a:gs>
                <a:gs pos="70000">
                  <a:schemeClr val="accent2">
                    <a:hueOff val="39038"/>
                    <a:satOff val="-26876"/>
                    <a:lumOff val="-6863"/>
                    <a:alphaOff val="0"/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hueOff val="39038"/>
                    <a:satOff val="-26876"/>
                    <a:lumOff val="-6863"/>
                    <a:alphaOff val="0"/>
                    <a:tint val="100000"/>
                    <a:shade val="100000"/>
                    <a:satMod val="110000"/>
                  </a:schemeClr>
                </a:gs>
              </a:gsLst>
              <a:lin ang="0"/>
            </a:gradFill>
            <a:ln>
              <a:noFill/>
            </a:ln>
            <a:effectLst>
              <a:outerShdw algn="br" blurRad="38100" dir="2700000" dist="25400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dir="t" rig="threePt">
                <a:rot lat="0" lon="0" rev="7500000"/>
              </a:lightRig>
            </a:scene3d>
            <a:sp3d prstMaterial="plastic">
              <a:bevelT prst="relaxedInset" w="127000" h="25400"/>
            </a:sp3d>
          </p:spPr>
          <p:style>
            <a:lnRef idx="0"/>
            <a:fillRef idx="0"/>
            <a:effectRef idx="2"/>
            <a:fontRef idx="minor"/>
          </p:style>
          <p:txBody>
            <a:bodyPr lIns="0" rIns="0" tIns="0" bIns="0" anchor="ctr" rot="-5400000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US" sz="1400" spc="-1" strike="noStrike">
                  <a:solidFill>
                    <a:srgbClr val="ffffff"/>
                  </a:solidFill>
                  <a:latin typeface="Calibri"/>
                </a:rPr>
                <a:t>Desarrollo de valores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17" name="Group 2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"/>
          <p:cNvGraphicFramePr/>
          <p:nvPr/>
        </p:nvGraphicFramePr>
        <p:xfrm>
          <a:off x="107640" y="38160"/>
          <a:ext cx="8784720" cy="5539320"/>
        </p:xfrm>
        <a:graphic>
          <a:graphicData uri="http://schemas.openxmlformats.org/drawingml/2006/table">
            <a:tbl>
              <a:tblPr/>
              <a:tblGrid>
                <a:gridCol w="3312360"/>
                <a:gridCol w="547236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Objetivos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bd582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Hipótesis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4a088"/>
                    </a:solidFill>
                  </a:tcPr>
                </a:tc>
              </a:tr>
              <a:tr h="1478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Evaluar el desempeño docente y su influencia en la calidad educativa de la 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FCJSE – UTB.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ea9ca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r>
                        <a:rPr b="1" lang="en-US" sz="2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desempeño de los docentes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influye en la 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calidad educativa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de la FCJSE  de la UTB.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r>
                        <a:rPr b="1" lang="en-US" sz="2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 desempeño de los docentes  no influye en la calidad educativa de la FCJSE  de la UTB.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blipFill rotWithShape="0">
                      <a:blip r:embed="rId1"/>
                      <a:tile/>
                    </a:blipFill>
                  </a:tcPr>
                </a:tc>
              </a:tr>
              <a:tr h="375624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.Determinar el dominio de conocimientos de los docentes y su relación con el rendimiento académico de los estudiantes de la FCJSE.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.Analizar las estrategias pedagógicas que utilizan los docentes y su incidencia en el nivel de promoción de los estudiantes de la FCJSE.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.Establecer como los valores aplicados por los docentes influyen en el desempeño estudiantil.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H1: El dominio de conocimientos de los docentes se relaciona con el rendimiento académico de los estudiantes de la FCJSE.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r>
                        <a:rPr b="1" lang="en-US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0: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El dominio de conocimientos de los docentes no se relaciona con el rendimiento académico de los estudiantes de la FCJSE.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H1: Las estrategias pedagógicas que utilizan los docentes inciden en el nivel de promoción de los estudiantes de la FCJSE.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r>
                        <a:rPr b="1" lang="en-US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0: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 estrategias pedagógicas que utilizan los docentes no inciden en el nivel de promoción de los estudiantes de la FCJSE.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H1: Los valores aplicados por los docentes influyen en el desempeño estudiantil.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r>
                        <a:rPr b="1" lang="en-US" sz="18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0: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 valores aplicados por los docentes no influyen en el desempeño estudiantil.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4644000" y="254880"/>
            <a:ext cx="4173840" cy="317376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183600" y="2503800"/>
            <a:ext cx="3485160" cy="821880"/>
          </a:xfrm>
          <a:prstGeom prst="rect">
            <a:avLst/>
          </a:prstGeom>
          <a:solidFill>
            <a:schemeClr val="accent1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Variable independiente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Desempeño docente.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83600" y="4038120"/>
            <a:ext cx="3485160" cy="821880"/>
          </a:xfrm>
          <a:prstGeom prst="rect">
            <a:avLst/>
          </a:prstGeom>
          <a:solidFill>
            <a:schemeClr val="accent1"/>
          </a:solidFill>
          <a:ln>
            <a:round/>
          </a:ln>
          <a:scene3d>
            <a:camera prst="orthographicFront"/>
            <a:lightRig dir="t" rig="threePt"/>
          </a:scene3d>
          <a:sp3d>
            <a:bevelT prst="relaxedInset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Variable Dependiente: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Calidad educativa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00200" y="852840"/>
            <a:ext cx="2987640" cy="980280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V. CUALITATIVAS TIPO: NOMINAL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4800960" y="3573000"/>
            <a:ext cx="3563640" cy="980280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RECOPILAR DATOS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TECNICA : ENCUESTA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4885920" y="4869000"/>
            <a:ext cx="3393720" cy="1119240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INSTRUMENTO: CUESTIONARIO HETEROEVALUACION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360" y="32400"/>
            <a:ext cx="9134280" cy="875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POB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LAC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IÓN 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 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EST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UDI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ANT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IL  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FCJ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SE</a:t>
            </a:r>
            <a:br/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PER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IOD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O  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SEP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TIE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MB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RE  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201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5 / 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FEB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RER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O 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201</a:t>
            </a:r>
            <a:r>
              <a:rPr b="1" lang="es-ES" sz="2800" spc="-49" strike="noStrike">
                <a:solidFill>
                  <a:srgbClr val="404040"/>
                </a:solidFill>
                <a:latin typeface="Calibri Light"/>
              </a:rPr>
              <a:t>6.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6" name="Table 2"/>
          <p:cNvGraphicFramePr/>
          <p:nvPr/>
        </p:nvGraphicFramePr>
        <p:xfrm>
          <a:off x="1090440" y="908640"/>
          <a:ext cx="7200360" cy="2042640"/>
        </p:xfrm>
        <a:graphic>
          <a:graphicData uri="http://schemas.openxmlformats.org/drawingml/2006/table">
            <a:tbl>
              <a:tblPr/>
              <a:tblGrid>
                <a:gridCol w="788040"/>
                <a:gridCol w="2746440"/>
                <a:gridCol w="2106000"/>
                <a:gridCol w="1559880"/>
              </a:tblGrid>
              <a:tr h="51876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7b8ab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CARRERAS DE LA FCJSE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7b8ab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 ESTUDIANTES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7b8ab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PARALELOS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7b8ab"/>
                    </a:solidFill>
                  </a:tcPr>
                </a:tc>
              </a:tr>
              <a:tr h="2642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COMPUTACIÓN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42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COMUNICACIÓN SOCIAL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42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EDUCACIÓN BÁSICA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42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HOTELERÍA Y TURISMO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42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IDIOMAS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42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PSICOLOGIA CLINICA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42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SECRETARIADO EJECUTIVO BILINGÜE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42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SISTEMAS MULTIMEDIA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4240"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7b8ab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7b8ab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1156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7b8ab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7b8ab"/>
                    </a:solidFill>
                  </a:tcPr>
                </a:tc>
              </a:tr>
            </a:tbl>
          </a:graphicData>
        </a:graphic>
      </p:graphicFrame>
      <p:sp>
        <p:nvSpPr>
          <p:cNvPr id="127" name="CustomShape 3"/>
          <p:cNvSpPr/>
          <p:nvPr/>
        </p:nvSpPr>
        <p:spPr>
          <a:xfrm>
            <a:off x="971640" y="4497120"/>
            <a:ext cx="7543440" cy="234864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b"/>
          <a:p>
            <a:pPr algn="ctr">
              <a:lnSpc>
                <a:spcPct val="85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48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2800" spc="-49" strike="noStrike">
                <a:solidFill>
                  <a:srgbClr val="000000"/>
                </a:solidFill>
                <a:latin typeface="Calibri"/>
              </a:rPr>
              <a:t>Población y Muestra-Composición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2800" spc="-49" strike="noStrike">
                <a:solidFill>
                  <a:srgbClr val="ff0000"/>
                </a:solidFill>
                <a:latin typeface="Calibri"/>
              </a:rPr>
              <a:t>Estudiantes de la FCJSE= 1156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2800" spc="-49" strike="noStrike">
                <a:solidFill>
                  <a:srgbClr val="ff0000"/>
                </a:solidFill>
                <a:latin typeface="Calibri"/>
              </a:rPr>
              <a:t>Docentes de la FCJSE= 117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0"/>
            <a:ext cx="9143640" cy="692280"/>
          </a:xfrm>
          <a:prstGeom prst="rect">
            <a:avLst/>
          </a:prstGeom>
          <a:solidFill>
            <a:srgbClr val="e48312"/>
          </a:solidFill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Téc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nic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de 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mu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est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reo 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Pro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ba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bilí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stic</a:t>
            </a:r>
            <a:r>
              <a:rPr b="1" lang="es-ES" sz="3200" spc="-49" strike="noStrike">
                <a:solidFill>
                  <a:srgbClr val="000000"/>
                </a:solidFill>
                <a:latin typeface="Calibri Light"/>
              </a:rPr>
              <a:t>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9" name="Table 2"/>
          <p:cNvGraphicFramePr/>
          <p:nvPr/>
        </p:nvGraphicFramePr>
        <p:xfrm>
          <a:off x="173520" y="907200"/>
          <a:ext cx="4032000" cy="2724840"/>
        </p:xfrm>
        <a:graphic>
          <a:graphicData uri="http://schemas.openxmlformats.org/drawingml/2006/table">
            <a:tbl>
              <a:tblPr/>
              <a:tblGrid>
                <a:gridCol w="603000"/>
                <a:gridCol w="1773000"/>
                <a:gridCol w="1656000"/>
              </a:tblGrid>
              <a:tr h="35100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CARRERA PSICOLOGIA CLINICA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PRIMERO 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PRIMERO 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PRIMERO 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SEGUNDO 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SEGUNDO 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SEGUNDO 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TERCERO 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TERCERO 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TERCERO 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CUARTO 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CUARTO 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QUINTO 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QUINTO 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SEXTO 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SEXTO 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3328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SEPTIMO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33280">
                <a:tc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</a:tbl>
          </a:graphicData>
        </a:graphic>
      </p:graphicFrame>
      <p:sp>
        <p:nvSpPr>
          <p:cNvPr id="130" name="CustomShape 3"/>
          <p:cNvSpPr/>
          <p:nvPr/>
        </p:nvSpPr>
        <p:spPr>
          <a:xfrm>
            <a:off x="2483640" y="243756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4361400" y="2894760"/>
            <a:ext cx="4602600" cy="280044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5076000" y="1465920"/>
            <a:ext cx="3402360" cy="11876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lvl="2" marL="87480" indent="-2160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Muestreo Aleatorio Simple</a:t>
            </a:r>
            <a:endParaRPr b="0" lang="en-US" sz="1800" spc="-1" strike="noStrike">
              <a:latin typeface="Arial"/>
            </a:endParaRPr>
          </a:p>
          <a:p>
            <a:pPr lvl="2" marL="87480" indent="-2160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Muestreo Sistemático</a:t>
            </a:r>
            <a:endParaRPr b="0" lang="en-US" sz="1800" spc="-1" strike="noStrike">
              <a:latin typeface="Arial"/>
            </a:endParaRPr>
          </a:p>
          <a:p>
            <a:pPr lvl="2" marL="87480" indent="-2160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Muestreo Estratificado</a:t>
            </a:r>
            <a:endParaRPr b="0" lang="en-US" sz="1800" spc="-1" strike="noStrike">
              <a:latin typeface="Arial"/>
            </a:endParaRPr>
          </a:p>
          <a:p>
            <a:pPr lvl="2" marL="87480" indent="-21600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Muestreo por Conglomerados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27720"/>
            <a:ext cx="9143640" cy="448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Calculo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de la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muestra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Estudia</a:t>
            </a: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ntes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2240" y="1662120"/>
            <a:ext cx="5482440" cy="3538080"/>
          </a:xfrm>
          <a:prstGeom prst="rect">
            <a:avLst/>
          </a:prstGeom>
          <a:solidFill>
            <a:srgbClr val="ffffff"/>
          </a:solidFill>
          <a:ln w="15840">
            <a:solidFill>
              <a:srgbClr val="e48312"/>
            </a:solidFill>
            <a:round/>
          </a:ln>
        </p:spPr>
        <p:txBody>
          <a:bodyPr lIns="0" rIns="0"/>
          <a:p>
            <a:pPr marL="26676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La fórmula para calcular el tamaño de la muestra </a:t>
            </a:r>
            <a:endParaRPr b="0" lang="es-ES" sz="1800" spc="-1" strike="noStrike">
              <a:solidFill>
                <a:srgbClr val="404040"/>
              </a:solidFill>
              <a:latin typeface="Calibri"/>
            </a:endParaRPr>
          </a:p>
          <a:p>
            <a:pPr marL="26676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= Tamaño de la población </a:t>
            </a:r>
            <a:endParaRPr b="0" lang="es-ES" sz="1800" spc="-1" strike="noStrike">
              <a:solidFill>
                <a:srgbClr val="404040"/>
              </a:solidFill>
              <a:latin typeface="Calibri"/>
            </a:endParaRPr>
          </a:p>
          <a:p>
            <a:pPr marL="26676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= Nivel de confianza</a:t>
            </a:r>
            <a:endParaRPr b="0" lang="es-ES" sz="1800" spc="-1" strike="noStrike">
              <a:solidFill>
                <a:srgbClr val="404040"/>
              </a:solidFill>
              <a:latin typeface="Calibri"/>
            </a:endParaRPr>
          </a:p>
          <a:p>
            <a:pPr marL="26676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 = Probabilidad de éxito, o proporción esperada </a:t>
            </a:r>
            <a:endParaRPr b="0" lang="es-ES" sz="1800" spc="-1" strike="noStrike">
              <a:solidFill>
                <a:srgbClr val="404040"/>
              </a:solidFill>
              <a:latin typeface="Calibri"/>
            </a:endParaRPr>
          </a:p>
          <a:p>
            <a:pPr marL="26676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 = Probabilidad de fracaso</a:t>
            </a:r>
            <a:endParaRPr b="0" lang="es-ES" sz="1800" spc="-1" strike="noStrike">
              <a:solidFill>
                <a:srgbClr val="404040"/>
              </a:solidFill>
              <a:latin typeface="Calibri"/>
            </a:endParaRPr>
          </a:p>
          <a:p>
            <a:pPr marL="26676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e = Precisión (Error máximo admisible en términos de proporción).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s-ES" sz="1800" spc="-1" strike="noStrike">
              <a:solidFill>
                <a:srgbClr val="404040"/>
              </a:solidFill>
              <a:latin typeface="Calibri"/>
            </a:endParaRPr>
          </a:p>
          <a:p>
            <a:pPr marL="26676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</a:rPr>
              <a:t>n=</a:t>
            </a: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 Tamaño de la muestra (número de encuestas que vamos a hacer)</a:t>
            </a:r>
            <a:endParaRPr b="0" lang="es-ES" sz="18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6399720" y="1388880"/>
          <a:ext cx="1944000" cy="952200"/>
        </p:xfrm>
        <a:graphic>
          <a:graphicData uri="http://schemas.openxmlformats.org/drawingml/2006/table">
            <a:tbl>
              <a:tblPr/>
              <a:tblGrid>
                <a:gridCol w="1113840"/>
                <a:gridCol w="830160"/>
              </a:tblGrid>
              <a:tr h="52884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95%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1,96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</a:tr>
              <a:tr h="26460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6460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  <a:tr h="26460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q=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1-0,5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  <a:tr h="264600">
                <a:tc>
                  <a:txBody>
                    <a:bodyPr lIns="44280" rIns="4428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e=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0,05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ece7"/>
                    </a:solidFill>
                  </a:tcPr>
                </a:tc>
              </a:tr>
            </a:tbl>
          </a:graphicData>
        </a:graphic>
      </p:graphicFrame>
      <p:sp>
        <p:nvSpPr>
          <p:cNvPr id="136" name="CustomShape 4"/>
          <p:cNvSpPr/>
          <p:nvPr/>
        </p:nvSpPr>
        <p:spPr>
          <a:xfrm>
            <a:off x="1547640" y="702360"/>
            <a:ext cx="2304000" cy="78300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Times New Roman"/>
              </a:rPr>
              <a:t>n=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547640" y="702360"/>
            <a:ext cx="2304000" cy="783000"/>
          </a:xfrm>
          <a:prstGeom prst="rect">
            <a:avLst/>
          </a:prstGeom>
          <a:blipFill rotWithShape="0">
            <a:blip r:embed="rId1"/>
            <a:stretch>
              <a:fillRect l="-2877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38" name="Table 6"/>
          <p:cNvGraphicFramePr/>
          <p:nvPr/>
        </p:nvGraphicFramePr>
        <p:xfrm>
          <a:off x="1331640" y="5445360"/>
          <a:ext cx="6783840" cy="643680"/>
        </p:xfrm>
        <a:graphic>
          <a:graphicData uri="http://schemas.openxmlformats.org/drawingml/2006/table">
            <a:tbl>
              <a:tblPr/>
              <a:tblGrid>
                <a:gridCol w="2014920"/>
                <a:gridCol w="841680"/>
                <a:gridCol w="629280"/>
                <a:gridCol w="853920"/>
                <a:gridCol w="629280"/>
                <a:gridCol w="865440"/>
                <a:gridCol w="949320"/>
              </a:tblGrid>
              <a:tr h="321840">
                <a:tc>
                  <a:txBody>
                    <a:bodyPr lIns="44280" rIns="44280" tIns="0" bIns="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Valor de k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1,15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1,28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1,44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1,65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1,96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2,24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</a:tr>
              <a:tr h="321840">
                <a:tc>
                  <a:txBody>
                    <a:bodyPr lIns="44280" rIns="44280" tIns="0" bIns="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Nivel de confianza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95%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44280" rIns="44280" tIns="0" bIns="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97,50%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d8cc"/>
                    </a:solidFill>
                  </a:tcPr>
                </a:tc>
              </a:tr>
            </a:tbl>
          </a:graphicData>
        </a:graphic>
      </p:graphicFrame>
      <p:sp>
        <p:nvSpPr>
          <p:cNvPr id="139" name="CustomShape 7"/>
          <p:cNvSpPr/>
          <p:nvPr/>
        </p:nvSpPr>
        <p:spPr>
          <a:xfrm>
            <a:off x="6327000" y="3861000"/>
            <a:ext cx="2172960" cy="579960"/>
          </a:xfrm>
          <a:prstGeom prst="rect">
            <a:avLst/>
          </a:prstGeom>
          <a:solidFill>
            <a:srgbClr val="ff0000"/>
          </a:solidFill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Times New Roman"/>
              </a:rPr>
              <a:t>n= 201 </a:t>
            </a:r>
            <a:endParaRPr b="0" lang="en-US" sz="36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476640"/>
            <a:ext cx="9142560" cy="454320"/>
          </a:xfrm>
          <a:prstGeom prst="rect">
            <a:avLst/>
          </a:prstGeom>
          <a:solidFill>
            <a:srgbClr val="ffffff"/>
          </a:solidFill>
          <a:ln w="15840">
            <a:solidFill>
              <a:srgbClr val="e48312"/>
            </a:solidFill>
            <a:round/>
          </a:ln>
        </p:spPr>
        <p:txBody>
          <a:bodyPr anchor="b"/>
          <a:p>
            <a:pPr algn="ctr">
              <a:lnSpc>
                <a:spcPct val="85000"/>
              </a:lnSpc>
            </a:pPr>
            <a:br/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MUES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TRA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ESTUD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IANTE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S POR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SEMES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TRE Y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PARAL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ELO  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( segm</a:t>
            </a:r>
            <a:r>
              <a:rPr b="0" lang="es-ES" sz="2400" spc="-49" strike="noStrike">
                <a:solidFill>
                  <a:srgbClr val="000000"/>
                </a:solidFill>
                <a:latin typeface="Calibri"/>
              </a:rPr>
              <a:t>entos)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1" name="Table 2"/>
          <p:cNvGraphicFramePr/>
          <p:nvPr/>
        </p:nvGraphicFramePr>
        <p:xfrm>
          <a:off x="251640" y="1310400"/>
          <a:ext cx="8568720" cy="3304800"/>
        </p:xfrm>
        <a:graphic>
          <a:graphicData uri="http://schemas.openxmlformats.org/drawingml/2006/table">
            <a:tbl>
              <a:tblPr/>
              <a:tblGrid>
                <a:gridCol w="897120"/>
                <a:gridCol w="422640"/>
                <a:gridCol w="423000"/>
                <a:gridCol w="506520"/>
                <a:gridCol w="447840"/>
                <a:gridCol w="447840"/>
                <a:gridCol w="447840"/>
                <a:gridCol w="412920"/>
                <a:gridCol w="412920"/>
                <a:gridCol w="478080"/>
                <a:gridCol w="469440"/>
                <a:gridCol w="464400"/>
                <a:gridCol w="384120"/>
                <a:gridCol w="404640"/>
                <a:gridCol w="433080"/>
                <a:gridCol w="457920"/>
                <a:gridCol w="563760"/>
                <a:gridCol w="494640"/>
              </a:tblGrid>
              <a:tr h="145440"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14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</a:tr>
              <a:tr h="851040"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0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POBLACION POR CURSOS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PRIMERO 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PRIMERO 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PRIMERO C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SEGUNDO 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SEGUNDO 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SEGUNDO C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TERCERO 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TERCERO 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TERCERO C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CUARTO 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CUARTO 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QUINTO 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QUINTO 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SEXTO 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SEXTO B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SEPTIMO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d8cc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marL="71640" algn="ctr">
                        <a:lnSpc>
                          <a:spcPct val="115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d9cf"/>
                    </a:solidFill>
                  </a:tcPr>
                </a:tc>
              </a:tr>
              <a:tr h="615960"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ESTUDIANTES POR CURSO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d9cf"/>
                    </a:solidFill>
                  </a:tcPr>
                </a:tc>
              </a:tr>
              <a:tr h="1026360"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 QUE REPRESENTA CADA SEGMENTO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7,84%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7,84%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7,84%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7,36%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7,36%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7,36%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5,23%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5,23%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4,99%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4,51%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4,75%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7,13%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7,36%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3,80%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3,80%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7,60%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baa5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d9cf"/>
                    </a:solidFill>
                  </a:tcPr>
                </a:tc>
              </a:tr>
              <a:tr h="1436760">
                <a:tc>
                  <a:txBody>
                    <a:bodyPr lIns="39600" rIns="39600" tIns="0" bIns="0" anchor="b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MUESTRA POR CURSO EN FUNCION DEL SEGMENTO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 lIns="39600" rIns="39600" tIns="0" bIns="0" anchor="ctr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39600" marR="39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d9c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3640" y="188640"/>
            <a:ext cx="7543440" cy="828360"/>
          </a:xfrm>
          <a:prstGeom prst="rect">
            <a:avLst/>
          </a:prstGeom>
          <a:solidFill>
            <a:srgbClr val="f7ce9d"/>
          </a:solidFill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ESTU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DIAN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TES 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POR 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CURS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O Y 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PARA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LELO 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DE LA 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CARR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ERA 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PSIC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OLOG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IA 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CLINI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CA 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( MUE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STRA 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ALEA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TORI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SIMP</a:t>
            </a:r>
            <a:r>
              <a:rPr b="1" lang="es-ES" sz="2000" spc="-49" strike="noStrike">
                <a:solidFill>
                  <a:srgbClr val="000000"/>
                </a:solidFill>
                <a:latin typeface="Calibri Light"/>
              </a:rPr>
              <a:t>LE)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1" descr=""/>
          <p:cNvPicPr/>
          <p:nvPr/>
        </p:nvPicPr>
        <p:blipFill>
          <a:blip r:embed="rId1"/>
          <a:srcRect l="27215" t="24749" r="6184" b="13489"/>
          <a:stretch/>
        </p:blipFill>
        <p:spPr>
          <a:xfrm>
            <a:off x="179640" y="1268640"/>
            <a:ext cx="8856720" cy="50626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865</TotalTime>
  <Application>LibreOffice/6.0.3.2$Linux_X86_64 LibreOffice_project/00m0$Build-2</Application>
  <Words>885</Words>
  <Paragraphs>335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2016-08-24T19:26:34Z</dcterms:created>
  <dc:creator>CIENCIAS PEDAGOGICAS</dc:creator>
  <dc:description/>
  <dc:language>en-US</dc:language>
  <cp:lastModifiedBy/>
  <dcterms:modified xsi:type="dcterms:W3CDTF">2018-05-27T16:07:40Z</dcterms:modified>
  <cp:revision>71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