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393-1631-4E02-8DB6-9A781E330EE9}" type="datetimeFigureOut">
              <a:rPr lang="es-EC" smtClean="0"/>
              <a:t>30/08/2016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04E7-C461-4BB0-8FAC-77E2791DBE46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393-1631-4E02-8DB6-9A781E330EE9}" type="datetimeFigureOut">
              <a:rPr lang="es-EC" smtClean="0"/>
              <a:t>30/08/2016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04E7-C461-4BB0-8FAC-77E2791DBE4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393-1631-4E02-8DB6-9A781E330EE9}" type="datetimeFigureOut">
              <a:rPr lang="es-EC" smtClean="0"/>
              <a:t>30/08/2016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04E7-C461-4BB0-8FAC-77E2791DBE4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393-1631-4E02-8DB6-9A781E330EE9}" type="datetimeFigureOut">
              <a:rPr lang="es-EC" smtClean="0"/>
              <a:t>30/08/2016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04E7-C461-4BB0-8FAC-77E2791DBE4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393-1631-4E02-8DB6-9A781E330EE9}" type="datetimeFigureOut">
              <a:rPr lang="es-EC" smtClean="0"/>
              <a:t>30/08/2016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04E7-C461-4BB0-8FAC-77E2791DBE46}" type="slidenum">
              <a:rPr lang="es-EC" smtClean="0"/>
              <a:t>‹Nº›</a:t>
            </a:fld>
            <a:endParaRPr lang="es-EC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393-1631-4E02-8DB6-9A781E330EE9}" type="datetimeFigureOut">
              <a:rPr lang="es-EC" smtClean="0"/>
              <a:t>30/08/2016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04E7-C461-4BB0-8FAC-77E2791DBE4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393-1631-4E02-8DB6-9A781E330EE9}" type="datetimeFigureOut">
              <a:rPr lang="es-EC" smtClean="0"/>
              <a:t>30/08/2016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04E7-C461-4BB0-8FAC-77E2791DBE46}" type="slidenum">
              <a:rPr lang="es-EC" smtClean="0"/>
              <a:t>‹Nº›</a:t>
            </a:fld>
            <a:endParaRPr lang="es-EC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393-1631-4E02-8DB6-9A781E330EE9}" type="datetimeFigureOut">
              <a:rPr lang="es-EC" smtClean="0"/>
              <a:t>30/08/2016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04E7-C461-4BB0-8FAC-77E2791DBE4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393-1631-4E02-8DB6-9A781E330EE9}" type="datetimeFigureOut">
              <a:rPr lang="es-EC" smtClean="0"/>
              <a:t>30/08/2016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04E7-C461-4BB0-8FAC-77E2791DBE4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393-1631-4E02-8DB6-9A781E330EE9}" type="datetimeFigureOut">
              <a:rPr lang="es-EC" smtClean="0"/>
              <a:t>30/08/2016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04E7-C461-4BB0-8FAC-77E2791DBE46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393-1631-4E02-8DB6-9A781E330EE9}" type="datetimeFigureOut">
              <a:rPr lang="es-EC" smtClean="0"/>
              <a:t>30/08/2016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04E7-C461-4BB0-8FAC-77E2791DBE4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1EB0393-1631-4E02-8DB6-9A781E330EE9}" type="datetimeFigureOut">
              <a:rPr lang="es-EC" smtClean="0"/>
              <a:t>30/08/2016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43304E7-C461-4BB0-8FAC-77E2791DBE46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2016224"/>
          </a:xfrm>
        </p:spPr>
        <p:txBody>
          <a:bodyPr>
            <a:noAutofit/>
          </a:bodyPr>
          <a:lstStyle/>
          <a:p>
            <a:pPr algn="ctr"/>
            <a:r>
              <a:rPr lang="es-ES" sz="3200" b="1" dirty="0"/>
              <a:t>UNIVERSIDAD TÉCNICA DE </a:t>
            </a:r>
            <a:r>
              <a:rPr lang="es-ES" sz="3200" b="1" dirty="0" smtClean="0"/>
              <a:t>BABAHOYO</a:t>
            </a:r>
            <a:br>
              <a:rPr lang="es-ES" sz="3200" b="1" dirty="0" smtClean="0"/>
            </a:br>
            <a:r>
              <a:rPr lang="es-ES" sz="3200" b="1" dirty="0" smtClean="0"/>
              <a:t/>
            </a:r>
            <a:br>
              <a:rPr lang="es-ES" sz="3200" b="1" dirty="0" smtClean="0"/>
            </a:br>
            <a:r>
              <a:rPr lang="es-ES" sz="2400" b="1" dirty="0" smtClean="0"/>
              <a:t>CURSO </a:t>
            </a:r>
            <a:r>
              <a:rPr lang="es-ES" sz="2400" b="1" dirty="0"/>
              <a:t>DE ESTADÍSTICA </a:t>
            </a:r>
            <a:r>
              <a:rPr lang="es-ES" sz="2400" b="1" dirty="0" smtClean="0"/>
              <a:t> APLICADA</a:t>
            </a:r>
            <a:r>
              <a:rPr lang="es-ES" sz="2400" b="1" dirty="0"/>
              <a:t>.</a:t>
            </a:r>
            <a:r>
              <a:rPr lang="es-EC" sz="2400" dirty="0"/>
              <a:t/>
            </a:r>
            <a:br>
              <a:rPr lang="es-EC" sz="2400" dirty="0"/>
            </a:br>
            <a:r>
              <a:rPr lang="es-EC" sz="2400" dirty="0"/>
              <a:t/>
            </a:r>
            <a:br>
              <a:rPr lang="es-EC" sz="2400" dirty="0"/>
            </a:br>
            <a:endParaRPr lang="es-EC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14592" cy="323616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b="1" dirty="0"/>
              <a:t>TÍTULO:</a:t>
            </a:r>
            <a:r>
              <a:rPr lang="es-ES" dirty="0"/>
              <a:t> Evaluación del uso de la herramienta tecnológica Realidad Aumentada en los estudiantes de Primero y Segundo Semestre de la Carrera de Comunicación Social en el periodo Abril – Septiembre 2016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NOMBRE: </a:t>
            </a:r>
            <a:r>
              <a:rPr lang="es-ES" dirty="0"/>
              <a:t>Silvia Paulina Maldonado </a:t>
            </a:r>
            <a:r>
              <a:rPr lang="es-ES" dirty="0" err="1" smtClean="0"/>
              <a:t>Mangui</a:t>
            </a:r>
            <a:endParaRPr lang="es-ES" dirty="0" smtClean="0"/>
          </a:p>
          <a:p>
            <a:endParaRPr lang="es-ES" b="1" dirty="0" smtClean="0"/>
          </a:p>
          <a:p>
            <a:r>
              <a:rPr lang="es-ES" b="1" dirty="0" smtClean="0"/>
              <a:t>PROFESOR:</a:t>
            </a:r>
            <a:r>
              <a:rPr lang="es-EC" dirty="0"/>
              <a:t> </a:t>
            </a:r>
            <a:r>
              <a:rPr lang="es-EC" dirty="0" err="1" smtClean="0"/>
              <a:t>Phd</a:t>
            </a:r>
            <a:r>
              <a:rPr lang="es-EC" dirty="0"/>
              <a:t>. Ruperto Bonet</a:t>
            </a:r>
          </a:p>
          <a:p>
            <a:r>
              <a:rPr lang="es-ES" b="1" dirty="0"/>
              <a:t> </a:t>
            </a:r>
            <a:endParaRPr lang="es-EC" dirty="0"/>
          </a:p>
          <a:p>
            <a:pPr algn="ctr"/>
            <a:r>
              <a:rPr lang="es-ES" dirty="0"/>
              <a:t>Babahoyo  -  Ecuador</a:t>
            </a:r>
            <a:endParaRPr lang="es-EC" dirty="0"/>
          </a:p>
          <a:p>
            <a:pPr algn="ctr"/>
            <a:r>
              <a:rPr lang="es-ES" dirty="0"/>
              <a:t>2016</a:t>
            </a:r>
            <a:endParaRPr lang="es-EC" dirty="0"/>
          </a:p>
          <a:p>
            <a:pPr algn="just"/>
            <a:endParaRPr lang="es-EC" dirty="0"/>
          </a:p>
          <a:p>
            <a:pPr algn="just"/>
            <a:endParaRPr lang="es-EC" dirty="0"/>
          </a:p>
        </p:txBody>
      </p:sp>
      <p:pic>
        <p:nvPicPr>
          <p:cNvPr id="4" name="3 Imagen" descr="https://ricardomedinao.files.wordpress.com/2011/12/utb_logo_verde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260648"/>
            <a:ext cx="1476747" cy="1369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1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C:\Users\SILVIA\Desktop\CURSO ESTADISTICA\TRABAJO ESTADISTICA\tabulacion encuesta-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28460"/>
            <a:ext cx="5040560" cy="52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97160" y="2636912"/>
            <a:ext cx="3682752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800" b="1" dirty="0" smtClean="0"/>
              <a:t>DESCRIPCIÓN DEL COMPORTAMIENTO DE LAS VARIABLES MEDIANTE TABLAS DE FRECUENCIAS</a:t>
            </a:r>
            <a:endParaRPr lang="es-EC" sz="1800" dirty="0"/>
          </a:p>
        </p:txBody>
      </p:sp>
    </p:spTree>
    <p:extLst>
      <p:ext uri="{BB962C8B-B14F-4D97-AF65-F5344CB8AC3E}">
        <p14:creationId xmlns:p14="http://schemas.microsoft.com/office/powerpoint/2010/main" val="1530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828800"/>
          </a:xfrm>
        </p:spPr>
        <p:txBody>
          <a:bodyPr/>
          <a:lstStyle/>
          <a:p>
            <a:r>
              <a:rPr lang="es-ES" b="1" dirty="0"/>
              <a:t>Cálculo de la media, moda y mediana.</a:t>
            </a:r>
            <a:endParaRPr lang="es-EC" dirty="0"/>
          </a:p>
          <a:p>
            <a:r>
              <a:rPr lang="es-ES" dirty="0"/>
              <a:t>Se consideró la pregunta número dos: </a:t>
            </a:r>
            <a:r>
              <a:rPr lang="es-EC" dirty="0"/>
              <a:t>Considera que el aprendizaje que integra la Realidad Aumentada motiva el estudio en la Carrera de Comunicación Social.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41576"/>
            <a:ext cx="6264696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38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32656"/>
          </a:xfrm>
        </p:spPr>
        <p:txBody>
          <a:bodyPr/>
          <a:lstStyle/>
          <a:p>
            <a:r>
              <a:rPr lang="es-EC" dirty="0" smtClean="0"/>
              <a:t>D</a:t>
            </a:r>
            <a:r>
              <a:rPr lang="en-US" dirty="0" smtClean="0"/>
              <a:t>ISPERSIÓN DE LOS DATOS</a:t>
            </a:r>
            <a:endParaRPr lang="es-EC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5544616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19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2116832"/>
          </a:xfrm>
        </p:spPr>
        <p:txBody>
          <a:bodyPr/>
          <a:lstStyle/>
          <a:p>
            <a:pPr algn="just"/>
            <a:r>
              <a:rPr lang="es-EC" b="1" dirty="0"/>
              <a:t>Uso de Tablas de Contingencia para asociación de variables cualitativas</a:t>
            </a:r>
            <a:endParaRPr lang="es-EC" dirty="0"/>
          </a:p>
          <a:p>
            <a:pPr algn="just"/>
            <a:r>
              <a:rPr lang="es-EC" dirty="0"/>
              <a:t>Se estableció tablas de contingencia para asociar la variable cualitativa entre la escala valorativa de aprobación y el género de los estudiantes</a:t>
            </a:r>
            <a:r>
              <a:rPr lang="es-EC" dirty="0" smtClean="0"/>
              <a:t>.</a:t>
            </a:r>
            <a:endParaRPr lang="es-EC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3669030" cy="153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85598"/>
            <a:ext cx="3651250" cy="42557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"/>
          <p:cNvSpPr/>
          <p:nvPr/>
        </p:nvSpPr>
        <p:spPr>
          <a:xfrm>
            <a:off x="304091" y="5930696"/>
            <a:ext cx="41205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1400" dirty="0"/>
              <a:t>De los 104 estudiantes que constituyen la muestra el porcentaje de aprobación más alto corresponde a Muy buena, en género femenino.</a:t>
            </a:r>
          </a:p>
        </p:txBody>
      </p:sp>
    </p:spTree>
    <p:extLst>
      <p:ext uri="{BB962C8B-B14F-4D97-AF65-F5344CB8AC3E}">
        <p14:creationId xmlns:p14="http://schemas.microsoft.com/office/powerpoint/2010/main" val="25578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76064"/>
            <a:ext cx="8229600" cy="5501208"/>
          </a:xfrm>
        </p:spPr>
        <p:txBody>
          <a:bodyPr>
            <a:normAutofit lnSpcReduction="10000"/>
          </a:bodyPr>
          <a:lstStyle/>
          <a:p>
            <a:pPr algn="just"/>
            <a:r>
              <a:rPr lang="es-EC" b="1" dirty="0"/>
              <a:t>Usar contrastes de hipótesis definiendo la Hipótesis nula y la Hipótesis alternativa, mediante el uso de las Tablas y los estadísticos de prueba </a:t>
            </a:r>
            <a:r>
              <a:rPr lang="es-EC" b="1" dirty="0" smtClean="0"/>
              <a:t>correspondientes.</a:t>
            </a:r>
          </a:p>
          <a:p>
            <a:pPr marL="0" indent="0" algn="just">
              <a:buNone/>
            </a:pPr>
            <a:endParaRPr lang="es-EC" dirty="0" smtClean="0"/>
          </a:p>
          <a:p>
            <a:pPr algn="just"/>
            <a:r>
              <a:rPr lang="es-EC" b="1" dirty="0"/>
              <a:t>Hipótesis Nula</a:t>
            </a:r>
            <a:r>
              <a:rPr lang="es-EC" dirty="0"/>
              <a:t>:</a:t>
            </a:r>
          </a:p>
          <a:p>
            <a:pPr algn="just"/>
            <a:r>
              <a:rPr lang="es-EC" dirty="0"/>
              <a:t>La herramienta tecnológica Realidad Aumentada no incide en la enseñanza de los estudiantes de Primero y Segundo Semestre de la Carrera de Comunicación Social</a:t>
            </a:r>
            <a:r>
              <a:rPr lang="es-EC" dirty="0" smtClean="0"/>
              <a:t>.</a:t>
            </a:r>
          </a:p>
          <a:p>
            <a:pPr algn="just"/>
            <a:endParaRPr lang="es-EC" dirty="0"/>
          </a:p>
          <a:p>
            <a:pPr algn="just"/>
            <a:r>
              <a:rPr lang="es-EC" b="1" dirty="0"/>
              <a:t>Hipótesis Alternativa:</a:t>
            </a:r>
            <a:endParaRPr lang="es-EC" dirty="0"/>
          </a:p>
          <a:p>
            <a:pPr algn="just"/>
            <a:r>
              <a:rPr lang="es-EC" dirty="0"/>
              <a:t>La utilización de la herramienta tecnológica Realidad Aumentada incide en los promedios de los estudiantes de género femenino de Primero y Segundo Semestre de la Carrera de Comunicación Social.</a:t>
            </a:r>
          </a:p>
          <a:p>
            <a:pPr algn="just"/>
            <a:endParaRPr lang="es-EC" dirty="0"/>
          </a:p>
          <a:p>
            <a:pPr algn="just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079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43204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D:\chi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84784"/>
            <a:ext cx="4752528" cy="16461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"/>
          <p:cNvSpPr/>
          <p:nvPr/>
        </p:nvSpPr>
        <p:spPr>
          <a:xfrm>
            <a:off x="4644008" y="4509120"/>
            <a:ext cx="42681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1600" dirty="0"/>
              <a:t>Se </a:t>
            </a:r>
            <a:r>
              <a:rPr lang="es-EC" sz="1600" dirty="0" smtClean="0"/>
              <a:t>acepta  </a:t>
            </a:r>
            <a:r>
              <a:rPr lang="es-EC" sz="1600" dirty="0"/>
              <a:t>la hipótesis negativa, La herramienta tecnológica Realidad Aumentada </a:t>
            </a:r>
            <a:r>
              <a:rPr lang="es-EC" sz="1600" dirty="0" smtClean="0"/>
              <a:t>no incide </a:t>
            </a:r>
            <a:r>
              <a:rPr lang="es-EC" sz="1600" dirty="0"/>
              <a:t>en la enseñanza de los estudiantes de Primero y Segundo Semestre de la Carrera de Comunicación Social</a:t>
            </a:r>
            <a:r>
              <a:rPr lang="es-EC" sz="1600" dirty="0" smtClean="0"/>
              <a:t>.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El chi </a:t>
            </a:r>
            <a:r>
              <a:rPr lang="en-US" sz="1600" dirty="0" err="1" smtClean="0">
                <a:solidFill>
                  <a:schemeClr val="bg1"/>
                </a:solidFill>
              </a:rPr>
              <a:t>cuadrado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cálculo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es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menor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que</a:t>
            </a:r>
            <a:r>
              <a:rPr lang="en-US" sz="1600" dirty="0" smtClean="0">
                <a:solidFill>
                  <a:schemeClr val="bg1"/>
                </a:solidFill>
              </a:rPr>
              <a:t> el chi </a:t>
            </a:r>
            <a:r>
              <a:rPr lang="en-US" sz="1600" dirty="0" err="1" smtClean="0">
                <a:solidFill>
                  <a:schemeClr val="bg1"/>
                </a:solidFill>
              </a:rPr>
              <a:t>cuadrado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teórico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verificado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enla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tabla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s-EC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C" b="1" dirty="0"/>
              <a:t>INTRODUCCIÓN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EC" dirty="0"/>
          </a:p>
          <a:p>
            <a:pPr algn="just"/>
            <a:r>
              <a:rPr lang="es-ES" dirty="0"/>
              <a:t>El desarrollo de dispositivos tecnológicos extienden las capacidades perceptivas, los sentidos se potencian con la incorporación de las Tecnologías de la Información y la Comunicación en los procesos de aprendizajes universitarios que responden con aciertos a las necesidades educativas. La medición efectiva  del  rendimiento académico, es una limitante que afecta a las instituciones educativas que buscan acertadamente incluir herramientas tecnológicas, en el proceso  educativo,  en la formación de las diferentes carreras  de pregrado. </a:t>
            </a:r>
            <a:endParaRPr lang="es-EC" dirty="0"/>
          </a:p>
          <a:p>
            <a:pPr algn="just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2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OBJETIVO GENERAL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64296"/>
            <a:ext cx="8229600" cy="2404864"/>
          </a:xfrm>
        </p:spPr>
        <p:txBody>
          <a:bodyPr/>
          <a:lstStyle/>
          <a:p>
            <a:pPr lvl="0" algn="just"/>
            <a:r>
              <a:rPr lang="es-MX" dirty="0" smtClean="0"/>
              <a:t>Aplicar</a:t>
            </a:r>
            <a:r>
              <a:rPr lang="es-EC" dirty="0" smtClean="0"/>
              <a:t> </a:t>
            </a:r>
            <a:r>
              <a:rPr lang="es-EC" dirty="0"/>
              <a:t>la Realidad Aumentada como herramienta de enseñanza en  los estudiantes de Primero y Segundo Semestre de la Carrera de Comunicación Social de la Universidad Técnica de Babahoyo en el período académico Abril  – Septiembre 2016.</a:t>
            </a:r>
          </a:p>
          <a:p>
            <a:pPr algn="just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592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HI</a:t>
            </a:r>
            <a:r>
              <a:rPr lang="es-EC" b="1" dirty="0"/>
              <a:t>PÓTESIS</a:t>
            </a:r>
            <a:r>
              <a:rPr lang="es-ES" b="1" dirty="0"/>
              <a:t>: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b="1" dirty="0" smtClean="0"/>
              <a:t>Hipótesis </a:t>
            </a:r>
            <a:r>
              <a:rPr lang="es-EC" b="1" dirty="0"/>
              <a:t>Nula</a:t>
            </a:r>
            <a:r>
              <a:rPr lang="es-EC" dirty="0"/>
              <a:t>:</a:t>
            </a:r>
          </a:p>
          <a:p>
            <a:pPr algn="just"/>
            <a:r>
              <a:rPr lang="es-EC" dirty="0"/>
              <a:t>La utilización de la herramienta tecnológica Realidad Aumentada no incide en los promedios de los estudiantes de Primero y Segundo Semestre de la Carrera de Comunicación Social.</a:t>
            </a:r>
          </a:p>
          <a:p>
            <a:pPr algn="just"/>
            <a:endParaRPr lang="es-EC" dirty="0"/>
          </a:p>
          <a:p>
            <a:pPr algn="just"/>
            <a:r>
              <a:rPr lang="es-EC" b="1" dirty="0"/>
              <a:t>Hipótesis Alternativa:</a:t>
            </a:r>
            <a:endParaRPr lang="es-EC" dirty="0"/>
          </a:p>
          <a:p>
            <a:pPr algn="just"/>
            <a:r>
              <a:rPr lang="es-EC" dirty="0"/>
              <a:t>La utilización de la herramienta tecnológica Realidad Aumentada incide en los promedios de los estudiantes de género femenino de Primero y Segundo Semestre de la Carrera de Comunicación Social.</a:t>
            </a:r>
          </a:p>
          <a:p>
            <a:pPr algn="just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623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/>
              <a:t>VARIABLES A </a:t>
            </a:r>
            <a:r>
              <a:rPr lang="es-ES" b="1" dirty="0" smtClean="0"/>
              <a:t>MEDIR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VARIABLES  </a:t>
            </a:r>
            <a:r>
              <a:rPr lang="es-ES" b="1" dirty="0"/>
              <a:t>CUANTITATIVAS:</a:t>
            </a:r>
            <a:endParaRPr lang="es-EC" dirty="0"/>
          </a:p>
          <a:p>
            <a:r>
              <a:rPr lang="es-ES" b="1" dirty="0"/>
              <a:t>Continuas</a:t>
            </a:r>
            <a:r>
              <a:rPr lang="en-US" b="1" dirty="0"/>
              <a:t>:</a:t>
            </a:r>
            <a:endParaRPr lang="es-EC" dirty="0"/>
          </a:p>
          <a:p>
            <a:pPr lvl="0"/>
            <a:r>
              <a:rPr lang="es-ES" dirty="0"/>
              <a:t>Promedios correspondientes de aprobación</a:t>
            </a:r>
            <a:endParaRPr lang="es-EC" dirty="0"/>
          </a:p>
          <a:p>
            <a:endParaRPr lang="es-EC" dirty="0"/>
          </a:p>
          <a:p>
            <a:r>
              <a:rPr lang="es-ES" b="1" dirty="0"/>
              <a:t>VARIABLES CUALITATIVAS:</a:t>
            </a:r>
            <a:endParaRPr lang="es-EC" dirty="0"/>
          </a:p>
          <a:p>
            <a:r>
              <a:rPr lang="es-ES" b="1" dirty="0"/>
              <a:t>Binarias (Dicotómicas):</a:t>
            </a:r>
            <a:endParaRPr lang="es-EC" dirty="0"/>
          </a:p>
          <a:p>
            <a:pPr lvl="0"/>
            <a:r>
              <a:rPr lang="es-ES" dirty="0"/>
              <a:t>Género (Masculino, Femenino)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751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111168"/>
              </p:ext>
            </p:extLst>
          </p:nvPr>
        </p:nvGraphicFramePr>
        <p:xfrm>
          <a:off x="683568" y="1052736"/>
          <a:ext cx="7848874" cy="5131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708"/>
                <a:gridCol w="2616583"/>
                <a:gridCol w="2616583"/>
              </a:tblGrid>
              <a:tr h="8756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VARIABLE</a:t>
                      </a:r>
                      <a:endParaRPr lang="es-EC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VARIABLE CUANTITATIVA</a:t>
                      </a:r>
                      <a:endParaRPr lang="es-EC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VARIABLE CUALITATIVA</a:t>
                      </a:r>
                      <a:endParaRPr lang="es-EC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81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S" sz="1100" kern="1200">
                          <a:effectLst/>
                        </a:rPr>
                        <a:t>Realidad Aumentada </a:t>
                      </a:r>
                      <a:endParaRPr lang="es-EC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</a:t>
                      </a:r>
                      <a:r>
                        <a:rPr lang="es-EC" sz="1100">
                          <a:effectLst/>
                        </a:rPr>
                        <a:t>ú</a:t>
                      </a:r>
                      <a:r>
                        <a:rPr lang="es-ES" sz="1100">
                          <a:effectLst/>
                        </a:rPr>
                        <a:t>mero de herramientas empleadas</a:t>
                      </a:r>
                      <a:endParaRPr lang="es-EC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Número de aplicaciones</a:t>
                      </a:r>
                      <a:endParaRPr lang="es-EC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Docentes que utilizan realidad aumentada</a:t>
                      </a:r>
                      <a:endParaRPr lang="es-EC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Estrategias de enseñanza</a:t>
                      </a:r>
                      <a:endParaRPr lang="es-EC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81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S" sz="1100" kern="1200">
                          <a:effectLst/>
                        </a:rPr>
                        <a:t>Comunicación Social </a:t>
                      </a:r>
                      <a:endParaRPr lang="es-EC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Número de estudiantes de Primero y Segundo Comunicación Social</a:t>
                      </a:r>
                      <a:endParaRPr lang="es-EC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Promedios</a:t>
                      </a:r>
                      <a:endParaRPr lang="es-EC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Habilidades emocionales</a:t>
                      </a:r>
                      <a:endParaRPr lang="es-EC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Habilidades cognitivas</a:t>
                      </a:r>
                      <a:endParaRPr lang="es-EC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s-EC" sz="1100" dirty="0">
                          <a:effectLst/>
                        </a:rPr>
                        <a:t>Escala cualitativa de aprobación</a:t>
                      </a:r>
                      <a:endParaRPr lang="es-EC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5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b="1" dirty="0"/>
              <a:t>POBLACIÓN:</a:t>
            </a:r>
            <a:r>
              <a:rPr lang="es-ES" dirty="0"/>
              <a:t> </a:t>
            </a:r>
            <a:endParaRPr lang="es-EC" dirty="0"/>
          </a:p>
          <a:p>
            <a:pPr marL="0" indent="0" algn="just">
              <a:buNone/>
            </a:pPr>
            <a:r>
              <a:rPr lang="es-ES" dirty="0"/>
              <a:t>142 estudiantes de Primer Semestre y Segundo Semestre  de la Carrera de Comunicación Social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b="1" dirty="0"/>
              <a:t>SELECCIÓN DE LAS MUESTRAS PARA MEDIR CADA VARIABLE, APLICANDO LAS TÉCNICAS DE MUESTREO Y FUNDAMENTANDO SU </a:t>
            </a:r>
            <a:r>
              <a:rPr lang="es-ES" b="1" dirty="0" smtClean="0"/>
              <a:t>USO</a:t>
            </a:r>
          </a:p>
          <a:p>
            <a:pPr algn="just"/>
            <a:endParaRPr lang="es-ES" b="1" dirty="0"/>
          </a:p>
          <a:p>
            <a:pPr algn="just"/>
            <a:endParaRPr lang="es-ES" b="1" dirty="0" smtClean="0"/>
          </a:p>
          <a:p>
            <a:pPr algn="just"/>
            <a:endParaRPr lang="es-ES" b="1" dirty="0"/>
          </a:p>
          <a:p>
            <a:pPr marL="0" indent="0" algn="just">
              <a:buNone/>
            </a:pPr>
            <a:r>
              <a:rPr lang="es-ES" dirty="0"/>
              <a:t>El tamaño de la muestra de los estudiantes de la Carrera de Comunicación Social de la Universidad Técnica de Babahoyo es de 104, procediéndose a investigar a quienes corresponden a los números de la muestra, mediante un </a:t>
            </a:r>
            <a:r>
              <a:rPr lang="es-ES" b="1" i="1" dirty="0"/>
              <a:t>muestreo </a:t>
            </a:r>
            <a:r>
              <a:rPr lang="es-ES" b="1" i="1" dirty="0" smtClean="0"/>
              <a:t>probabilístico</a:t>
            </a:r>
            <a:r>
              <a:rPr lang="es-ES" dirty="0" smtClean="0"/>
              <a:t>.</a:t>
            </a:r>
            <a:endParaRPr lang="es-EC" dirty="0"/>
          </a:p>
          <a:p>
            <a:pPr marL="0" indent="0" algn="just">
              <a:buNone/>
            </a:pPr>
            <a:endParaRPr lang="es-EC" dirty="0"/>
          </a:p>
          <a:p>
            <a:pPr algn="just"/>
            <a:endParaRPr lang="es-EC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Rectángulo"/>
              <p:cNvSpPr/>
              <p:nvPr/>
            </p:nvSpPr>
            <p:spPr>
              <a:xfrm>
                <a:off x="3563888" y="3284984"/>
                <a:ext cx="2232248" cy="751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/>
                        <m:t>n</m:t>
                      </m:r>
                      <m:r>
                        <a:rPr lang="es-ES"/>
                        <m:t>=</m:t>
                      </m:r>
                      <m:f>
                        <m:fPr>
                          <m:ctrlPr>
                            <a:rPr lang="es-EC" i="1"/>
                          </m:ctrlPr>
                        </m:fPr>
                        <m:num>
                          <m:r>
                            <a:rPr lang="es-ES" i="1"/>
                            <m:t>𝑁</m:t>
                          </m:r>
                          <m:sSup>
                            <m:sSupPr>
                              <m:ctrlPr>
                                <a:rPr lang="es-EC" i="1"/>
                              </m:ctrlPr>
                            </m:sSupPr>
                            <m:e>
                              <m:r>
                                <a:rPr lang="es-ES" i="1"/>
                                <m:t>𝑍</m:t>
                              </m:r>
                            </m:e>
                            <m:sup>
                              <m:r>
                                <a:rPr lang="es-ES" i="1"/>
                                <m:t>2</m:t>
                              </m:r>
                            </m:sup>
                          </m:sSup>
                          <m:r>
                            <a:rPr lang="es-ES" i="1"/>
                            <m:t>𝑃𝑞</m:t>
                          </m:r>
                        </m:num>
                        <m:den>
                          <m:sSup>
                            <m:sSupPr>
                              <m:ctrlPr>
                                <a:rPr lang="es-EC" i="1"/>
                              </m:ctrlPr>
                            </m:sSupPr>
                            <m:e>
                              <m:r>
                                <a:rPr lang="es-ES" i="1"/>
                                <m:t>𝑁𝑒</m:t>
                              </m:r>
                            </m:e>
                            <m:sup>
                              <m:r>
                                <a:rPr lang="es-ES" i="1"/>
                                <m:t>2</m:t>
                              </m:r>
                            </m:sup>
                          </m:sSup>
                          <m:r>
                            <a:rPr lang="es-ES" i="1"/>
                            <m:t>+</m:t>
                          </m:r>
                          <m:sSup>
                            <m:sSupPr>
                              <m:ctrlPr>
                                <a:rPr lang="es-EC" i="1"/>
                              </m:ctrlPr>
                            </m:sSupPr>
                            <m:e>
                              <m:r>
                                <a:rPr lang="es-ES" i="1"/>
                                <m:t>𝑍</m:t>
                              </m:r>
                            </m:e>
                            <m:sup>
                              <m:r>
                                <a:rPr lang="es-ES" i="1"/>
                                <m:t>2</m:t>
                              </m:r>
                            </m:sup>
                          </m:sSup>
                          <m:r>
                            <a:rPr lang="es-ES" i="1"/>
                            <m:t> </m:t>
                          </m:r>
                          <m:r>
                            <a:rPr lang="es-ES" i="1"/>
                            <m:t>𝑃𝑞</m:t>
                          </m:r>
                        </m:den>
                      </m:f>
                    </m:oMath>
                  </m:oMathPara>
                </a14:m>
                <a:endParaRPr lang="es-EC" dirty="0"/>
              </a:p>
            </p:txBody>
          </p:sp>
        </mc:Choice>
        <mc:Fallback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284984"/>
                <a:ext cx="2232248" cy="7513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4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92088"/>
            <a:ext cx="8229600" cy="110872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La composición de la muestra a través de los números aleatorios de los estudiantes que forman parte de la muestra. Serán extraídos de los listados de la población.</a:t>
            </a:r>
            <a:endParaRPr lang="es-EC" dirty="0"/>
          </a:p>
          <a:p>
            <a:pPr algn="just"/>
            <a:endParaRPr lang="es-EC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54041"/>
              </p:ext>
            </p:extLst>
          </p:nvPr>
        </p:nvGraphicFramePr>
        <p:xfrm>
          <a:off x="1043606" y="1916827"/>
          <a:ext cx="6886010" cy="4195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8601"/>
                <a:gridCol w="688601"/>
                <a:gridCol w="688601"/>
                <a:gridCol w="688601"/>
                <a:gridCol w="688601"/>
                <a:gridCol w="688601"/>
                <a:gridCol w="688601"/>
                <a:gridCol w="688601"/>
                <a:gridCol w="688601"/>
                <a:gridCol w="688601"/>
              </a:tblGrid>
              <a:tr h="38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001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002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003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004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006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007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008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010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012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014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015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016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018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019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020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021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022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023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024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026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027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028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030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032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034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035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036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038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039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040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041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042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043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044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046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047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048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050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052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054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055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056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058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059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060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061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062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063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064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066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067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068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070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072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074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075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076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078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079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080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081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082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083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084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086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087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088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090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092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094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095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096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098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099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100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101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102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103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104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106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107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108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110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112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114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115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116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118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119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120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121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122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123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124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126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127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128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130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132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134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135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138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139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141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708920"/>
            <a:ext cx="3682752" cy="1324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b="1" dirty="0"/>
              <a:t>DESCRIPCIÓN DEL COMPORTAMIENTO DE LAS VARIABLES MEDIANTE TABLAS DE </a:t>
            </a:r>
            <a:r>
              <a:rPr lang="es-ES" sz="1800" b="1" dirty="0" smtClean="0"/>
              <a:t>FRECUENCIAS</a:t>
            </a:r>
            <a:endParaRPr lang="es-EC" sz="1800" dirty="0"/>
          </a:p>
        </p:txBody>
      </p:sp>
      <p:pic>
        <p:nvPicPr>
          <p:cNvPr id="4" name="3 Imagen" descr="C:\Users\SILVIA\Desktop\CURSO ESTADISTICA\TRABAJO ESTADISTICA\tabulacion encuesta-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61576"/>
            <a:ext cx="4320480" cy="6207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5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90</TotalTime>
  <Words>788</Words>
  <Application>Microsoft Office PowerPoint</Application>
  <PresentationFormat>Presentación en pantalla (4:3)</PresentationFormat>
  <Paragraphs>180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Claridad</vt:lpstr>
      <vt:lpstr>UNIVERSIDAD TÉCNICA DE BABAHOYO  CURSO DE ESTADÍSTICA  APLICADA.  </vt:lpstr>
      <vt:lpstr>INTRODUCCIÓN </vt:lpstr>
      <vt:lpstr>OBJETIVO GENERAL </vt:lpstr>
      <vt:lpstr>HIPÓTESIS: </vt:lpstr>
      <vt:lpstr>VARIABLES A MEDIR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TÉCNICA DE BABAHOYO </dc:title>
  <dc:creator>SILVIA</dc:creator>
  <cp:lastModifiedBy>SILVIA</cp:lastModifiedBy>
  <cp:revision>20</cp:revision>
  <dcterms:created xsi:type="dcterms:W3CDTF">2016-08-30T18:56:11Z</dcterms:created>
  <dcterms:modified xsi:type="dcterms:W3CDTF">2016-08-30T20:26:29Z</dcterms:modified>
</cp:coreProperties>
</file>