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39960" cy="570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39960" cy="570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39960" cy="1231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9080" y="2148120"/>
            <a:ext cx="906552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ctr"/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GB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774360" y="829080"/>
            <a:ext cx="9032400" cy="5644080"/>
            <a:chOff x="774360" y="829080"/>
            <a:chExt cx="9032400" cy="5644080"/>
          </a:xfrm>
        </p:grpSpPr>
        <p:sp>
          <p:nvSpPr>
            <p:cNvPr id="78" name="CustomShape 3"/>
            <p:cNvSpPr/>
            <p:nvPr/>
          </p:nvSpPr>
          <p:spPr>
            <a:xfrm>
              <a:off x="2896200" y="5976360"/>
              <a:ext cx="4637520" cy="496800"/>
            </a:xfrm>
            <a:prstGeom prst="rect">
              <a:avLst/>
            </a:prstGeom>
            <a:solidFill>
              <a:srgbClr val="0000ff"/>
            </a:solidFill>
            <a:ln w="936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GB" sz="24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rpbonetch@gmail.com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79" name="CustomShape 4"/>
            <p:cNvSpPr/>
            <p:nvPr/>
          </p:nvSpPr>
          <p:spPr>
            <a:xfrm>
              <a:off x="774360" y="4838040"/>
              <a:ext cx="9032400" cy="617760"/>
            </a:xfrm>
            <a:prstGeom prst="rect">
              <a:avLst/>
            </a:prstGeom>
            <a:solidFill>
              <a:srgbClr val="2323dc"/>
            </a:solidFill>
            <a:ln w="9360">
              <a:solidFill>
                <a:srgbClr val="808080"/>
              </a:solidFill>
              <a:round/>
            </a:ln>
            <a:effectLst>
              <a:outerShdw dir="2700000" dist="102841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 </a:t>
              </a:r>
              <a:r>
                <a:rPr b="1" lang="en-GB" sz="3200" spc="-1" strike="noStrike">
                  <a:solidFill>
                    <a:srgbClr val="ffbf00"/>
                  </a:solidFill>
                  <a:latin typeface="Arial"/>
                  <a:ea typeface="DejaVu Sans"/>
                </a:rPr>
                <a:t>RUPERTO P. BONET</a:t>
              </a:r>
              <a:endParaRPr b="0" lang="en-GB" sz="3200" spc="-1" strike="noStrike">
                <a:latin typeface="Arial"/>
              </a:endParaRPr>
            </a:p>
          </p:txBody>
        </p:sp>
        <p:sp>
          <p:nvSpPr>
            <p:cNvPr id="80" name="CustomShape 5"/>
            <p:cNvSpPr/>
            <p:nvPr/>
          </p:nvSpPr>
          <p:spPr>
            <a:xfrm>
              <a:off x="2192760" y="829080"/>
              <a:ext cx="5805720" cy="223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en-GB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SiMLeng PROJECT</a:t>
              </a:r>
              <a:br/>
              <a:endParaRPr b="0" lang="en-GB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Lumped  Sample Collocation Prediction Method </a:t>
              </a:r>
              <a:endParaRPr b="0" lang="en-GB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2323dc"/>
                  </a:solidFill>
                  <a:latin typeface="Arial"/>
                  <a:ea typeface="DejaVu Sans"/>
                </a:rPr>
                <a:t> </a:t>
              </a:r>
              <a:endParaRPr b="0" lang="en-GB" sz="32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54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56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949680" y="102528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59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[PCA 95%,RBF+ </a:t>
              </a:r>
              <a:r>
                <a:rPr b="0" lang="en-GB" sz="2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Const</a:t>
              </a: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61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518720" y="3985560"/>
            <a:ext cx="5385240" cy="35560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0" y="1128960"/>
            <a:ext cx="4973760" cy="32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65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67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32040" y="125964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70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[PCA 95%,RBF+ </a:t>
              </a:r>
              <a:r>
                <a:rPr b="0" lang="en-GB" sz="28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Const</a:t>
              </a: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72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5080" y="1185120"/>
            <a:ext cx="4455360" cy="29419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257000" y="3756240"/>
            <a:ext cx="5385240" cy="35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76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78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196640" y="125964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81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83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49680" y="111852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86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[PCA95%,RBF+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88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4574520" y="3900960"/>
            <a:ext cx="5385240" cy="355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69840" y="3915720"/>
            <a:ext cx="4851000" cy="34358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2369520" y="1031400"/>
            <a:ext cx="4527000" cy="29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281880" y="365040"/>
            <a:ext cx="9207360" cy="1098720"/>
            <a:chOff x="281880" y="365040"/>
            <a:chExt cx="9207360" cy="1098720"/>
          </a:xfrm>
        </p:grpSpPr>
        <p:sp>
          <p:nvSpPr>
            <p:cNvPr id="193" name="CustomShape 2"/>
            <p:cNvSpPr/>
            <p:nvPr/>
          </p:nvSpPr>
          <p:spPr>
            <a:xfrm>
              <a:off x="281880" y="365040"/>
              <a:ext cx="9207360" cy="10987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3"/>
            <p:cNvSpPr/>
            <p:nvPr/>
          </p:nvSpPr>
          <p:spPr>
            <a:xfrm>
              <a:off x="281880" y="365040"/>
              <a:ext cx="9207360" cy="90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 +CONST POLY] 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95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58440" y="1766520"/>
            <a:ext cx="7684560" cy="57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"/>
          <p:cNvGrpSpPr/>
          <p:nvPr/>
        </p:nvGrpSpPr>
        <p:grpSpPr>
          <a:xfrm>
            <a:off x="281880" y="365040"/>
            <a:ext cx="9207360" cy="1098720"/>
            <a:chOff x="281880" y="365040"/>
            <a:chExt cx="9207360" cy="1098720"/>
          </a:xfrm>
        </p:grpSpPr>
        <p:sp>
          <p:nvSpPr>
            <p:cNvPr id="198" name="CustomShape 2"/>
            <p:cNvSpPr/>
            <p:nvPr/>
          </p:nvSpPr>
          <p:spPr>
            <a:xfrm>
              <a:off x="281880" y="365040"/>
              <a:ext cx="9207360" cy="10987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3"/>
            <p:cNvSpPr/>
            <p:nvPr/>
          </p:nvSpPr>
          <p:spPr>
            <a:xfrm>
              <a:off x="281880" y="365040"/>
              <a:ext cx="9207360" cy="90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 +CONST POLY] 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200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887760" y="1572840"/>
            <a:ext cx="7525440" cy="56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528840" y="294480"/>
            <a:ext cx="9207360" cy="1098720"/>
            <a:chOff x="528840" y="294480"/>
            <a:chExt cx="9207360" cy="1098720"/>
          </a:xfrm>
        </p:grpSpPr>
        <p:sp>
          <p:nvSpPr>
            <p:cNvPr id="203" name="CustomShape 2"/>
            <p:cNvSpPr/>
            <p:nvPr/>
          </p:nvSpPr>
          <p:spPr>
            <a:xfrm>
              <a:off x="528840" y="294480"/>
              <a:ext cx="9207360" cy="10987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"/>
            <p:cNvSpPr/>
            <p:nvPr/>
          </p:nvSpPr>
          <p:spPr>
            <a:xfrm>
              <a:off x="528840" y="294480"/>
              <a:ext cx="9207360" cy="90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 +CONST POLY] 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COMPARISON BETWEEN DATASETS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205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834840" y="1643400"/>
            <a:ext cx="8168760" cy="569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"/>
          <p:cNvGrpSpPr/>
          <p:nvPr/>
        </p:nvGrpSpPr>
        <p:grpSpPr>
          <a:xfrm>
            <a:off x="504000" y="576000"/>
            <a:ext cx="8457480" cy="1608120"/>
            <a:chOff x="504000" y="576000"/>
            <a:chExt cx="8457480" cy="1608120"/>
          </a:xfrm>
        </p:grpSpPr>
        <p:sp>
          <p:nvSpPr>
            <p:cNvPr id="82" name="CustomShape 2"/>
            <p:cNvSpPr/>
            <p:nvPr/>
          </p:nvSpPr>
          <p:spPr>
            <a:xfrm>
              <a:off x="504000" y="576000"/>
              <a:ext cx="8457480" cy="16081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3"/>
            <p:cNvSpPr/>
            <p:nvPr/>
          </p:nvSpPr>
          <p:spPr>
            <a:xfrm>
              <a:off x="504000" y="576000"/>
              <a:ext cx="8457480" cy="133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40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INTRODUCTION</a:t>
              </a:r>
              <a:endParaRPr b="0" lang="en-GB" sz="4000" spc="-1" strike="noStrike">
                <a:latin typeface="Arial"/>
              </a:endParaRPr>
            </a:p>
          </p:txBody>
        </p:sp>
      </p:grpSp>
      <p:sp>
        <p:nvSpPr>
          <p:cNvPr id="84" name="CustomShape 4"/>
          <p:cNvSpPr/>
          <p:nvPr/>
        </p:nvSpPr>
        <p:spPr>
          <a:xfrm>
            <a:off x="131400" y="2160000"/>
            <a:ext cx="9660600" cy="50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numerical method based on PCA features selection and lumping transformations of samples in combination with One-Dimensional Radial Basis Functions Collocation method is implemented.  </a:t>
            </a:r>
            <a:endParaRPr b="0" lang="en-GB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experiment related to the prediction and binary classification has been designed using Pima Indias, Sonar and Ionosphere datasets.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3280" y="301320"/>
            <a:ext cx="90529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4200" y="1671480"/>
            <a:ext cx="6760440" cy="71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645840" indent="-62964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grpSp>
        <p:nvGrpSpPr>
          <p:cNvPr id="209" name="Group 3"/>
          <p:cNvGrpSpPr/>
          <p:nvPr/>
        </p:nvGrpSpPr>
        <p:grpSpPr>
          <a:xfrm>
            <a:off x="141120" y="181080"/>
            <a:ext cx="9646200" cy="6723360"/>
            <a:chOff x="141120" y="181080"/>
            <a:chExt cx="9646200" cy="6723360"/>
          </a:xfrm>
        </p:grpSpPr>
        <p:sp>
          <p:nvSpPr>
            <p:cNvPr id="210" name="CustomShape 4"/>
            <p:cNvSpPr/>
            <p:nvPr/>
          </p:nvSpPr>
          <p:spPr>
            <a:xfrm>
              <a:off x="141120" y="198720"/>
              <a:ext cx="9646200" cy="67057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11" name="CustomShape 5"/>
            <p:cNvSpPr/>
            <p:nvPr/>
          </p:nvSpPr>
          <p:spPr>
            <a:xfrm>
              <a:off x="657360" y="181080"/>
              <a:ext cx="8457480" cy="225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1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PRELIMINARY CONCLUSIONS</a:t>
              </a: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 </a:t>
              </a:r>
              <a:endParaRPr b="0" lang="en-GB" sz="32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3200" spc="-1" strike="noStrike">
                <a:latin typeface="Arial"/>
              </a:endParaRPr>
            </a:p>
          </p:txBody>
        </p:sp>
        <p:sp>
          <p:nvSpPr>
            <p:cNvPr id="212" name="CustomShape 6"/>
            <p:cNvSpPr/>
            <p:nvPr/>
          </p:nvSpPr>
          <p:spPr>
            <a:xfrm>
              <a:off x="595440" y="1299240"/>
              <a:ext cx="8821440" cy="407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GB" sz="2600" spc="-1" strike="noStrike">
                  <a:solidFill>
                    <a:srgbClr val="ffd428"/>
                  </a:solidFill>
                  <a:latin typeface="Arial Black"/>
                  <a:ea typeface="Lohit Devanagari"/>
                </a:rPr>
                <a:t>The Lumped Sample Collocation Prediction Method is a global method which depends on Cumulative Distribution Function [cdf] used to compute the learning curve.  Results seem to indicate that it has the same precision as linear methods.  Best results were obtained adding features/sample columns and selecting the training points/labels as collocation points. Radial Basis Functions are employed to get the learning parameters.  </a:t>
              </a:r>
              <a:endParaRPr b="0" lang="en-GB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2600" spc="-1" strike="noStrike">
                <a:latin typeface="Arial"/>
              </a:endParaRPr>
            </a:p>
          </p:txBody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3280" y="301320"/>
            <a:ext cx="905292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754200" y="1671480"/>
            <a:ext cx="6760440" cy="71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645840" indent="-62964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09240" y="529920"/>
            <a:ext cx="9646200" cy="6705720"/>
          </a:xfrm>
          <a:custGeom>
            <a:avLst/>
            <a:gdLst/>
            <a:ahLst/>
            <a:rect l="l" t="t" r="r" b="b"/>
            <a:pathLst>
              <a:path w="23509" h="1849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1844"/>
                </a:lnTo>
                <a:cubicBezTo>
                  <a:pt x="0" y="1846"/>
                  <a:pt x="2" y="1848"/>
                  <a:pt x="4" y="1848"/>
                </a:cubicBezTo>
                <a:lnTo>
                  <a:pt x="23504" y="1848"/>
                </a:lnTo>
                <a:cubicBezTo>
                  <a:pt x="23506" y="1848"/>
                  <a:pt x="23508" y="1846"/>
                  <a:pt x="23508" y="1844"/>
                </a:cubicBezTo>
                <a:lnTo>
                  <a:pt x="23508" y="4"/>
                </a:lnTo>
                <a:cubicBezTo>
                  <a:pt x="23508" y="2"/>
                  <a:pt x="23506" y="0"/>
                  <a:pt x="23504" y="0"/>
                </a:cubicBezTo>
                <a:lnTo>
                  <a:pt x="4" y="0"/>
                </a:lnTo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57360" y="365040"/>
            <a:ext cx="8457480" cy="22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algn="ctr">
              <a:lnSpc>
                <a:spcPts val="3600"/>
              </a:lnSpc>
              <a:spcBef>
                <a:spcPts val="799"/>
              </a:spcBef>
            </a:pPr>
            <a:r>
              <a:rPr b="0" lang="en-GB" sz="3200" spc="-1" strike="noStrike">
                <a:solidFill>
                  <a:srgbClr val="ffff00"/>
                </a:solidFill>
                <a:latin typeface="Tahoma"/>
                <a:ea typeface="msgothic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457200" algn="ctr">
              <a:lnSpc>
                <a:spcPts val="3600"/>
              </a:lnSpc>
              <a:spcBef>
                <a:spcPts val="799"/>
              </a:spcBef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595440" y="1483200"/>
            <a:ext cx="8821440" cy="26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8" name="Imatge 274" descr=""/>
          <p:cNvPicPr/>
          <p:nvPr/>
        </p:nvPicPr>
        <p:blipFill>
          <a:blip r:embed="rId1"/>
          <a:stretch/>
        </p:blipFill>
        <p:spPr>
          <a:xfrm>
            <a:off x="1499760" y="2680200"/>
            <a:ext cx="3260520" cy="41104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4824000" y="936000"/>
            <a:ext cx="4752000" cy="1800000"/>
          </a:xfrm>
          <a:prstGeom prst="cloudCallout">
            <a:avLst>
              <a:gd name="adj1" fmla="val -68662"/>
              <a:gd name="adj2" fmla="val 94592"/>
            </a:avLst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       </a:t>
            </a:r>
            <a:r>
              <a:rPr b="1" lang="en-GB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Lumped sample with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      </a:t>
            </a:r>
            <a:r>
              <a:rPr b="1" lang="en-GB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Activation Functions?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ce181e"/>
                </a:solidFill>
                <a:latin typeface="Domestic Manners"/>
                <a:ea typeface="WenQuanYi Zen Hei Sharp"/>
              </a:rPr>
              <a:t>YES 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657360" y="365040"/>
            <a:ext cx="8457480" cy="659880"/>
            <a:chOff x="657360" y="365040"/>
            <a:chExt cx="8457480" cy="659880"/>
          </a:xfrm>
        </p:grpSpPr>
        <p:sp>
          <p:nvSpPr>
            <p:cNvPr id="221" name="CustomShape 2"/>
            <p:cNvSpPr/>
            <p:nvPr/>
          </p:nvSpPr>
          <p:spPr>
            <a:xfrm>
              <a:off x="657360" y="365040"/>
              <a:ext cx="845748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657360" y="365040"/>
              <a:ext cx="845748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COMPUTATIONAL TOOLS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223" name="CustomShape 4"/>
          <p:cNvSpPr/>
          <p:nvPr/>
        </p:nvSpPr>
        <p:spPr>
          <a:xfrm>
            <a:off x="1076040" y="1226520"/>
            <a:ext cx="785916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of LSC method in smt package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Code entitled :lump_rfb.py  on Python3.6.7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1350720" y="3019320"/>
            <a:ext cx="76338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https://github.com/sednabcn/SiMLeng/tree/BinaryClassification-LSCollocation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693360" y="647280"/>
            <a:ext cx="8457480" cy="1608120"/>
            <a:chOff x="693360" y="647280"/>
            <a:chExt cx="8457480" cy="1608120"/>
          </a:xfrm>
        </p:grpSpPr>
        <p:sp>
          <p:nvSpPr>
            <p:cNvPr id="86" name="CustomShape 2"/>
            <p:cNvSpPr/>
            <p:nvPr/>
          </p:nvSpPr>
          <p:spPr>
            <a:xfrm>
              <a:off x="693360" y="647280"/>
              <a:ext cx="8457480" cy="160812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>
              <a:off x="693360" y="647280"/>
              <a:ext cx="8457480" cy="133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FEATURES-SAMPLE LUMPING TRANSFORMATIONS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88" name="CustomShape 4"/>
          <p:cNvSpPr/>
          <p:nvPr/>
        </p:nvSpPr>
        <p:spPr>
          <a:xfrm>
            <a:off x="268920" y="1931040"/>
            <a:ext cx="9660600" cy="50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640080" y="2795760"/>
            <a:ext cx="1582200" cy="880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95%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990360" y="3827520"/>
            <a:ext cx="1861920" cy="88704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90%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300680" y="4714920"/>
            <a:ext cx="2204640" cy="10569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85%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438240" y="2610720"/>
            <a:ext cx="1356840" cy="7394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5450760" y="5957280"/>
            <a:ext cx="3544200" cy="9205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COMBINATIONS WITH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PARAMETERS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6598800" y="4130280"/>
            <a:ext cx="1356840" cy="7394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AVERAGE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Line 11"/>
          <p:cNvSpPr/>
          <p:nvPr/>
        </p:nvSpPr>
        <p:spPr>
          <a:xfrm flipV="1">
            <a:off x="2222640" y="2945520"/>
            <a:ext cx="4215600" cy="282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2"/>
          <p:cNvSpPr/>
          <p:nvPr/>
        </p:nvSpPr>
        <p:spPr>
          <a:xfrm>
            <a:off x="2222640" y="3227760"/>
            <a:ext cx="4376160" cy="1128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3"/>
          <p:cNvSpPr/>
          <p:nvPr/>
        </p:nvSpPr>
        <p:spPr>
          <a:xfrm>
            <a:off x="2222640" y="3227760"/>
            <a:ext cx="4233240" cy="272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4"/>
          <p:cNvSpPr/>
          <p:nvPr/>
        </p:nvSpPr>
        <p:spPr>
          <a:xfrm flipV="1">
            <a:off x="2822400" y="2945520"/>
            <a:ext cx="3615840" cy="127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5"/>
          <p:cNvSpPr/>
          <p:nvPr/>
        </p:nvSpPr>
        <p:spPr>
          <a:xfrm>
            <a:off x="2822400" y="4215600"/>
            <a:ext cx="3776400" cy="141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6"/>
          <p:cNvSpPr/>
          <p:nvPr/>
        </p:nvSpPr>
        <p:spPr>
          <a:xfrm>
            <a:off x="2822400" y="4215600"/>
            <a:ext cx="3633480" cy="174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7"/>
          <p:cNvSpPr/>
          <p:nvPr/>
        </p:nvSpPr>
        <p:spPr>
          <a:xfrm flipV="1">
            <a:off x="3333960" y="2945520"/>
            <a:ext cx="3104280" cy="2023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8"/>
          <p:cNvSpPr/>
          <p:nvPr/>
        </p:nvSpPr>
        <p:spPr>
          <a:xfrm flipV="1">
            <a:off x="3333960" y="4356720"/>
            <a:ext cx="3264840" cy="612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9"/>
          <p:cNvSpPr/>
          <p:nvPr/>
        </p:nvSpPr>
        <p:spPr>
          <a:xfrm>
            <a:off x="3333960" y="4969440"/>
            <a:ext cx="3121920" cy="987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639720" y="117720"/>
            <a:ext cx="8457480" cy="1133280"/>
            <a:chOff x="639720" y="117720"/>
            <a:chExt cx="8457480" cy="1133280"/>
          </a:xfrm>
        </p:grpSpPr>
        <p:sp>
          <p:nvSpPr>
            <p:cNvPr id="105" name="CustomShape 2"/>
            <p:cNvSpPr/>
            <p:nvPr/>
          </p:nvSpPr>
          <p:spPr>
            <a:xfrm>
              <a:off x="639720" y="117720"/>
              <a:ext cx="8457480" cy="11332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                   </a:t>
              </a:r>
              <a:r>
                <a:rPr b="1" lang="en-GB" sz="36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RADIAL BASIS FUNCTIONS</a:t>
              </a:r>
              <a:r>
                <a:rPr b="0" lang="en-GB" sz="3600" spc="-1" strike="noStrike">
                  <a:solidFill>
                    <a:srgbClr val="fff200"/>
                  </a:solidFill>
                  <a:latin typeface="Arial"/>
                  <a:ea typeface="DejaVu Sans"/>
                </a:rPr>
                <a:t> </a:t>
              </a:r>
              <a:endParaRPr b="0" lang="en-GB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32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                  </a:t>
              </a:r>
              <a:r>
                <a:rPr b="1" lang="en-GB" sz="18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( https://media.readthedocs.org/pdf/smt/) 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06" name="CustomShape 3"/>
            <p:cNvSpPr/>
            <p:nvPr/>
          </p:nvSpPr>
          <p:spPr>
            <a:xfrm>
              <a:off x="639720" y="117720"/>
              <a:ext cx="8457480" cy="937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1800" spc="-1" strike="noStrike">
                <a:latin typeface="Arial"/>
              </a:endParaRPr>
            </a:p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107" name="CustomShape 4"/>
          <p:cNvSpPr/>
          <p:nvPr/>
        </p:nvSpPr>
        <p:spPr>
          <a:xfrm>
            <a:off x="268920" y="1931040"/>
            <a:ext cx="9660600" cy="50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5"/>
          <p:cNvGrpSpPr/>
          <p:nvPr/>
        </p:nvGrpSpPr>
        <p:grpSpPr>
          <a:xfrm>
            <a:off x="639720" y="1252440"/>
            <a:ext cx="10344600" cy="6701400"/>
            <a:chOff x="639720" y="1252440"/>
            <a:chExt cx="10344600" cy="6701400"/>
          </a:xfrm>
        </p:grpSpPr>
        <p:pic>
          <p:nvPicPr>
            <p:cNvPr id="109" name="" descr=""/>
            <p:cNvPicPr/>
            <p:nvPr/>
          </p:nvPicPr>
          <p:blipFill>
            <a:blip r:embed="rId1"/>
            <a:stretch/>
          </p:blipFill>
          <p:spPr>
            <a:xfrm>
              <a:off x="639720" y="1252440"/>
              <a:ext cx="8954640" cy="604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" descr=""/>
            <p:cNvPicPr/>
            <p:nvPr/>
          </p:nvPicPr>
          <p:blipFill>
            <a:blip r:embed="rId2"/>
            <a:stretch/>
          </p:blipFill>
          <p:spPr>
            <a:xfrm>
              <a:off x="6117480" y="6528960"/>
              <a:ext cx="4866840" cy="142488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657360" y="365040"/>
            <a:ext cx="8457480" cy="1027080"/>
            <a:chOff x="657360" y="365040"/>
            <a:chExt cx="8457480" cy="1027080"/>
          </a:xfrm>
        </p:grpSpPr>
        <p:sp>
          <p:nvSpPr>
            <p:cNvPr id="112" name="CustomShape 2"/>
            <p:cNvSpPr/>
            <p:nvPr/>
          </p:nvSpPr>
          <p:spPr>
            <a:xfrm>
              <a:off x="657360" y="365040"/>
              <a:ext cx="8457480" cy="10270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3"/>
            <p:cNvSpPr/>
            <p:nvPr/>
          </p:nvSpPr>
          <p:spPr>
            <a:xfrm>
              <a:off x="657360" y="365040"/>
              <a:ext cx="8457480" cy="84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i="1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FEATURES-SAMPLE LUMPING COL</a:t>
              </a: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LOCATION TRAINING METHOD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14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64480" y="1569960"/>
            <a:ext cx="2415600" cy="13039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DATASET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(X1,X2,….Xp)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 features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 samples in Xi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569960" y="2875320"/>
            <a:ext cx="122040" cy="968400"/>
          </a:xfrm>
          <a:custGeom>
            <a:avLst/>
            <a:gdLst/>
            <a:ahLst/>
            <a:rect l="l" t="t" r="r" b="b"/>
            <a:pathLst>
              <a:path w="345" h="2696">
                <a:moveTo>
                  <a:pt x="86" y="0"/>
                </a:moveTo>
                <a:lnTo>
                  <a:pt x="86" y="2021"/>
                </a:lnTo>
                <a:lnTo>
                  <a:pt x="0" y="2021"/>
                </a:lnTo>
                <a:lnTo>
                  <a:pt x="172" y="2695"/>
                </a:lnTo>
                <a:lnTo>
                  <a:pt x="344" y="2021"/>
                </a:lnTo>
                <a:lnTo>
                  <a:pt x="258" y="2021"/>
                </a:lnTo>
                <a:lnTo>
                  <a:pt x="258" y="0"/>
                </a:lnTo>
                <a:lnTo>
                  <a:pt x="8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"/>
          <p:cNvSpPr/>
          <p:nvPr/>
        </p:nvSpPr>
        <p:spPr>
          <a:xfrm>
            <a:off x="335160" y="3898080"/>
            <a:ext cx="2609280" cy="2221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Σxi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Σxi/p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ΣѳXi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2275560" y="6191280"/>
            <a:ext cx="394992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2892960" y="4991760"/>
            <a:ext cx="1339200" cy="316080"/>
          </a:xfrm>
          <a:custGeom>
            <a:avLst/>
            <a:gdLst/>
            <a:ahLst/>
            <a:rect l="l" t="t" r="r" b="b"/>
            <a:pathLst>
              <a:path w="3725" h="883">
                <a:moveTo>
                  <a:pt x="0" y="220"/>
                </a:moveTo>
                <a:lnTo>
                  <a:pt x="2793" y="220"/>
                </a:lnTo>
                <a:lnTo>
                  <a:pt x="2793" y="0"/>
                </a:lnTo>
                <a:lnTo>
                  <a:pt x="3724" y="441"/>
                </a:lnTo>
                <a:lnTo>
                  <a:pt x="2793" y="882"/>
                </a:lnTo>
                <a:lnTo>
                  <a:pt x="2793" y="662"/>
                </a:lnTo>
                <a:lnTo>
                  <a:pt x="0" y="662"/>
                </a:lnTo>
                <a:lnTo>
                  <a:pt x="0" y="22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4339440" y="1587600"/>
            <a:ext cx="5078520" cy="216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RBF(</a:t>
            </a:r>
            <a:r>
              <a:rPr b="1" lang="en-GB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,wj,CDF(Z))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4215960" y="4303800"/>
            <a:ext cx="5202000" cy="1886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Z=F(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,y)=[CDF(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)]^yi*[1-CDF(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)]^(1-yi)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I=1,2,…,n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3228120" y="4444920"/>
            <a:ext cx="4842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6843960" y="3756960"/>
            <a:ext cx="227880" cy="545400"/>
          </a:xfrm>
          <a:custGeom>
            <a:avLst/>
            <a:gdLst/>
            <a:ahLst/>
            <a:rect l="l" t="t" r="r" b="b"/>
            <a:pathLst>
              <a:path w="639" h="1521">
                <a:moveTo>
                  <a:pt x="159" y="1520"/>
                </a:moveTo>
                <a:lnTo>
                  <a:pt x="159" y="380"/>
                </a:lnTo>
                <a:lnTo>
                  <a:pt x="0" y="380"/>
                </a:lnTo>
                <a:lnTo>
                  <a:pt x="319" y="0"/>
                </a:lnTo>
                <a:lnTo>
                  <a:pt x="638" y="380"/>
                </a:lnTo>
                <a:lnTo>
                  <a:pt x="478" y="380"/>
                </a:lnTo>
                <a:lnTo>
                  <a:pt x="478" y="1520"/>
                </a:lnTo>
                <a:lnTo>
                  <a:pt x="159" y="152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657360" y="365040"/>
            <a:ext cx="8457480" cy="1027080"/>
            <a:chOff x="657360" y="365040"/>
            <a:chExt cx="8457480" cy="1027080"/>
          </a:xfrm>
        </p:grpSpPr>
        <p:sp>
          <p:nvSpPr>
            <p:cNvPr id="125" name="CustomShape 2"/>
            <p:cNvSpPr/>
            <p:nvPr/>
          </p:nvSpPr>
          <p:spPr>
            <a:xfrm>
              <a:off x="657360" y="365040"/>
              <a:ext cx="8457480" cy="10270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"/>
            <p:cNvSpPr/>
            <p:nvPr/>
          </p:nvSpPr>
          <p:spPr>
            <a:xfrm>
              <a:off x="657360" y="365040"/>
              <a:ext cx="8457480" cy="84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i="1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FEATURES-SAMPLE LUMPING COL</a:t>
              </a: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LOCATION PREDICTION METHOD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27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564480" y="1569960"/>
            <a:ext cx="2327400" cy="13039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DATASET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(X1,X2,….Xp)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 features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samples in Xi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1569960" y="2875320"/>
            <a:ext cx="122040" cy="968400"/>
          </a:xfrm>
          <a:custGeom>
            <a:avLst/>
            <a:gdLst/>
            <a:ahLst/>
            <a:rect l="l" t="t" r="r" b="b"/>
            <a:pathLst>
              <a:path w="345" h="2696">
                <a:moveTo>
                  <a:pt x="86" y="0"/>
                </a:moveTo>
                <a:lnTo>
                  <a:pt x="86" y="2021"/>
                </a:lnTo>
                <a:lnTo>
                  <a:pt x="0" y="2021"/>
                </a:lnTo>
                <a:lnTo>
                  <a:pt x="172" y="2695"/>
                </a:lnTo>
                <a:lnTo>
                  <a:pt x="344" y="2021"/>
                </a:lnTo>
                <a:lnTo>
                  <a:pt x="258" y="2021"/>
                </a:lnTo>
                <a:lnTo>
                  <a:pt x="258" y="0"/>
                </a:lnTo>
                <a:lnTo>
                  <a:pt x="8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264600" y="3792240"/>
            <a:ext cx="2627280" cy="24861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Σxi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Σxi/p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ΣѳXi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2681280" y="6385320"/>
            <a:ext cx="394992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2892960" y="4991760"/>
            <a:ext cx="1339200" cy="316080"/>
          </a:xfrm>
          <a:custGeom>
            <a:avLst/>
            <a:gdLst/>
            <a:ahLst/>
            <a:rect l="l" t="t" r="r" b="b"/>
            <a:pathLst>
              <a:path w="3725" h="883">
                <a:moveTo>
                  <a:pt x="0" y="220"/>
                </a:moveTo>
                <a:lnTo>
                  <a:pt x="2793" y="220"/>
                </a:lnTo>
                <a:lnTo>
                  <a:pt x="2793" y="0"/>
                </a:lnTo>
                <a:lnTo>
                  <a:pt x="3724" y="441"/>
                </a:lnTo>
                <a:lnTo>
                  <a:pt x="2793" y="882"/>
                </a:lnTo>
                <a:lnTo>
                  <a:pt x="2793" y="662"/>
                </a:lnTo>
                <a:lnTo>
                  <a:pt x="0" y="662"/>
                </a:lnTo>
                <a:lnTo>
                  <a:pt x="0" y="22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4339440" y="1587600"/>
            <a:ext cx="5078520" cy="216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RBF(</a:t>
            </a:r>
            <a:r>
              <a:rPr b="1" lang="en-GB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</a:t>
            </a: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) GIVEN Wj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4427640" y="4303800"/>
            <a:ext cx="5202000" cy="1886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X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3228120" y="4444920"/>
            <a:ext cx="4842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6843960" y="3756960"/>
            <a:ext cx="227880" cy="545400"/>
          </a:xfrm>
          <a:custGeom>
            <a:avLst/>
            <a:gdLst/>
            <a:ahLst/>
            <a:rect l="l" t="t" r="r" b="b"/>
            <a:pathLst>
              <a:path w="639" h="1521">
                <a:moveTo>
                  <a:pt x="159" y="1520"/>
                </a:moveTo>
                <a:lnTo>
                  <a:pt x="159" y="380"/>
                </a:lnTo>
                <a:lnTo>
                  <a:pt x="0" y="380"/>
                </a:lnTo>
                <a:lnTo>
                  <a:pt x="319" y="0"/>
                </a:lnTo>
                <a:lnTo>
                  <a:pt x="638" y="380"/>
                </a:lnTo>
                <a:lnTo>
                  <a:pt x="478" y="380"/>
                </a:lnTo>
                <a:lnTo>
                  <a:pt x="478" y="1520"/>
                </a:lnTo>
                <a:lnTo>
                  <a:pt x="159" y="152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2608200" y="6425280"/>
            <a:ext cx="43038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360" y="1795320"/>
            <a:ext cx="9052920" cy="52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br/>
            <a:br/>
            <a:endParaRPr b="0" lang="en-GB" sz="1800" spc="-1" strike="noStrike"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657360" y="365040"/>
            <a:ext cx="8457480" cy="659880"/>
            <a:chOff x="657360" y="365040"/>
            <a:chExt cx="8457480" cy="659880"/>
          </a:xfrm>
        </p:grpSpPr>
        <p:sp>
          <p:nvSpPr>
            <p:cNvPr id="140" name="CustomShape 3"/>
            <p:cNvSpPr/>
            <p:nvPr/>
          </p:nvSpPr>
          <p:spPr>
            <a:xfrm>
              <a:off x="657360" y="365040"/>
              <a:ext cx="845748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657360" y="365040"/>
              <a:ext cx="845748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DATASETS</a:t>
              </a:r>
              <a:endParaRPr b="0" lang="en-GB" sz="3200" spc="-1" strike="noStrike">
                <a:latin typeface="Arial"/>
              </a:endParaRPr>
            </a:p>
          </p:txBody>
        </p:sp>
      </p:grpSp>
      <p:graphicFrame>
        <p:nvGraphicFramePr>
          <p:cNvPr id="142" name="Table 5"/>
          <p:cNvGraphicFramePr/>
          <p:nvPr/>
        </p:nvGraphicFramePr>
        <p:xfrm>
          <a:off x="933120" y="2313360"/>
          <a:ext cx="8202600" cy="3974400"/>
        </p:xfrm>
        <a:graphic>
          <a:graphicData uri="http://schemas.openxmlformats.org/drawingml/2006/table">
            <a:tbl>
              <a:tblPr/>
              <a:tblGrid>
                <a:gridCol w="2049840"/>
                <a:gridCol w="2049840"/>
                <a:gridCol w="2049840"/>
                <a:gridCol w="2053440"/>
              </a:tblGrid>
              <a:tr h="796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latin typeface="Arial"/>
                        </a:rPr>
                        <a:t>  </a:t>
                      </a:r>
                      <a:r>
                        <a:rPr b="0" lang="en-GB" sz="2000" spc="-1" strike="noStrike">
                          <a:latin typeface="Arial"/>
                        </a:rPr>
                        <a:t>DATASETS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latin typeface="Arial"/>
                        </a:rPr>
                        <a:t>  </a:t>
                      </a:r>
                      <a:r>
                        <a:rPr b="0" lang="en-GB" sz="2000" spc="-1" strike="noStrike">
                          <a:latin typeface="Arial"/>
                        </a:rPr>
                        <a:t>PIMA INDIAS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latin typeface="Arial"/>
                        </a:rPr>
                        <a:t>     </a:t>
                      </a:r>
                      <a:r>
                        <a:rPr b="0" lang="en-GB" sz="2000" spc="-1" strike="noStrike">
                          <a:latin typeface="Arial"/>
                        </a:rPr>
                        <a:t>SONAR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latin typeface="Arial"/>
                        </a:rPr>
                        <a:t>IONOSPHERE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87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</a:t>
                      </a:r>
                      <a:r>
                        <a:rPr b="0" lang="en-GB" sz="1800" spc="-1" strike="noStrike">
                          <a:latin typeface="Arial"/>
                        </a:rPr>
                        <a:t>TRAINING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</a:t>
                      </a:r>
                      <a:r>
                        <a:rPr b="0" lang="en-GB" sz="1800" spc="-1" strike="noStrike">
                          <a:latin typeface="Arial"/>
                        </a:rPr>
                        <a:t>SET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 </a:t>
                      </a:r>
                      <a:r>
                        <a:rPr b="0" lang="en-GB" sz="1800" spc="-1" strike="noStrike">
                          <a:latin typeface="Arial"/>
                        </a:rPr>
                        <a:t>200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 </a:t>
                      </a:r>
                      <a:r>
                        <a:rPr b="0" lang="en-GB" sz="1800" spc="-1" strike="noStrike">
                          <a:latin typeface="Arial"/>
                        </a:rPr>
                        <a:t>124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 </a:t>
                      </a:r>
                      <a:r>
                        <a:rPr b="0" lang="en-GB" sz="1800" spc="-1" strike="noStrike">
                          <a:latin typeface="Arial"/>
                        </a:rPr>
                        <a:t>210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590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</a:t>
                      </a:r>
                      <a:r>
                        <a:rPr b="0" lang="en-GB" sz="1800" spc="-1" strike="noStrike">
                          <a:latin typeface="Arial"/>
                        </a:rPr>
                        <a:t>TESTING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</a:t>
                      </a:r>
                      <a:r>
                        <a:rPr b="0" lang="en-GB" sz="1800" spc="-1" strike="noStrike">
                          <a:latin typeface="Arial"/>
                        </a:rPr>
                        <a:t>SET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 </a:t>
                      </a:r>
                      <a:r>
                        <a:rPr b="0" lang="en-GB" sz="1800" spc="-1" strike="noStrike">
                          <a:latin typeface="Arial"/>
                        </a:rPr>
                        <a:t>332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  </a:t>
                      </a:r>
                      <a:r>
                        <a:rPr b="0" lang="en-GB" sz="1800" spc="-1" strike="noStrike">
                          <a:latin typeface="Arial"/>
                        </a:rPr>
                        <a:t>84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        </a:t>
                      </a:r>
                      <a:r>
                        <a:rPr b="0" lang="en-GB" sz="1800" spc="-1" strike="noStrike">
                          <a:latin typeface="Arial"/>
                        </a:rPr>
                        <a:t>141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44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46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67320" y="125964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281880" y="365040"/>
            <a:ext cx="9207360" cy="659880"/>
            <a:chOff x="281880" y="365040"/>
            <a:chExt cx="9207360" cy="659880"/>
          </a:xfrm>
        </p:grpSpPr>
        <p:sp>
          <p:nvSpPr>
            <p:cNvPr id="149" name="CustomShape 2"/>
            <p:cNvSpPr/>
            <p:nvPr/>
          </p:nvSpPr>
          <p:spPr>
            <a:xfrm>
              <a:off x="281880" y="365040"/>
              <a:ext cx="9207360" cy="659880"/>
            </a:xfrm>
            <a:custGeom>
              <a:avLst/>
              <a:gdLst/>
              <a:ahLst/>
              <a:rect l="l" t="t" r="r" b="b"/>
              <a:pathLst>
                <a:path w="23509" h="18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lnTo>
                    <a:pt x="0" y="1844"/>
                  </a:lnTo>
                  <a:cubicBezTo>
                    <a:pt x="0" y="1846"/>
                    <a:pt x="2" y="1848"/>
                    <a:pt x="4" y="1848"/>
                  </a:cubicBezTo>
                  <a:lnTo>
                    <a:pt x="23504" y="1848"/>
                  </a:lnTo>
                  <a:cubicBezTo>
                    <a:pt x="23506" y="1848"/>
                    <a:pt x="23508" y="1846"/>
                    <a:pt x="23508" y="1844"/>
                  </a:cubicBezTo>
                  <a:lnTo>
                    <a:pt x="23508" y="4"/>
                  </a:lnTo>
                  <a:cubicBezTo>
                    <a:pt x="23508" y="2"/>
                    <a:pt x="23506" y="0"/>
                    <a:pt x="23504" y="0"/>
                  </a:cubicBezTo>
                  <a:lnTo>
                    <a:pt x="4" y="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"/>
            <p:cNvSpPr/>
            <p:nvPr/>
          </p:nvSpPr>
          <p:spPr>
            <a:xfrm>
              <a:off x="281880" y="365040"/>
              <a:ext cx="920736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457200" algn="ctr">
                <a:lnSpc>
                  <a:spcPts val="3600"/>
                </a:lnSpc>
                <a:spcBef>
                  <a:spcPts val="799"/>
                </a:spcBef>
              </a:pPr>
              <a:r>
                <a:rPr b="0" lang="en-GB" sz="3200" spc="-1" strike="noStrike">
                  <a:solidFill>
                    <a:srgbClr val="ffff00"/>
                  </a:solidFill>
                  <a:latin typeface="Tahoma"/>
                  <a:ea typeface="msgothic"/>
                </a:rPr>
                <a:t>LSC METHOD [RBF+ Const Poly ]</a:t>
              </a:r>
              <a:endParaRPr b="0" lang="en-GB" sz="3200" spc="-1" strike="noStrike">
                <a:latin typeface="Arial"/>
              </a:endParaRPr>
            </a:p>
          </p:txBody>
        </p:sp>
      </p:grpSp>
      <p:sp>
        <p:nvSpPr>
          <p:cNvPr id="151" name="CustomShape 4"/>
          <p:cNvSpPr/>
          <p:nvPr/>
        </p:nvSpPr>
        <p:spPr>
          <a:xfrm>
            <a:off x="111240" y="1006560"/>
            <a:ext cx="9964080" cy="63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984960" y="1154160"/>
            <a:ext cx="78368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2012-06-25T00:11:45Z</dcterms:created>
  <dc:creator>user</dc:creator>
  <dc:description/>
  <dc:language>en-US</dc:language>
  <cp:lastModifiedBy/>
  <dcterms:modified xsi:type="dcterms:W3CDTF">2018-12-18T11:26:14Z</dcterms:modified>
  <cp:revision>86</cp:revision>
  <dc:subject/>
  <dc:title>Presentació del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Personalització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