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78" r:id="rId23"/>
    <p:sldId id="282" r:id="rId24"/>
    <p:sldId id="281" r:id="rId25"/>
    <p:sldId id="283" r:id="rId26"/>
    <p:sldId id="288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8" r:id="rId36"/>
    <p:sldId id="293" r:id="rId37"/>
    <p:sldId id="294" r:id="rId38"/>
    <p:sldId id="295" r:id="rId39"/>
    <p:sldId id="296" r:id="rId40"/>
    <p:sldId id="297" r:id="rId41"/>
    <p:sldId id="299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fnK35eTrMku3X8yGUrL3Qhi6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4FDADD-DC1A-417F-A5AB-4B604E1E9717}">
  <a:tblStyle styleId="{7C4FDADD-DC1A-417F-A5AB-4B604E1E97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8DC845C-3C3E-4DF0-B446-7B13B028AD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3" autoAdjust="0"/>
    <p:restoredTop sz="94640" autoAdjust="0"/>
  </p:normalViewPr>
  <p:slideViewPr>
    <p:cSldViewPr snapToGrid="0">
      <p:cViewPr>
        <p:scale>
          <a:sx n="100" d="100"/>
          <a:sy n="100" d="100"/>
        </p:scale>
        <p:origin x="-72" y="-3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988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2927625" y="1246310"/>
            <a:ext cx="3288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b="1"/>
              <a:t>테스트 결과서</a:t>
            </a:r>
            <a:endParaRPr b="1"/>
          </a:p>
        </p:txBody>
      </p:sp>
      <p:sp>
        <p:nvSpPr>
          <p:cNvPr id="55" name="Google Shape;55;p1"/>
          <p:cNvSpPr txBox="1"/>
          <p:nvPr/>
        </p:nvSpPr>
        <p:spPr>
          <a:xfrm>
            <a:off x="464484" y="3896896"/>
            <a:ext cx="29600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TeenBook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교육 서적 판매 사이트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464484" y="3365907"/>
            <a:ext cx="2960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2023.08.31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3152550" y="1968750"/>
            <a:ext cx="283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"/>
          <p:cNvCxnSpPr/>
          <p:nvPr/>
        </p:nvCxnSpPr>
        <p:spPr>
          <a:xfrm>
            <a:off x="3152625" y="1170100"/>
            <a:ext cx="283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/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287505874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CUS-0</a:t>
                      </a:r>
                      <a:r>
                        <a:rPr lang="en-US" altLang="ko-KR" sz="1000" u="none" strike="noStrike" cap="none" smtClean="0"/>
                        <a:t>5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올바른 정보로 회원가입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400300"/>
            <a:ext cx="44481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/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227135448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CUS-0</a:t>
                      </a:r>
                      <a:r>
                        <a:rPr lang="en-US" altLang="ko-KR" sz="1000" u="none" strike="noStrike" cap="none" dirty="0" smtClean="0"/>
                        <a:t>6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중복된 아이디로 회원가입 시도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2697432"/>
            <a:ext cx="4672012" cy="103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3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753644882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아이디는 </a:t>
                      </a:r>
                      <a:r>
                        <a:rPr lang="en-US" altLang="ko-KR" sz="1000" u="none" strike="noStrike" cap="none" dirty="0" err="1" smtClean="0"/>
                        <a:t>readonly</a:t>
                      </a:r>
                      <a:r>
                        <a:rPr lang="en-US" alt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옵션 사용하여 수정 불가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879805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CUS-0</a:t>
                      </a:r>
                      <a:r>
                        <a:rPr lang="en-US" altLang="ko-KR" sz="1000" u="none" strike="noStrike" cap="none" dirty="0" smtClean="0"/>
                        <a:t>7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최초 </a:t>
                      </a:r>
                      <a:r>
                        <a:rPr lang="ko-KR" altLang="en-US" sz="1000" dirty="0" err="1" smtClean="0"/>
                        <a:t>가입시</a:t>
                      </a:r>
                      <a:r>
                        <a:rPr lang="ko-KR" altLang="en-US" sz="1000" dirty="0" smtClean="0"/>
                        <a:t> 등록한 아이디는 변경 불가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4" y="1726890"/>
            <a:ext cx="4554536" cy="231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/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073429220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CUS-0</a:t>
                      </a:r>
                      <a:r>
                        <a:rPr lang="en-US" altLang="ko-KR" sz="1000" u="none" strike="noStrike" cap="none" dirty="0" smtClean="0"/>
                        <a:t>8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기존 정보 불러오기 및 정보 변경 </a:t>
                      </a:r>
                      <a:r>
                        <a:rPr lang="en-US" altLang="ko-KR" sz="1000" dirty="0" smtClean="0"/>
                        <a:t>(1)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1714499"/>
            <a:ext cx="2855312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3687429171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3806474308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CUS-0</a:t>
                      </a:r>
                      <a:r>
                        <a:rPr lang="en-US" altLang="ko-KR" sz="1000" u="none" strike="noStrike" cap="none" dirty="0" smtClean="0"/>
                        <a:t>8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기존 정보 불러오기 및 정보 변경 </a:t>
                      </a:r>
                      <a:r>
                        <a:rPr lang="en-US" altLang="ko-KR" sz="1000" dirty="0" smtClean="0"/>
                        <a:t>(2)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617015"/>
            <a:ext cx="1785937" cy="325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9" y="2041995"/>
            <a:ext cx="2224672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9975" y="4524375"/>
            <a:ext cx="404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변경한 정보대로 </a:t>
            </a:r>
            <a:r>
              <a:rPr lang="ko-KR" altLang="en-US" sz="1050" dirty="0" err="1" smtClean="0"/>
              <a:t>마이페이지에서</a:t>
            </a:r>
            <a:r>
              <a:rPr lang="ko-KR" altLang="en-US" sz="1050" dirty="0" smtClean="0"/>
              <a:t> 확인 가능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5691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128405067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2394588527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PRO</a:t>
                      </a:r>
                      <a:r>
                        <a:rPr lang="ko-KR" sz="1000" u="none" strike="noStrike" cap="none" dirty="0" smtClean="0"/>
                        <a:t>-0</a:t>
                      </a:r>
                      <a:r>
                        <a:rPr lang="en-US" altLang="ko-KR" sz="1000" u="none" strike="noStrike" cap="none" dirty="0" smtClean="0"/>
                        <a:t>1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메뉴 항목별 상품 목록 확인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41" y="2504495"/>
            <a:ext cx="4416943" cy="242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11384" y="2841266"/>
            <a:ext cx="330194" cy="127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58709" y="2935937"/>
            <a:ext cx="890344" cy="333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92183" y="3896636"/>
            <a:ext cx="408812" cy="182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96" y="1583512"/>
            <a:ext cx="3533382" cy="90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403881" y="2155466"/>
            <a:ext cx="330194" cy="127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0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3594139233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429335724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PRO</a:t>
                      </a:r>
                      <a:r>
                        <a:rPr lang="ko-KR" sz="1000" u="none" strike="noStrike" cap="none" dirty="0" smtClean="0"/>
                        <a:t>-0</a:t>
                      </a:r>
                      <a:r>
                        <a:rPr lang="en-US" altLang="ko-KR" sz="1000" u="none" strike="noStrike" cap="none" dirty="0" smtClean="0"/>
                        <a:t>2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도서목록에서 장바구니 추가 버튼 동작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486025"/>
            <a:ext cx="4295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5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4209854022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352117691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PRO</a:t>
                      </a:r>
                      <a:r>
                        <a:rPr lang="ko-KR" sz="1000" u="none" strike="noStrike" cap="none" dirty="0" smtClean="0"/>
                        <a:t>-0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항목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목록에서 </a:t>
                      </a:r>
                      <a:r>
                        <a:rPr lang="ko-KR" altLang="en-US" sz="1000" dirty="0" err="1" smtClean="0"/>
                        <a:t>바로구매</a:t>
                      </a:r>
                      <a:r>
                        <a:rPr lang="ko-KR" altLang="en-US" sz="1000" dirty="0" smtClean="0"/>
                        <a:t> 버튼 동작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37" y="1581150"/>
            <a:ext cx="3440256" cy="333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2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4209854022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999253661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PRO</a:t>
                      </a:r>
                      <a:r>
                        <a:rPr lang="ko-KR" sz="1000" u="none" strike="noStrike" cap="none" dirty="0" smtClean="0"/>
                        <a:t>-0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목록에서 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좋아요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추가 버튼 동작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759353"/>
            <a:ext cx="2695575" cy="80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06" y="2664560"/>
            <a:ext cx="4164012" cy="226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658246" y="3352800"/>
            <a:ext cx="305593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4209854022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3501282049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PRO</a:t>
                      </a:r>
                      <a:r>
                        <a:rPr lang="ko-KR" sz="1000" u="none" strike="noStrike" cap="none" dirty="0" smtClean="0"/>
                        <a:t>-0</a:t>
                      </a:r>
                      <a:r>
                        <a:rPr lang="en-US" altLang="ko-KR" sz="1000" u="none" strike="noStrike" cap="none" dirty="0" smtClean="0"/>
                        <a:t>5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상품 상세 정보 확인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동영상 강의</a:t>
                      </a:r>
                      <a:r>
                        <a:rPr lang="en-US" altLang="ko-KR" sz="1000" dirty="0" smtClean="0"/>
                        <a:t>)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1768111"/>
            <a:ext cx="3840162" cy="280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2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92700" y="153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b="1" dirty="0"/>
              <a:t>문서이력</a:t>
            </a:r>
            <a:endParaRPr b="1" dirty="0"/>
          </a:p>
        </p:txBody>
      </p:sp>
      <p:graphicFrame>
        <p:nvGraphicFramePr>
          <p:cNvPr id="64" name="Google Shape;64;p2"/>
          <p:cNvGraphicFramePr/>
          <p:nvPr/>
        </p:nvGraphicFramePr>
        <p:xfrm>
          <a:off x="600075" y="855978"/>
          <a:ext cx="8058150" cy="2595950"/>
        </p:xfrm>
        <a:graphic>
          <a:graphicData uri="http://schemas.openxmlformats.org/drawingml/2006/table">
            <a:tbl>
              <a:tblPr firstRow="1" bandRow="1">
                <a:noFill/>
                <a:tableStyleId>{7C4FDADD-DC1A-417F-A5AB-4B604E1E9717}</a:tableStyleId>
              </a:tblPr>
              <a:tblGrid>
                <a:gridCol w="790050"/>
                <a:gridCol w="1563075"/>
                <a:gridCol w="3210525"/>
                <a:gridCol w="1241550"/>
                <a:gridCol w="12529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버전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작성일자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변동내역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검토자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1.0</a:t>
                      </a:r>
                      <a:endParaRPr sz="11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2023.08.30</a:t>
                      </a:r>
                      <a:endParaRPr sz="11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최초 작성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백준철</a:t>
                      </a:r>
                      <a:endParaRPr sz="11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65" name="Google Shape;65;p2"/>
          <p:cNvSpPr txBox="1"/>
          <p:nvPr/>
        </p:nvSpPr>
        <p:spPr>
          <a:xfrm>
            <a:off x="536201" y="3538351"/>
            <a:ext cx="81220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변경 관리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본 문서는 프로젝트 관리 조직만이 변경할 수 있으며, 관련자의 협의결과 동의한 사항에 대하여 수정이 이루어져야 합니다.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536201" y="4546319"/>
            <a:ext cx="812202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열람 대상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관리조직에 관련된 인원은 문서를 열람할 수 있습니다.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536201" y="3969238"/>
            <a:ext cx="812202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변경 승인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문서의 변경은 형식의 변경이나 사소한 내용의 경우 승인을 필요로 하지 않습니다. 하지만 중요한 내용의 변경은 반드시 프로젝트 관리 조직의 협의 및 승인을 거쳐 이루어집니다.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131590383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3066794657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PRO</a:t>
                      </a:r>
                      <a:r>
                        <a:rPr lang="ko-KR" sz="1000" u="none" strike="noStrike" cap="none" dirty="0" smtClean="0"/>
                        <a:t>-0</a:t>
                      </a:r>
                      <a:r>
                        <a:rPr lang="en-US" altLang="ko-KR" sz="1000" u="none" strike="noStrike" cap="none" dirty="0" smtClean="0"/>
                        <a:t>5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상품 상세 정보 확인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상품 비구매 </a:t>
                      </a:r>
                      <a:r>
                        <a:rPr lang="en-US" altLang="ko-KR" sz="1000" dirty="0" smtClean="0"/>
                        <a:t>= </a:t>
                      </a:r>
                      <a:r>
                        <a:rPr lang="ko-KR" altLang="en-US" sz="1000" dirty="0" smtClean="0"/>
                        <a:t>후기 작성 불가</a:t>
                      </a:r>
                      <a:r>
                        <a:rPr lang="en-US" altLang="ko-KR" sz="1000" dirty="0" smtClean="0"/>
                        <a:t>)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040130"/>
            <a:ext cx="4857750" cy="199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4209854022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828703213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PRO</a:t>
                      </a:r>
                      <a:r>
                        <a:rPr lang="ko-KR" sz="1000" u="none" strike="noStrike" cap="none" dirty="0" smtClean="0"/>
                        <a:t>-0</a:t>
                      </a:r>
                      <a:r>
                        <a:rPr lang="en-US" altLang="ko-KR" sz="1000" u="none" strike="noStrike" cap="none" dirty="0" smtClean="0"/>
                        <a:t>6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상품 상세 정보 확인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상품 구매 </a:t>
                      </a:r>
                      <a:r>
                        <a:rPr lang="en-US" altLang="ko-KR" sz="1000" dirty="0" smtClean="0"/>
                        <a:t>=</a:t>
                      </a:r>
                      <a:r>
                        <a:rPr lang="ko-KR" altLang="en-US" sz="1000" dirty="0" smtClean="0"/>
                        <a:t> 후기 작성 가능</a:t>
                      </a:r>
                      <a:r>
                        <a:rPr lang="en-US" altLang="ko-KR" sz="1000" dirty="0" smtClean="0"/>
                        <a:t>)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055317"/>
            <a:ext cx="5119687" cy="184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2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553329591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3097292410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CART-01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장바구니에 상품 추가 및 삭제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97" y="3325520"/>
            <a:ext cx="4806693" cy="158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 descr="C:\Users\db400tea\Pictures\Screenshots\스크린샷 2023-08-31 1903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44" y="2692107"/>
            <a:ext cx="2079931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12" y="1566022"/>
            <a:ext cx="3648462" cy="102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33975" y="2038577"/>
            <a:ext cx="323850" cy="13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3443488194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41512743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REV-01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제품 후기 작성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95276"/>
            <a:ext cx="4324350" cy="158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72" y="3337123"/>
            <a:ext cx="4439841" cy="155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400675" y="2686050"/>
            <a:ext cx="39052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3443488194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683276632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REV-02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자신이 작성한 후기 삭제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588619"/>
            <a:ext cx="4691062" cy="165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68" y="3237801"/>
            <a:ext cx="4510881" cy="162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895975" y="2009775"/>
            <a:ext cx="333374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3031329143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4017612709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PAY-01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상품 결제 시도 </a:t>
                      </a:r>
                      <a:r>
                        <a:rPr lang="en-US" altLang="ko-KR" sz="1000" dirty="0" smtClean="0"/>
                        <a:t>(1)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28" y="1584087"/>
            <a:ext cx="3189288" cy="142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07" y="3350582"/>
            <a:ext cx="1894808" cy="54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884" y="3169607"/>
            <a:ext cx="1990954" cy="171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219325" y="2721207"/>
            <a:ext cx="24765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1030253605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4253309288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PAY-01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상품 결제 시도 </a:t>
                      </a:r>
                      <a:r>
                        <a:rPr lang="en-US" altLang="ko-KR" sz="1000" dirty="0" smtClean="0"/>
                        <a:t>(2)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99" y="2155053"/>
            <a:ext cx="3178175" cy="147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4874" y="4438650"/>
            <a:ext cx="4378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실제 결제는 불가능하므로 임의로 결제 완료 처리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26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33696105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519910973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PAY-02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상품 구매 시도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99" y="2009232"/>
            <a:ext cx="3178175" cy="147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00325" y="3159354"/>
            <a:ext cx="24765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4150" y="4438650"/>
            <a:ext cx="4378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구매 버튼 클릭하여 구매 완료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1924140902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3169922528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DEL-01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반품 처리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598096"/>
            <a:ext cx="3586162" cy="17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31" y="3613313"/>
            <a:ext cx="3914775" cy="115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172075" y="2054454"/>
            <a:ext cx="51435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3843336" y="3372562"/>
            <a:ext cx="247651" cy="240751"/>
          </a:xfrm>
          <a:prstGeom prst="downArrow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1924140902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399134506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DEL-02</a:t>
                      </a:r>
                      <a:endParaRPr lang="en-US" altLang="ko-KR"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환불 처리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1" y="1670004"/>
            <a:ext cx="4257674" cy="176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9775" y="4656296"/>
            <a:ext cx="4378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배송 완료 상태여야 환불 요청 가능</a:t>
            </a:r>
            <a:endParaRPr lang="ko-KR" altLang="en-US" sz="10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4" y="3751524"/>
            <a:ext cx="4433887" cy="85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486400" y="2333624"/>
            <a:ext cx="514350" cy="216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43336" y="3496387"/>
            <a:ext cx="247651" cy="240751"/>
          </a:xfrm>
          <a:prstGeom prst="downArrow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subTitle" idx="1"/>
          </p:nvPr>
        </p:nvSpPr>
        <p:spPr>
          <a:xfrm>
            <a:off x="352200" y="20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b="1"/>
              <a:t>목차</a:t>
            </a:r>
            <a:endParaRPr b="1"/>
          </a:p>
        </p:txBody>
      </p:sp>
      <p:sp>
        <p:nvSpPr>
          <p:cNvPr id="73" name="Google Shape;73;p3"/>
          <p:cNvSpPr txBox="1"/>
          <p:nvPr/>
        </p:nvSpPr>
        <p:spPr>
          <a:xfrm>
            <a:off x="3649187" y="1613825"/>
            <a:ext cx="1845625" cy="1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</a:t>
            </a:r>
            <a:r>
              <a:rPr lang="ko-KR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항목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1924140902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4051081428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smtClean="0"/>
                        <a:t>DEL-03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구매 확정 처리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93" y="1587043"/>
            <a:ext cx="3945512" cy="152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46" y="3275141"/>
            <a:ext cx="1278605" cy="39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54" y="3821229"/>
            <a:ext cx="3919751" cy="103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576887" y="2445577"/>
            <a:ext cx="395288" cy="145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62587" y="4036252"/>
            <a:ext cx="395288" cy="145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596388183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375871144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smtClean="0"/>
                        <a:t>DEL-04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배송조회 시도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584191"/>
            <a:ext cx="4097069" cy="146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98" y="3190874"/>
            <a:ext cx="1201148" cy="169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538787" y="2274127"/>
            <a:ext cx="395288" cy="145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541044602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371447569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smtClean="0"/>
                        <a:t>HELP-01</a:t>
                      </a:r>
                      <a:endParaRPr lang="en-US" altLang="ko-KR" sz="1000" u="none" strike="noStrike" cap="none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공지사항 조회 시도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54" y="1590675"/>
            <a:ext cx="2527806" cy="197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05" y="3761592"/>
            <a:ext cx="2795904" cy="118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4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1142717257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4136988555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smtClean="0"/>
                        <a:t>HELP-02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dirty="0" smtClean="0"/>
                        <a:t>FAQ </a:t>
                      </a:r>
                      <a:r>
                        <a:rPr lang="ko-KR" altLang="en-US" sz="1000" dirty="0" smtClean="0"/>
                        <a:t>조회 시도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1621123"/>
            <a:ext cx="4225925" cy="32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8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952509358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3850753734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smtClean="0"/>
                        <a:t>ADM-01</a:t>
                      </a:r>
                      <a:endParaRPr lang="en-US" altLang="ko-KR" sz="1000" u="none" strike="noStrike" cap="none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회원정보 조회 및 탈퇴 처리 </a:t>
                      </a:r>
                      <a:r>
                        <a:rPr lang="en-US" altLang="ko-KR" sz="1000" dirty="0" smtClean="0"/>
                        <a:t>(1)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9" y="1849834"/>
            <a:ext cx="3333749" cy="183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48" y="2145108"/>
            <a:ext cx="1924741" cy="2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90987" y="2645602"/>
            <a:ext cx="395288" cy="145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1846297182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255510438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smtClean="0"/>
                        <a:t>ADM-01</a:t>
                      </a:r>
                      <a:endParaRPr lang="en-US" altLang="ko-KR" sz="1000" u="none" strike="noStrike" cap="none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회원정보 조회 및 탈퇴 처리 </a:t>
                      </a:r>
                      <a:r>
                        <a:rPr lang="en-US" altLang="ko-KR" sz="1000" dirty="0" smtClean="0"/>
                        <a:t>(2)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334001" y="2561083"/>
            <a:ext cx="395288" cy="145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5" y="1761482"/>
            <a:ext cx="3695700" cy="174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4" y="3794379"/>
            <a:ext cx="2595562" cy="83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6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699586708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73233368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smtClean="0"/>
                        <a:t>ADM-02</a:t>
                      </a:r>
                      <a:endParaRPr lang="en-US" altLang="ko-KR" sz="1000" u="none" strike="noStrike" cap="none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상품 등록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82" y="1627359"/>
            <a:ext cx="1850881" cy="329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9" y="2666333"/>
            <a:ext cx="2519361" cy="79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9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699586708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760165795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smtClean="0"/>
                        <a:t>ADM-03</a:t>
                      </a:r>
                      <a:endParaRPr lang="en-US" altLang="ko-KR" sz="1000" u="none" strike="noStrike" cap="none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상품 입고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9" y="1609725"/>
            <a:ext cx="3376034" cy="287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9775" y="4645342"/>
            <a:ext cx="4378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상품명 선택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수량을 기입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가격은 수정 불가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09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699586708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737397687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smtClean="0"/>
                        <a:t>ADM-04</a:t>
                      </a:r>
                      <a:endParaRPr lang="en-US" altLang="ko-KR" sz="1000" u="none" strike="noStrike" cap="none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재고 관리</a:t>
                      </a:r>
                      <a:endParaRPr sz="6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"/>
          <a:stretch/>
        </p:blipFill>
        <p:spPr bwMode="auto">
          <a:xfrm>
            <a:off x="1867410" y="1733548"/>
            <a:ext cx="4009515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89239" y="4439012"/>
            <a:ext cx="3487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err="1" smtClean="0"/>
              <a:t>카테고리별</a:t>
            </a:r>
            <a:r>
              <a:rPr lang="ko-KR" altLang="en-US" sz="1000" dirty="0" smtClean="0"/>
              <a:t> 총 재고 파악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09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699586708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2920553685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smtClean="0"/>
                        <a:t>ADM-05</a:t>
                      </a:r>
                      <a:endParaRPr lang="en-US" altLang="ko-KR" sz="1000" u="none" strike="noStrike" cap="none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판매량 확인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"/>
          <a:stretch/>
        </p:blipFill>
        <p:spPr bwMode="auto">
          <a:xfrm>
            <a:off x="1943611" y="1609723"/>
            <a:ext cx="4009515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43" y="4232683"/>
            <a:ext cx="3342764" cy="65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481638" y="2226502"/>
            <a:ext cx="395288" cy="145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9489" y="4562123"/>
            <a:ext cx="1725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err="1" smtClean="0"/>
              <a:t>카테고리별로</a:t>
            </a:r>
            <a:r>
              <a:rPr lang="ko-KR" altLang="en-US" sz="1000" dirty="0" smtClean="0"/>
              <a:t> 확인 가능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572131" y="4312477"/>
            <a:ext cx="395288" cy="37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311700" y="12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/>
              <a:t>테스트 항목</a:t>
            </a:r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0054"/>
              </p:ext>
            </p:extLst>
          </p:nvPr>
        </p:nvGraphicFramePr>
        <p:xfrm>
          <a:off x="311150" y="1087438"/>
          <a:ext cx="8521701" cy="2968288"/>
        </p:xfrm>
        <a:graphic>
          <a:graphicData uri="http://schemas.openxmlformats.org/drawingml/2006/table">
            <a:tbl>
              <a:tblPr>
                <a:tableStyleId>{7C4FDADD-DC1A-417F-A5AB-4B604E1E9717}</a:tableStyleId>
              </a:tblPr>
              <a:tblGrid>
                <a:gridCol w="484547"/>
                <a:gridCol w="568816"/>
                <a:gridCol w="1179766"/>
                <a:gridCol w="484547"/>
                <a:gridCol w="2106724"/>
                <a:gridCol w="3697301"/>
              </a:tblGrid>
              <a:tr h="158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effectLst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 dirty="0">
                          <a:effectLst/>
                        </a:rPr>
                        <a:t>대 항 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 dirty="0">
                          <a:effectLst/>
                        </a:rPr>
                        <a:t>중 항 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>
                          <a:effectLst/>
                        </a:rPr>
                        <a:t>시험번호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>
                          <a:effectLst/>
                        </a:rPr>
                        <a:t>시험항목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 dirty="0">
                          <a:effectLst/>
                        </a:rPr>
                        <a:t>검증방안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계정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로그인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CUS-01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올바른 정보로 로그인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로그인 후 메인 페이지 또는 사용자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대시보드로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리다이렉트</a:t>
                      </a:r>
                      <a:r>
                        <a:rPr lang="ko-KR" altLang="en-US" sz="900" u="none" strike="noStrike" dirty="0">
                          <a:effectLst/>
                        </a:rPr>
                        <a:t>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CUS-02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잘못된 정보로 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오류 메시지 출력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로그아웃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CUS-03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로그아웃 시도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상단 메뉴바에서 로그인시 확인 가능한 메뉴 존재 유무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회원가입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CUS-04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필수 정보 누락하여 회원가입 시도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오류 메시지 출력 및 회원가입 불가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회원가입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CUS-05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올바른 정보로 회원가입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회원가입 완료 메시지 및 로그인 페이지로 리다이렉트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회원가입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CUS-06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중복된 아이디로 회원가입 시도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오류 메시지 출력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회원정보 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CUS-07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최초 가입시 등록한 아이디는 변경 불가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아이디 입력란 수정 가능 여부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회원정보 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CUS-08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기존 정보 불러오기 및 정보 변경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변경사항 저장 후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마이페이지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상품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PRO-01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메뉴 항목별 상품 목록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항목별로 분류되어 상품 목록 나열되는지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장바구니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목록에서 장바구니 추가 버튼 동작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장바구니 페이지에서 추가 여부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바로구매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PRO-03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목록에서 구매하기 버튼 동작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구매하기 페이지 이동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PRO-04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목록에서 찜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좋아요</a:t>
                      </a:r>
                      <a:r>
                        <a:rPr lang="en-US" altLang="ko-KR" sz="900" u="none" strike="noStrike">
                          <a:effectLst/>
                        </a:rPr>
                        <a:t>) </a:t>
                      </a:r>
                      <a:r>
                        <a:rPr lang="ko-KR" altLang="en-US" sz="900" u="none" strike="noStrike">
                          <a:effectLst/>
                        </a:rPr>
                        <a:t>추가 버튼 동작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알림창 확인 및 버튼 이미지 변경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상세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상품비구매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상세 정보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상세 페이지에서 상품 정보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이미지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가격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동영상 등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상세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상품구매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상세 정보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상세 페이지에서 후기 작성 가능 여부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카트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CART-01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카트에 상품 추가 및 삭제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장바구니에 상품 추가 후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카트 페이지에서 상품 목록 확인 및 삭제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후기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후기 작성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REV-01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제품 후기 작성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제품 페이지에서 후기 작성 후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후기 목록에 표시되는지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후기 삭제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REV-02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자신이 작성한 후기 삭제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자신이 작성한 후기를 삭제 후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후기 목록에서 사라지는지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</a:tbl>
          </a:graphicData>
        </a:graphic>
      </p:graphicFrame>
      <p:sp>
        <p:nvSpPr>
          <p:cNvPr id="5" name="Google Shape;79;p4"/>
          <p:cNvSpPr txBox="1"/>
          <p:nvPr/>
        </p:nvSpPr>
        <p:spPr>
          <a:xfrm>
            <a:off x="325707" y="663000"/>
            <a:ext cx="28269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목록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699586708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2844325656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smtClean="0"/>
                        <a:t>ADM-06</a:t>
                      </a:r>
                      <a:endParaRPr lang="en-US" altLang="ko-KR" sz="1000" u="none" strike="noStrike" cap="none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배송 상태 확인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04975"/>
            <a:ext cx="4850497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33588" y="3455227"/>
            <a:ext cx="395288" cy="145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22564" y="4419610"/>
            <a:ext cx="1725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배송 </a:t>
            </a:r>
            <a:r>
              <a:rPr lang="ko-KR" altLang="en-US" sz="1000" dirty="0" err="1" smtClean="0"/>
              <a:t>상태별</a:t>
            </a:r>
            <a:r>
              <a:rPr lang="ko-KR" altLang="en-US" sz="1000" dirty="0" smtClean="0"/>
              <a:t> 확인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09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9" y="1576277"/>
            <a:ext cx="3379254" cy="136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502711279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정상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475681908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smtClean="0"/>
                        <a:t>ADM-07</a:t>
                      </a:r>
                      <a:endParaRPr lang="en-US" altLang="ko-KR" sz="1000" u="none" strike="noStrike" cap="none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배송 처리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1287" y="2007427"/>
            <a:ext cx="395288" cy="145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3638" y="4511984"/>
            <a:ext cx="286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 관리자가 배송정보 입력 및 배송 처리 </a:t>
            </a:r>
            <a:r>
              <a:rPr lang="ko-KR" altLang="en-US" sz="1000" dirty="0" smtClean="0"/>
              <a:t>가능</a:t>
            </a:r>
            <a:endParaRPr lang="ko-KR" altLang="en-US" sz="1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4" y="3067049"/>
            <a:ext cx="1721860" cy="181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5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311700" y="12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/>
              <a:t>테스트 항목</a:t>
            </a:r>
            <a:endParaRPr/>
          </a:p>
        </p:txBody>
      </p:sp>
      <p:sp>
        <p:nvSpPr>
          <p:cNvPr id="6" name="Google Shape;79;p4"/>
          <p:cNvSpPr txBox="1"/>
          <p:nvPr/>
        </p:nvSpPr>
        <p:spPr>
          <a:xfrm>
            <a:off x="325707" y="663000"/>
            <a:ext cx="28269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목록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36615"/>
              </p:ext>
            </p:extLst>
          </p:nvPr>
        </p:nvGraphicFramePr>
        <p:xfrm>
          <a:off x="327024" y="1153875"/>
          <a:ext cx="8521701" cy="2607074"/>
        </p:xfrm>
        <a:graphic>
          <a:graphicData uri="http://schemas.openxmlformats.org/drawingml/2006/table">
            <a:tbl>
              <a:tblPr>
                <a:tableStyleId>{7C4FDADD-DC1A-417F-A5AB-4B604E1E9717}</a:tableStyleId>
              </a:tblPr>
              <a:tblGrid>
                <a:gridCol w="484547"/>
                <a:gridCol w="568816"/>
                <a:gridCol w="1179766"/>
                <a:gridCol w="484547"/>
                <a:gridCol w="2106724"/>
                <a:gridCol w="3697301"/>
              </a:tblGrid>
              <a:tr h="158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effectLst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 dirty="0">
                          <a:effectLst/>
                        </a:rPr>
                        <a:t>대 항 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 dirty="0">
                          <a:effectLst/>
                        </a:rPr>
                        <a:t>중 항 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>
                          <a:effectLst/>
                        </a:rPr>
                        <a:t>시험번호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 dirty="0">
                          <a:effectLst/>
                        </a:rPr>
                        <a:t>시험항목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 dirty="0">
                          <a:effectLst/>
                        </a:rPr>
                        <a:t>검증방안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구매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결제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상품 결제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PAY-01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상품 결제 시도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결제 완료 메시지 표시되는지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구매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PAY-02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구매 시도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구매 후 결제목록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배송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반품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DEL-01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반품 처리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결제 목록에서 삭제되는지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환불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DEL-02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환불 처리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결제 목록에서 삭제되는지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5800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구매확정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DEL-03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구매 확정 처리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결제 목록에서 삭제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해당 상품 후기 작성 가능 여부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659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배송조회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DEL-04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배송조회 시도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배송 관련 정보 출력되는지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659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고객센터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공지사항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HELP-01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공지사항 조회 시도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공지사항 목록 및 상세 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659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HELP-02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FAQ </a:t>
                      </a:r>
                      <a:r>
                        <a:rPr lang="ko-KR" altLang="en-US" sz="900" u="none" strike="noStrike">
                          <a:effectLst/>
                        </a:rPr>
                        <a:t>조회 시도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>
                          <a:effectLst/>
                        </a:rPr>
                        <a:t>FAQ </a:t>
                      </a:r>
                      <a:r>
                        <a:rPr lang="ko-KR" altLang="en-US" sz="900" u="none" strike="noStrike">
                          <a:effectLst/>
                        </a:rPr>
                        <a:t>목록 및 내용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659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관리자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회원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ADM-01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회원정보 조회 및 탈퇴 처리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회원의 가입정보 출력 확인 및 탈퇴 처리되는지 확인</a:t>
                      </a:r>
                      <a:r>
                        <a:rPr lang="en-US" altLang="ko-KR" sz="900" u="none" strike="noStrike">
                          <a:effectLst/>
                        </a:rPr>
                        <a:t>(DB)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659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관리 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ADM-02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등록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등록 후 상품목록에 추가되었는지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659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관리 </a:t>
                      </a:r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ADM-03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입고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재고 수량에 반영되어 있는지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659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관리 </a:t>
                      </a:r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ADM-04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재고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재고 관리 페이지에서 재고 현황 리스트 정상 출력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659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상품 관리 </a:t>
                      </a:r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ADM-05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판매량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재고 관리 페이지에서 판매량 정상 출력되는지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659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effectLst/>
                        </a:rPr>
                        <a:t>배송관리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ADM-06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배송 상태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배송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상태별로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구매건이</a:t>
                      </a:r>
                      <a:r>
                        <a:rPr lang="ko-KR" altLang="en-US" sz="900" u="none" strike="noStrike" dirty="0">
                          <a:effectLst/>
                        </a:rPr>
                        <a:t> 제대로 나열되는지 배송 상태 페이지에서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  <a:tr h="16590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배송처리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ADM-07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배송 처리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관리자가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구매건에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대한 출고처리 등 배송 처리 정상적으로 되는지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0" marR="7900" marT="790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66217709"/>
              </p:ext>
            </p:extLst>
          </p:nvPr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93" name="Google Shape;93;p6"/>
          <p:cNvGraphicFramePr/>
          <p:nvPr/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번호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CUS-01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올바른 정보로 로그인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06" y="1615440"/>
            <a:ext cx="3756429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43" y="4147184"/>
            <a:ext cx="2352357" cy="69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6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/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566928548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CUS-02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잘못된 정보로 로그인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536782"/>
            <a:ext cx="3905250" cy="125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/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1924247112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CUS-0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로그아웃 시도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4" y="2189154"/>
            <a:ext cx="5230813" cy="51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3" y="3328753"/>
            <a:ext cx="5262563" cy="48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543550" y="2189154"/>
            <a:ext cx="419100" cy="163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3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1132187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7"/>
          <p:cNvGraphicFramePr/>
          <p:nvPr/>
        </p:nvGraphicFramePr>
        <p:xfrm>
          <a:off x="1132212" y="1023062"/>
          <a:ext cx="6879600" cy="3947075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1577900"/>
                <a:gridCol w="1794025"/>
                <a:gridCol w="2067000"/>
                <a:gridCol w="726150"/>
                <a:gridCol w="714525"/>
              </a:tblGrid>
              <a:tr h="5188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테스트 결과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시험 결과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확인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  <a:tr h="3428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정상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00" name="Google Shape;100;p7"/>
          <p:cNvGraphicFramePr/>
          <p:nvPr>
            <p:extLst>
              <p:ext uri="{D42A27DB-BD31-4B8C-83A1-F6EECF244321}">
                <p14:modId xmlns:p14="http://schemas.microsoft.com/office/powerpoint/2010/main" val="4012489631"/>
              </p:ext>
            </p:extLst>
          </p:nvPr>
        </p:nvGraphicFramePr>
        <p:xfrm>
          <a:off x="1132187" y="510988"/>
          <a:ext cx="6879600" cy="507900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885825"/>
                <a:gridCol w="922800"/>
                <a:gridCol w="1386825"/>
                <a:gridCol w="3684150"/>
              </a:tblGrid>
              <a:tr h="50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시험 번호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CUS-0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smtClean="0"/>
                        <a:t>시험 항목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smtClean="0"/>
                        <a:t>필수 정보 누락하여 회원가입 시도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301908"/>
            <a:ext cx="4424363" cy="136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334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1255</Words>
  <Application>Microsoft Office PowerPoint</Application>
  <PresentationFormat>화면 슬라이드 쇼(16:9)</PresentationFormat>
  <Paragraphs>555</Paragraphs>
  <Slides>41</Slides>
  <Notes>41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db400tea</cp:lastModifiedBy>
  <cp:revision>22</cp:revision>
  <dcterms:modified xsi:type="dcterms:W3CDTF">2023-09-01T00:04:43Z</dcterms:modified>
</cp:coreProperties>
</file>