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Cairo SemiBold"/>
      <p:regular r:id="rId19"/>
      <p:bold r:id="rId20"/>
    </p:embeddedFont>
    <p:embeddedFont>
      <p:font typeface="Cairo"/>
      <p:regular r:id="rId21"/>
      <p:bold r:id="rId22"/>
    </p:embeddedFont>
    <p:embeddedFont>
      <p:font typeface="Cairo Light"/>
      <p:regular r:id="rId23"/>
      <p:bold r:id="rId24"/>
    </p:embeddedFont>
    <p:embeddedFont>
      <p:font typeface="Cairo Black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44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44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iroSemiBold-bold.fntdata"/><Relationship Id="rId22" Type="http://schemas.openxmlformats.org/officeDocument/2006/relationships/font" Target="fonts/Cairo-bold.fntdata"/><Relationship Id="rId21" Type="http://schemas.openxmlformats.org/officeDocument/2006/relationships/font" Target="fonts/Cairo-regular.fntdata"/><Relationship Id="rId24" Type="http://schemas.openxmlformats.org/officeDocument/2006/relationships/font" Target="fonts/CairoLight-bold.fntdata"/><Relationship Id="rId23" Type="http://schemas.openxmlformats.org/officeDocument/2006/relationships/font" Target="fonts/Cair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CairoBlack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airo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eee896a0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eee896a0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9e96ba221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9e96ba22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2804160cf_5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2804160cf_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2804160cf_5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2804160cf_5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2804160cf_5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2804160cf_5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335f6e5fa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335f6e5fa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2804160cf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2804160cf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231f4da1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231f4da1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804160c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804160c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ddd51b3a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ddd51b3a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804160cf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804160cf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288cff03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288cff03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231f4da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231f4da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6100" y="0"/>
            <a:ext cx="6507900" cy="5143500"/>
          </a:xfrm>
          <a:prstGeom prst="rect">
            <a:avLst/>
          </a:prstGeom>
          <a:solidFill>
            <a:srgbClr val="327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5358600" y="1114975"/>
            <a:ext cx="3281400" cy="14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iro Black"/>
              <a:buNone/>
              <a:defRPr>
                <a:solidFill>
                  <a:schemeClr val="lt1"/>
                </a:solidFill>
                <a:latin typeface="Cairo Black"/>
                <a:ea typeface="Cairo Black"/>
                <a:cs typeface="Cairo Black"/>
                <a:sym typeface="Cair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"/>
              <a:buNone/>
              <a:defRPr b="1" sz="24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"/>
              <a:buNone/>
              <a:defRPr b="1" sz="24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"/>
              <a:buNone/>
              <a:defRPr b="1" sz="24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"/>
              <a:buNone/>
              <a:defRPr b="1" sz="24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"/>
              <a:buNone/>
              <a:defRPr b="1" sz="24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"/>
              <a:buNone/>
              <a:defRPr b="1" sz="24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"/>
              <a:buNone/>
              <a:defRPr b="1" sz="24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iro"/>
              <a:buNone/>
              <a:defRPr b="1" sz="24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764225" y="2405900"/>
            <a:ext cx="38757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iro SemiBold"/>
              <a:buNone/>
              <a:defRPr sz="1200">
                <a:solidFill>
                  <a:schemeClr val="lt1"/>
                </a:solidFill>
                <a:latin typeface="Cairo SemiBold"/>
                <a:ea typeface="Cairo SemiBold"/>
                <a:cs typeface="Cairo SemiBold"/>
                <a:sym typeface="Cairo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22543" l="0" r="0" t="22538"/>
          <a:stretch/>
        </p:blipFill>
        <p:spPr>
          <a:xfrm>
            <a:off x="7527519" y="4402342"/>
            <a:ext cx="1036282" cy="32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43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 v1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4397475" y="-18150"/>
            <a:ext cx="4784400" cy="516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type="title"/>
          </p:nvPr>
        </p:nvSpPr>
        <p:spPr>
          <a:xfrm>
            <a:off x="5258475" y="1754285"/>
            <a:ext cx="33816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5038800" y="2206500"/>
            <a:ext cx="3601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/>
          </a:blip>
          <a:srcRect b="22543" l="0" r="0" t="22538"/>
          <a:stretch/>
        </p:blipFill>
        <p:spPr>
          <a:xfrm>
            <a:off x="7936944" y="4699954"/>
            <a:ext cx="1036282" cy="32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43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 v2">
  <p:cSld name="SECTION_TITLE_AND_DESCRIPTION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4397475" y="-18150"/>
            <a:ext cx="4784400" cy="516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5258475" y="1754282"/>
            <a:ext cx="3381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"/>
              <a:buNone/>
              <a:defRPr b="1" sz="3000">
                <a:solidFill>
                  <a:schemeClr val="lt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" type="subTitle"/>
          </p:nvPr>
        </p:nvSpPr>
        <p:spPr>
          <a:xfrm>
            <a:off x="5707900" y="2206500"/>
            <a:ext cx="29322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2"/>
          <p:cNvSpPr/>
          <p:nvPr/>
        </p:nvSpPr>
        <p:spPr>
          <a:xfrm flipH="1" rot="10800000">
            <a:off x="8396200" y="1453725"/>
            <a:ext cx="123000" cy="1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 txBox="1"/>
          <p:nvPr>
            <p:ph idx="2" type="title"/>
          </p:nvPr>
        </p:nvSpPr>
        <p:spPr>
          <a:xfrm>
            <a:off x="5258475" y="888807"/>
            <a:ext cx="3381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iro Light"/>
              <a:buNone/>
              <a:defRPr sz="3000">
                <a:solidFill>
                  <a:schemeClr val="lt1"/>
                </a:solidFill>
                <a:latin typeface="Cairo Light"/>
                <a:ea typeface="Cairo Light"/>
                <a:cs typeface="Cairo Light"/>
                <a:sym typeface="Cairo Light"/>
              </a:defRPr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2">
            <a:alphaModFix/>
          </a:blip>
          <a:srcRect b="22543" l="0" r="0" t="22538"/>
          <a:stretch/>
        </p:blipFill>
        <p:spPr>
          <a:xfrm>
            <a:off x="7939557" y="4699967"/>
            <a:ext cx="1036282" cy="32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43">
          <p15:clr>
            <a:srgbClr val="FA7B17"/>
          </p15:clr>
        </p15:guide>
        <p15:guide id="2" pos="5443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4397475" y="-18150"/>
            <a:ext cx="4784400" cy="516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3866050" y="2010975"/>
            <a:ext cx="47844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10674" l="0" r="0" t="10666"/>
          <a:stretch/>
        </p:blipFill>
        <p:spPr>
          <a:xfrm>
            <a:off x="6119675" y="4277037"/>
            <a:ext cx="1340010" cy="4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43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27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4126450" y="1145375"/>
            <a:ext cx="891000" cy="891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428750" rotWithShape="0" algn="bl" dir="5400000" dist="304800">
              <a:srgbClr val="000000">
                <a:alpha val="2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2679900" y="2329750"/>
            <a:ext cx="3784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2" type="title"/>
          </p:nvPr>
        </p:nvSpPr>
        <p:spPr>
          <a:xfrm>
            <a:off x="3909450" y="1255475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b="1"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Cairo"/>
              <a:buNone/>
              <a:defRPr b="1" sz="3600"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22539" l="0" r="0" t="22539"/>
          <a:stretch/>
        </p:blipFill>
        <p:spPr>
          <a:xfrm>
            <a:off x="3997538" y="4622900"/>
            <a:ext cx="1148928" cy="35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43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">
  <p:cSld name="SECTION_HEADER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flipH="1">
            <a:off x="6682800" y="-100"/>
            <a:ext cx="2461200" cy="5143500"/>
          </a:xfrm>
          <a:prstGeom prst="rect">
            <a:avLst/>
          </a:prstGeom>
          <a:solidFill>
            <a:srgbClr val="3277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6682875" y="1244700"/>
            <a:ext cx="195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b="1" sz="2400">
                <a:solidFill>
                  <a:schemeClr val="accent3"/>
                </a:solidFill>
              </a:defRPr>
            </a:lvl1pPr>
            <a:lvl2pPr lvl="1" rtl="1">
              <a:spcBef>
                <a:spcPts val="0"/>
              </a:spcBef>
              <a:spcAft>
                <a:spcPts val="0"/>
              </a:spcAft>
              <a:buClr>
                <a:srgbClr val="3277FF"/>
              </a:buClr>
              <a:buSzPts val="3000"/>
              <a:buFont typeface="Open Sans"/>
              <a:buNone/>
              <a:defRPr b="1" sz="3000">
                <a:solidFill>
                  <a:srgbClr val="3277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1">
              <a:spcBef>
                <a:spcPts val="0"/>
              </a:spcBef>
              <a:spcAft>
                <a:spcPts val="0"/>
              </a:spcAft>
              <a:buClr>
                <a:srgbClr val="3277FF"/>
              </a:buClr>
              <a:buSzPts val="3000"/>
              <a:buFont typeface="Open Sans"/>
              <a:buNone/>
              <a:defRPr b="1" sz="3000">
                <a:solidFill>
                  <a:srgbClr val="3277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1">
              <a:spcBef>
                <a:spcPts val="0"/>
              </a:spcBef>
              <a:spcAft>
                <a:spcPts val="0"/>
              </a:spcAft>
              <a:buClr>
                <a:srgbClr val="3277FF"/>
              </a:buClr>
              <a:buSzPts val="3000"/>
              <a:buFont typeface="Open Sans"/>
              <a:buNone/>
              <a:defRPr b="1" sz="3000">
                <a:solidFill>
                  <a:srgbClr val="3277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1">
              <a:spcBef>
                <a:spcPts val="0"/>
              </a:spcBef>
              <a:spcAft>
                <a:spcPts val="0"/>
              </a:spcAft>
              <a:buClr>
                <a:srgbClr val="3277FF"/>
              </a:buClr>
              <a:buSzPts val="3000"/>
              <a:buFont typeface="Open Sans"/>
              <a:buNone/>
              <a:defRPr b="1" sz="3000">
                <a:solidFill>
                  <a:srgbClr val="3277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1">
              <a:spcBef>
                <a:spcPts val="0"/>
              </a:spcBef>
              <a:spcAft>
                <a:spcPts val="0"/>
              </a:spcAft>
              <a:buClr>
                <a:srgbClr val="3277FF"/>
              </a:buClr>
              <a:buSzPts val="3000"/>
              <a:buFont typeface="Open Sans"/>
              <a:buNone/>
              <a:defRPr b="1" sz="3000">
                <a:solidFill>
                  <a:srgbClr val="3277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1">
              <a:spcBef>
                <a:spcPts val="0"/>
              </a:spcBef>
              <a:spcAft>
                <a:spcPts val="0"/>
              </a:spcAft>
              <a:buClr>
                <a:srgbClr val="3277FF"/>
              </a:buClr>
              <a:buSzPts val="3000"/>
              <a:buFont typeface="Open Sans"/>
              <a:buNone/>
              <a:defRPr b="1" sz="3000">
                <a:solidFill>
                  <a:srgbClr val="3277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1">
              <a:spcBef>
                <a:spcPts val="0"/>
              </a:spcBef>
              <a:spcAft>
                <a:spcPts val="0"/>
              </a:spcAft>
              <a:buClr>
                <a:srgbClr val="3277FF"/>
              </a:buClr>
              <a:buSzPts val="3000"/>
              <a:buFont typeface="Open Sans"/>
              <a:buNone/>
              <a:defRPr b="1" sz="3000">
                <a:solidFill>
                  <a:srgbClr val="3277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1">
              <a:spcBef>
                <a:spcPts val="0"/>
              </a:spcBef>
              <a:spcAft>
                <a:spcPts val="0"/>
              </a:spcAft>
              <a:buClr>
                <a:srgbClr val="3277FF"/>
              </a:buClr>
              <a:buSzPts val="3000"/>
              <a:buFont typeface="Open Sans"/>
              <a:buNone/>
              <a:defRPr b="1" sz="3000">
                <a:solidFill>
                  <a:srgbClr val="3277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 b="22543" l="0" r="0" t="22538"/>
          <a:stretch/>
        </p:blipFill>
        <p:spPr>
          <a:xfrm>
            <a:off x="7932307" y="4699954"/>
            <a:ext cx="1036282" cy="320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idx="2" type="title"/>
          </p:nvPr>
        </p:nvSpPr>
        <p:spPr>
          <a:xfrm>
            <a:off x="310875" y="565050"/>
            <a:ext cx="6153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0875" y="1399050"/>
            <a:ext cx="6153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443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iro"/>
              <a:buNone/>
              <a:defRPr sz="2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iro"/>
              <a:buChar char="●"/>
              <a:defRPr sz="18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●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iro"/>
              <a:buChar char="○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iro"/>
              <a:buChar char="■"/>
              <a:defRPr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7203950" y="2986175"/>
            <a:ext cx="1436400" cy="323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3277FF"/>
                </a:solidFill>
                <a:latin typeface="Cairo"/>
                <a:ea typeface="Cairo"/>
                <a:cs typeface="Cairo"/>
                <a:sym typeface="Cairo"/>
              </a:rPr>
              <a:t>عمر سعيد </a:t>
            </a:r>
            <a:endParaRPr b="1" sz="1100">
              <a:solidFill>
                <a:srgbClr val="3277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22552" l="1830" r="1830" t="0"/>
          <a:stretch/>
        </p:blipFill>
        <p:spPr>
          <a:xfrm>
            <a:off x="5249475" y="0"/>
            <a:ext cx="4670272" cy="21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4244750" y="218395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مشروع التخرج</a:t>
            </a:r>
            <a:endParaRPr b="1" sz="24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06025" y="2808060"/>
            <a:ext cx="3138300" cy="14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iro"/>
                <a:ea typeface="Cairo"/>
                <a:cs typeface="Cairo"/>
                <a:sym typeface="Cairo"/>
              </a:rPr>
              <a:t>عمر سعيد الإبراهيم</a:t>
            </a:r>
            <a:endParaRPr b="1"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iro"/>
                <a:ea typeface="Cairo"/>
                <a:cs typeface="Cairo"/>
                <a:sym typeface="Cairo"/>
              </a:rPr>
              <a:t>مدرسة صالح الشهاب - الصف العاشر</a:t>
            </a:r>
            <a:endParaRPr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iro"/>
                <a:ea typeface="Cairo"/>
                <a:cs typeface="Cairo"/>
                <a:sym typeface="Cairo"/>
              </a:rPr>
              <a:t>مسار iOS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050" y="813900"/>
            <a:ext cx="1846250" cy="18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00" y="60838"/>
            <a:ext cx="8487600" cy="5021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2133450" y="2344475"/>
            <a:ext cx="4877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أعمال مستقبلية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6163" l="8242" r="8242" t="10322"/>
          <a:stretch/>
        </p:blipFill>
        <p:spPr>
          <a:xfrm>
            <a:off x="4097850" y="1096525"/>
            <a:ext cx="938400" cy="938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6682875" y="1729950"/>
            <a:ext cx="195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أعمال مستقبلية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7725" y="1969950"/>
            <a:ext cx="6153000" cy="12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هنا تضع الأعمال التي لم يكن هناك الوقت الكافي لفعلها, </a:t>
            </a:r>
            <a:r>
              <a:rPr lang="en-GB"/>
              <a:t>أو</a:t>
            </a:r>
            <a:r>
              <a:rPr lang="en-GB"/>
              <a:t> الأعمال التي تنوي ان تضيفها في المستقبل….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5258475" y="1459860"/>
            <a:ext cx="33816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النهاية</a:t>
            </a:r>
            <a:endParaRPr sz="3600"/>
          </a:p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5038800" y="2206500"/>
            <a:ext cx="3601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ماذا استفدت من هذا المشروع؟ </a:t>
            </a:r>
            <a:endParaRPr sz="2100"/>
          </a:p>
          <a:p>
            <a:pPr indent="-292100" lvl="0" marL="457200" rtl="1" algn="r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GB"/>
              <a:t>مثال : الصبر, البحث, </a:t>
            </a:r>
            <a:r>
              <a:rPr lang="en-GB"/>
              <a:t>السرعة</a:t>
            </a:r>
            <a:r>
              <a:rPr lang="en-GB"/>
              <a:t>, إلخ</a:t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484375" y="3304400"/>
            <a:ext cx="3381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iro"/>
                <a:ea typeface="Cairo"/>
                <a:cs typeface="Cairo"/>
                <a:sym typeface="Cairo"/>
              </a:rPr>
              <a:t>اسمك الثلاثي لا تنساه هني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050" y="1337750"/>
            <a:ext cx="1846250" cy="18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4294967295" type="title"/>
          </p:nvPr>
        </p:nvSpPr>
        <p:spPr>
          <a:xfrm>
            <a:off x="4981000" y="420750"/>
            <a:ext cx="3984600" cy="4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</a:rPr>
              <a:t>الأجندة</a:t>
            </a:r>
            <a:endParaRPr b="1" sz="2400">
              <a:solidFill>
                <a:srgbClr val="FFFFFF"/>
              </a:solidFill>
            </a:endParaRPr>
          </a:p>
          <a:p>
            <a:pPr indent="-342900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 sz="1800">
                <a:solidFill>
                  <a:srgbClr val="FFFFFF"/>
                </a:solidFill>
              </a:rPr>
              <a:t>طرح الفكرة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 sz="1800">
                <a:solidFill>
                  <a:srgbClr val="FFFFFF"/>
                </a:solidFill>
              </a:rPr>
              <a:t>التخطيط والتصميم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 sz="1800">
                <a:solidFill>
                  <a:srgbClr val="FFFFFF"/>
                </a:solidFill>
              </a:rPr>
              <a:t>عرض المشروع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 sz="1800">
                <a:solidFill>
                  <a:srgbClr val="FFFFFF"/>
                </a:solidFill>
              </a:rPr>
              <a:t>أعمال مستقبلية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-GB" sz="1800">
                <a:solidFill>
                  <a:srgbClr val="FFFFFF"/>
                </a:solidFill>
              </a:rPr>
              <a:t>النهاية</a:t>
            </a:r>
            <a:endParaRPr sz="1800">
              <a:solidFill>
                <a:srgbClr val="FFFFFF"/>
              </a:solidFill>
            </a:endParaRPr>
          </a:p>
          <a:p>
            <a:pPr indent="0" lvl="0" marL="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1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840400" y="2792550"/>
            <a:ext cx="24021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Cairo"/>
                <a:ea typeface="Cairo"/>
                <a:cs typeface="Cairo"/>
                <a:sym typeface="Cairo"/>
              </a:rPr>
              <a:t>اسم المشروع</a:t>
            </a:r>
            <a:endParaRPr b="1" sz="240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13750" y="3345450"/>
            <a:ext cx="34554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airo"/>
                <a:ea typeface="Cairo"/>
                <a:cs typeface="Cairo"/>
                <a:sym typeface="Cairo"/>
              </a:rPr>
              <a:t>شعار المشروع</a:t>
            </a:r>
            <a:endParaRPr sz="1100"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86" y="1051600"/>
            <a:ext cx="2957125" cy="16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2679900" y="2329750"/>
            <a:ext cx="3784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طرح الفكرة</a:t>
            </a:r>
            <a:endParaRPr/>
          </a:p>
        </p:txBody>
      </p:sp>
      <p:sp>
        <p:nvSpPr>
          <p:cNvPr id="97" name="Google Shape;97;p18"/>
          <p:cNvSpPr txBox="1"/>
          <p:nvPr>
            <p:ph idx="2" type="title"/>
          </p:nvPr>
        </p:nvSpPr>
        <p:spPr>
          <a:xfrm>
            <a:off x="3909450" y="1255475"/>
            <a:ext cx="13251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885" y="1412677"/>
            <a:ext cx="488224" cy="48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879" y="1189550"/>
            <a:ext cx="291304" cy="3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6965250" y="1729950"/>
            <a:ext cx="195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المشكلة</a:t>
            </a:r>
            <a:endParaRPr>
              <a:solidFill>
                <a:schemeClr val="lt1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9"/>
          <p:cNvSpPr txBox="1"/>
          <p:nvPr>
            <p:ph idx="2" type="title"/>
          </p:nvPr>
        </p:nvSpPr>
        <p:spPr>
          <a:xfrm>
            <a:off x="310875" y="565050"/>
            <a:ext cx="6153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عنوان مشكلتك هنا</a:t>
            </a:r>
            <a:endParaRPr b="1"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0875" y="1399050"/>
            <a:ext cx="6153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…. 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….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……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……….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…. </a:t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6944750" y="1688875"/>
            <a:ext cx="2096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ماذا سيحل تطبيقك؟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0" y="4123350"/>
            <a:ext cx="6462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50000"/>
              </a:lnSpc>
              <a:spcBef>
                <a:spcPts val="1600"/>
              </a:spcBef>
              <a:spcAft>
                <a:spcPts val="800"/>
              </a:spcAft>
              <a:buNone/>
            </a:pPr>
            <a:r>
              <a:rPr i="1" lang="en-GB" sz="1000">
                <a:solidFill>
                  <a:srgbClr val="404D59"/>
                </a:solidFill>
                <a:latin typeface="Cairo"/>
                <a:ea typeface="Cairo"/>
                <a:cs typeface="Cairo"/>
                <a:sym typeface="Cairo"/>
              </a:rPr>
              <a:t>-</a:t>
            </a:r>
            <a:endParaRPr i="1" sz="1000">
              <a:solidFill>
                <a:srgbClr val="404D59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3" name="Google Shape;113;p20"/>
          <p:cNvSpPr txBox="1"/>
          <p:nvPr>
            <p:ph idx="2" type="title"/>
          </p:nvPr>
        </p:nvSpPr>
        <p:spPr>
          <a:xfrm>
            <a:off x="310875" y="565050"/>
            <a:ext cx="6153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حلول </a:t>
            </a:r>
            <a:endParaRPr b="1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0875" y="1399050"/>
            <a:ext cx="6153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…. 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….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……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……….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…. </a:t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هي العوامل التي تميز تطبيقك عن بقية المنافسين في ساحة البرمجة</a:t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679900" y="2329750"/>
            <a:ext cx="3784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التخطيط والتصميم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550" y="1205800"/>
            <a:ext cx="732900" cy="781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6682875" y="1729950"/>
            <a:ext cx="1957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تصميم البرنامج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6" name="Google Shape;126;p22"/>
          <p:cNvGrpSpPr/>
          <p:nvPr/>
        </p:nvGrpSpPr>
        <p:grpSpPr>
          <a:xfrm>
            <a:off x="0" y="574031"/>
            <a:ext cx="6682873" cy="3718970"/>
            <a:chOff x="0" y="574031"/>
            <a:chExt cx="6682873" cy="3718970"/>
          </a:xfrm>
        </p:grpSpPr>
        <p:pic>
          <p:nvPicPr>
            <p:cNvPr id="127" name="Google Shape;127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574031"/>
              <a:ext cx="6682873" cy="37189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22"/>
            <p:cNvSpPr txBox="1"/>
            <p:nvPr/>
          </p:nvSpPr>
          <p:spPr>
            <a:xfrm>
              <a:off x="452025" y="2101263"/>
              <a:ext cx="5835300" cy="66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600">
                  <a:latin typeface="Cairo"/>
                  <a:ea typeface="Cairo"/>
                  <a:cs typeface="Cairo"/>
                  <a:sym typeface="Cairo"/>
                </a:rPr>
                <a:t>تصميم تطبيقك المميز هنا</a:t>
              </a:r>
              <a:endParaRPr b="1" sz="2600">
                <a:latin typeface="Cairo"/>
                <a:ea typeface="Cairo"/>
                <a:cs typeface="Cairo"/>
                <a:sym typeface="Cair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6738450" y="1572850"/>
            <a:ext cx="2365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أدوات وبرامج </a:t>
            </a:r>
            <a:r>
              <a:rPr lang="en-GB">
                <a:solidFill>
                  <a:schemeClr val="dk1"/>
                </a:solidFill>
              </a:rPr>
              <a:t>و إطارات العمل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76325" y="982050"/>
            <a:ext cx="6463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البرامج التي </a:t>
            </a:r>
            <a:r>
              <a:rPr lang="en-GB"/>
              <a:t>استخدمتها</a:t>
            </a:r>
            <a:r>
              <a:rPr lang="en-GB"/>
              <a:t> خلال فترة مشروعك النهائي...</a:t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مثال</a:t>
            </a:r>
            <a:r>
              <a:rPr lang="en-GB"/>
              <a:t>:</a:t>
            </a:r>
            <a:endParaRPr/>
          </a:p>
          <a:p>
            <a:pPr indent="-342900" lvl="0" marL="457200" rtl="1" algn="r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برنامج مسارك (Xcode / Visual Studio Code/ Android Studio)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التطبيق الذي صنعت منه الشعار Logo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في حال صممت صور </a:t>
            </a:r>
            <a:r>
              <a:rPr lang="en-GB"/>
              <a:t>مميزة</a:t>
            </a:r>
            <a:r>
              <a:rPr lang="en-GB"/>
              <a:t> لموقعك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في حال استعملت Framework أخرى.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استعمل أيقونات البرامج أفضل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679900" y="2329750"/>
            <a:ext cx="3784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عرض المشروع</a:t>
            </a:r>
            <a:r>
              <a:rPr lang="en-GB"/>
              <a:t> </a:t>
            </a:r>
            <a:endParaRPr/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569" y="1189550"/>
            <a:ext cx="674850" cy="7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rmej Template">
  <a:themeElements>
    <a:clrScheme name="Simple Light">
      <a:dk1>
        <a:srgbClr val="3277FF"/>
      </a:dk1>
      <a:lt1>
        <a:srgbClr val="FFFFFF"/>
      </a:lt1>
      <a:dk2>
        <a:srgbClr val="3277FF"/>
      </a:dk2>
      <a:lt2>
        <a:srgbClr val="3277FF"/>
      </a:lt2>
      <a:accent1>
        <a:srgbClr val="3277FF"/>
      </a:accent1>
      <a:accent2>
        <a:srgbClr val="212121"/>
      </a:accent2>
      <a:accent3>
        <a:srgbClr val="FFFFFF"/>
      </a:accent3>
      <a:accent4>
        <a:srgbClr val="FFAB40"/>
      </a:accent4>
      <a:accent5>
        <a:srgbClr val="0097A7"/>
      </a:accent5>
      <a:accent6>
        <a:srgbClr val="EEFF41"/>
      </a:accent6>
      <a:hlink>
        <a:srgbClr val="347ED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