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4" r:id="rId3"/>
    <p:sldId id="316" r:id="rId4"/>
    <p:sldId id="332" r:id="rId5"/>
    <p:sldId id="333" r:id="rId6"/>
    <p:sldId id="328" r:id="rId7"/>
    <p:sldId id="330" r:id="rId8"/>
    <p:sldId id="329" r:id="rId9"/>
    <p:sldId id="317" r:id="rId10"/>
    <p:sldId id="350" r:id="rId11"/>
    <p:sldId id="341" r:id="rId12"/>
    <p:sldId id="340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8FD"/>
    <a:srgbClr val="FFFFFF"/>
    <a:srgbClr val="809AC1"/>
    <a:srgbClr val="A8B3C4"/>
    <a:srgbClr val="5CBFEB"/>
    <a:srgbClr val="008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DF64E-F79A-4208-BEEA-DE97B46C77B0}" type="datetimeFigureOut">
              <a:rPr lang="es-419" smtClean="0"/>
              <a:t>20/3/2020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11A96-B862-4942-BB83-8867FB1C13C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554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EA1A81-192D-4278-B969-808D8499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5E98F3B-7B97-413A-88DE-6976F3F7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FA5E059-991A-4D1B-A03A-78BC1A9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99FDFD0-A8BB-44FA-90B5-E19D251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BDF75BC-911F-418E-BA0B-4FCDB3D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A4B8E6-838B-4539-B859-E1F1ED4A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8449694-5E5B-4FCC-9A1C-299E2F19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7D078CD-5C9C-4A90-980B-9915105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C36D716-0FB2-4FEA-BFAA-D5BF88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5F1B4A-C55A-4B19-9729-98C29FF0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F39847A-2188-4FDA-BAFE-331B9C158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5E1E03C-0288-4267-815C-D055FE57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19370B4-5613-44BD-9EC0-A6F5E3AA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4D5256E-F32D-4475-B4EB-06013B5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C1BAAD4-7DB4-47E5-837C-B8CAD03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B631E50-896A-437C-8295-A710E164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F611678-59A7-46F7-B58C-140D9108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9E52DF3-7090-4B64-A85F-8F2D1F3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DC4A8DD-0663-42CC-9708-29E9C5CD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E9FC034-4833-463F-B76F-2E8CCC89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DCB9ED-6B19-4ADF-AD48-B0B7E0E9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BD148CD-0E68-4D64-A6C8-3CBE1E10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EBC9352-52BE-44F4-AF8D-C5068607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3CE46C2-44D5-4F61-B519-4F11555C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7D2E756-B1AB-4B56-829D-517E846D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BC91257-C520-4480-BDEA-C129E411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88A2062-ECB8-4E5A-909C-A69C6388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9FA792C-5636-4C2E-80CC-0BD303E4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1EA2F69-E58A-41E2-A661-A8586C7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B99DED1-B78E-4159-9ED0-A8FDE1AE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A2F13DB-93B5-4A4A-8A5C-B6FD2C2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51A448-A3CB-4AF1-8FB3-1489847D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C791E2B-8903-4972-8322-34A82E06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E665C69-B24A-49D2-A5F8-34E4C1EB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004C16B-BFCD-4C95-8D20-B380B85F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0C01102-1847-490B-A3E3-050C9B72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C02B343A-7DD9-48CD-B5BA-781A3D6D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CF84EEC2-7955-4BC4-84F8-BF625183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BAFB9615-6A70-41A4-B41D-543C6CE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5D7833-033A-4E2F-969A-12EAE2D2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A7C61560-3419-4A1B-A98D-26A3E52D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D3B0A86-F1DC-4958-A342-83C71843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C4BC87F-1879-4969-AD66-7DB6DDD2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C504F7B4-CF65-4E97-ABA3-AFF7BE27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C115FB0F-4CB5-4D86-9A1D-7B145670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9044DCE-B9D7-41FD-9103-A3C548C0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1C42B50-2F9A-46E4-91AF-73F17BB6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47F302E-E82A-46B5-A894-68A5F12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D429850-F3A4-45E4-AC1D-D21818BE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6BC6BD2-0909-4DA4-A907-CB091298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9280996-1DE1-42B2-9751-25312FA2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62A7677-266C-4201-9943-83A6124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AE17DD-410D-4DF2-89D1-8B5C573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AC8F5E8-D0CA-4541-A71E-7D3FFCA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6DE8666-CA28-44FB-8537-B416CD2F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E2C4813-E44B-48A0-A545-21793F49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1D93740-A043-4801-832A-94A13751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F62DB72-EC65-4F47-AD4D-E1F0AFC3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C737A2DA-1150-4118-A299-26FAF743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6EFF1BA-C58E-46EA-8748-A652338A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AB3B784-53EA-4E82-8568-8BEB6628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F4BA-95EE-4541-9DB6-9082F159B66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47D0407-68C6-4DEB-A119-82229F3E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6119D7C-2C8E-458E-B4A0-BB5317E1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A32019-3379-4DDD-85F7-F61F96F6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96" y="3326218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US" sz="4400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Key Performance </a:t>
            </a:r>
            <a:r>
              <a:rPr lang="es-US" sz="4400" dirty="0" err="1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Indicator</a:t>
            </a:r>
            <a:r>
              <a:rPr lang="es-US" sz="4400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in </a:t>
            </a:r>
            <a:r>
              <a:rPr lang="es-US" sz="4400" b="1" dirty="0" err="1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Power</a:t>
            </a:r>
            <a:r>
              <a:rPr lang="es-US" sz="4400" b="1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BI</a:t>
            </a:r>
            <a:endParaRPr lang="en-US" sz="4400" b="1" dirty="0">
              <a:solidFill>
                <a:srgbClr val="000000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F82AE5A-F70B-424A-BD0F-CAD38B35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0" y="248738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US" sz="1800" dirty="0" smtClean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5DE6492-C0CC-4423-A664-2B9FF4A16483}"/>
              </a:ext>
            </a:extLst>
          </p:cNvPr>
          <p:cNvSpPr txBox="1"/>
          <p:nvPr/>
        </p:nvSpPr>
        <p:spPr>
          <a:xfrm>
            <a:off x="6563197" y="5973993"/>
            <a:ext cx="393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S" dirty="0">
                <a:latin typeface="Bahnschrift Light" panose="020B0502040204020203" pitchFamily="34" charset="0"/>
              </a:rPr>
              <a:t>Por: </a:t>
            </a:r>
            <a:r>
              <a:rPr lang="es-US" dirty="0" smtClean="0">
                <a:latin typeface="Bahnschrift Light" panose="020B0502040204020203" pitchFamily="34" charset="0"/>
              </a:rPr>
              <a:t>Angel Catagua Gonzalez. </a:t>
            </a:r>
            <a:endParaRPr lang="es-US" dirty="0">
              <a:latin typeface="Bahnschrift Light" panose="020B0502040204020203" pitchFamily="34" charset="0"/>
            </a:endParaRPr>
          </a:p>
          <a:p>
            <a:pPr algn="r"/>
            <a:r>
              <a:rPr lang="es-US" b="1" dirty="0">
                <a:latin typeface="Bahnschrift Light" panose="020B0502040204020203" pitchFamily="34" charset="0"/>
              </a:rPr>
              <a:t>Sociedad Ecuatoriana de Estadística</a:t>
            </a:r>
          </a:p>
        </p:txBody>
      </p:sp>
      <p:pic>
        <p:nvPicPr>
          <p:cNvPr id="7" name="Marcador de contenido 4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ACBD06ED-2C73-4C4A-9C27-A3544226C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7046" r="53019" b="53982"/>
          <a:stretch/>
        </p:blipFill>
        <p:spPr>
          <a:xfrm>
            <a:off x="10495685" y="5962554"/>
            <a:ext cx="624153" cy="646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" y="1859429"/>
            <a:ext cx="6512483" cy="32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80" y="2556289"/>
            <a:ext cx="11203548" cy="802784"/>
          </a:xfrm>
        </p:spPr>
        <p:txBody>
          <a:bodyPr>
            <a:normAutofit fontScale="90000"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Hasta que hora hablas y hablas, ¿Cuándo POWER BI?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96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Comerciales y de Clientes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DDBA|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 Capítulo: Analista de Datos o BI  |  nivel 1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978" t="3656" r="-1098" b="9052"/>
          <a:stretch/>
        </p:blipFill>
        <p:spPr>
          <a:xfrm>
            <a:off x="2747452" y="1489944"/>
            <a:ext cx="6207698" cy="42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Comerciales y de Clientes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DDBA|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 Capítulo: Analista de Datos o BI  |  nivel 1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70172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Consulta de buro.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Calificación de Solicitud.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Ingreso de solicitud.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Aprobación de solicitud.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Activación de Crédito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 smtClean="0"/>
              <a:t>Compra </a:t>
            </a:r>
          </a:p>
          <a:p>
            <a:endParaRPr lang="es-419" dirty="0"/>
          </a:p>
        </p:txBody>
      </p:sp>
      <p:pic>
        <p:nvPicPr>
          <p:cNvPr id="26626" name="Picture 2" descr="Image result for embudo de cli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20" y="1747534"/>
            <a:ext cx="4147157" cy="41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A32019-3379-4DDD-85F7-F61F96F6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96" y="3326218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US" sz="4400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Key Performance </a:t>
            </a:r>
            <a:r>
              <a:rPr lang="es-US" sz="4400" dirty="0" err="1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Indicator</a:t>
            </a:r>
            <a:r>
              <a:rPr lang="es-US" sz="4400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in </a:t>
            </a:r>
            <a:r>
              <a:rPr lang="es-US" sz="4400" b="1" dirty="0" err="1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Power</a:t>
            </a:r>
            <a:r>
              <a:rPr lang="es-US" sz="4400" b="1" dirty="0" smtClean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BI</a:t>
            </a:r>
            <a:endParaRPr lang="en-US" sz="4400" b="1" dirty="0">
              <a:solidFill>
                <a:srgbClr val="000000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F82AE5A-F70B-424A-BD0F-CAD38B35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0" y="248738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US" sz="1800" dirty="0" smtClean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5DE6492-C0CC-4423-A664-2B9FF4A16483}"/>
              </a:ext>
            </a:extLst>
          </p:cNvPr>
          <p:cNvSpPr txBox="1"/>
          <p:nvPr/>
        </p:nvSpPr>
        <p:spPr>
          <a:xfrm>
            <a:off x="6563197" y="5973993"/>
            <a:ext cx="393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US" dirty="0">
                <a:latin typeface="Bahnschrift Light" panose="020B0502040204020203" pitchFamily="34" charset="0"/>
              </a:rPr>
              <a:t>Por: </a:t>
            </a:r>
            <a:r>
              <a:rPr lang="es-US" dirty="0" smtClean="0">
                <a:latin typeface="Bahnschrift Light" panose="020B0502040204020203" pitchFamily="34" charset="0"/>
              </a:rPr>
              <a:t>Angel Catagua Gonzalez. </a:t>
            </a:r>
            <a:endParaRPr lang="es-US" dirty="0">
              <a:latin typeface="Bahnschrift Light" panose="020B0502040204020203" pitchFamily="34" charset="0"/>
            </a:endParaRPr>
          </a:p>
          <a:p>
            <a:pPr algn="r"/>
            <a:r>
              <a:rPr lang="es-US" b="1" dirty="0">
                <a:latin typeface="Bahnschrift Light" panose="020B0502040204020203" pitchFamily="34" charset="0"/>
              </a:rPr>
              <a:t>Sociedad Ecuatoriana de Estadística</a:t>
            </a:r>
          </a:p>
        </p:txBody>
      </p:sp>
      <p:pic>
        <p:nvPicPr>
          <p:cNvPr id="7" name="Marcador de contenido 4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ACBD06ED-2C73-4C4A-9C27-A3544226C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7046" r="53019" b="53982"/>
          <a:stretch/>
        </p:blipFill>
        <p:spPr>
          <a:xfrm>
            <a:off x="10495685" y="5962554"/>
            <a:ext cx="624153" cy="646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" y="1859429"/>
            <a:ext cx="6512483" cy="32337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AA796D96-7475-4ECD-A942-3981A73D1447}"/>
              </a:ext>
            </a:extLst>
          </p:cNvPr>
          <p:cNvSpPr txBox="1"/>
          <p:nvPr/>
        </p:nvSpPr>
        <p:spPr>
          <a:xfrm>
            <a:off x="1025041" y="4954301"/>
            <a:ext cx="4049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800" b="1" dirty="0">
                <a:latin typeface="Dubai" panose="020B0503030403030204" pitchFamily="34" charset="-78"/>
                <a:cs typeface="Dubai" panose="020B0503030403030204" pitchFamily="34" charset="-78"/>
              </a:rPr>
              <a:t>Gracias</a:t>
            </a:r>
            <a:endParaRPr lang="en-US" sz="88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1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Lista de Verificación (</a:t>
            </a:r>
            <a:r>
              <a:rPr lang="es-US" sz="4000" dirty="0" err="1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Check</a:t>
            </a:r>
            <a:r>
              <a:rPr lang="es-US" sz="4000" dirty="0" err="1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</a:t>
            </a:r>
            <a:r>
              <a:rPr lang="es-US" sz="4000" dirty="0" err="1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ist</a:t>
            </a:r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Ecuador</a:t>
            </a:r>
            <a:endParaRPr lang="en-US" sz="2000" dirty="0">
              <a:solidFill>
                <a:srgbClr val="A8B3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Marcador de contenido 7">
            <a:extLst>
              <a:ext uri="{FF2B5EF4-FFF2-40B4-BE49-F238E27FC236}">
                <a16:creationId xmlns="" xmlns:a16="http://schemas.microsoft.com/office/drawing/2014/main" id="{5F6358A7-122D-4256-886D-E4DD9BAC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505"/>
            <a:ext cx="6863367" cy="3483245"/>
          </a:xfrm>
        </p:spPr>
        <p:txBody>
          <a:bodyPr>
            <a:normAutofit lnSpcReduction="10000"/>
          </a:bodyPr>
          <a:lstStyle/>
          <a:p>
            <a:pPr algn="just"/>
            <a:r>
              <a:rPr lang="es-419" dirty="0" smtClean="0"/>
              <a:t>Indicadores Claves de Desempeño. </a:t>
            </a:r>
          </a:p>
          <a:p>
            <a:pPr lvl="1" algn="just"/>
            <a:r>
              <a:rPr lang="es-419" dirty="0" smtClean="0"/>
              <a:t>Conozco que estoy midiendo ¿?</a:t>
            </a:r>
          </a:p>
          <a:p>
            <a:pPr lvl="1" algn="just"/>
            <a:r>
              <a:rPr lang="es-ES" dirty="0" smtClean="0"/>
              <a:t>Tengo responsable de cada indicador ¿?</a:t>
            </a:r>
          </a:p>
          <a:p>
            <a:pPr lvl="1" algn="just"/>
            <a:r>
              <a:rPr lang="es-ES" dirty="0" smtClean="0"/>
              <a:t>Tengo Ficha técnica del Indicador (Parece Inútil)</a:t>
            </a:r>
          </a:p>
          <a:p>
            <a:pPr lvl="1" algn="just"/>
            <a:r>
              <a:rPr lang="es-ES" dirty="0" smtClean="0"/>
              <a:t>Mi KPI tiene meta establecida ¿?</a:t>
            </a:r>
          </a:p>
          <a:p>
            <a:pPr lvl="1" algn="just"/>
            <a:r>
              <a:rPr lang="es-ES" dirty="0" smtClean="0"/>
              <a:t>Puedo Establecer un Semáforo para KPI ¿?</a:t>
            </a:r>
          </a:p>
          <a:p>
            <a:pPr lvl="1" algn="just"/>
            <a:r>
              <a:rPr lang="es-ES" dirty="0" smtClean="0"/>
              <a:t>Es un factor clave de la empresa ¿?</a:t>
            </a:r>
          </a:p>
          <a:p>
            <a:pPr lvl="1" algn="just"/>
            <a:r>
              <a:rPr lang="es-ES" dirty="0" smtClean="0"/>
              <a:t>Cada cuanto lo voy a medir ¿?</a:t>
            </a:r>
            <a:endParaRPr lang="es-ES" dirty="0"/>
          </a:p>
          <a:p>
            <a:pPr lvl="1" algn="just"/>
            <a:r>
              <a:rPr lang="es-ES" dirty="0" smtClean="0"/>
              <a:t>Como lo voy a compartir ¿?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566" y="2477022"/>
            <a:ext cx="4135328" cy="20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419" sz="4000" dirty="0"/>
              <a:t>KPI Comerciales y de Venta: Para analizar clientes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Marcador de contenido 7">
            <a:extLst>
              <a:ext uri="{FF2B5EF4-FFF2-40B4-BE49-F238E27FC236}">
                <a16:creationId xmlns="" xmlns:a16="http://schemas.microsoft.com/office/drawing/2014/main" id="{5F6358A7-122D-4256-886D-E4DD9BAC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505"/>
            <a:ext cx="7133824" cy="4150050"/>
          </a:xfrm>
        </p:spPr>
        <p:txBody>
          <a:bodyPr>
            <a:normAutofit fontScale="77500" lnSpcReduction="20000"/>
          </a:bodyPr>
          <a:lstStyle/>
          <a:p>
            <a:r>
              <a:rPr lang="es-419" dirty="0"/>
              <a:t>Para que un KPI funcione como debe, este tiene que cumplir con las siguientes características:</a:t>
            </a:r>
          </a:p>
          <a:p>
            <a:endParaRPr lang="es-419" dirty="0"/>
          </a:p>
          <a:p>
            <a:r>
              <a:rPr lang="es-419" b="1" dirty="0"/>
              <a:t>Alcanzable: </a:t>
            </a:r>
            <a:r>
              <a:rPr lang="es-419" dirty="0"/>
              <a:t>Los objetivos planteados deben de ser realistas.</a:t>
            </a:r>
          </a:p>
          <a:p>
            <a:r>
              <a:rPr lang="es-419" b="1" dirty="0"/>
              <a:t>Medible: </a:t>
            </a:r>
            <a:r>
              <a:rPr lang="es-419" dirty="0"/>
              <a:t>Aunque suene obvio, un KPI debe de poder medirse.</a:t>
            </a:r>
          </a:p>
          <a:p>
            <a:r>
              <a:rPr lang="es-419" b="1" dirty="0"/>
              <a:t>Relevante: </a:t>
            </a:r>
            <a:r>
              <a:rPr lang="es-419" dirty="0"/>
              <a:t>No te llenes de datos, selecciona solo los más importantes.</a:t>
            </a:r>
          </a:p>
          <a:p>
            <a:r>
              <a:rPr lang="es-419" b="1" dirty="0"/>
              <a:t>Periódico: </a:t>
            </a:r>
            <a:r>
              <a:rPr lang="es-419" dirty="0"/>
              <a:t>El indicador tiene que ser analizable periódicamente.</a:t>
            </a:r>
          </a:p>
          <a:p>
            <a:r>
              <a:rPr lang="es-419" b="1" dirty="0"/>
              <a:t>Exacto: </a:t>
            </a:r>
            <a:r>
              <a:rPr lang="es-419" dirty="0"/>
              <a:t>Elige solo la parte más precisa de toda la información recabada.</a:t>
            </a:r>
            <a:endParaRPr lang="es-ES" dirty="0" smtClean="0"/>
          </a:p>
        </p:txBody>
      </p:sp>
      <p:pic>
        <p:nvPicPr>
          <p:cNvPr id="9218" name="Picture 2" descr="Image result for k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23" y="2691685"/>
            <a:ext cx="3432813" cy="23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– Representación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408" t="30976" r="29120" b="24870"/>
          <a:stretch/>
        </p:blipFill>
        <p:spPr>
          <a:xfrm>
            <a:off x="2150770" y="1456693"/>
            <a:ext cx="8216721" cy="45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– Ficha Técnica </a:t>
            </a:r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(Inútil)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7359" t="27595" r="28274" b="19422"/>
          <a:stretch/>
        </p:blipFill>
        <p:spPr>
          <a:xfrm>
            <a:off x="2940715" y="1315026"/>
            <a:ext cx="7040411" cy="47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– Tu propio KPI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Marcador de contenido 7">
            <a:extLst>
              <a:ext uri="{FF2B5EF4-FFF2-40B4-BE49-F238E27FC236}">
                <a16:creationId xmlns="" xmlns:a16="http://schemas.microsoft.com/office/drawing/2014/main" id="{5F6358A7-122D-4256-886D-E4DD9BAC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505"/>
            <a:ext cx="6670184" cy="3982625"/>
          </a:xfrm>
        </p:spPr>
        <p:txBody>
          <a:bodyPr>
            <a:normAutofit/>
          </a:bodyPr>
          <a:lstStyle/>
          <a:p>
            <a:r>
              <a:rPr lang="es-419" dirty="0" smtClean="0"/>
              <a:t>Piensen den un KPI que les gustaría medir dentro de su entorno laboral. </a:t>
            </a:r>
          </a:p>
          <a:p>
            <a:r>
              <a:rPr lang="es-ES" dirty="0" smtClean="0"/>
              <a:t>¿Cuál sería la meta de ese KPI?</a:t>
            </a:r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15362" name="Picture 2" descr="Image result for k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3" y="2092468"/>
            <a:ext cx="4360527" cy="245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1233" t="30601" r="20986" b="38586"/>
          <a:stretch/>
        </p:blipFill>
        <p:spPr>
          <a:xfrm>
            <a:off x="615142" y="3266508"/>
            <a:ext cx="7044743" cy="21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– Limites y </a:t>
            </a:r>
            <a:r>
              <a:rPr lang="es-US" sz="4000" dirty="0" err="1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Semaforos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S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Charlas Cortas KPI – Marzo 2020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6936" t="21396" r="25986" b="21696"/>
          <a:stretch/>
        </p:blipFill>
        <p:spPr>
          <a:xfrm>
            <a:off x="2979310" y="1289268"/>
            <a:ext cx="7001815" cy="47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US" sz="4000" dirty="0" smtClean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– Ejemplos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DDBA|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 Capítulo: Analista de Datos o BI  |  nivel 1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1126" t="13315" r="20564" b="21113"/>
          <a:stretch/>
        </p:blipFill>
        <p:spPr>
          <a:xfrm>
            <a:off x="2266681" y="1456693"/>
            <a:ext cx="7109139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A5E9545E-AC95-4130-B276-29CF4EC8A95D}"/>
              </a:ext>
            </a:extLst>
          </p:cNvPr>
          <p:cNvSpPr/>
          <p:nvPr/>
        </p:nvSpPr>
        <p:spPr>
          <a:xfrm flipV="1">
            <a:off x="1246910" y="6355079"/>
            <a:ext cx="10945090" cy="62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909"/>
            <a:ext cx="10515600" cy="802784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KPI Comerciales y de Clientes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Imagen 5" descr="Imagen que contiene dibujo, reloj, paraguas&#10;&#10;Descripción generada automáticamente">
            <a:extLst>
              <a:ext uri="{FF2B5EF4-FFF2-40B4-BE49-F238E27FC236}">
                <a16:creationId xmlns="" xmlns:a16="http://schemas.microsoft.com/office/drawing/2014/main" id="{2ECD13C7-94EC-4B06-BA91-E5276E43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51228" r="9722" b="9174"/>
          <a:stretch/>
        </p:blipFill>
        <p:spPr>
          <a:xfrm>
            <a:off x="58189" y="6274665"/>
            <a:ext cx="1113906" cy="587440"/>
          </a:xfrm>
          <a:prstGeom prst="round2DiagRect">
            <a:avLst>
              <a:gd name="adj1" fmla="val 0"/>
              <a:gd name="adj2" fmla="val 0"/>
            </a:avLst>
          </a:prstGeom>
          <a:effectLst>
            <a:softEdge rad="0"/>
          </a:effectLst>
        </p:spPr>
      </p:pic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32661" y="6450673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DDBA| 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SEE  | </a:t>
            </a:r>
            <a:r>
              <a:rPr lang="en-US" sz="2000" dirty="0" err="1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Gye</a:t>
            </a:r>
            <a:r>
              <a:rPr lang="en-US" sz="2000" dirty="0" smtClean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</a:t>
            </a:r>
            <a:r>
              <a:rPr lang="en-US" sz="2000" dirty="0">
                <a:solidFill>
                  <a:srgbClr val="A8B3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Ecuador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00725"/>
            <a:ext cx="10945090" cy="62343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0" y="-21198"/>
            <a:ext cx="8620299" cy="35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DDBA Capítulo: Analista de Datos o BI  |  nivel 1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Marcador de contenido 7">
            <a:extLst>
              <a:ext uri="{FF2B5EF4-FFF2-40B4-BE49-F238E27FC236}">
                <a16:creationId xmlns="" xmlns:a16="http://schemas.microsoft.com/office/drawing/2014/main" id="{5F6358A7-122D-4256-886D-E4DD9BAC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1201"/>
            <a:ext cx="10688393" cy="4150050"/>
          </a:xfrm>
        </p:spPr>
        <p:txBody>
          <a:bodyPr>
            <a:normAutofit/>
          </a:bodyPr>
          <a:lstStyle/>
          <a:p>
            <a:r>
              <a:rPr lang="es-419" b="1" dirty="0"/>
              <a:t>Índice de satisfacción del cliente</a:t>
            </a:r>
          </a:p>
          <a:p>
            <a:pPr lvl="1"/>
            <a:r>
              <a:rPr lang="es-419" dirty="0" smtClean="0"/>
              <a:t>Pedir que califiquen </a:t>
            </a:r>
            <a:r>
              <a:rPr lang="es-419" dirty="0"/>
              <a:t>su satisfacción con tu negocio, producto o servicio</a:t>
            </a:r>
          </a:p>
          <a:p>
            <a:r>
              <a:rPr lang="es-419" b="1" dirty="0"/>
              <a:t>Índice de recomendación Net </a:t>
            </a:r>
            <a:r>
              <a:rPr lang="es-419" b="1" dirty="0" err="1"/>
              <a:t>Promoter</a:t>
            </a:r>
            <a:r>
              <a:rPr lang="es-419" b="1" dirty="0"/>
              <a:t> Score (NPS)</a:t>
            </a:r>
          </a:p>
          <a:p>
            <a:pPr lvl="1"/>
            <a:r>
              <a:rPr lang="es-419" dirty="0"/>
              <a:t>El NPS mide la posibilidad de que un cliente te recomiende a alguien más</a:t>
            </a:r>
            <a:r>
              <a:rPr lang="es-419" dirty="0" smtClean="0"/>
              <a:t>. 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7747" t="29662" r="40528" b="40841"/>
          <a:stretch/>
        </p:blipFill>
        <p:spPr>
          <a:xfrm>
            <a:off x="2982531" y="3525470"/>
            <a:ext cx="6086484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486</Words>
  <Application>Microsoft Office PowerPoint</Application>
  <PresentationFormat>Panorámica</PresentationFormat>
  <Paragraphs>70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Dubai</vt:lpstr>
      <vt:lpstr>Dubai Medium</vt:lpstr>
      <vt:lpstr>Tema de Office</vt:lpstr>
      <vt:lpstr>Key Performance Indicator in Power BI</vt:lpstr>
      <vt:lpstr>Lista de Verificación (Checklist)</vt:lpstr>
      <vt:lpstr>KPI Comerciales y de Venta: Para analizar clientes</vt:lpstr>
      <vt:lpstr>KPI – Representación</vt:lpstr>
      <vt:lpstr>KPI – Ficha Técnica (Inútil)</vt:lpstr>
      <vt:lpstr>KPI – Tu propio KPI</vt:lpstr>
      <vt:lpstr>KPI – Limites y Semaforos</vt:lpstr>
      <vt:lpstr>KPI – Ejemplos</vt:lpstr>
      <vt:lpstr>KPI Comerciales y de Clientes</vt:lpstr>
      <vt:lpstr>Hasta que hora hablas y hablas, ¿Cuándo POWER BI?</vt:lpstr>
      <vt:lpstr>KPI Comerciales y de Clientes</vt:lpstr>
      <vt:lpstr>KPI Comerciales y de Clientes</vt:lpstr>
      <vt:lpstr>Key Performance Indicator in Power 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y Machine Learning</dc:title>
  <dc:creator>Nestor Rafael Montano Pulzara</dc:creator>
  <cp:lastModifiedBy>Angel Luis Catagua Gonzalez</cp:lastModifiedBy>
  <cp:revision>85</cp:revision>
  <dcterms:created xsi:type="dcterms:W3CDTF">2019-10-20T21:19:25Z</dcterms:created>
  <dcterms:modified xsi:type="dcterms:W3CDTF">2020-03-23T21:35:49Z</dcterms:modified>
</cp:coreProperties>
</file>