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sldIdLst>
    <p:sldId id="256" r:id="rId2"/>
    <p:sldId id="257" r:id="rId3"/>
    <p:sldId id="258" r:id="rId4"/>
    <p:sldId id="265" r:id="rId5"/>
    <p:sldId id="267" r:id="rId6"/>
    <p:sldId id="262" r:id="rId7"/>
    <p:sldId id="264" r:id="rId8"/>
    <p:sldId id="266" r:id="rId9"/>
    <p:sldId id="263" r:id="rId10"/>
    <p:sldId id="268" r:id="rId11"/>
    <p:sldId id="259" r:id="rId12"/>
    <p:sldId id="270" r:id="rId13"/>
    <p:sldId id="260" r:id="rId14"/>
    <p:sldId id="269" r:id="rId15"/>
    <p:sldId id="271" r:id="rId16"/>
    <p:sldId id="272" r:id="rId17"/>
    <p:sldId id="273" r:id="rId18"/>
    <p:sldId id="274" r:id="rId19"/>
    <p:sldId id="275" r:id="rId20"/>
    <p:sldId id="26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43"/>
  </p:normalViewPr>
  <p:slideViewPr>
    <p:cSldViewPr snapToGrid="0" snapToObjects="1">
      <p:cViewPr>
        <p:scale>
          <a:sx n="100" d="100"/>
          <a:sy n="100" d="100"/>
        </p:scale>
        <p:origin x="87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22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3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A38F-A3DD-754B-8997-BB6B663795A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F6E63-8DA5-2C48-97D0-79505304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solidFill>
                  <a:schemeClr val="tx1"/>
                </a:solidFill>
              </a:rPr>
              <a:t>Un </a:t>
            </a:r>
            <a:r>
              <a:rPr lang="en-US" sz="4400" dirty="0" err="1" smtClean="0">
                <a:solidFill>
                  <a:schemeClr val="tx1"/>
                </a:solidFill>
              </a:rPr>
              <a:t>marco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macroeconómico</a:t>
            </a:r>
            <a:r>
              <a:rPr lang="en-US" sz="4400" dirty="0" smtClean="0">
                <a:solidFill>
                  <a:schemeClr val="tx1"/>
                </a:solidFill>
              </a:rPr>
              <a:t> de </a:t>
            </a:r>
            <a:r>
              <a:rPr lang="en-US" sz="4400" dirty="0" err="1" smtClean="0">
                <a:solidFill>
                  <a:schemeClr val="tx1"/>
                </a:solidFill>
              </a:rPr>
              <a:t>análisis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Lic</a:t>
            </a:r>
            <a:r>
              <a:rPr lang="en-US" dirty="0" smtClean="0"/>
              <a:t>. Renato Vargas, M.Sc.</a:t>
            </a:r>
          </a:p>
          <a:p>
            <a:r>
              <a:rPr lang="en-US" dirty="0" err="1" smtClean="0"/>
              <a:t>Economista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General: </a:t>
            </a:r>
          </a:p>
          <a:p>
            <a:pPr lvl="1"/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recíprocas</a:t>
            </a:r>
            <a:r>
              <a:rPr lang="en-US" dirty="0" smtClean="0"/>
              <a:t> entre la </a:t>
            </a:r>
            <a:r>
              <a:rPr lang="en-US" dirty="0" err="1" smtClean="0"/>
              <a:t>producción</a:t>
            </a:r>
            <a:r>
              <a:rPr lang="en-US" dirty="0" smtClean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,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r>
              <a:rPr lang="en-US" dirty="0" smtClean="0"/>
              <a:t> y el </a:t>
            </a:r>
            <a:r>
              <a:rPr lang="en-US" dirty="0" err="1" smtClean="0"/>
              <a:t>resto</a:t>
            </a:r>
            <a:r>
              <a:rPr lang="en-US" dirty="0" smtClean="0"/>
              <a:t> de la </a:t>
            </a:r>
            <a:r>
              <a:rPr lang="en-US" dirty="0" err="1" smtClean="0"/>
              <a:t>economía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Específicos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Desarrollar</a:t>
            </a:r>
            <a:r>
              <a:rPr lang="en-US" dirty="0" smtClean="0"/>
              <a:t> un </a:t>
            </a:r>
            <a:r>
              <a:rPr lang="en-US" dirty="0" err="1" smtClean="0"/>
              <a:t>marco</a:t>
            </a:r>
            <a:r>
              <a:rPr lang="en-US" dirty="0" smtClean="0"/>
              <a:t> </a:t>
            </a:r>
            <a:r>
              <a:rPr lang="en-US" dirty="0" err="1" smtClean="0"/>
              <a:t>macroeconómico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para el </a:t>
            </a:r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macroeconómico</a:t>
            </a:r>
            <a:r>
              <a:rPr lang="en-US" dirty="0" smtClean="0"/>
              <a:t> para el </a:t>
            </a:r>
            <a:r>
              <a:rPr lang="en-US" dirty="0" err="1" smtClean="0"/>
              <a:t>abordaje</a:t>
            </a:r>
            <a:r>
              <a:rPr lang="en-US" dirty="0" smtClean="0"/>
              <a:t> de 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piloto</a:t>
            </a:r>
            <a:r>
              <a:rPr lang="en-US" dirty="0" smtClean="0"/>
              <a:t> para el </a:t>
            </a:r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 smtClean="0"/>
              <a:t> a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Metodología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Establecimiento</a:t>
            </a:r>
            <a:r>
              <a:rPr lang="en-US" dirty="0" smtClean="0"/>
              <a:t> de </a:t>
            </a:r>
            <a:r>
              <a:rPr lang="en-US" dirty="0" err="1" smtClean="0"/>
              <a:t>clasificaciones</a:t>
            </a:r>
            <a:r>
              <a:rPr lang="en-US" dirty="0" smtClean="0"/>
              <a:t> </a:t>
            </a:r>
            <a:r>
              <a:rPr lang="en-US" dirty="0" err="1" smtClean="0"/>
              <a:t>pertinentes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reflejen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etapas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Readecuación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socioeconómica</a:t>
            </a:r>
            <a:r>
              <a:rPr lang="en-US" dirty="0"/>
              <a:t> </a:t>
            </a:r>
            <a:r>
              <a:rPr lang="en-US" dirty="0" smtClean="0"/>
              <a:t>(COU).</a:t>
            </a:r>
          </a:p>
          <a:p>
            <a:r>
              <a:rPr lang="en-US" dirty="0" err="1" smtClean="0"/>
              <a:t>Expansión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económica</a:t>
            </a:r>
            <a:r>
              <a:rPr lang="en-US" dirty="0" smtClean="0"/>
              <a:t> con </a:t>
            </a:r>
            <a:r>
              <a:rPr lang="en-US" dirty="0" err="1" smtClean="0"/>
              <a:t>información</a:t>
            </a:r>
            <a:r>
              <a:rPr lang="en-US" dirty="0" smtClean="0"/>
              <a:t> en </a:t>
            </a:r>
            <a:r>
              <a:rPr lang="en-US" dirty="0" err="1" smtClean="0"/>
              <a:t>volúmenes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Elaboración</a:t>
            </a:r>
            <a:r>
              <a:rPr lang="en-US" dirty="0" smtClean="0"/>
              <a:t> de </a:t>
            </a:r>
            <a:r>
              <a:rPr lang="en-US" dirty="0" err="1" smtClean="0"/>
              <a:t>Cuadros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Oferta</a:t>
            </a:r>
            <a:r>
              <a:rPr lang="en-US" dirty="0" smtClean="0"/>
              <a:t> y </a:t>
            </a:r>
            <a:r>
              <a:rPr lang="en-US" dirty="0" err="1" smtClean="0"/>
              <a:t>Utilización</a:t>
            </a:r>
            <a:r>
              <a:rPr lang="en-US" dirty="0" smtClean="0"/>
              <a:t> </a:t>
            </a:r>
            <a:r>
              <a:rPr lang="en-US" dirty="0" err="1" smtClean="0"/>
              <a:t>extendidos</a:t>
            </a:r>
            <a:r>
              <a:rPr lang="en-US" dirty="0" smtClean="0"/>
              <a:t>.</a:t>
            </a:r>
          </a:p>
          <a:p>
            <a:r>
              <a:rPr lang="en-US" i="1" dirty="0" err="1" smtClean="0">
                <a:solidFill>
                  <a:schemeClr val="accent6"/>
                </a:solidFill>
              </a:rPr>
              <a:t>Construcción</a:t>
            </a:r>
            <a:r>
              <a:rPr lang="en-US" i="1" dirty="0" smtClean="0">
                <a:solidFill>
                  <a:schemeClr val="accent6"/>
                </a:solidFill>
              </a:rPr>
              <a:t> de </a:t>
            </a:r>
            <a:r>
              <a:rPr lang="en-US" i="1" dirty="0" err="1" smtClean="0">
                <a:solidFill>
                  <a:schemeClr val="accent6"/>
                </a:solidFill>
              </a:rPr>
              <a:t>instrumentos</a:t>
            </a:r>
            <a:r>
              <a:rPr lang="en-US" i="1" dirty="0" smtClean="0">
                <a:solidFill>
                  <a:schemeClr val="accent6"/>
                </a:solidFill>
              </a:rPr>
              <a:t> de </a:t>
            </a:r>
            <a:r>
              <a:rPr lang="en-US" i="1" dirty="0" err="1" smtClean="0">
                <a:solidFill>
                  <a:schemeClr val="accent6"/>
                </a:solidFill>
              </a:rPr>
              <a:t>análisis</a:t>
            </a:r>
            <a:r>
              <a:rPr lang="en-US" i="1" dirty="0" smtClean="0">
                <a:solidFill>
                  <a:schemeClr val="accent6"/>
                </a:solidFill>
              </a:rPr>
              <a:t> (</a:t>
            </a:r>
            <a:r>
              <a:rPr lang="en-US" i="1" dirty="0" err="1" smtClean="0">
                <a:solidFill>
                  <a:schemeClr val="accent6"/>
                </a:solidFill>
              </a:rPr>
              <a:t>insumo-producto</a:t>
            </a:r>
            <a:r>
              <a:rPr lang="en-US" i="1" dirty="0" smtClean="0">
                <a:solidFill>
                  <a:schemeClr val="accent6"/>
                </a:solidFill>
              </a:rPr>
              <a:t> o </a:t>
            </a:r>
            <a:r>
              <a:rPr lang="en-US" i="1" dirty="0" err="1" smtClean="0">
                <a:solidFill>
                  <a:schemeClr val="accent6"/>
                </a:solidFill>
              </a:rPr>
              <a:t>matriz</a:t>
            </a:r>
            <a:r>
              <a:rPr lang="en-US" i="1" dirty="0" smtClean="0">
                <a:solidFill>
                  <a:schemeClr val="accent6"/>
                </a:solidFill>
              </a:rPr>
              <a:t> de </a:t>
            </a:r>
            <a:r>
              <a:rPr lang="en-US" i="1" dirty="0" err="1" smtClean="0">
                <a:solidFill>
                  <a:schemeClr val="accent6"/>
                </a:solidFill>
              </a:rPr>
              <a:t>contabilidad</a:t>
            </a:r>
            <a:r>
              <a:rPr lang="en-US" i="1" dirty="0" smtClean="0">
                <a:solidFill>
                  <a:schemeClr val="accent6"/>
                </a:solidFill>
              </a:rPr>
              <a:t> social).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</a:t>
            </a:r>
            <a:r>
              <a:rPr lang="en-US" dirty="0" err="1" smtClean="0"/>
              <a:t>agrícola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83232"/>
              </p:ext>
            </p:extLst>
          </p:nvPr>
        </p:nvGraphicFramePr>
        <p:xfrm>
          <a:off x="677865" y="2133604"/>
          <a:ext cx="8596308" cy="3613049"/>
        </p:xfrm>
        <a:graphic>
          <a:graphicData uri="http://schemas.openxmlformats.org/drawingml/2006/table">
            <a:tbl>
              <a:tblPr/>
              <a:tblGrid>
                <a:gridCol w="2007068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</a:tblGrid>
              <a:tr h="600324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1. Industrias agrícolas con uso para semilla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 Industrias agrícolas con uso para alimento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 Otras industrias agrícolas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5. Industrias de procesamiento de alimentos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6. Industrias que no procesan alimentos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7. Hoteles y restaurantes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(P31Hog) Gasto de consumo final de los hogares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(P52) Variación de existencias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(P61) Exportación de bienes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Café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5,611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1,125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740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235,402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242,878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Banano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4,412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7,190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1,259,160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1,368,940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2,639,702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Cardamomo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425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22,167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22,592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Maíz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29,393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15,171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596,650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2,434,820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-125,767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7,265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2,957,900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Sorgo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837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6,084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39,736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624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215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47,496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Arroz con cáscara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781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96,082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314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97,177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Trigo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777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490,698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535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1,718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493,848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cereales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11,507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4,811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7,429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297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24,334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Frijol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13,737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1,233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2,824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443,704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3,451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464,966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legumbres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2,468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1,430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20,134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24,345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Papa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6,357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801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16,074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427,779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33,889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484,899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raíces y tubérculos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17,150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366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17,623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Arveja china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7,043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3,585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4,537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32,620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47,785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Brócoli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9,540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15,250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32,068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56,857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Repollo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1,197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24,323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8,407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33,926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Ejote francés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1,506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5,938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8,048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15,492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Hierbas frescas culinarias, flores y hojas comestibles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5,793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5,800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38,255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15,171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1,228,150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1,418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52,077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4,706,462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-117,408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1,753,496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7,677,621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frutas</a:t>
            </a:r>
            <a:r>
              <a:rPr lang="en-US" dirty="0" smtClean="0"/>
              <a:t> y </a:t>
            </a:r>
            <a:r>
              <a:rPr lang="en-US" dirty="0" err="1" smtClean="0"/>
              <a:t>otros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7502"/>
              </p:ext>
            </p:extLst>
          </p:nvPr>
        </p:nvGraphicFramePr>
        <p:xfrm>
          <a:off x="677334" y="2160589"/>
          <a:ext cx="8596308" cy="3604572"/>
        </p:xfrm>
        <a:graphic>
          <a:graphicData uri="http://schemas.openxmlformats.org/drawingml/2006/table">
            <a:tbl>
              <a:tblPr/>
              <a:tblGrid>
                <a:gridCol w="2007068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  <a:gridCol w="658924"/>
              </a:tblGrid>
              <a:tr h="546762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1. Industrias agrícolas con uso para semilla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 Industrias agrícolas con uso para alimento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 Otras industrias agrícolas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5. Industrias de procesamiento de alimentos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6. Industrias que no procesan alimentos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7. Hoteles y restaurantes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(P31Hog) Gasto de consumo final de los hogares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(P52) Variación de existencias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(P61) Exportación de bienes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Melón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1,608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173,539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305,664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480,811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Mango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20,038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70,828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15,116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105,983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Berries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14,431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4,501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19,412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frutas ncp y nueces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295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94,211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4,452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39,706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716,221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-98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214,361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1,069,148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Ajonjolí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277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7,188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16,138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23,144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46,958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Soya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4,624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5,236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1,370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11,569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Semilla de algodón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semillas y frutos oleaginosos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549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32,401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387,840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595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12,811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-423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520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434,294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Rosas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102,092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-92,593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1,271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10,770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Claveles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1,795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1,874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plantas vivas, flores y semillas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28,103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4,252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42,043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74,928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Té verde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129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148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669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Cacao en grano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10,703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218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11,348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plantas bebestibles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1,174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-5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1,461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Especias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1,276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572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4,184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1,404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7,727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Tabaco sin elaborar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16,453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11,989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28,442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Caña de azúcar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961,639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19,047,100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23,791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56,792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-721,013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19,368,309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0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Algodón en oro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24,531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24,542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materias vegetales sin elaborar ncp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1,463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5,223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2,549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9,236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995,488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32,401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19,575,939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47,987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65,723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1,180,011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-810,580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620,513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21,707,482</a:t>
                      </a:r>
                    </a:p>
                  </a:txBody>
                  <a:tcPr marL="10125" marR="10125" marT="101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 smtClean="0"/>
              <a:t>procesados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2821"/>
              </p:ext>
            </p:extLst>
          </p:nvPr>
        </p:nvGraphicFramePr>
        <p:xfrm>
          <a:off x="677334" y="2024063"/>
          <a:ext cx="8596315" cy="3877353"/>
        </p:xfrm>
        <a:graphic>
          <a:graphicData uri="http://schemas.openxmlformats.org/drawingml/2006/table">
            <a:tbl>
              <a:tblPr/>
              <a:tblGrid>
                <a:gridCol w="2076005"/>
                <a:gridCol w="652031"/>
                <a:gridCol w="652031"/>
                <a:gridCol w="652031"/>
                <a:gridCol w="652031"/>
                <a:gridCol w="652031"/>
                <a:gridCol w="652031"/>
                <a:gridCol w="652031"/>
                <a:gridCol w="652031"/>
                <a:gridCol w="652031"/>
                <a:gridCol w="652031"/>
              </a:tblGrid>
              <a:tr h="541026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1. Industrias agrícolas con uso para semilla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 Industrias agrícolas con uso para alimento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 Otras industrias agrícolas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5. Industrias de procesamiento de alimentos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6. Industrias que no procesan alimentos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7. Hoteles y restaurantes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(P31Hog) Gasto de consumo final de los hogares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(P52) Variación de existencias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(P61) Exportación de bienes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Legumbres preparadas o en conserva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2,117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8,100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612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24,039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35,039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Jugos de frutas y de legumbres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52,897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52,897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Frutas y nueces, sin cocer o congeladas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3,254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3,254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Compotas, jaleas de frutas, purés y pastas de frutas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31,592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31,592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frutas en conserva ncp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Aceite vegetal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186,415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186,415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Manteca vegetal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Margarina y preparados análogos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10,937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10,937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Harinas y otras grasas de origen vegetal y animal ncp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236,062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14,123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75,642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12,951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7,288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22,589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368,656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Arroz sin cáscara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1,257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-38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2,131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3,457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Harina de trigo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4,716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3,358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9,069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17,210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harinas y otros productos de la molinería ncp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9,463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736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70,259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2,275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32,128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114,942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Preparados utilizados para la alimentación de animales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51,926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51,926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Pan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1,691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1,691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productos de panadería y repostería ncp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44,885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44,885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Azúcar de caña sin refinar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1,743,360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1,743,360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Azúcar de caña refinada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149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175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3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Melaza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305,440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305,440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Panela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3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Los demás azúcares ncp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2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Macarrones, fideos y productos farináceos análogos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20,752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20,752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252,390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14,864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76,013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95,980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10,169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2,543,253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2,992,671</a:t>
                      </a:r>
                    </a:p>
                  </a:txBody>
                  <a:tcPr marL="10019" marR="10019" marT="100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de la </a:t>
            </a:r>
            <a:r>
              <a:rPr lang="en-US" dirty="0" err="1" smtClean="0"/>
              <a:t>ganadería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88321"/>
              </p:ext>
            </p:extLst>
          </p:nvPr>
        </p:nvGraphicFramePr>
        <p:xfrm>
          <a:off x="414338" y="2214563"/>
          <a:ext cx="8596310" cy="3294229"/>
        </p:xfrm>
        <a:graphic>
          <a:graphicData uri="http://schemas.openxmlformats.org/drawingml/2006/table">
            <a:tbl>
              <a:tblPr/>
              <a:tblGrid>
                <a:gridCol w="2216300"/>
                <a:gridCol w="708890"/>
                <a:gridCol w="708890"/>
                <a:gridCol w="708890"/>
                <a:gridCol w="708890"/>
                <a:gridCol w="708890"/>
                <a:gridCol w="708890"/>
                <a:gridCol w="708890"/>
                <a:gridCol w="708890"/>
                <a:gridCol w="708890"/>
              </a:tblGrid>
              <a:tr h="58834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1. Industrias agrícolas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 Industrias de procesamiento de alimentos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 Otras industrias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4. Hoteles y restaurantes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(P31Hog) Gasto de consumo final de los hogares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(P51) Formación bruta de capital fijo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(P52) Variación de existencias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(P61) Exportación de bienes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Ganado bovino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323,151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572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-3,377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704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321,050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Ovejas, cabras, caballos, asnos, mulas y burdéganos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47,009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4,188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-39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51,216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Ganado porcino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107,179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614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23,146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131,164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Aves de corral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2,958,050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25,382,900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180,456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11,249,400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68,127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67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39,839,000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animales vivos ncp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880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42,536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43,439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Leche sin elaborar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249,713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2,954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231,535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484,256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Huevos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11,808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4,310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272,633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240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289,548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Miel natural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2,326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2,326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Lana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111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productos animales ncp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Carne y despojos comestibles de ganado vacuno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137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502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5,559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6,200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Carne y despojos comestibles de ganado porcino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1,400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231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8,606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268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10,519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Carne y despojos comestibles de aves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18,549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48,056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5,119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72,263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Otras carnes, embutidos y otros productos de la carne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2,168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3,615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-12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11,335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17,136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2,958,050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26,077,543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649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208,805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11,903,891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5,374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88,158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25,758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41,268,229</a:t>
                      </a:r>
                    </a:p>
                  </a:txBody>
                  <a:tcPr marL="10895" marR="10895" marT="1089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de la </a:t>
            </a:r>
            <a:r>
              <a:rPr lang="en-US" dirty="0" err="1" smtClean="0"/>
              <a:t>pesca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6446"/>
              </p:ext>
            </p:extLst>
          </p:nvPr>
        </p:nvGraphicFramePr>
        <p:xfrm>
          <a:off x="452438" y="2462213"/>
          <a:ext cx="8596310" cy="1935672"/>
        </p:xfrm>
        <a:graphic>
          <a:graphicData uri="http://schemas.openxmlformats.org/drawingml/2006/table">
            <a:tbl>
              <a:tblPr/>
              <a:tblGrid>
                <a:gridCol w="2337910"/>
                <a:gridCol w="782300"/>
                <a:gridCol w="782300"/>
                <a:gridCol w="782300"/>
                <a:gridCol w="782300"/>
                <a:gridCol w="782300"/>
                <a:gridCol w="782300"/>
                <a:gridCol w="782300"/>
                <a:gridCol w="782300"/>
              </a:tblGrid>
              <a:tr h="649232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1. Industrias agrícolas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 Otras industrias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 Industrias de procesamiento de alimentos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4. Hoteles y restaurantes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(P31Hog) Gasto de consumo final de los hogares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(P52) Variación de existencias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(P61) Exportación de bienes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peces vivos frescos o refrigerados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4,102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924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14,251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1,359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20,699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Camarón vivo, fresco o refrigerado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1,108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1,304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1,405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3,891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16,215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23,928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3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productos acuáticos ncp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16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3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Pescado preparado o en conserva, exc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192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9,332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323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9,891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3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Camarones congelados y empacados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821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821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Otros productos elaborados de pescado y otros ncp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23,919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23,919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1,110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5,407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2,524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27,484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391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42,358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79,274</a:t>
                      </a:r>
                    </a:p>
                  </a:txBody>
                  <a:tcPr marL="12023" marR="12023" marT="1202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de la </a:t>
            </a:r>
            <a:r>
              <a:rPr lang="en-US" dirty="0" err="1" smtClean="0"/>
              <a:t>pesca</a:t>
            </a:r>
            <a:r>
              <a:rPr lang="en-US" dirty="0" smtClean="0"/>
              <a:t> (</a:t>
            </a:r>
            <a:r>
              <a:rPr lang="en-US" dirty="0" err="1" smtClean="0"/>
              <a:t>toneladas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482"/>
              </p:ext>
            </p:extLst>
          </p:nvPr>
        </p:nvGraphicFramePr>
        <p:xfrm>
          <a:off x="677334" y="1930400"/>
          <a:ext cx="7112002" cy="3340100"/>
        </p:xfrm>
        <a:graphic>
          <a:graphicData uri="http://schemas.openxmlformats.org/drawingml/2006/table">
            <a:tbl>
              <a:tblPr/>
              <a:tblGrid>
                <a:gridCol w="3736652"/>
                <a:gridCol w="675070"/>
                <a:gridCol w="675070"/>
                <a:gridCol w="675070"/>
                <a:gridCol w="675070"/>
                <a:gridCol w="675070"/>
              </a:tblGrid>
              <a:tr h="673100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Impuestos netos de subsidios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Excedente de explotación neta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Ingreso mixto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Compensación de los emp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Valor agregado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01. Café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1,256.9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2,442.8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1,015.3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4,718.2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02. Banano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2,276.7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17.3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444.9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2,741.3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03. Cardamomo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615.6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1,119.6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193.9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1,934.6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04. Cereales y otros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187.3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2,096.2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494.3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2,799.9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05. Tubérculos, raíces, vegetales, legumbres, horticultura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397.0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6,498.9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838.9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7,739.4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06. Frutas, nueces, tés y especies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1,588.6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1,547.8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312.3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3,454.2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07. Otros cultivos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1,727.6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646.8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677.8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3,065.7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08. Ganadería y servicios agropecuarios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2,526.1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3,499.0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1,213.0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7,240.7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09. Silvicultura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9.0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228.7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1,469.6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296.6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2,004.0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10. Pesca y acuicultura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441.8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113.5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77.2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638.7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11. Manufacturas y servicios básicos, excluyendo electricidad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600.6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33,562.0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20,898.5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28,267.5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83,328.6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12. Electricidad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5,268.6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1,437.4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6,736.7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13. Otras industrias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1,331.8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86,318.6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32,511.5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65,676.2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185,838.1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2,037.7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136,395.4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72,861.6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100,945.4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charset="0"/>
                        </a:rPr>
                        <a:t>312,240.1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antecedentes</a:t>
            </a:r>
            <a:endParaRPr lang="en-US" dirty="0" smtClean="0"/>
          </a:p>
          <a:p>
            <a:r>
              <a:rPr lang="en-US" dirty="0" err="1" smtClean="0"/>
              <a:t>Objetivos</a:t>
            </a:r>
            <a:endParaRPr lang="en-US" dirty="0"/>
          </a:p>
          <a:p>
            <a:r>
              <a:rPr lang="en-US" dirty="0" err="1" smtClean="0"/>
              <a:t>Metodología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 smtClean="0"/>
          </a:p>
          <a:p>
            <a:r>
              <a:rPr lang="en-US" dirty="0" err="1" smtClean="0"/>
              <a:t>Conclusiones</a:t>
            </a:r>
            <a:r>
              <a:rPr lang="en-US" dirty="0" smtClean="0"/>
              <a:t> y </a:t>
            </a:r>
            <a:r>
              <a:rPr lang="en-US" dirty="0" err="1" smtClean="0"/>
              <a:t>discusión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1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r>
              <a:rPr lang="en-US" dirty="0" smtClean="0"/>
              <a:t> y </a:t>
            </a:r>
            <a:r>
              <a:rPr lang="en-US" dirty="0" err="1" smtClean="0"/>
              <a:t>discusión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volumétrica</a:t>
            </a:r>
            <a:r>
              <a:rPr lang="en-US" dirty="0" smtClean="0"/>
              <a:t> para la </a:t>
            </a:r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económicos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económica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económicos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distribución</a:t>
            </a:r>
            <a:r>
              <a:rPr lang="en-US" dirty="0" smtClean="0"/>
              <a:t> </a:t>
            </a:r>
            <a:r>
              <a:rPr lang="en-US" dirty="0" err="1" smtClean="0"/>
              <a:t>primaria</a:t>
            </a:r>
            <a:r>
              <a:rPr lang="en-US" dirty="0" smtClean="0"/>
              <a:t> del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generado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cuadros</a:t>
            </a:r>
            <a:r>
              <a:rPr lang="en-US" dirty="0" smtClean="0"/>
              <a:t> de </a:t>
            </a:r>
            <a:r>
              <a:rPr lang="en-US" dirty="0" err="1" smtClean="0"/>
              <a:t>oferta</a:t>
            </a:r>
            <a:r>
              <a:rPr lang="en-US" dirty="0" smtClean="0"/>
              <a:t> y </a:t>
            </a:r>
            <a:r>
              <a:rPr lang="en-US" dirty="0" err="1" smtClean="0"/>
              <a:t>utilización</a:t>
            </a:r>
            <a:r>
              <a:rPr lang="en-US" dirty="0" smtClean="0"/>
              <a:t> para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los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posibles</a:t>
            </a:r>
            <a:r>
              <a:rPr lang="en-US" dirty="0" smtClean="0"/>
              <a:t> de </a:t>
            </a:r>
            <a:r>
              <a:rPr lang="en-US" dirty="0" err="1" smtClean="0"/>
              <a:t>genererar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el </a:t>
            </a:r>
            <a:r>
              <a:rPr lang="en-US" dirty="0" err="1" smtClean="0"/>
              <a:t>análisis</a:t>
            </a:r>
            <a:r>
              <a:rPr lang="en-US" dirty="0" smtClean="0"/>
              <a:t> se </a:t>
            </a:r>
            <a:r>
              <a:rPr lang="en-US" dirty="0" err="1" smtClean="0"/>
              <a:t>recomienda</a:t>
            </a:r>
            <a:r>
              <a:rPr lang="en-US" dirty="0" smtClean="0"/>
              <a:t> la </a:t>
            </a:r>
            <a:r>
              <a:rPr lang="en-US" dirty="0" err="1" smtClean="0"/>
              <a:t>generación</a:t>
            </a:r>
            <a:r>
              <a:rPr lang="en-US" dirty="0" smtClean="0"/>
              <a:t> de un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insumo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dirty="0" smtClean="0"/>
              <a:t> 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contabilidad</a:t>
            </a:r>
            <a:r>
              <a:rPr lang="en-US" dirty="0" smtClean="0"/>
              <a:t> social.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0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antecedentes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Antecedentes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Investigación</a:t>
            </a:r>
            <a:r>
              <a:rPr lang="en-US" dirty="0" smtClean="0"/>
              <a:t> y </a:t>
            </a:r>
            <a:r>
              <a:rPr lang="en-US" dirty="0" err="1" smtClean="0"/>
              <a:t>Proyección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Natural y </a:t>
            </a:r>
            <a:r>
              <a:rPr lang="en-US" dirty="0" err="1" smtClean="0"/>
              <a:t>Sociedad</a:t>
            </a:r>
            <a:r>
              <a:rPr lang="en-US" dirty="0" smtClean="0"/>
              <a:t> (</a:t>
            </a:r>
            <a:r>
              <a:rPr lang="en-US" dirty="0" err="1" smtClean="0"/>
              <a:t>Iarna</a:t>
            </a:r>
            <a:r>
              <a:rPr lang="en-US" dirty="0" smtClean="0"/>
              <a:t>) de la Universidad Rafael </a:t>
            </a:r>
            <a:r>
              <a:rPr lang="en-US" dirty="0" err="1" smtClean="0"/>
              <a:t>Landívar</a:t>
            </a:r>
            <a:r>
              <a:rPr lang="en-US" dirty="0" smtClean="0"/>
              <a:t> (URL); </a:t>
            </a:r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Interamericano</a:t>
            </a:r>
            <a:r>
              <a:rPr lang="en-US" dirty="0" smtClean="0"/>
              <a:t> de </a:t>
            </a:r>
            <a:r>
              <a:rPr lang="en-US" dirty="0" err="1" smtClean="0"/>
              <a:t>Cooperación</a:t>
            </a:r>
            <a:r>
              <a:rPr lang="en-US" dirty="0" smtClean="0"/>
              <a:t> para la </a:t>
            </a:r>
            <a:r>
              <a:rPr lang="en-US" dirty="0" err="1" smtClean="0"/>
              <a:t>Agricultura</a:t>
            </a:r>
            <a:r>
              <a:rPr lang="en-US" dirty="0" smtClean="0"/>
              <a:t> (IICA); y</a:t>
            </a:r>
            <a:br>
              <a:rPr lang="en-US" dirty="0" smtClean="0"/>
            </a:br>
            <a:r>
              <a:rPr lang="en-US" dirty="0" smtClean="0"/>
              <a:t>McGill University (2015). </a:t>
            </a:r>
            <a:r>
              <a:rPr lang="en-US" i="1" dirty="0" err="1" smtClean="0">
                <a:solidFill>
                  <a:schemeClr val="accent6"/>
                </a:solidFill>
              </a:rPr>
              <a:t>Análisis</a:t>
            </a: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</a:rPr>
              <a:t>sistémico</a:t>
            </a:r>
            <a:r>
              <a:rPr lang="en-US" i="1" dirty="0" smtClean="0">
                <a:solidFill>
                  <a:schemeClr val="accent6"/>
                </a:solidFill>
              </a:rPr>
              <a:t> y territorial de la </a:t>
            </a:r>
            <a:r>
              <a:rPr lang="en-US" i="1" dirty="0" err="1" smtClean="0">
                <a:solidFill>
                  <a:schemeClr val="accent6"/>
                </a:solidFill>
              </a:rPr>
              <a:t>seguridad</a:t>
            </a: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</a:rPr>
              <a:t>alientaria</a:t>
            </a:r>
            <a:r>
              <a:rPr lang="en-US" i="1" dirty="0" smtClean="0">
                <a:solidFill>
                  <a:schemeClr val="accent6"/>
                </a:solidFill>
              </a:rPr>
              <a:t> y </a:t>
            </a:r>
            <a:r>
              <a:rPr lang="en-US" i="1" dirty="0" err="1" smtClean="0">
                <a:solidFill>
                  <a:schemeClr val="accent6"/>
                </a:solidFill>
              </a:rPr>
              <a:t>nutricional</a:t>
            </a:r>
            <a:r>
              <a:rPr lang="en-US" i="1" dirty="0" smtClean="0">
                <a:solidFill>
                  <a:schemeClr val="accent6"/>
                </a:solidFill>
              </a:rPr>
              <a:t> en Guatemala: </a:t>
            </a:r>
            <a:r>
              <a:rPr lang="en-US" i="1" dirty="0" err="1" smtClean="0">
                <a:solidFill>
                  <a:schemeClr val="accent6"/>
                </a:solidFill>
              </a:rPr>
              <a:t>Consideraciones</a:t>
            </a:r>
            <a:r>
              <a:rPr lang="en-US" i="1" dirty="0" smtClean="0">
                <a:solidFill>
                  <a:schemeClr val="accent6"/>
                </a:solidFill>
              </a:rPr>
              <a:t> para </a:t>
            </a:r>
            <a:r>
              <a:rPr lang="en-US" i="1" dirty="0" err="1" smtClean="0">
                <a:solidFill>
                  <a:schemeClr val="accent6"/>
                </a:solidFill>
              </a:rPr>
              <a:t>mejorar</a:t>
            </a: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</a:rPr>
              <a:t>prácticas</a:t>
            </a:r>
            <a:r>
              <a:rPr lang="en-US" i="1" dirty="0" smtClean="0">
                <a:solidFill>
                  <a:schemeClr val="accent6"/>
                </a:solidFill>
              </a:rPr>
              <a:t> y </a:t>
            </a:r>
            <a:r>
              <a:rPr lang="en-US" i="1" dirty="0" err="1" smtClean="0">
                <a:solidFill>
                  <a:schemeClr val="accent6"/>
                </a:solidFill>
              </a:rPr>
              <a:t>políticas</a:t>
            </a:r>
            <a:r>
              <a:rPr lang="en-US" i="1" dirty="0" smtClean="0">
                <a:solidFill>
                  <a:schemeClr val="accent6"/>
                </a:solidFill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</a:rPr>
              <a:t>públicas</a:t>
            </a:r>
            <a:r>
              <a:rPr lang="en-US" i="1" dirty="0" smtClean="0">
                <a:solidFill>
                  <a:schemeClr val="accent6"/>
                </a:solidFill>
              </a:rPr>
              <a:t>.</a:t>
            </a:r>
            <a:r>
              <a:rPr lang="en-US" dirty="0" smtClean="0"/>
              <a:t> </a:t>
            </a:r>
          </a:p>
          <a:p>
            <a:r>
              <a:rPr lang="es-GT" dirty="0"/>
              <a:t>Instituto Nacional de Estadística (2015). </a:t>
            </a:r>
            <a:r>
              <a:rPr lang="es-GT" dirty="0">
                <a:solidFill>
                  <a:schemeClr val="accent6"/>
                </a:solidFill>
              </a:rPr>
              <a:t>Compendio Estadístico para Seguridad Alimentaria y Nutricional (SAN) de Guatemala </a:t>
            </a:r>
            <a:r>
              <a:rPr lang="es-GT" dirty="0" smtClean="0">
                <a:solidFill>
                  <a:schemeClr val="accent6"/>
                </a:solidFill>
              </a:rPr>
              <a:t>2015</a:t>
            </a:r>
            <a:r>
              <a:rPr lang="es-GT" dirty="0" smtClean="0"/>
              <a:t>.</a:t>
            </a:r>
          </a:p>
          <a:p>
            <a:r>
              <a:rPr lang="en-US" dirty="0"/>
              <a:t>INE [</a:t>
            </a: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] (2013a). </a:t>
            </a:r>
            <a:r>
              <a:rPr lang="en-US" i="1" dirty="0">
                <a:solidFill>
                  <a:schemeClr val="accent6"/>
                </a:solidFill>
              </a:rPr>
              <a:t>Sistema de </a:t>
            </a:r>
            <a:r>
              <a:rPr lang="en-US" i="1" dirty="0" err="1">
                <a:solidFill>
                  <a:schemeClr val="accent6"/>
                </a:solidFill>
              </a:rPr>
              <a:t>Contabilidad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Ambiental</a:t>
            </a:r>
            <a:r>
              <a:rPr lang="en-US" i="1" dirty="0">
                <a:solidFill>
                  <a:schemeClr val="accent6"/>
                </a:solidFill>
              </a:rPr>
              <a:t> y </a:t>
            </a:r>
            <a:r>
              <a:rPr lang="en-US" i="1" dirty="0" err="1">
                <a:solidFill>
                  <a:schemeClr val="accent6"/>
                </a:solidFill>
              </a:rPr>
              <a:t>Económica</a:t>
            </a:r>
            <a:r>
              <a:rPr lang="en-US" i="1" dirty="0">
                <a:solidFill>
                  <a:schemeClr val="accent6"/>
                </a:solidFill>
              </a:rPr>
              <a:t> de Guatemala 2001-2010: </a:t>
            </a:r>
            <a:r>
              <a:rPr lang="en-US" i="1" dirty="0" err="1">
                <a:solidFill>
                  <a:schemeClr val="accent6"/>
                </a:solidFill>
              </a:rPr>
              <a:t>Compendio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Estadístico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FAO (2015) </a:t>
            </a:r>
            <a:r>
              <a:rPr lang="en-US" i="1" dirty="0">
                <a:solidFill>
                  <a:schemeClr val="accent6"/>
                </a:solidFill>
              </a:rPr>
              <a:t>System of Environmental and Economic Accounts for Agriculture, Forestry, and Fisheries (SEEA </a:t>
            </a:r>
            <a:r>
              <a:rPr lang="en-US" i="1" dirty="0" err="1">
                <a:solidFill>
                  <a:schemeClr val="accent6"/>
                </a:solidFill>
              </a:rPr>
              <a:t>Agri</a:t>
            </a:r>
            <a:r>
              <a:rPr lang="en-US" i="1" dirty="0">
                <a:solidFill>
                  <a:schemeClr val="accent6"/>
                </a:solidFill>
              </a:rPr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Enfoques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o </a:t>
            </a:r>
            <a:r>
              <a:rPr lang="en-US" dirty="0" err="1" smtClean="0"/>
              <a:t>abordaje</a:t>
            </a:r>
            <a:r>
              <a:rPr lang="en-US" dirty="0" smtClean="0"/>
              <a:t> de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/>
              <a:t>basado</a:t>
            </a:r>
            <a:r>
              <a:rPr lang="en-US" dirty="0"/>
              <a:t> en la </a:t>
            </a:r>
            <a:r>
              <a:rPr lang="en-US" dirty="0" err="1"/>
              <a:t>disponibilidad</a:t>
            </a:r>
            <a:r>
              <a:rPr lang="en-US" dirty="0"/>
              <a:t> de </a:t>
            </a:r>
            <a:r>
              <a:rPr lang="en-US" dirty="0" err="1" smtClean="0"/>
              <a:t>alimentos</a:t>
            </a:r>
            <a:endParaRPr lang="en-US" dirty="0" smtClean="0">
              <a:effectLst/>
            </a:endParaRPr>
          </a:p>
          <a:p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/>
              <a:t>basado</a:t>
            </a:r>
            <a:r>
              <a:rPr lang="en-US" dirty="0"/>
              <a:t> en los </a:t>
            </a:r>
            <a:r>
              <a:rPr lang="en-US" dirty="0" err="1"/>
              <a:t>ingresos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El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necesidades</a:t>
            </a:r>
            <a:r>
              <a:rPr lang="en-US" dirty="0"/>
              <a:t> </a:t>
            </a:r>
            <a:r>
              <a:rPr lang="en-US" dirty="0" err="1"/>
              <a:t>básicas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r>
              <a:rPr lang="en-US" dirty="0" smtClean="0"/>
              <a:t>El </a:t>
            </a:r>
            <a:r>
              <a:rPr lang="en-US" dirty="0" err="1"/>
              <a:t>enfoque</a:t>
            </a:r>
            <a:r>
              <a:rPr lang="en-US" dirty="0"/>
              <a:t> de los </a:t>
            </a:r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 smtClean="0"/>
              <a:t>sostenibles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SAN (</a:t>
            </a:r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 smtClean="0"/>
              <a:t>medios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sostenible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personas </a:t>
            </a:r>
            <a:r>
              <a:rPr lang="en-US" dirty="0" err="1" smtClean="0"/>
              <a:t>tienen</a:t>
            </a:r>
            <a:r>
              <a:rPr lang="en-US" dirty="0" smtClean="0"/>
              <a:t> en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físico</a:t>
            </a:r>
            <a:r>
              <a:rPr lang="en-US" dirty="0" smtClean="0"/>
              <a:t>, social y </a:t>
            </a:r>
            <a:r>
              <a:rPr lang="en-US" dirty="0" err="1" smtClean="0"/>
              <a:t>económico</a:t>
            </a:r>
            <a:r>
              <a:rPr lang="en-US" dirty="0" smtClean="0"/>
              <a:t> a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 smtClean="0"/>
              <a:t>inocuos</a:t>
            </a:r>
            <a:r>
              <a:rPr lang="en-US" dirty="0" smtClean="0"/>
              <a:t>, </a:t>
            </a:r>
            <a:r>
              <a:rPr lang="en-US" dirty="0" err="1" smtClean="0"/>
              <a:t>cuyo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en </a:t>
            </a:r>
            <a:r>
              <a:rPr lang="en-US" dirty="0" err="1" smtClean="0"/>
              <a:t>términos</a:t>
            </a:r>
            <a:r>
              <a:rPr lang="en-US" dirty="0" smtClean="0"/>
              <a:t> de </a:t>
            </a:r>
            <a:r>
              <a:rPr lang="en-US" dirty="0" err="1" smtClean="0"/>
              <a:t>cantidad</a:t>
            </a:r>
            <a:r>
              <a:rPr lang="en-US" dirty="0" smtClean="0"/>
              <a:t> y </a:t>
            </a:r>
            <a:r>
              <a:rPr lang="en-US" dirty="0" err="1" smtClean="0"/>
              <a:t>calidad</a:t>
            </a:r>
            <a:r>
              <a:rPr lang="en-US" dirty="0" smtClean="0"/>
              <a:t> para </a:t>
            </a:r>
            <a:r>
              <a:rPr lang="en-US" dirty="0" err="1" smtClean="0"/>
              <a:t>satisfacer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y </a:t>
            </a:r>
            <a:r>
              <a:rPr lang="en-US" dirty="0" err="1" smtClean="0"/>
              <a:t>preferencias</a:t>
            </a:r>
            <a:r>
              <a:rPr lang="en-US" dirty="0" smtClean="0"/>
              <a:t> </a:t>
            </a:r>
            <a:r>
              <a:rPr lang="en-US" dirty="0" err="1" smtClean="0"/>
              <a:t>alimentarias</a:t>
            </a:r>
            <a:r>
              <a:rPr lang="en-US" dirty="0" smtClean="0"/>
              <a:t>, y se </a:t>
            </a:r>
            <a:r>
              <a:rPr lang="en-US" dirty="0" err="1" smtClean="0"/>
              <a:t>sustenta</a:t>
            </a:r>
            <a:r>
              <a:rPr lang="en-US" dirty="0" smtClean="0"/>
              <a:t> en un </a:t>
            </a:r>
            <a:r>
              <a:rPr lang="en-US" dirty="0" err="1" smtClean="0"/>
              <a:t>marco</a:t>
            </a:r>
            <a:r>
              <a:rPr lang="en-US" dirty="0" smtClean="0"/>
              <a:t> de </a:t>
            </a:r>
            <a:r>
              <a:rPr lang="en-US" dirty="0" err="1" smtClean="0"/>
              <a:t>saneamiento</a:t>
            </a:r>
            <a:r>
              <a:rPr lang="en-US" dirty="0" smtClean="0"/>
              <a:t>,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sanitarios</a:t>
            </a:r>
            <a:r>
              <a:rPr lang="en-US" dirty="0" smtClean="0"/>
              <a:t> y </a:t>
            </a:r>
            <a:r>
              <a:rPr lang="en-US" dirty="0" err="1" smtClean="0"/>
              <a:t>cuidados</a:t>
            </a:r>
            <a:r>
              <a:rPr lang="en-US" dirty="0" smtClean="0"/>
              <a:t> </a:t>
            </a:r>
            <a:r>
              <a:rPr lang="en-US" dirty="0" err="1" smtClean="0"/>
              <a:t>adecuados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activa</a:t>
            </a:r>
            <a:r>
              <a:rPr lang="en-US" dirty="0" smtClean="0"/>
              <a:t> y </a:t>
            </a:r>
            <a:r>
              <a:rPr lang="en-US" dirty="0" err="1" smtClean="0"/>
              <a:t>sana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sz="1600" i="1" dirty="0" smtClean="0"/>
              <a:t>En </a:t>
            </a:r>
            <a:r>
              <a:rPr lang="en-US" sz="1600" i="1" dirty="0" err="1" smtClean="0"/>
              <a:t>buenos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términos</a:t>
            </a:r>
            <a:r>
              <a:rPr lang="en-US" sz="1600" i="1" dirty="0" smtClean="0"/>
              <a:t> con la </a:t>
            </a:r>
            <a:r>
              <a:rPr lang="en-US" sz="1600" i="1" dirty="0" err="1" smtClean="0"/>
              <a:t>terminología</a:t>
            </a:r>
            <a:r>
              <a:rPr lang="en-US" sz="1600" i="1" dirty="0" smtClean="0"/>
              <a:t>.</a:t>
            </a:r>
            <a:r>
              <a:rPr lang="en-US" sz="1600" dirty="0" smtClean="0"/>
              <a:t> </a:t>
            </a:r>
          </a:p>
          <a:p>
            <a:pPr marL="0" indent="0" algn="r">
              <a:buNone/>
            </a:pPr>
            <a:r>
              <a:rPr lang="en-US" sz="1600" dirty="0" err="1" smtClean="0"/>
              <a:t>Comite</a:t>
            </a:r>
            <a:r>
              <a:rPr lang="en-US" sz="1600" dirty="0" smtClean="0"/>
              <a:t>́ de </a:t>
            </a:r>
            <a:r>
              <a:rPr lang="en-US" sz="1600" dirty="0" err="1" smtClean="0"/>
              <a:t>Seguridad</a:t>
            </a:r>
            <a:r>
              <a:rPr lang="en-US" sz="1600" dirty="0" smtClean="0"/>
              <a:t> </a:t>
            </a:r>
            <a:r>
              <a:rPr lang="en-US" sz="1600" dirty="0" err="1" smtClean="0"/>
              <a:t>Alimentaria</a:t>
            </a:r>
            <a:r>
              <a:rPr lang="en-US" sz="1600" dirty="0" smtClean="0"/>
              <a:t> Mundial. (2012).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9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</a:t>
            </a:r>
            <a:r>
              <a:rPr lang="en-US" dirty="0" err="1" smtClean="0"/>
              <a:t>antigua</a:t>
            </a:r>
            <a:r>
              <a:rPr lang="en-US" dirty="0" smtClean="0"/>
              <a:t> de SAN (</a:t>
            </a:r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 smtClean="0"/>
              <a:t>disponibilidad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Disponibilidad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suficientes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suministros</a:t>
            </a:r>
            <a:r>
              <a:rPr lang="en-US" dirty="0"/>
              <a:t> </a:t>
            </a:r>
            <a:r>
              <a:rPr lang="en-US" dirty="0" err="1"/>
              <a:t>mundiales</a:t>
            </a:r>
            <a:r>
              <a:rPr lang="en-US" dirty="0"/>
              <a:t> de </a:t>
            </a:r>
            <a:r>
              <a:rPr lang="en-US" dirty="0" err="1" smtClean="0"/>
              <a:t>alimentos</a:t>
            </a:r>
            <a:r>
              <a:rPr lang="en-US" dirty="0" smtClean="0"/>
              <a:t> </a:t>
            </a:r>
            <a:r>
              <a:rPr lang="en-US" dirty="0" err="1"/>
              <a:t>básicos</a:t>
            </a:r>
            <a:r>
              <a:rPr lang="en-US" dirty="0"/>
              <a:t> [...] para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expansión</a:t>
            </a:r>
            <a:r>
              <a:rPr lang="en-US" dirty="0"/>
              <a:t> </a:t>
            </a:r>
            <a:r>
              <a:rPr lang="en-US" dirty="0" err="1"/>
              <a:t>permanente</a:t>
            </a:r>
            <a:r>
              <a:rPr lang="en-US" dirty="0"/>
              <a:t> del </a:t>
            </a:r>
            <a:r>
              <a:rPr lang="en-US" dirty="0" err="1">
                <a:solidFill>
                  <a:schemeClr val="accent6"/>
                </a:solidFill>
              </a:rPr>
              <a:t>consumo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alimentario</a:t>
            </a:r>
            <a:r>
              <a:rPr lang="en-US" dirty="0"/>
              <a:t> [...] y para </a:t>
            </a:r>
            <a:r>
              <a:rPr lang="en-US" dirty="0" err="1"/>
              <a:t>contrarrestar</a:t>
            </a:r>
            <a:r>
              <a:rPr lang="en-US" dirty="0"/>
              <a:t> la </a:t>
            </a:r>
            <a:r>
              <a:rPr lang="en-US" dirty="0" err="1"/>
              <a:t>fluctuación</a:t>
            </a:r>
            <a:r>
              <a:rPr lang="en-US" dirty="0"/>
              <a:t> en la </a:t>
            </a:r>
            <a:r>
              <a:rPr lang="en-US" dirty="0" err="1">
                <a:solidFill>
                  <a:schemeClr val="accent6"/>
                </a:solidFill>
              </a:rPr>
              <a:t>producción</a:t>
            </a:r>
            <a:r>
              <a:rPr lang="en-US" dirty="0"/>
              <a:t> y los </a:t>
            </a:r>
            <a:r>
              <a:rPr lang="en-US" dirty="0" err="1" smtClean="0">
                <a:solidFill>
                  <a:schemeClr val="accent6"/>
                </a:solidFill>
              </a:rPr>
              <a:t>precios</a:t>
            </a:r>
            <a:r>
              <a:rPr lang="en-US" dirty="0" smtClean="0"/>
              <a:t>.” </a:t>
            </a:r>
            <a:r>
              <a:rPr lang="en-US" dirty="0"/>
              <a:t>(FAO, </a:t>
            </a:r>
            <a:r>
              <a:rPr lang="en-US" dirty="0" smtClean="0"/>
              <a:t>1974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Símiles</a:t>
            </a:r>
            <a:r>
              <a:rPr lang="en-US" dirty="0" smtClean="0"/>
              <a:t> </a:t>
            </a:r>
            <a:r>
              <a:rPr lang="en-US" dirty="0" err="1" smtClean="0"/>
              <a:t>macroeconómicos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cuadro</a:t>
            </a:r>
            <a:r>
              <a:rPr lang="en-US" dirty="0" smtClean="0"/>
              <a:t> de </a:t>
            </a:r>
            <a:r>
              <a:rPr lang="en-US" dirty="0" err="1" smtClean="0"/>
              <a:t>oferta</a:t>
            </a:r>
            <a:r>
              <a:rPr lang="en-US" dirty="0" smtClean="0"/>
              <a:t> y </a:t>
            </a:r>
            <a:r>
              <a:rPr lang="en-US" dirty="0" err="1" smtClean="0"/>
              <a:t>utilización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buen</a:t>
            </a:r>
            <a:r>
              <a:rPr lang="en-US" dirty="0" smtClean="0"/>
              <a:t> </a:t>
            </a:r>
            <a:r>
              <a:rPr lang="en-US" dirty="0" err="1" smtClean="0"/>
              <a:t>instrumento</a:t>
            </a:r>
            <a:r>
              <a:rPr lang="en-US" dirty="0" smtClean="0"/>
              <a:t> </a:t>
            </a:r>
            <a:r>
              <a:rPr lang="en-US" dirty="0" err="1" smtClean="0"/>
              <a:t>estructural</a:t>
            </a:r>
            <a:r>
              <a:rPr lang="en-US" dirty="0" smtClean="0"/>
              <a:t> para el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macroeconómico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Suministros</a:t>
            </a:r>
            <a:r>
              <a:rPr lang="en-US" dirty="0" smtClean="0"/>
              <a:t> = </a:t>
            </a:r>
            <a:r>
              <a:rPr lang="en-US" dirty="0" err="1" smtClean="0"/>
              <a:t>Oferta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Consumo</a:t>
            </a:r>
            <a:r>
              <a:rPr lang="en-US" dirty="0" smtClean="0"/>
              <a:t> </a:t>
            </a:r>
            <a:r>
              <a:rPr lang="en-US" dirty="0" err="1" smtClean="0"/>
              <a:t>alimentario</a:t>
            </a:r>
            <a:r>
              <a:rPr lang="en-US" dirty="0" smtClean="0"/>
              <a:t> = </a:t>
            </a:r>
            <a:r>
              <a:rPr lang="en-US" dirty="0" err="1" smtClean="0"/>
              <a:t>Consumo</a:t>
            </a:r>
            <a:r>
              <a:rPr lang="en-US" dirty="0" smtClean="0"/>
              <a:t> final de los </a:t>
            </a:r>
            <a:r>
              <a:rPr lang="en-US" dirty="0" err="1" smtClean="0"/>
              <a:t>hogares</a:t>
            </a:r>
            <a:endParaRPr lang="en-US" dirty="0" smtClean="0"/>
          </a:p>
          <a:p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precios</a:t>
            </a:r>
            <a:r>
              <a:rPr lang="en-US" dirty="0" smtClean="0"/>
              <a:t> = Valor </a:t>
            </a:r>
            <a:r>
              <a:rPr lang="en-US" dirty="0" err="1" smtClean="0"/>
              <a:t>bruto</a:t>
            </a:r>
            <a:r>
              <a:rPr lang="en-US" dirty="0" smtClean="0"/>
              <a:t> de </a:t>
            </a:r>
            <a:r>
              <a:rPr lang="en-US" dirty="0" err="1" smtClean="0"/>
              <a:t>producción</a:t>
            </a:r>
            <a:r>
              <a:rPr lang="en-US" dirty="0" smtClean="0"/>
              <a:t> y </a:t>
            </a:r>
            <a:r>
              <a:rPr lang="en-US" dirty="0" err="1" smtClean="0"/>
              <a:t>numerario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complementada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</a:t>
            </a:r>
            <a:r>
              <a:rPr lang="en-US" dirty="0" err="1" smtClean="0"/>
              <a:t>Económicas</a:t>
            </a:r>
            <a:r>
              <a:rPr lang="en-US" dirty="0" smtClean="0"/>
              <a:t> </a:t>
            </a:r>
            <a:r>
              <a:rPr lang="en-US" dirty="0" err="1" smtClean="0"/>
              <a:t>Integradas</a:t>
            </a:r>
            <a:r>
              <a:rPr lang="en-US" dirty="0" smtClean="0"/>
              <a:t>, para </a:t>
            </a:r>
            <a:r>
              <a:rPr lang="en-US" dirty="0" err="1" smtClean="0"/>
              <a:t>determinar</a:t>
            </a:r>
            <a:r>
              <a:rPr lang="en-US" dirty="0" smtClean="0"/>
              <a:t> la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 smtClean="0"/>
              <a:t>directos</a:t>
            </a:r>
            <a:r>
              <a:rPr lang="en-US" dirty="0" smtClean="0"/>
              <a:t> e </a:t>
            </a:r>
            <a:r>
              <a:rPr lang="en-US" dirty="0" err="1" smtClean="0"/>
              <a:t>indirectos</a:t>
            </a:r>
            <a:r>
              <a:rPr lang="en-US" dirty="0" smtClean="0"/>
              <a:t> de los </a:t>
            </a:r>
            <a:r>
              <a:rPr lang="en-US" dirty="0" err="1" smtClean="0"/>
              <a:t>actores</a:t>
            </a:r>
            <a:r>
              <a:rPr lang="en-US" dirty="0" smtClean="0"/>
              <a:t> </a:t>
            </a:r>
            <a:r>
              <a:rPr lang="en-US" dirty="0" err="1" smtClean="0"/>
              <a:t>económicos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 en 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r>
              <a:rPr lang="en-US" dirty="0"/>
              <a:t> </a:t>
            </a:r>
            <a:r>
              <a:rPr lang="en-US" dirty="0" smtClean="0"/>
              <a:t>con el fin de </a:t>
            </a:r>
            <a:r>
              <a:rPr lang="en-US" dirty="0" err="1" smtClean="0"/>
              <a:t>determinar</a:t>
            </a:r>
            <a:r>
              <a:rPr lang="en-US" dirty="0" smtClean="0"/>
              <a:t> los </a:t>
            </a:r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económico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etapas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(</a:t>
            </a:r>
            <a:r>
              <a:rPr lang="en-US" dirty="0" err="1" smtClean="0"/>
              <a:t>producción</a:t>
            </a:r>
            <a:r>
              <a:rPr lang="en-US" dirty="0" smtClean="0"/>
              <a:t>, </a:t>
            </a:r>
            <a:r>
              <a:rPr lang="en-US" dirty="0" err="1" smtClean="0"/>
              <a:t>procesamiento</a:t>
            </a:r>
            <a:r>
              <a:rPr lang="en-US" dirty="0" smtClean="0"/>
              <a:t>, </a:t>
            </a:r>
            <a:r>
              <a:rPr lang="en-US" dirty="0" err="1" smtClean="0"/>
              <a:t>distribución</a:t>
            </a:r>
            <a:r>
              <a:rPr lang="en-US" dirty="0" smtClean="0"/>
              <a:t> y </a:t>
            </a:r>
            <a:r>
              <a:rPr lang="en-US" dirty="0" err="1" smtClean="0"/>
              <a:t>consumo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Alimentaria</a:t>
            </a:r>
            <a:r>
              <a:rPr lang="en-US" dirty="0" smtClean="0"/>
              <a:t> y </a:t>
            </a:r>
            <a:r>
              <a:rPr lang="en-US" dirty="0" err="1" smtClean="0"/>
              <a:t>Nutricional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2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2193</Words>
  <Application>Microsoft Macintosh PowerPoint</Application>
  <PresentationFormat>Widescreen</PresentationFormat>
  <Paragraphs>1082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Trebuchet MS</vt:lpstr>
      <vt:lpstr>Wingdings 3</vt:lpstr>
      <vt:lpstr>Facet</vt:lpstr>
      <vt:lpstr>Cuenta de Seguridad Alimentaria y Nutricional Un marco macroeconómico de análisis</vt:lpstr>
      <vt:lpstr>Contenido</vt:lpstr>
      <vt:lpstr>Introducción y antecedentes</vt:lpstr>
      <vt:lpstr>Antecedentes</vt:lpstr>
      <vt:lpstr>Enfoques de análisis o abordaje de SAN</vt:lpstr>
      <vt:lpstr>Definición de SAN (enfoque medios de vida sostenible)</vt:lpstr>
      <vt:lpstr>Definición antigua de SAN (enfoque disponibilidad)</vt:lpstr>
      <vt:lpstr>Símiles macroeconómicos</vt:lpstr>
      <vt:lpstr>Objetivos</vt:lpstr>
      <vt:lpstr>Objetivos</vt:lpstr>
      <vt:lpstr>Metodología</vt:lpstr>
      <vt:lpstr>Metodología</vt:lpstr>
      <vt:lpstr>Resultados preliminares</vt:lpstr>
      <vt:lpstr>Producción y consumo agrícola (toneladas métricas)</vt:lpstr>
      <vt:lpstr>Producción y consumo de frutas y otros (toneladas métricas)</vt:lpstr>
      <vt:lpstr>Producción y consumo de alimentos procesados (toneladas métricas)</vt:lpstr>
      <vt:lpstr>Producción y consumo de productos de la ganadería (toneladas métricas)</vt:lpstr>
      <vt:lpstr>Producción y consumo de productos de la pesca (toneladas métricas)</vt:lpstr>
      <vt:lpstr>Producción y consumo de productos de la pesca (toneladas métricas)</vt:lpstr>
      <vt:lpstr>Conclusiones y discusión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Cuenta de Seguridad Alimentaria Un marco macroeconómico de análisis</dc:title>
  <dc:creator>H. R. Vargas</dc:creator>
  <cp:lastModifiedBy>H. R. Vargas</cp:lastModifiedBy>
  <cp:revision>15</cp:revision>
  <dcterms:created xsi:type="dcterms:W3CDTF">2016-01-08T13:43:46Z</dcterms:created>
  <dcterms:modified xsi:type="dcterms:W3CDTF">2016-03-31T21:11:42Z</dcterms:modified>
</cp:coreProperties>
</file>