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256" r:id="rId2"/>
    <p:sldId id="324" r:id="rId3"/>
    <p:sldId id="351" r:id="rId4"/>
    <p:sldId id="354" r:id="rId5"/>
    <p:sldId id="367" r:id="rId6"/>
    <p:sldId id="330" r:id="rId7"/>
    <p:sldId id="379" r:id="rId8"/>
    <p:sldId id="389" r:id="rId9"/>
    <p:sldId id="378" r:id="rId10"/>
    <p:sldId id="352" r:id="rId11"/>
    <p:sldId id="371" r:id="rId12"/>
    <p:sldId id="381" r:id="rId13"/>
    <p:sldId id="387" r:id="rId14"/>
    <p:sldId id="382" r:id="rId15"/>
    <p:sldId id="391" r:id="rId16"/>
    <p:sldId id="384" r:id="rId17"/>
    <p:sldId id="358" r:id="rId18"/>
    <p:sldId id="373" r:id="rId19"/>
    <p:sldId id="372" r:id="rId20"/>
    <p:sldId id="386" r:id="rId21"/>
    <p:sldId id="357" r:id="rId22"/>
    <p:sldId id="374" r:id="rId23"/>
    <p:sldId id="337" r:id="rId24"/>
    <p:sldId id="328" r:id="rId25"/>
    <p:sldId id="329" r:id="rId26"/>
    <p:sldId id="27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324"/>
            <p14:sldId id="351"/>
            <p14:sldId id="354"/>
            <p14:sldId id="367"/>
            <p14:sldId id="330"/>
            <p14:sldId id="379"/>
            <p14:sldId id="389"/>
            <p14:sldId id="378"/>
            <p14:sldId id="352"/>
            <p14:sldId id="371"/>
            <p14:sldId id="381"/>
            <p14:sldId id="387"/>
            <p14:sldId id="382"/>
            <p14:sldId id="391"/>
            <p14:sldId id="384"/>
            <p14:sldId id="358"/>
            <p14:sldId id="373"/>
            <p14:sldId id="372"/>
            <p14:sldId id="386"/>
            <p14:sldId id="357"/>
            <p14:sldId id="374"/>
            <p14:sldId id="337"/>
            <p14:sldId id="328"/>
            <p14:sldId id="329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A2"/>
    <a:srgbClr val="D24726"/>
    <a:srgbClr val="DD462F"/>
    <a:srgbClr val="D2B4A6"/>
    <a:srgbClr val="734F29"/>
    <a:srgbClr val="AEB785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 autoAdjust="0"/>
    <p:restoredTop sz="94310" autoAdjust="0"/>
  </p:normalViewPr>
  <p:slideViewPr>
    <p:cSldViewPr snapToGrid="0">
      <p:cViewPr varScale="1">
        <p:scale>
          <a:sx n="107" d="100"/>
          <a:sy n="107" d="100"/>
        </p:scale>
        <p:origin x="164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rPr lang="zh-CN" altLang="en-US"/>
              <a:pPr/>
              <a:t>2021/3/26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43029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86959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377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21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2021/3/26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2021/3/26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2021/3/26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2021/3/26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2021/3/26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2021/3/26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2021/3/26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2021/3/26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2021/3/26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2021/3/26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2021/3/26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3/26/21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2" y="1649112"/>
            <a:ext cx="7886700" cy="2922889"/>
          </a:xfrm>
        </p:spPr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项目一 简易二手交易平台</a:t>
            </a:r>
            <a:b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</a:br>
            <a:endParaRPr lang="zh-CN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2507615" y="2905125"/>
            <a:ext cx="4881245" cy="176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sz="4400" b="1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用户功能简介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3" y="1456267"/>
            <a:ext cx="8052504" cy="5181600"/>
          </a:xfrm>
        </p:spPr>
        <p:txBody>
          <a:bodyPr>
            <a:normAutofit lnSpcReduction="10000"/>
          </a:bodyPr>
          <a:lstStyle/>
          <a:p>
            <a:pPr marL="342900" indent="-342900" defTabSz="914400">
              <a:lnSpc>
                <a:spcPct val="140000"/>
              </a:lnSpc>
              <a:buFont typeface="Wingdings" charset="2"/>
              <a:buChar char="l"/>
            </a:pP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用户登录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注意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根据</a:t>
            </a:r>
            <a:r>
              <a:rPr lang="zh-CN" altLang="en-US" sz="185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用户文件</a:t>
            </a:r>
            <a:r>
              <a:rPr altLang="en-US" sz="185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检查用户名、密码的正确性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lang="zh-CN" altLang="en-US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buNone/>
            </a:pPr>
            <a:endParaRPr lang="zh-CN" altLang="en-US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buNone/>
            </a:pPr>
            <a:endParaRPr lang="zh-CN" altLang="en-US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buNone/>
            </a:pPr>
            <a:endParaRPr lang="en-US" altLang="en-US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lnSpc>
                <a:spcPct val="140000"/>
              </a:lnSpc>
              <a:buFont typeface="Wingdings" charset="2"/>
              <a:buChar char="l"/>
            </a:pP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用户注册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注意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用户名不能与已有的重复，注册成功系统会为该用户初始化一个唯一的用户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并将用户信息存入文件）</a:t>
            </a:r>
            <a:endParaRPr lang="en-US" altLang="zh-CN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lnSpc>
                <a:spcPct val="140000"/>
              </a:lnSpc>
              <a:buFont typeface="Wingdings" charset="2"/>
              <a:buChar char="l"/>
            </a:pP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登录后进入个人主菜单。</a:t>
            </a:r>
            <a:endParaRPr lang="en-US" altLang="zh-CN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914400">
              <a:lnSpc>
                <a:spcPct val="140000"/>
              </a:lnSpc>
            </a:pPr>
            <a:endParaRPr lang="en-US" altLang="zh-CN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选择</a:t>
            </a:r>
            <a:r>
              <a:rPr lang="zh-CN" altLang="en-US" sz="185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注销登录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可以返回到用户主界面更换用户角色。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用户登录注册与退出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1BEE41-EB03-7C4E-ABD8-9C829FCF8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84" y="1983537"/>
            <a:ext cx="6134100" cy="1816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0CF65D-569A-2D47-A375-CD5F12163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61" y="5294855"/>
            <a:ext cx="4305300" cy="622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6C580-4F44-EA48-BAF9-A8168F05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卖家功能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82FC54-1689-9442-8D1F-5E3CFB818DC5}"/>
              </a:ext>
            </a:extLst>
          </p:cNvPr>
          <p:cNvSpPr txBox="1"/>
          <p:nvPr/>
        </p:nvSpPr>
        <p:spPr>
          <a:xfrm>
            <a:off x="590550" y="1766055"/>
            <a:ext cx="596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进入主菜单后，选择“我是卖家”选项，进入卖家菜单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1E370F-2A91-3746-B8D3-CC2311C6F5F2}"/>
              </a:ext>
            </a:extLst>
          </p:cNvPr>
          <p:cNvSpPr txBox="1"/>
          <p:nvPr/>
        </p:nvSpPr>
        <p:spPr>
          <a:xfrm>
            <a:off x="453325" y="3215155"/>
            <a:ext cx="76931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卖家的查看发布商品、下架商品、查看历史订单功能与管理员相似，但只有权限查看并下架自己发布的商品（</a:t>
            </a:r>
            <a:r>
              <a:rPr kumimoji="1" lang="zh-CN" altLang="en-US" dirty="0">
                <a:solidFill>
                  <a:srgbClr val="C00000"/>
                </a:solidFill>
              </a:rPr>
              <a:t>所有状态</a:t>
            </a:r>
            <a:r>
              <a:rPr kumimoji="1" lang="zh-CN" altLang="en-US" dirty="0"/>
              <a:t>）和卖出的历史订单。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发布商品时，用户输入商品信息，并在商品目录中新建该商品条目。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pic>
        <p:nvPicPr>
          <p:cNvPr id="14" name="内容占位符 8">
            <a:extLst>
              <a:ext uri="{FF2B5EF4-FFF2-40B4-BE49-F238E27FC236}">
                <a16:creationId xmlns:a16="http://schemas.microsoft.com/office/drawing/2014/main" id="{1919B19A-B4E5-974A-8B67-00A126D2C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963" y="4153464"/>
            <a:ext cx="2135494" cy="2472123"/>
          </a:xfrm>
          <a:prstGeom prst="rect">
            <a:avLst/>
          </a:prstGeom>
        </p:spPr>
      </p:pic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CD8137D-9262-8E48-9B3B-D253D9438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62" y="2288636"/>
            <a:ext cx="7033175" cy="688026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03BF7CB-5190-FC4F-8BB4-85ECED3D2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" y="4379876"/>
            <a:ext cx="5448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87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E36B1-A63E-D34D-994A-A975D0F9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卖家功能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6A399C-ACB8-6643-BD82-17E071D27EE6}"/>
              </a:ext>
            </a:extLst>
          </p:cNvPr>
          <p:cNvSpPr txBox="1"/>
          <p:nvPr/>
        </p:nvSpPr>
        <p:spPr>
          <a:xfrm>
            <a:off x="300038" y="1667644"/>
            <a:ext cx="8323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卖家还可以修改自己发布的商品的属性，如果试图修改商品不存在的属性，则会导致修改失败。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E19A96-CCE7-D947-82CA-052149345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36" y="2468354"/>
            <a:ext cx="3340100" cy="388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28243A6-1320-3145-AC46-8F2EE2FE1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264" y="2313768"/>
            <a:ext cx="3251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74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367B2-1B38-4148-8742-B3A6A820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买家功能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EDB597-B3F1-4B44-BEDB-FDCFF2C9BD3F}"/>
              </a:ext>
            </a:extLst>
          </p:cNvPr>
          <p:cNvSpPr txBox="1"/>
          <p:nvPr/>
        </p:nvSpPr>
        <p:spPr>
          <a:xfrm>
            <a:off x="337369" y="1535059"/>
            <a:ext cx="596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进入主菜单后，选择“我是买家”选项，进入买家菜单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0C2733-EADF-0B4F-9044-4C6A8C78A874}"/>
              </a:ext>
            </a:extLst>
          </p:cNvPr>
          <p:cNvSpPr txBox="1"/>
          <p:nvPr/>
        </p:nvSpPr>
        <p:spPr>
          <a:xfrm>
            <a:off x="453327" y="2976998"/>
            <a:ext cx="773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其中查看商品、搜索商品、查看历史订单功能与前述相似，但是买家只拥有权限看到</a:t>
            </a:r>
            <a:r>
              <a:rPr kumimoji="1" lang="zh-CN" altLang="en-US" dirty="0">
                <a:solidFill>
                  <a:srgbClr val="C00000"/>
                </a:solidFill>
              </a:rPr>
              <a:t>在售</a:t>
            </a:r>
            <a:r>
              <a:rPr kumimoji="1" lang="zh-CN" altLang="en-US" dirty="0"/>
              <a:t>的商品和自己购买商品的订单。</a:t>
            </a:r>
            <a:endParaRPr kumimoji="1"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3BDD4D-A9EB-F245-A7B2-90DF3F7B3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" y="2085848"/>
            <a:ext cx="8674100" cy="685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4706FA-C3A2-A54D-9E7E-EF90B68C0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69" y="3657514"/>
            <a:ext cx="6172200" cy="1168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4821B48-9B71-854C-9E53-5FC26DC2D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369" y="5025633"/>
            <a:ext cx="3848100" cy="1651000"/>
          </a:xfrm>
          <a:prstGeom prst="rect">
            <a:avLst/>
          </a:prstGeom>
        </p:spPr>
      </p:pic>
      <p:pic>
        <p:nvPicPr>
          <p:cNvPr id="12" name="内容占位符 4">
            <a:extLst>
              <a:ext uri="{FF2B5EF4-FFF2-40B4-BE49-F238E27FC236}">
                <a16:creationId xmlns:a16="http://schemas.microsoft.com/office/drawing/2014/main" id="{69B571F3-127A-8248-98EE-B04A5D71F5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957" y="4970455"/>
            <a:ext cx="3125788" cy="17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45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367B2-1B38-4148-8742-B3A6A820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买家功能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0C2733-EADF-0B4F-9044-4C6A8C78A874}"/>
              </a:ext>
            </a:extLst>
          </p:cNvPr>
          <p:cNvSpPr txBox="1"/>
          <p:nvPr/>
        </p:nvSpPr>
        <p:spPr>
          <a:xfrm>
            <a:off x="0" y="2442061"/>
            <a:ext cx="773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购买商品通过输入商品</a:t>
            </a:r>
            <a:r>
              <a:rPr kumimoji="1" lang="en-US" altLang="zh-CN" dirty="0"/>
              <a:t>ID</a:t>
            </a:r>
            <a:r>
              <a:rPr kumimoji="1" lang="zh-CN" altLang="en-US" dirty="0"/>
              <a:t>进行，购买完成后商品状态改变、新增相应订单。</a:t>
            </a:r>
            <a:r>
              <a:rPr kumimoji="1" lang="en-US" altLang="zh-CN" dirty="0"/>
              <a:t>(</a:t>
            </a:r>
            <a:r>
              <a:rPr kumimoji="1" lang="zh-CN" altLang="en-US" dirty="0"/>
              <a:t>同时注意商品</a:t>
            </a:r>
            <a:r>
              <a:rPr kumimoji="1" lang="en-US" altLang="zh-CN" dirty="0"/>
              <a:t>ID</a:t>
            </a:r>
            <a:r>
              <a:rPr kumimoji="1" lang="zh-CN" altLang="en-US" dirty="0"/>
              <a:t>的存在性判断和用户余额的判断。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5939A7-A318-5D4C-AED7-A510FC2F7E8A}"/>
              </a:ext>
            </a:extLst>
          </p:cNvPr>
          <p:cNvSpPr txBox="1"/>
          <p:nvPr/>
        </p:nvSpPr>
        <p:spPr>
          <a:xfrm>
            <a:off x="4235946" y="3371310"/>
            <a:ext cx="261257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每个用户拥有一个钱包数额，初始数额为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，卖出则数额增加，买入则数额减少。若购买商品时钱包余额不足，会导致购买失败。此时可以选择在个人中心</a:t>
            </a:r>
            <a:r>
              <a:rPr kumimoji="1" lang="zh-CN" altLang="en-US" dirty="0">
                <a:solidFill>
                  <a:srgbClr val="C00000"/>
                </a:solidFill>
              </a:rPr>
              <a:t>充值</a:t>
            </a:r>
            <a:r>
              <a:rPr kumimoji="1" lang="zh-CN" altLang="en-US" dirty="0"/>
              <a:t>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484E37B-CD32-4443-8383-D8B985E2A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6" y="3434473"/>
            <a:ext cx="2146300" cy="1905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E3BDD4D-A9EB-F245-A7B2-90DF3F7B3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50" y="1518527"/>
            <a:ext cx="86741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01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B7423-A47E-6944-92FB-F52337C4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个人信息查看、修改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9FDD1FB-17A1-C84C-8569-1916812813DE}"/>
              </a:ext>
            </a:extLst>
          </p:cNvPr>
          <p:cNvSpPr/>
          <p:nvPr/>
        </p:nvSpPr>
        <p:spPr>
          <a:xfrm>
            <a:off x="628652" y="1502459"/>
            <a:ext cx="7636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进入主菜单后，选择“个人信息管理”选项，进入个人信息菜单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AFCD18-08A5-5541-AF3D-F54257FB101B}"/>
              </a:ext>
            </a:extLst>
          </p:cNvPr>
          <p:cNvSpPr txBox="1"/>
          <p:nvPr/>
        </p:nvSpPr>
        <p:spPr>
          <a:xfrm>
            <a:off x="762249" y="2966463"/>
            <a:ext cx="288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查看个人信息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ED37B64-1E22-AE46-B1DF-97C9B45E0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99" y="5667289"/>
            <a:ext cx="4089400" cy="6604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1C6E07F-C3CE-AD49-B5E9-F116EDAC3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99" y="2133377"/>
            <a:ext cx="4102100" cy="5715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7DB72F9-E4F9-3442-B015-7BF8EF2EC008}"/>
              </a:ext>
            </a:extLst>
          </p:cNvPr>
          <p:cNvSpPr txBox="1"/>
          <p:nvPr/>
        </p:nvSpPr>
        <p:spPr>
          <a:xfrm>
            <a:off x="738414" y="5170875"/>
            <a:ext cx="467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修改个人信息</a:t>
            </a:r>
            <a:r>
              <a:rPr kumimoji="1" lang="en-US" altLang="zh-CN" dirty="0"/>
              <a:t> </a:t>
            </a:r>
            <a:r>
              <a:rPr kumimoji="1" lang="zh-CN" altLang="en-US" dirty="0"/>
              <a:t>注意用户名的不可重复性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D19892F-A288-3340-9CCD-8D2304343B00}"/>
              </a:ext>
            </a:extLst>
          </p:cNvPr>
          <p:cNvSpPr txBox="1"/>
          <p:nvPr/>
        </p:nvSpPr>
        <p:spPr>
          <a:xfrm>
            <a:off x="4968999" y="3000511"/>
            <a:ext cx="337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“充值”选项可以通过改变钱包余额的方法模拟充值过程。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9D5761-3239-C742-AFFF-365E18FD7E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252" y="3746862"/>
            <a:ext cx="3213100" cy="1028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C32A99-A176-864A-B38F-AF6ED7AB3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917" y="3334624"/>
            <a:ext cx="18288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52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数据存储</a:t>
            </a:r>
            <a:endParaRPr lang="x-none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45748" y="1208868"/>
            <a:ext cx="8052504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/>
            <a:endParaRPr lang="en-US" altLang="en-US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en-US" altLang="en-US" sz="200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数据存储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：采用文件的方式进行数据存储，会给出参考的系统初始文件，系统启动时加载系统的初始文件，后续所有的增删改查操作都要对文件进行相应的维护。</a:t>
            </a:r>
            <a:endParaRPr lang="en-US" altLang="en-US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参考的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文件列表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txt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格式）（文件以英文逗号作为分隔符）</a:t>
            </a:r>
            <a:endParaRPr lang="x-none" altLang="en-US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143000" lvl="2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用户文件</a:t>
            </a:r>
            <a:endParaRPr lang="en-US" altLang="en-US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143000" lvl="2" indent="-342900" defTabSz="914400">
              <a:buFont typeface="Wingdings" charset="2"/>
              <a:buChar char="l"/>
            </a:pPr>
            <a:r>
              <a:rPr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商品信息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文件</a:t>
            </a:r>
            <a:endParaRPr lang="en-US" altLang="en-US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143000" lvl="2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订单文件</a:t>
            </a:r>
          </a:p>
          <a:p>
            <a:pPr marL="285750" indent="-342900" defTabSz="914400">
              <a:buFont typeface="Wingdings" pitchFamily="2" charset="2"/>
              <a:buChar char="l"/>
            </a:pPr>
            <a:r>
              <a:rPr lang="zh-CN" altLang="en-US" sz="19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禁用条目</a:t>
            </a:r>
          </a:p>
          <a:p>
            <a:pPr marL="800100" lvl="1" indent="-342900" defTabSz="914400">
              <a:buFont typeface="Wingdings" charset="2"/>
              <a:buChar char="l"/>
            </a:pPr>
            <a:r>
              <a:rPr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禁止使用其他编程语言，只能使用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C/C++</a:t>
            </a:r>
            <a:r>
              <a:rPr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语言。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  <a:sym typeface="+mn-ea"/>
            </a:endParaRPr>
          </a:p>
          <a:p>
            <a:pPr marL="800100" lvl="1" indent="-342900" defTabSz="914400">
              <a:buFont typeface="Wingdings" charset="2"/>
              <a:buChar char="l"/>
            </a:pPr>
            <a:r>
              <a:rPr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禁止使用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或</a:t>
            </a:r>
            <a:r>
              <a:rPr lang="en-US" altLang="zh-CN" sz="180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MySQL</a:t>
            </a:r>
            <a:r>
              <a:rPr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等数据库软件。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用户文件的信息说明</a:t>
            </a:r>
            <a:endParaRPr lang="x-none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8653" y="1456267"/>
            <a:ext cx="8052504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       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6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个字符，开头字符为大写字母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U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，后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5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位为数字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用户名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不超过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个字符，中文汉字或英文字母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密码       不超过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个字符，只由小写字母和数字组成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联系方式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不超过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个字符，由数字组成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地址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不超过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个字符，中文汉字或英文字母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钱包余额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保留一位小数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整个用户文件不超过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行。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696E99-2B3C-8042-B329-2017CC230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339" y="5033736"/>
            <a:ext cx="4356100" cy="12319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D3D7C25-F7AF-9446-A841-5B1B3B7F1049}"/>
              </a:ext>
            </a:extLst>
          </p:cNvPr>
          <p:cNvSpPr txBox="1"/>
          <p:nvPr/>
        </p:nvSpPr>
        <p:spPr>
          <a:xfrm>
            <a:off x="4400664" y="46644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参考用户文件格式</a:t>
            </a:r>
          </a:p>
        </p:txBody>
      </p:sp>
    </p:spTree>
    <p:extLst>
      <p:ext uri="{BB962C8B-B14F-4D97-AF65-F5344CB8AC3E}">
        <p14:creationId xmlns:p14="http://schemas.microsoft.com/office/powerpoint/2010/main" val="625518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商品信息文件中的信息说明</a:t>
            </a:r>
            <a:endParaRPr lang="x-none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8653" y="1456267"/>
            <a:ext cx="8052504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商品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       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6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个字符，开头字符为大写字母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M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，后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5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位为数字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名称       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不超过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个字符，中文汉字或英文字母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价格       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大于零的小数，精确到小数点后一位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描述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商品的描述信息 不超过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100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卖家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	 6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个字符，开头字符为大写字母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U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，后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5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位为数字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上架时间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yyyy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-mm-dd</a:t>
            </a:r>
            <a:endParaRPr lang="zh-CN" altLang="en-US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商品状态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包括已售出，已下架，销售中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整个商品信息文件不超过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200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行。</a:t>
            </a:r>
          </a:p>
          <a:p>
            <a:pPr lvl="1" indent="0" defTabSz="91440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5BE5CC-76A2-D948-BF71-4A8602098AD1}"/>
              </a:ext>
            </a:extLst>
          </p:cNvPr>
          <p:cNvSpPr txBox="1"/>
          <p:nvPr/>
        </p:nvSpPr>
        <p:spPr>
          <a:xfrm>
            <a:off x="5616278" y="5401733"/>
            <a:ext cx="257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参考商品信息文件格式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849B06-202F-C54B-A00A-8D99876B3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339" y="5808724"/>
            <a:ext cx="4398391" cy="7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7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题目背景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917" y="1668865"/>
            <a:ext cx="5140446" cy="4502541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实现一个</a:t>
            </a:r>
            <a:r>
              <a:rPr lang="en-US" altLang="zh-CN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C2C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交易平台管理系统。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zh-CN" altLang="en-US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用户作为买家，购买他人的商品。</a:t>
            </a:r>
            <a:endParaRPr lang="en-US" altLang="zh-CN" sz="22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zh-CN" altLang="en-US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用户作为卖家，发布自己的商品。</a:t>
            </a:r>
            <a:endParaRPr lang="en-US" altLang="zh-CN" sz="22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8255216-8A10-E447-9A03-6BFBE7F50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099" y="2049648"/>
            <a:ext cx="2997200" cy="787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8276336-F3AD-E14A-9C26-D2B8C6534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861" y="2937864"/>
            <a:ext cx="2429486" cy="98227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订单文件中的信息说明</a:t>
            </a:r>
            <a:endParaRPr lang="x-none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8653" y="1456267"/>
            <a:ext cx="8052504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订单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       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6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个字符，开头字符为大写字母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，后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5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位为数字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商品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	6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个字符，开头字符为大写字母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M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，后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5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位为数字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交易金额       大于零的小数，精确到小数点后一位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交易时间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yyyy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-mm-dd</a:t>
            </a:r>
            <a:endParaRPr lang="zh-CN" altLang="en-US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卖家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	 6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个字符，开头字符为大写字母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U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，后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5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位为数字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买家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	 6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个字符，开头字符为大写字母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U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，后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5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位为数字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整个历史订单不超过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2000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行。</a:t>
            </a:r>
          </a:p>
          <a:p>
            <a:pPr lvl="1" indent="0" defTabSz="91440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5127DE-C4E9-BA43-9EB5-608DBCED7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257" y="5554435"/>
            <a:ext cx="4025900" cy="8001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53E3979-505A-9245-9667-1AA9C15DCD63}"/>
              </a:ext>
            </a:extLst>
          </p:cNvPr>
          <p:cNvSpPr txBox="1"/>
          <p:nvPr/>
        </p:nvSpPr>
        <p:spPr>
          <a:xfrm>
            <a:off x="4572000" y="518510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参考订单文件格式</a:t>
            </a:r>
          </a:p>
        </p:txBody>
      </p:sp>
    </p:spTree>
    <p:extLst>
      <p:ext uri="{BB962C8B-B14F-4D97-AF65-F5344CB8AC3E}">
        <p14:creationId xmlns:p14="http://schemas.microsoft.com/office/powerpoint/2010/main" val="3908085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2134390" y="2914455"/>
            <a:ext cx="4881245" cy="176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400" b="1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附加说明</a:t>
            </a:r>
            <a:endParaRPr lang="x-none" altLang="zh-CN" sz="4400" b="1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题目要求</a:t>
            </a:r>
            <a:endParaRPr lang="x-none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8653" y="1456267"/>
            <a:ext cx="8052504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完成管理员和用户的基本功能，可以获得题目的基本分。基本功能的实现应当与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中所展示的保持一致。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需要有良好的展示界面，如通过命令行输出展示，则应当具有规整的格式。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能够覆盖各种测试样例，如果输入错误，程序应当输出适当的提示语句。</a:t>
            </a:r>
          </a:p>
          <a:p>
            <a:pPr lvl="0" defTabSz="914400"/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27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额外创意，扩展功能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3" y="1456266"/>
            <a:ext cx="8052504" cy="4967111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在完成基本功能的前提下，任意发挥，目标：更易用，更合理，更强大。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buFont typeface="Wingdings" charset="2"/>
              <a:buChar char="l"/>
            </a:pP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例如：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实现基本的用户间留言功能（发送、接收留言消息）</a:t>
            </a:r>
          </a:p>
          <a:p>
            <a:pPr marL="857250" lvl="1" indent="-342900" defTabSz="914400">
              <a:buFont typeface="Wingdings" charset="2"/>
              <a:buChar char="l"/>
            </a:pPr>
            <a:r>
              <a:rPr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可以根据需要增加一些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其他合理的</a:t>
            </a:r>
            <a:r>
              <a:rPr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功能（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如查询商品时支持模糊匹配、根据不同属性搜索商品，买家查找某一卖家发布的商品，管理员查找某一用户的历史订单信息</a:t>
            </a:r>
            <a:r>
              <a:rPr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lang="en-US" altLang="en-US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设计用户友好的界面</a:t>
            </a: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实验周期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423" y="1929421"/>
            <a:ext cx="7690929" cy="4264116"/>
          </a:xfrm>
        </p:spPr>
        <p:txBody>
          <a:bodyPr>
            <a:noAutofit/>
          </a:bodyPr>
          <a:lstStyle/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周（本堂课）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布置题目，讲解题目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提交设计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，参考示例，给出完整的模块设计，数据结构思路及核心函数划分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lnSpc>
                <a:spcPct val="140000"/>
              </a:lnSpc>
              <a:buFont typeface="Wingdings" charset="2"/>
              <a:buChar char="l"/>
            </a:pP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代码完成基本功能，可编译运行，用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展示精化后的整体设计及实现框架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lnSpc>
                <a:spcPct val="140000"/>
              </a:lnSpc>
              <a:buFont typeface="Wingdings" charset="2"/>
              <a:buChar char="l"/>
            </a:pP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4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代码完整提交。并用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给出用户手册，助教会基于手册上功能进行检查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实验提交与检查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685581"/>
            <a:ext cx="8074673" cy="4491382"/>
          </a:xfrm>
        </p:spPr>
        <p:txBody>
          <a:bodyPr>
            <a:normAutofit/>
          </a:bodyPr>
          <a:lstStyle/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每周</a:t>
            </a:r>
            <a:r>
              <a:rPr lang="zh-CN" altLang="en-US" sz="22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周五上午</a:t>
            </a:r>
            <a:r>
              <a:rPr lang="en-US" altLang="zh-CN" sz="22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10:00</a:t>
            </a: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为</a:t>
            </a:r>
            <a:r>
              <a:rPr lang="en-US" altLang="zh-CN" sz="220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cslab</a:t>
            </a: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提交时间点。提交后无法修改。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责任助教当场完成相应任务项检查，未提交者不检查。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每个周期第一周第二周，每次随机抽取</a:t>
            </a:r>
            <a:r>
              <a:rPr lang="en-US" altLang="zh-CN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15</a:t>
            </a: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人，在主屏幕检查。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查重认定抄袭者，该实验整体不计分。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Thank you!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>
                <a:latin typeface="Microsoft YaHei" charset="0"/>
                <a:ea typeface="Microsoft YaHei" charset="0"/>
                <a:cs typeface="Microsoft YaHei" charset="0"/>
              </a:rPr>
              <a:t>Q&amp;A</a:t>
            </a:r>
            <a:endParaRPr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需要实现的功能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6224" y="1208868"/>
            <a:ext cx="3927099" cy="4509810"/>
          </a:xfrm>
        </p:spPr>
        <p:txBody>
          <a:bodyPr>
            <a:noAutofit/>
          </a:bodyPr>
          <a:lstStyle/>
          <a:p>
            <a:pPr defTabSz="914400"/>
            <a:endParaRPr lang="zh-CN" altLang="en-US" sz="16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00100" lvl="1" indent="-342900" defTabSz="914400">
              <a:buFont typeface="Wingdings" charset="2"/>
              <a:buChar char="l"/>
            </a:pPr>
            <a:r>
              <a:rPr lang="x-none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管理员功能：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57300" lvl="2" indent="-342900" defTabSz="914400">
              <a:buFont typeface="Wingdings" charset="2"/>
              <a:buChar char="l"/>
            </a:pPr>
            <a:r>
              <a:rPr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管理员登录、注销</a:t>
            </a:r>
            <a:endParaRPr lang="x-none" altLang="zh-CN" sz="1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57300" lvl="2" indent="-342900" defTabSz="914400">
              <a:buFont typeface="Wingdings" charset="2"/>
              <a:buChar char="l"/>
            </a:pP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查看、搜索、下架</a:t>
            </a:r>
            <a:r>
              <a:rPr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商品</a:t>
            </a:r>
            <a:endParaRPr lang="x-none" altLang="zh-CN" sz="1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57300" lvl="2" indent="-342900" defTabSz="914400">
              <a:buFont typeface="Wingdings" charset="2"/>
              <a:buChar char="l"/>
            </a:pP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查看所有订单</a:t>
            </a:r>
            <a:endParaRPr lang="en-US" altLang="zh-CN" sz="1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57300" lvl="2" indent="-342900" defTabSz="914400">
              <a:buFont typeface="Wingdings" charset="2"/>
              <a:buChar char="l"/>
            </a:pP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查看、删除用户</a:t>
            </a:r>
            <a:endParaRPr lang="en-US" altLang="zh-CN" sz="1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57300" lvl="2" indent="-342900" defTabSz="914400">
              <a:buFont typeface="Wingdings" charset="2"/>
              <a:buChar char="l"/>
            </a:pPr>
            <a:endParaRPr lang="en-US" altLang="zh-CN" sz="1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914400" lvl="1" indent="-342900" defTabSz="914400">
              <a:buFont typeface="Wingdings" charset="2"/>
              <a:buChar char="l"/>
            </a:pPr>
            <a:r>
              <a:rPr lang="zh-CN" altLang="en-US" sz="15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系统的数据存储功能</a:t>
            </a:r>
            <a:endParaRPr lang="en-US" altLang="zh-CN" sz="15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57300" lvl="2" indent="-342900" defTabSz="914400">
              <a:buFont typeface="Wingdings" charset="2"/>
              <a:buChar char="l"/>
            </a:pP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文件存储 对用户，商品，订单维护不同的文件。</a:t>
            </a:r>
            <a:endParaRPr lang="en-US" altLang="zh-CN" sz="1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-102447" y="770351"/>
            <a:ext cx="4586786" cy="53172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defTabSz="914400">
              <a:buFont typeface="Wingdings" charset="2"/>
              <a:buChar char="l"/>
            </a:pPr>
            <a:endParaRPr lang="zh-CN" altLang="en-US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用户功能：</a:t>
            </a:r>
          </a:p>
          <a:p>
            <a:pPr marL="1257300" lvl="2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登录、注册、注销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57300" lvl="2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卖家功能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600200" lvl="3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商品发布、下架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600200" lvl="3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修改商品信息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600200" lvl="3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查看已发布商品</a:t>
            </a:r>
          </a:p>
          <a:p>
            <a:pPr marL="1257300" lvl="2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买家功能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600200" lvl="3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查看、搜索商品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600200" lvl="3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购买商品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57300" lvl="2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查看历史订单（买家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&amp;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卖家）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57300" lvl="2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个人信息查看、修改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7615" y="2905125"/>
            <a:ext cx="4881245" cy="1763395"/>
          </a:xfrm>
        </p:spPr>
        <p:txBody>
          <a:bodyPr/>
          <a:lstStyle/>
          <a:p>
            <a:r>
              <a:rPr lang="x-none" altLang="zh-CN" sz="4400" b="1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管理员功能简介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管理员登录与注销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456267"/>
            <a:ext cx="8074673" cy="4720696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需检查管理员用户名和密码的正确性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（管理员的用户名和密码的值可以固定）</a:t>
            </a: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/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lnSpc>
                <a:spcPct val="160000"/>
              </a:lnSpc>
              <a:buFont typeface="Wingdings" charset="2"/>
              <a:buChar char="l"/>
            </a:pPr>
            <a:endParaRPr lang="en-US" altLang="en-US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lnSpc>
                <a:spcPct val="160000"/>
              </a:lnSpc>
              <a:buFont typeface="Wingdings" charset="2"/>
              <a:buChar char="l"/>
            </a:pPr>
            <a:r>
              <a:rPr lang="en-US" altLang="en-US" sz="2000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登录后展示管理员主菜单</a:t>
            </a:r>
            <a:endParaRPr lang="en-US" altLang="en-US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lnSpc>
                <a:spcPct val="160000"/>
              </a:lnSpc>
              <a:buFont typeface="Wingdings" charset="2"/>
              <a:buChar char="l"/>
            </a:pPr>
            <a:endParaRPr lang="en-US" altLang="en-US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defTabSz="914400">
              <a:lnSpc>
                <a:spcPct val="160000"/>
              </a:lnSpc>
            </a:pPr>
            <a:endParaRPr lang="en-US" altLang="zh-CN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None/>
            </a:pPr>
            <a:endParaRPr altLang="en-US" sz="2400" dirty="0"/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284E8E3-D5BD-204F-9837-3EDA63D27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75" y="2062489"/>
            <a:ext cx="4292600" cy="2286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95470B-F01C-D540-A99B-B220B5DA7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252" y="2316489"/>
            <a:ext cx="4203700" cy="2032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EB2A486-3A1F-2F44-A0F8-6350EFA23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2" y="5014383"/>
            <a:ext cx="7950200" cy="774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查看商品、订单列表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C9312EE-EE45-D443-A4CE-ABA21B187DAE}"/>
              </a:ext>
            </a:extLst>
          </p:cNvPr>
          <p:cNvSpPr/>
          <p:nvPr/>
        </p:nvSpPr>
        <p:spPr>
          <a:xfrm>
            <a:off x="-259914" y="1565715"/>
            <a:ext cx="80906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应以列表形式输出所有的商品信息，包括在售、售出、</a:t>
            </a:r>
            <a:r>
              <a:rPr lang="zh-CN" altLang="en-US" dirty="0">
                <a:solidFill>
                  <a:srgbClr val="C00000"/>
                </a:solidFill>
                <a:latin typeface="Adobe 楷体 Std R" pitchFamily="18" charset="-122"/>
                <a:ea typeface="Adobe 楷体 Std R" pitchFamily="18" charset="-122"/>
              </a:rPr>
              <a:t>下架状态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的商品</a:t>
            </a:r>
            <a:endParaRPr lang="en-US" altLang="zh-CN" dirty="0">
              <a:latin typeface="Adobe 楷体 Std R" pitchFamily="18" charset="-122"/>
              <a:ea typeface="Adobe 楷体 Std R" pitchFamily="18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注意每个商品的</a:t>
            </a: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ID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是唯一的。</a:t>
            </a:r>
            <a:endParaRPr lang="en-US" altLang="zh-CN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22D7355-28B9-034F-933A-6FB224A76F14}"/>
              </a:ext>
            </a:extLst>
          </p:cNvPr>
          <p:cNvSpPr txBox="1"/>
          <p:nvPr/>
        </p:nvSpPr>
        <p:spPr>
          <a:xfrm>
            <a:off x="282846" y="4366310"/>
            <a:ext cx="5749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以列表形式展示当前所有订单的信息，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每个订单</a:t>
            </a:r>
            <a:r>
              <a:rPr kumimoji="1" lang="en-US" altLang="zh-CN" dirty="0"/>
              <a:t>ID</a:t>
            </a:r>
            <a:r>
              <a:rPr kumimoji="1" lang="zh-CN" altLang="en-US" dirty="0"/>
              <a:t>是唯一的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8124EA9-3785-CB47-8253-01B110A33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7" y="2347542"/>
            <a:ext cx="6330516" cy="18832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71F4879-0D36-EB45-8F82-6EA57512F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46" y="5148137"/>
            <a:ext cx="88138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80A6B-B813-1349-90B5-FA2730BE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搜索商品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2CB81E-C3C4-954D-A12F-EA7E2C72420B}"/>
              </a:ext>
            </a:extLst>
          </p:cNvPr>
          <p:cNvSpPr txBox="1"/>
          <p:nvPr/>
        </p:nvSpPr>
        <p:spPr>
          <a:xfrm>
            <a:off x="662645" y="1714148"/>
            <a:ext cx="780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输入商品名称，在所有商品中搜索相应的商品并以列表形式展示信息。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F1BC7A-36EF-AD4C-BA34-51F5FEBA9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80" y="4196279"/>
            <a:ext cx="7442200" cy="23368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AC7BD4F-BA8E-3149-A5EF-36EB89D58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80" y="2183289"/>
            <a:ext cx="5783776" cy="191318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9A25F26-78A7-5C4B-ADC9-02FEBF805B5B}"/>
              </a:ext>
            </a:extLst>
          </p:cNvPr>
          <p:cNvSpPr txBox="1"/>
          <p:nvPr/>
        </p:nvSpPr>
        <p:spPr>
          <a:xfrm>
            <a:off x="6875813" y="2612571"/>
            <a:ext cx="159410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在基本功能中字符串完全匹配即可</a:t>
            </a:r>
          </a:p>
        </p:txBody>
      </p:sp>
    </p:spTree>
    <p:extLst>
      <p:ext uri="{BB962C8B-B14F-4D97-AF65-F5344CB8AC3E}">
        <p14:creationId xmlns:p14="http://schemas.microsoft.com/office/powerpoint/2010/main" val="75330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87671-B1EA-9549-B9E3-DB3CDD58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商品下架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0F9D7E-1C4A-4D43-8A3C-18A9E4260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57" y="1770443"/>
            <a:ext cx="2260600" cy="2959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CBEBFE-CA4C-EC49-8186-64ED3AE19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439" y="1770443"/>
            <a:ext cx="1955800" cy="18923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29EAE41-B0D2-7746-BEB7-EDB453733CCF}"/>
              </a:ext>
            </a:extLst>
          </p:cNvPr>
          <p:cNvSpPr txBox="1"/>
          <p:nvPr/>
        </p:nvSpPr>
        <p:spPr>
          <a:xfrm>
            <a:off x="5881624" y="3935391"/>
            <a:ext cx="258821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输入商品</a:t>
            </a:r>
            <a:r>
              <a:rPr kumimoji="1" lang="en-US" altLang="zh-CN" dirty="0"/>
              <a:t>ID</a:t>
            </a:r>
            <a:r>
              <a:rPr kumimoji="1" lang="zh-CN" altLang="en-US" dirty="0"/>
              <a:t>实现商品的删除，相应的文件中应同时更新。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4F7ECD-05C3-7244-AB3E-CC5364307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943" y="1770443"/>
            <a:ext cx="23749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66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3EC63-D428-7D45-9026-D35C517C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查看用户、删除用户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1B0600-E61A-8147-B704-D9554F1F155B}"/>
              </a:ext>
            </a:extLst>
          </p:cNvPr>
          <p:cNvSpPr txBox="1"/>
          <p:nvPr/>
        </p:nvSpPr>
        <p:spPr>
          <a:xfrm>
            <a:off x="453327" y="1748132"/>
            <a:ext cx="627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实现用户的列出和删除，每个用户具有唯一的</a:t>
            </a:r>
            <a:r>
              <a:rPr kumimoji="1" lang="en-US" altLang="zh-CN" dirty="0"/>
              <a:t>ID</a:t>
            </a:r>
            <a:r>
              <a:rPr kumimoji="1" lang="zh-CN" altLang="en-US" dirty="0"/>
              <a:t>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14C791-FA8E-0F43-A43A-43D5899F52C6}"/>
              </a:ext>
            </a:extLst>
          </p:cNvPr>
          <p:cNvSpPr txBox="1"/>
          <p:nvPr/>
        </p:nvSpPr>
        <p:spPr>
          <a:xfrm>
            <a:off x="890443" y="4363940"/>
            <a:ext cx="1983677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输入用户</a:t>
            </a:r>
            <a:r>
              <a:rPr kumimoji="1" lang="en-US" altLang="zh-CN" dirty="0"/>
              <a:t>ID</a:t>
            </a:r>
            <a:r>
              <a:rPr kumimoji="1" lang="zh-CN" altLang="en-US" dirty="0"/>
              <a:t>实现用户的删除，同</a:t>
            </a:r>
            <a:r>
              <a:rPr kumimoji="1" lang="zh-CN" altLang="en-US" dirty="0">
                <a:solidFill>
                  <a:srgbClr val="C00000"/>
                </a:solidFill>
              </a:rPr>
              <a:t>时下架该用户发布的商品</a:t>
            </a:r>
            <a:r>
              <a:rPr kumimoji="1" lang="zh-CN" altLang="en-US" dirty="0"/>
              <a:t>，相应的</a:t>
            </a:r>
            <a:r>
              <a:rPr kumimoji="1" lang="zh-CN" altLang="en-US" dirty="0">
                <a:solidFill>
                  <a:srgbClr val="C00000"/>
                </a:solidFill>
              </a:rPr>
              <a:t>文件中应同时更新</a:t>
            </a:r>
            <a:r>
              <a:rPr kumimoji="1" lang="zh-CN" altLang="en-US" dirty="0"/>
              <a:t>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BF4FED3-EBBC-0947-BD67-814FEEEB6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69" y="4060003"/>
            <a:ext cx="2438400" cy="2362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431BA66-D91E-CB46-A1F7-41C98A328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39" y="2206120"/>
            <a:ext cx="7416800" cy="12827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8856628-AF34-5741-928C-36EBA5C42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267" y="3579800"/>
            <a:ext cx="24003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94383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1328</Words>
  <Application>Microsoft Macintosh PowerPoint</Application>
  <PresentationFormat>全屏显示(4:3)</PresentationFormat>
  <Paragraphs>141</Paragraphs>
  <Slides>26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Microsoft YaHei</vt:lpstr>
      <vt:lpstr>Adobe 楷体 Std R</vt:lpstr>
      <vt:lpstr>Microsoft YaHei UI</vt:lpstr>
      <vt:lpstr>Arial</vt:lpstr>
      <vt:lpstr>Calibri</vt:lpstr>
      <vt:lpstr>Segoe UI</vt:lpstr>
      <vt:lpstr>Segoe UI Light</vt:lpstr>
      <vt:lpstr>Wingdings</vt:lpstr>
      <vt:lpstr>WelcomeDoc</vt:lpstr>
      <vt:lpstr>项目一 简易二手交易平台 </vt:lpstr>
      <vt:lpstr>题目背景</vt:lpstr>
      <vt:lpstr>需要实现的功能</vt:lpstr>
      <vt:lpstr>PowerPoint 演示文稿</vt:lpstr>
      <vt:lpstr>管理员登录与注销</vt:lpstr>
      <vt:lpstr>查看商品、订单列表</vt:lpstr>
      <vt:lpstr>搜索商品</vt:lpstr>
      <vt:lpstr>商品下架</vt:lpstr>
      <vt:lpstr>查看用户、删除用户</vt:lpstr>
      <vt:lpstr>PowerPoint 演示文稿</vt:lpstr>
      <vt:lpstr>用户登录注册与退出</vt:lpstr>
      <vt:lpstr>卖家功能</vt:lpstr>
      <vt:lpstr>卖家功能</vt:lpstr>
      <vt:lpstr>买家功能</vt:lpstr>
      <vt:lpstr>买家功能</vt:lpstr>
      <vt:lpstr>个人信息查看、修改</vt:lpstr>
      <vt:lpstr>数据存储</vt:lpstr>
      <vt:lpstr>用户文件的信息说明</vt:lpstr>
      <vt:lpstr>商品信息文件中的信息说明</vt:lpstr>
      <vt:lpstr>订单文件中的信息说明</vt:lpstr>
      <vt:lpstr>PowerPoint 演示文稿</vt:lpstr>
      <vt:lpstr>题目要求</vt:lpstr>
      <vt:lpstr>额外创意，扩展功能</vt:lpstr>
      <vt:lpstr>实验周期</vt:lpstr>
      <vt:lpstr>实验提交与检查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</cp:revision>
  <dcterms:created xsi:type="dcterms:W3CDTF">2017-02-23T09:11:23Z</dcterms:created>
  <dcterms:modified xsi:type="dcterms:W3CDTF">2021-03-26T02:53:52Z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KSOProductBuildVer">
    <vt:lpwstr>2052-10.1.0.5672</vt:lpwstr>
  </property>
</Properties>
</file>