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300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6" r:id="rId20"/>
    <p:sldId id="297" r:id="rId21"/>
    <p:sldId id="298" r:id="rId22"/>
    <p:sldId id="299" r:id="rId23"/>
    <p:sldId id="301" r:id="rId24"/>
    <p:sldId id="295" r:id="rId25"/>
    <p:sldId id="274" r:id="rId26"/>
    <p:sldId id="292" r:id="rId27"/>
    <p:sldId id="277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6"/>
            <p14:sldId id="30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299"/>
            <p14:sldId id="301"/>
            <p14:sldId id="295"/>
            <p14:sldId id="274"/>
            <p14:sldId id="292"/>
            <p14:sldId id="27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3" autoAdjust="0"/>
    <p:restoredTop sz="87449" autoAdjust="0"/>
  </p:normalViewPr>
  <p:slideViewPr>
    <p:cSldViewPr snapToGrid="0">
      <p:cViewPr varScale="1">
        <p:scale>
          <a:sx n="103" d="100"/>
          <a:sy n="103" d="100"/>
        </p:scale>
        <p:origin x="200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9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4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886698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240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800">
                <a:solidFill>
                  <a:schemeClr val="tx1"/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1400">
                <a:solidFill>
                  <a:schemeClr val="tx1"/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4/16/2021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8060402020202020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80604020202020204" charset="0"/>
        <a:buChar char="•"/>
        <a:defRPr lang="zh-CN"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8060402020202020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ct val="30000"/>
        </a:spcBef>
        <a:buFont typeface="Arial" panose="02080604020202020204" charset="0"/>
        <a:buChar char="•"/>
        <a:defRPr lang="zh-CN"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756" y="1649112"/>
            <a:ext cx="8855242" cy="2922889"/>
          </a:xfrm>
        </p:spPr>
        <p:txBody>
          <a:bodyPr/>
          <a:lstStyle/>
          <a:p>
            <a:r>
              <a:rPr lang="zh-CN" altLang="en-US" sz="3200" dirty="0">
                <a:latin typeface="Microsoft YaHei" charset="0"/>
                <a:ea typeface="Microsoft YaHei" charset="0"/>
                <a:cs typeface="Microsoft YaHei" charset="0"/>
              </a:rPr>
              <a:t>项目二  </a:t>
            </a:r>
            <a:r>
              <a:rPr lang="en-US" altLang="zh-CN" sz="3200" b="1" dirty="0">
                <a:latin typeface="Arial" charset="0"/>
                <a:ea typeface="宋体" charset="0"/>
              </a:rPr>
              <a:t>Linux</a:t>
            </a:r>
            <a:r>
              <a:rPr lang="zh-CN" altLang="en-US" sz="3200" b="1">
                <a:latin typeface="Arial" charset="0"/>
                <a:ea typeface="宋体" charset="0"/>
              </a:rPr>
              <a:t>下编程：命令行交互式数据库系统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05C543-89D2-4E98-B4DE-C05095700165}"/>
              </a:ext>
            </a:extLst>
          </p:cNvPr>
          <p:cNvSpPr/>
          <p:nvPr/>
        </p:nvSpPr>
        <p:spPr>
          <a:xfrm>
            <a:off x="453327" y="6175474"/>
            <a:ext cx="8416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说明：</a:t>
            </a:r>
            <a:r>
              <a:rPr lang="en-US" altLang="zh-CN" sz="1400"/>
              <a:t>《</a:t>
            </a:r>
            <a:r>
              <a:rPr lang="zh-CN" altLang="en-US" sz="1400"/>
              <a:t>数据库简介</a:t>
            </a:r>
            <a:r>
              <a:rPr lang="en-US" altLang="zh-CN" sz="1400"/>
              <a:t>》</a:t>
            </a:r>
            <a:r>
              <a:rPr lang="zh-CN" altLang="en-US" sz="1400"/>
              <a:t>参考自</a:t>
            </a:r>
            <a:r>
              <a:rPr lang="en-US" altLang="zh-CN" sz="1400"/>
              <a:t>https://www.liaoxuefeng.com/wiki/1177760294764384/1179613436834240</a:t>
            </a:r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查看现有数据表的数量、每个表的表名和字段名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D1DBC-0D20-4F1C-9012-1E71BCAD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24928"/>
            <a:ext cx="6567918" cy="14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student</a:t>
            </a:r>
            <a:r>
              <a:rPr lang="zh-CN" altLang="en-US"/>
              <a:t>表，再次查看现有表格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为了后续演示，我们重新添加</a:t>
            </a:r>
            <a:r>
              <a:rPr lang="en-US" altLang="zh-CN"/>
              <a:t>student</a:t>
            </a:r>
            <a:r>
              <a:rPr lang="zh-CN" altLang="en-US"/>
              <a:t>表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4E31D0-1F9D-41BF-BAC3-99EA64B2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8" y="2616195"/>
            <a:ext cx="4189422" cy="2087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D7B76B-C272-498F-976D-DC0405F8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8" y="5493802"/>
            <a:ext cx="7765208" cy="10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student</a:t>
            </a:r>
            <a:r>
              <a:rPr lang="zh-CN" altLang="en-US"/>
              <a:t>表中添加三行数据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D623B7-7A8A-41DC-9C20-ADF41D02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5128"/>
            <a:ext cx="8043244" cy="29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表中每一行的每一列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14728-D13A-44A2-AD83-73E4029C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1743"/>
            <a:ext cx="6908800" cy="28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表中每一行的姓名、学号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F7609-26B8-4A31-B8B9-EE1F6B6C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5563"/>
            <a:ext cx="6353654" cy="26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student</a:t>
            </a:r>
            <a:r>
              <a:rPr lang="zh-CN" altLang="en-US"/>
              <a:t>表中籍贯为广东的行的姓名、学号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D9873-FA37-40CD-A420-C5C3088C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06330"/>
            <a:ext cx="7781684" cy="1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为了方便展示，再新增一行学生数据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7F782B-DE7F-40C6-83D6-E994C296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82" y="2706833"/>
            <a:ext cx="7813130" cy="11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查看籍贯列中不重复的数值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76E6E-F069-4FF0-9B72-21F06FA8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453508"/>
            <a:ext cx="5918200" cy="37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将赵六的籍贯更改为江苏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E6BE4-7F96-4AC5-823E-A04EDF3D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16985"/>
            <a:ext cx="7875178" cy="3066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50E112-2A1C-4767-B58F-D0B10F4D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2" y="2616984"/>
            <a:ext cx="7686902" cy="5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删除赵六这一行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366A8B-1D35-46BE-BBF1-D165F799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8405"/>
            <a:ext cx="7626350" cy="33877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7D3CE7-F7CF-49F2-98A6-AE3AD4CF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538405"/>
            <a:ext cx="7173921" cy="6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环境下，实现一个通过</a:t>
            </a:r>
            <a:r>
              <a:rPr lang="en-US" altLang="zh-CN"/>
              <a:t>SQL</a:t>
            </a:r>
            <a:r>
              <a:rPr lang="zh-CN" altLang="en-US"/>
              <a:t>语句进行交互的数据库系统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实现的功能均为简化版，不需要学习真实的</a:t>
            </a:r>
            <a:r>
              <a:rPr lang="en-US" altLang="zh-CN"/>
              <a:t>SQL</a:t>
            </a:r>
            <a:r>
              <a:rPr lang="zh-CN" altLang="en-US"/>
              <a:t>语句、数据库</a:t>
            </a:r>
          </a:p>
        </p:txBody>
      </p:sp>
    </p:spTree>
    <p:extLst>
      <p:ext uri="{BB962C8B-B14F-4D97-AF65-F5344CB8AC3E}">
        <p14:creationId xmlns:p14="http://schemas.microsoft.com/office/powerpoint/2010/main" val="261863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再新增一个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211220001</a:t>
            </a:r>
            <a:r>
              <a:rPr lang="zh-CN" altLang="en-US"/>
              <a:t>的学生，由于</a:t>
            </a:r>
            <a:r>
              <a:rPr lang="en-US" altLang="zh-CN"/>
              <a:t>id</a:t>
            </a:r>
            <a:r>
              <a:rPr lang="zh-CN" altLang="en-US"/>
              <a:t>是主键且已经存在</a:t>
            </a:r>
            <a:r>
              <a:rPr lang="en-US" altLang="zh-CN"/>
              <a:t>id=211220001</a:t>
            </a:r>
            <a:r>
              <a:rPr lang="zh-CN" altLang="en-US"/>
              <a:t>的行，所以操作失败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3106D9-1A2F-4DBB-A6D1-0CA92C33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59517"/>
            <a:ext cx="7965734" cy="11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6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系统重启后，所有数据表应与系统关闭前一致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可以使用文本文件或二进制文件进行存储，文件名、文件结构均可自行设计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32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支持</a:t>
            </a:r>
            <a:r>
              <a:rPr lang="en-US" altLang="zh-CN"/>
              <a:t>ALTER</a:t>
            </a:r>
            <a:r>
              <a:rPr lang="zh-CN" altLang="en-US"/>
              <a:t>语句，可修改表结构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例如：删除</a:t>
            </a:r>
            <a:r>
              <a:rPr lang="en-US" altLang="zh-CN"/>
              <a:t>birth_place</a:t>
            </a:r>
            <a:r>
              <a:rPr lang="zh-CN" altLang="en-US"/>
              <a:t>列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49A91-1F33-425C-8C7C-BC7AD2446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" y="3211080"/>
            <a:ext cx="7888780" cy="2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8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拓展功能举例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命令行历史记录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类似于</a:t>
            </a:r>
            <a:r>
              <a:rPr lang="en-US" altLang="zh-CN"/>
              <a:t>Linux</a:t>
            </a:r>
            <a:r>
              <a:rPr lang="zh-CN" altLang="en-US"/>
              <a:t>终端，通过方向键查看历史指令，并且可直接执行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命令行自动补全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类似于</a:t>
            </a:r>
            <a:r>
              <a:rPr lang="en-US" altLang="zh-CN"/>
              <a:t>Linux</a:t>
            </a:r>
            <a:r>
              <a:rPr lang="zh-CN" altLang="en-US"/>
              <a:t>终端，通过</a:t>
            </a:r>
            <a:r>
              <a:rPr lang="en-US" altLang="zh-CN"/>
              <a:t>Tab</a:t>
            </a:r>
            <a:r>
              <a:rPr lang="zh-CN" altLang="en-US"/>
              <a:t>键自动补全指令、表明、字段名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24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本次实验禁止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使用数据库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使用第三方工具库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使用图形用户界面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请不要添加“用户登录”等功能，保证系统启动后开始接收用户指令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请提交兼容</a:t>
            </a:r>
            <a:r>
              <a:rPr lang="en-US" altLang="zh-CN"/>
              <a:t>Linux</a:t>
            </a:r>
            <a:r>
              <a:rPr lang="zh-CN" altLang="en-US"/>
              <a:t>环境、使用</a:t>
            </a:r>
            <a:r>
              <a:rPr lang="en-US" altLang="zh-CN"/>
              <a:t>make</a:t>
            </a:r>
            <a:r>
              <a:rPr lang="zh-CN" altLang="en-US"/>
              <a:t>构建的代码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29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86A0-F978-4DF8-BFD7-D307E07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8D38D-A703-475F-A6BB-A5C5793D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文档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虚拟机安装教程（已上传至群文件）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altLang="zh-CN"/>
              <a:t>Linux</a:t>
            </a:r>
            <a:r>
              <a:rPr lang="zh-CN" altLang="en-US"/>
              <a:t>入门指南（已上传至</a:t>
            </a:r>
            <a:r>
              <a:rPr lang="en-US" altLang="zh-CN"/>
              <a:t>cslabcms</a:t>
            </a:r>
            <a:r>
              <a:rPr lang="zh-CN" altLang="en-US"/>
              <a:t>）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实验手册（已上传至</a:t>
            </a:r>
            <a:r>
              <a:rPr lang="en-US" altLang="zh-CN"/>
              <a:t>cslabcms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常见问题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altLang="zh-CN"/>
              <a:t>https://docs.qq.com/doc/DRW9MUGhCdXpvQVdH</a:t>
            </a:r>
          </a:p>
        </p:txBody>
      </p:sp>
    </p:spTree>
    <p:extLst>
      <p:ext uri="{BB962C8B-B14F-4D97-AF65-F5344CB8AC3E}">
        <p14:creationId xmlns:p14="http://schemas.microsoft.com/office/powerpoint/2010/main" val="38392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86A0-F978-4DF8-BFD7-D307E07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8D38D-A703-475F-A6BB-A5C5793D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PPT</a:t>
            </a:r>
            <a:r>
              <a:rPr lang="zh-CN" altLang="en-US"/>
              <a:t>上的例子仅供参考，请以实验手册和</a:t>
            </a:r>
            <a:r>
              <a:rPr lang="en-US" altLang="zh-CN"/>
              <a:t>FAQ</a:t>
            </a:r>
            <a:r>
              <a:rPr lang="zh-CN" altLang="en-US"/>
              <a:t>为准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1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DAC06-2190-4ED0-80CE-8523087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如何开始？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59C9C-55E9-40C2-9088-68F9E5B2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翻阅</a:t>
            </a:r>
            <a:r>
              <a:rPr lang="en-US" altLang="zh-CN"/>
              <a:t>《</a:t>
            </a:r>
            <a:r>
              <a:rPr lang="zh-CN" altLang="en-US"/>
              <a:t>虚拟机安装教程</a:t>
            </a:r>
            <a:r>
              <a:rPr lang="en-US" altLang="zh-CN"/>
              <a:t>》</a:t>
            </a:r>
            <a:r>
              <a:rPr lang="zh-CN" altLang="en-US"/>
              <a:t>和</a:t>
            </a:r>
            <a:r>
              <a:rPr lang="en-US" altLang="zh-CN"/>
              <a:t>《Linux</a:t>
            </a:r>
            <a:r>
              <a:rPr lang="zh-CN" altLang="en-US"/>
              <a:t>基础</a:t>
            </a:r>
            <a:r>
              <a:rPr lang="en-US" altLang="zh-CN"/>
              <a:t>》</a:t>
            </a:r>
            <a:r>
              <a:rPr lang="zh-CN" altLang="en-US"/>
              <a:t>，配置环境，熟悉基本指令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阅读</a:t>
            </a:r>
            <a:r>
              <a:rPr lang="en-US" altLang="zh-CN"/>
              <a:t>《</a:t>
            </a:r>
            <a:r>
              <a:rPr lang="zh-CN" altLang="en-US"/>
              <a:t>实验手册</a:t>
            </a:r>
            <a:r>
              <a:rPr lang="en-US" altLang="zh-CN"/>
              <a:t>》</a:t>
            </a:r>
            <a:r>
              <a:rPr lang="zh-CN" altLang="en-US"/>
              <a:t>和</a:t>
            </a:r>
            <a:r>
              <a:rPr lang="en-US" altLang="zh-CN"/>
              <a:t>FAQ</a:t>
            </a:r>
            <a:r>
              <a:rPr lang="zh-CN" altLang="en-US"/>
              <a:t>，</a:t>
            </a:r>
            <a:r>
              <a:rPr lang="zh-CN" altLang="en-US" u="sng"/>
              <a:t>第一周上交项目设计</a:t>
            </a:r>
            <a:r>
              <a:rPr lang="en-US" altLang="zh-CN" u="sng"/>
              <a:t>PPT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开始编程（并随时关注</a:t>
            </a:r>
            <a:r>
              <a:rPr lang="en-US" altLang="zh-CN"/>
              <a:t>FAQ</a:t>
            </a:r>
            <a:r>
              <a:rPr lang="zh-CN" altLang="en-US"/>
              <a:t>的更新），</a:t>
            </a:r>
            <a:r>
              <a:rPr lang="zh-CN" altLang="en-US" u="sng"/>
              <a:t>第二周上传基本功能代码</a:t>
            </a:r>
            <a:endParaRPr lang="en-US" altLang="zh-CN" u="sng"/>
          </a:p>
          <a:p>
            <a:pPr marL="457200" indent="-457200">
              <a:buFont typeface="+mj-lt"/>
              <a:buAutoNum type="arabicPeriod"/>
            </a:pPr>
            <a:r>
              <a:rPr lang="zh-CN" altLang="en-US" u="sng"/>
              <a:t>第三周上传最终代码及最终</a:t>
            </a:r>
            <a:r>
              <a:rPr lang="en-US" altLang="zh-CN" u="sng"/>
              <a:t>PPT</a:t>
            </a:r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483963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实验目标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系统执行的流程只是一个简单的循环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F8A5B5-3B67-41A0-A134-6299E9CA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05" y="2807079"/>
            <a:ext cx="5762667" cy="3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应用程序需要保存用户的数据，一个最简单的方法是把数据写入文件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例如：要保存一个班级所有学生的信息，可以向文件中写入一个</a:t>
            </a:r>
            <a:r>
              <a:rPr lang="en-US" altLang="zh-CN"/>
              <a:t>txt</a:t>
            </a:r>
            <a:r>
              <a:rPr lang="zh-CN" altLang="en-US"/>
              <a:t>文件；要保存另一个班级的学生信息，只需要再创建一个</a:t>
            </a:r>
            <a:r>
              <a:rPr lang="en-US" altLang="zh-CN"/>
              <a:t>txt</a:t>
            </a:r>
            <a:r>
              <a:rPr lang="zh-CN" altLang="en-US"/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37CE43-D77F-446B-A7A2-DCA2FE0A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17" y="4224200"/>
            <a:ext cx="3383765" cy="16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但是，随着应用程序的功能越来越复杂，数据量越来越大，如何管理这些数据就成了大问题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读写文件并解析出数据需要大量重复代码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从成千上万的数据中快速查询出指定数据需要复杂的逻辑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所以，数据库作为一种专门管理数据的软件就出现了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应用程序不需要自己管理数据，而是通过数据库软件提供的接口来读写数据</a:t>
            </a:r>
          </a:p>
        </p:txBody>
      </p:sp>
    </p:spTree>
    <p:extLst>
      <p:ext uri="{BB962C8B-B14F-4D97-AF65-F5344CB8AC3E}">
        <p14:creationId xmlns:p14="http://schemas.microsoft.com/office/powerpoint/2010/main" val="106087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4" y="1825625"/>
            <a:ext cx="788669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关系型数据库把数据看作是一个二维表格，任何数据都可以通过行号</a:t>
            </a:r>
            <a:r>
              <a:rPr lang="en-US" altLang="zh-CN"/>
              <a:t>+</a:t>
            </a:r>
            <a:r>
              <a:rPr lang="zh-CN" altLang="en-US"/>
              <a:t>列号来唯一确定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可以类比为一个</a:t>
            </a:r>
            <a:r>
              <a:rPr lang="en-US" altLang="zh-CN"/>
              <a:t>Excel</a:t>
            </a:r>
            <a:r>
              <a:rPr lang="zh-CN" altLang="en-US"/>
              <a:t>表格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8C28EE-6213-45E4-B1DC-95865CE0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89" y="4436191"/>
            <a:ext cx="3647943" cy="14274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DF1545-A597-44B9-91F7-4528DD1E2D96}"/>
              </a:ext>
            </a:extLst>
          </p:cNvPr>
          <p:cNvSpPr txBox="1"/>
          <p:nvPr/>
        </p:nvSpPr>
        <p:spPr>
          <a:xfrm>
            <a:off x="1840231" y="5863647"/>
            <a:ext cx="16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MySQL</a:t>
            </a:r>
            <a:r>
              <a:rPr lang="zh-CN" altLang="en-US"/>
              <a:t>数据库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4BA4EA-0700-4120-97B8-DE38FB28CDAA}"/>
              </a:ext>
            </a:extLst>
          </p:cNvPr>
          <p:cNvSpPr txBox="1"/>
          <p:nvPr/>
        </p:nvSpPr>
        <p:spPr>
          <a:xfrm>
            <a:off x="5983994" y="5863647"/>
            <a:ext cx="123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Excel</a:t>
            </a:r>
            <a:r>
              <a:rPr lang="zh-CN" altLang="en-US"/>
              <a:t>表格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FA6DDE-8F33-4C97-87C2-2AC76736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42" y="4430924"/>
            <a:ext cx="3212108" cy="14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4942-FC3E-4DD1-9B2B-7D5DC7DC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7" y="50800"/>
            <a:ext cx="8062025" cy="1158068"/>
          </a:xfrm>
        </p:spPr>
        <p:txBody>
          <a:bodyPr/>
          <a:lstStyle/>
          <a:p>
            <a:r>
              <a:rPr lang="zh-CN" altLang="en-US"/>
              <a:t>数据库简介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EAFB7-3B3C-483D-B506-BB3E7711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4" y="1825625"/>
            <a:ext cx="788669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许多关系型数据库都支持“主键”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例如：我们把“学号”这一列作为主键，那么每一行的学号都是互不相同的。若尝试新增一个学号与某一行相同的数据时，系统会报错，并拒绝该数据。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B7BDB-068F-4CE0-83F2-8175BE0B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3" y="4518017"/>
            <a:ext cx="8145514" cy="5619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B61693-45C6-4E4B-B126-2D166EA0260C}"/>
              </a:ext>
            </a:extLst>
          </p:cNvPr>
          <p:cNvSpPr txBox="1"/>
          <p:nvPr/>
        </p:nvSpPr>
        <p:spPr>
          <a:xfrm>
            <a:off x="1839521" y="5244875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由于已存在学号为</a:t>
            </a:r>
            <a:r>
              <a:rPr lang="en-US" altLang="zh-CN"/>
              <a:t>211220001</a:t>
            </a:r>
            <a:r>
              <a:rPr lang="zh-CN" altLang="en-US"/>
              <a:t>的学生，新数据插入失败</a:t>
            </a:r>
          </a:p>
        </p:txBody>
      </p:sp>
    </p:spTree>
    <p:extLst>
      <p:ext uri="{BB962C8B-B14F-4D97-AF65-F5344CB8AC3E}">
        <p14:creationId xmlns:p14="http://schemas.microsoft.com/office/powerpoint/2010/main" val="2880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启动程序</a:t>
            </a:r>
            <a:endParaRPr lang="en-US" altLang="zh-CN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zh-CN" altLang="en-US"/>
              <a:t>开始等待用户输入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7F4C96-4D91-4CFE-8664-A5A398DA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5" y="3697287"/>
            <a:ext cx="7813793" cy="6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FBB7F-001B-4A26-816F-DDC6B87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C6D2-BC6A-4D86-B04E-5D999FF1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新建一个名为</a:t>
            </a:r>
            <a:r>
              <a:rPr lang="en-US" altLang="zh-CN"/>
              <a:t>student</a:t>
            </a:r>
            <a:r>
              <a:rPr lang="zh-CN" altLang="en-US"/>
              <a:t>的数据表，有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birth_place</a:t>
            </a:r>
            <a:r>
              <a:rPr lang="zh-CN" altLang="en-US"/>
              <a:t>三个字段，其中</a:t>
            </a:r>
            <a:r>
              <a:rPr lang="en-US" altLang="zh-CN"/>
              <a:t>id</a:t>
            </a:r>
            <a:r>
              <a:rPr lang="zh-CN" altLang="en-US"/>
              <a:t>为主键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5E97FA-2125-4604-85A6-3358E3D9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7765208" cy="10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984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全屏显示(4:3)</PresentationFormat>
  <Paragraphs>94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Microsoft YaHei UI</vt:lpstr>
      <vt:lpstr>宋体</vt:lpstr>
      <vt:lpstr>微软雅黑</vt:lpstr>
      <vt:lpstr>微软雅黑</vt:lpstr>
      <vt:lpstr>Arial</vt:lpstr>
      <vt:lpstr>Calibri</vt:lpstr>
      <vt:lpstr>Segoe UI</vt:lpstr>
      <vt:lpstr>Segoe UI Light</vt:lpstr>
      <vt:lpstr>WelcomeDoc</vt:lpstr>
      <vt:lpstr>项目二  Linux下编程：命令行交互式数据库系统 </vt:lpstr>
      <vt:lpstr>实验目标</vt:lpstr>
      <vt:lpstr>实验目标</vt:lpstr>
      <vt:lpstr>数据库简介</vt:lpstr>
      <vt:lpstr>数据库简介</vt:lpstr>
      <vt:lpstr>数据库简介</vt:lpstr>
      <vt:lpstr>数据库简介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一个例子</vt:lpstr>
      <vt:lpstr>拓展功能举例</vt:lpstr>
      <vt:lpstr>拓展功能举例</vt:lpstr>
      <vt:lpstr>实验要求</vt:lpstr>
      <vt:lpstr>实验资源</vt:lpstr>
      <vt:lpstr>说明</vt:lpstr>
      <vt:lpstr>如何开始？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2021-04-16T00:48:06Z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