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1" r:id="rId2"/>
  </p:sldMasterIdLst>
  <p:notesMasterIdLst>
    <p:notesMasterId r:id="rId32"/>
  </p:notesMasterIdLst>
  <p:sldIdLst>
    <p:sldId id="256" r:id="rId3"/>
    <p:sldId id="413" r:id="rId4"/>
    <p:sldId id="298" r:id="rId5"/>
    <p:sldId id="304" r:id="rId6"/>
    <p:sldId id="433" r:id="rId7"/>
    <p:sldId id="434" r:id="rId8"/>
    <p:sldId id="465" r:id="rId9"/>
    <p:sldId id="466" r:id="rId10"/>
    <p:sldId id="467" r:id="rId11"/>
    <p:sldId id="468" r:id="rId12"/>
    <p:sldId id="418" r:id="rId13"/>
    <p:sldId id="309" r:id="rId14"/>
    <p:sldId id="310" r:id="rId15"/>
    <p:sldId id="436" r:id="rId16"/>
    <p:sldId id="437" r:id="rId17"/>
    <p:sldId id="432" r:id="rId18"/>
    <p:sldId id="421" r:id="rId19"/>
    <p:sldId id="422" r:id="rId20"/>
    <p:sldId id="423" r:id="rId21"/>
    <p:sldId id="424" r:id="rId22"/>
    <p:sldId id="425" r:id="rId23"/>
    <p:sldId id="426" r:id="rId24"/>
    <p:sldId id="427" r:id="rId25"/>
    <p:sldId id="428" r:id="rId26"/>
    <p:sldId id="435" r:id="rId27"/>
    <p:sldId id="429" r:id="rId28"/>
    <p:sldId id="430" r:id="rId29"/>
    <p:sldId id="431" r:id="rId30"/>
    <p:sldId id="27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413"/>
            <p14:sldId id="298"/>
            <p14:sldId id="304"/>
            <p14:sldId id="433"/>
            <p14:sldId id="434"/>
            <p14:sldId id="465"/>
            <p14:sldId id="466"/>
            <p14:sldId id="467"/>
            <p14:sldId id="468"/>
            <p14:sldId id="418"/>
            <p14:sldId id="309"/>
            <p14:sldId id="310"/>
            <p14:sldId id="436"/>
            <p14:sldId id="437"/>
            <p14:sldId id="432"/>
            <p14:sldId id="421"/>
            <p14:sldId id="422"/>
            <p14:sldId id="423"/>
            <p14:sldId id="424"/>
            <p14:sldId id="425"/>
            <p14:sldId id="426"/>
            <p14:sldId id="427"/>
            <p14:sldId id="428"/>
            <p14:sldId id="435"/>
            <p14:sldId id="429"/>
            <p14:sldId id="430"/>
            <p14:sldId id="431"/>
            <p14:sldId id="271"/>
          </p14:sldIdLst>
        </p14:section>
      </p14:sectionLst>
    </p:ext>
    <p:ext uri="{EFAFB233-063F-42B5-8137-9DF3F51BA10A}">
      <p15:sldGuideLst xmlns:p15="http://schemas.microsoft.com/office/powerpoint/2012/main">
        <p15:guide id="1" orient="horz" pos="2125">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24725"/>
    <a:srgbClr val="C00000"/>
    <a:srgbClr val="DD462F"/>
    <a:srgbClr val="D24726"/>
    <a:srgbClr val="EFD5A2"/>
    <a:srgbClr val="D2B4A6"/>
    <a:srgbClr val="734F29"/>
    <a:srgbClr val="AEB785"/>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21" autoAdjust="0"/>
    <p:restoredTop sz="94301" autoAdjust="0"/>
  </p:normalViewPr>
  <p:slideViewPr>
    <p:cSldViewPr snapToGrid="0">
      <p:cViewPr varScale="1">
        <p:scale>
          <a:sx n="68" d="100"/>
          <a:sy n="68" d="100"/>
        </p:scale>
        <p:origin x="60" y="519"/>
      </p:cViewPr>
      <p:guideLst>
        <p:guide orient="horz" pos="2125"/>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t>2021/5/6</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简单介绍需要实现的内容</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uk-UA" smtClean="0"/>
              <a:t>12</a:t>
            </a:fld>
            <a:endParaRPr lang="uk-UA"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t>2021/5/6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t>2021/5/6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t>2021/5/6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t>2021/5/6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0" y="7291"/>
            <a:ext cx="7886700" cy="1325563"/>
          </a:xfrm>
        </p:spPr>
        <p:txBody>
          <a:bodyPr/>
          <a:lstStyle>
            <a:lvl1pPr>
              <a:defRPr>
                <a:solidFill>
                  <a:schemeClr val="bg1"/>
                </a:solidFill>
              </a:defRPr>
            </a:lvl1pPr>
          </a:lstStyle>
          <a:p>
            <a:r>
              <a:rPr kumimoji="1" lang="zh-CN" altLang="en-US" dirty="0"/>
              <a:t>单击此处编辑母版标题样式</a:t>
            </a:r>
          </a:p>
        </p:txBody>
      </p:sp>
      <p:sp>
        <p:nvSpPr>
          <p:cNvPr id="3" name="内容占位符 2"/>
          <p:cNvSpPr>
            <a:spLocks noGrp="1"/>
          </p:cNvSpPr>
          <p:nvPr>
            <p:ph idx="1"/>
          </p:nvPr>
        </p:nvSpPr>
        <p:spPr>
          <a:xfrm>
            <a:off x="628650" y="1558977"/>
            <a:ext cx="7886700" cy="4617986"/>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7626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6CD3400-A3FE-B946-A3A4-47ACBF263EE2}" type="datetimeFigureOut">
              <a:rPr kumimoji="1" lang="zh-CN" altLang="en-US" smtClean="0"/>
              <a:t>2021/5/6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B6BE337-6C82-214F-9EA6-558D35415685}"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t>2021/5/6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a:t>2021/5/6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zh-CN" altLang="en-US"/>
              <a:t>2021/5/6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zh-CN" altLang="en-US"/>
              <a:t>2021/5/6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zh-CN" altLang="en-US"/>
              <a:t>2021/5/6</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a:t>2021/5/6</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t>2021/5/6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t>5/6/2021</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14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14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140000"/>
        </a:lnSpc>
        <a:spcBef>
          <a:spcPct val="30000"/>
        </a:spcBef>
        <a:buFont typeface="Arial" panose="020B0604020202020204" pitchFamily="34" charset="0"/>
        <a:buChar char="•"/>
        <a:defRPr lang="zh-CN" sz="16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140000"/>
        </a:lnSpc>
        <a:spcBef>
          <a:spcPct val="30000"/>
        </a:spcBef>
        <a:buFont typeface="Arial" panose="020B0604020202020204" pitchFamily="34" charset="0"/>
        <a:buChar char="•"/>
        <a:defRPr lang="zh-CN" sz="140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140000"/>
        </a:lnSpc>
        <a:spcBef>
          <a:spcPct val="30000"/>
        </a:spcBef>
        <a:buFont typeface="Arial" panose="020B0604020202020204" pitchFamily="34" charset="0"/>
        <a:buChar char="•"/>
        <a:defRPr lang="zh-CN" sz="140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D3400-A3FE-B946-A3A4-47ACBF263EE2}" type="datetimeFigureOut">
              <a:rPr kumimoji="1" lang="zh-CN" altLang="en-US" smtClean="0"/>
              <a:t>2021/5/6</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BE337-6C82-214F-9EA6-558D35415685}" type="slidenum">
              <a:rPr kumimoji="1" lang="zh-CN" altLang="en-US" smtClean="0"/>
              <a:t>‹#›</a:t>
            </a:fld>
            <a:endParaRPr kumimoji="1" lang="zh-CN" altLang="en-US"/>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E6%B7%B1%E5%BA%A6%E4%BC%98%E5%85%88%E9%81%8D%E5%8E%86"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tif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6100" y="2837815"/>
            <a:ext cx="7519670" cy="846455"/>
          </a:xfrm>
        </p:spPr>
        <p:txBody>
          <a:bodyPr>
            <a:normAutofit/>
          </a:bodyPr>
          <a:lstStyle/>
          <a:p>
            <a:r>
              <a:rPr lang="zh-CN" altLang="en-US" dirty="0"/>
              <a:t>实验三：</a:t>
            </a:r>
            <a:r>
              <a:rPr lang="en-US" altLang="zh-CN" dirty="0"/>
              <a:t>AI</a:t>
            </a:r>
            <a:r>
              <a:rPr altLang="en-US" dirty="0"/>
              <a:t>设计</a:t>
            </a:r>
            <a:r>
              <a:rPr lang="en-US" altLang="zh-CN" dirty="0"/>
              <a:t>——</a:t>
            </a:r>
            <a:r>
              <a:rPr lang="zh-CN" altLang="en-US" dirty="0"/>
              <a:t>连六棋</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628650" y="7291"/>
            <a:ext cx="7886700" cy="1325563"/>
          </a:xfrm>
          <a:prstGeom prst="rect">
            <a:avLst/>
          </a:prstGeom>
        </p:spPr>
        <p:txBody>
          <a:bodyPr vert="horz" lIns="91440" tIns="45720" rIns="91440" bIns="45720" rtlCol="0" anchor="ctr">
            <a:normAutofit/>
          </a:bodyPr>
          <a:lstStyle>
            <a:lvl1pPr algn="l" defTabSz="685800" rtl="0" eaLnBrk="1" latinLnBrk="0" hangingPunct="1">
              <a:spcBef>
                <a:spcPct val="0"/>
              </a:spcBef>
              <a:buNone/>
              <a:defRPr lang="zh-CN" sz="3300" kern="1200">
                <a:solidFill>
                  <a:schemeClr val="bg1"/>
                </a:solidFill>
                <a:latin typeface="Microsoft YaHei UI" panose="020B0503020204020204" pitchFamily="34" charset="-122"/>
                <a:ea typeface="Microsoft YaHei UI" panose="020B0503020204020204" pitchFamily="34" charset="-122"/>
                <a:cs typeface="+mj-cs"/>
              </a:defRPr>
            </a:lvl1pPr>
          </a:lstStyle>
          <a:p>
            <a:r>
              <a:rPr kumimoji="1" lang="zh-CN" altLang="en-US" dirty="0"/>
              <a:t>实验内容</a:t>
            </a:r>
          </a:p>
        </p:txBody>
      </p:sp>
      <p:sp>
        <p:nvSpPr>
          <p:cNvPr id="8" name="文本框 7"/>
          <p:cNvSpPr txBox="1"/>
          <p:nvPr/>
        </p:nvSpPr>
        <p:spPr>
          <a:xfrm>
            <a:off x="528955" y="1105535"/>
            <a:ext cx="8479790" cy="5723890"/>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saveChessBoard</a:t>
            </a:r>
            <a:r>
              <a:rPr lang="zh-CN" alt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保存本地棋盘。你的</a:t>
            </a:r>
            <a:r>
              <a:rPr lang="en-US" altLang="zh-CN" sz="2000" dirty="0">
                <a:latin typeface="微软雅黑" panose="020B0503020204020204" pitchFamily="34" charset="-122"/>
                <a:ea typeface="微软雅黑" panose="020B0503020204020204" pitchFamily="34" charset="-122"/>
              </a:rPr>
              <a:t>step</a:t>
            </a:r>
            <a:r>
              <a:rPr lang="zh-CN" altLang="en-US" sz="2000" dirty="0">
                <a:latin typeface="微软雅黑" panose="020B0503020204020204" pitchFamily="34" charset="-122"/>
                <a:ea typeface="微软雅黑" panose="020B0503020204020204" pitchFamily="34" charset="-122"/>
              </a:rPr>
              <a:t>函数依赖于一个本地棋盘来判断落子，因此你需要实现这个函数来对本地棋盘进行准确实时地更新，具体的数据结构不作要求。现有代码中没有调用这个函数，你需要在恰当的地方调用它来保存棋盘。如在每个</a:t>
            </a:r>
            <a:r>
              <a:rPr lang="en-US" altLang="zh-CN" sz="2000" dirty="0">
                <a:latin typeface="微软雅黑" panose="020B0503020204020204" pitchFamily="34" charset="-122"/>
                <a:ea typeface="微软雅黑" panose="020B0503020204020204" pitchFamily="34" charset="-122"/>
              </a:rPr>
              <a:t>handleMessage</a:t>
            </a:r>
            <a:r>
              <a:rPr lang="zh-CN" altLang="en-US" sz="2000" dirty="0">
                <a:latin typeface="微软雅黑" panose="020B0503020204020204" pitchFamily="34" charset="-122"/>
                <a:ea typeface="微软雅黑" panose="020B0503020204020204" pitchFamily="34" charset="-122"/>
              </a:rPr>
              <a:t>函数和</a:t>
            </a:r>
            <a:r>
              <a:rPr lang="en-US" altLang="zh-CN" sz="2000" dirty="0">
                <a:latin typeface="微软雅黑" panose="020B0503020204020204" pitchFamily="34" charset="-122"/>
                <a:ea typeface="微软雅黑" panose="020B0503020204020204" pitchFamily="34" charset="-122"/>
              </a:rPr>
              <a:t>step</a:t>
            </a:r>
            <a:r>
              <a:rPr lang="zh-CN" altLang="en-US" sz="2000" dirty="0">
                <a:latin typeface="微软雅黑" panose="020B0503020204020204" pitchFamily="34" charset="-122"/>
                <a:ea typeface="微软雅黑" panose="020B0503020204020204" pitchFamily="34" charset="-122"/>
              </a:rPr>
              <a:t>函数的最后或其他你觉得需要更新本地棋盘的位置。</a:t>
            </a:r>
          </a:p>
          <a:p>
            <a:pPr indent="0" fontAlgn="auto">
              <a:lnSpc>
                <a:spcPct val="150000"/>
              </a:lnSpc>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indent="0" fontAlgn="auto">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开发中，你需要自行实现棋局复盘来进行</a:t>
            </a:r>
            <a:r>
              <a:rPr lang="en-US" altLang="zh-CN" sz="2000" dirty="0">
                <a:latin typeface="微软雅黑" panose="020B0503020204020204" pitchFamily="34" charset="-122"/>
                <a:ea typeface="微软雅黑" panose="020B0503020204020204" pitchFamily="34" charset="-122"/>
              </a:rPr>
              <a:t>debug</a:t>
            </a:r>
            <a:r>
              <a:rPr lang="zh-CN" altLang="en-US" sz="2000" dirty="0">
                <a:latin typeface="微软雅黑" panose="020B0503020204020204" pitchFamily="34" charset="-122"/>
                <a:ea typeface="微软雅黑" panose="020B0503020204020204" pitchFamily="34" charset="-122"/>
              </a:rPr>
              <a:t>，这可以通过每次调用</a:t>
            </a:r>
            <a:r>
              <a:rPr lang="en-US" altLang="zh-CN" sz="2000" dirty="0">
                <a:latin typeface="微软雅黑" panose="020B0503020204020204" pitchFamily="34" charset="-122"/>
                <a:ea typeface="微软雅黑" panose="020B0503020204020204" pitchFamily="34" charset="-122"/>
              </a:rPr>
              <a:t>saveChessBoard</a:t>
            </a:r>
            <a:r>
              <a:rPr lang="zh-CN" altLang="en-US" sz="2000" dirty="0">
                <a:latin typeface="微软雅黑" panose="020B0503020204020204" pitchFamily="34" charset="-122"/>
                <a:ea typeface="微软雅黑" panose="020B0503020204020204" pitchFamily="34" charset="-122"/>
              </a:rPr>
              <a:t>的同时将实时棋盘信息写入文件里来实现。你也可以实现更漂亮的复盘方式（如图形界面的复盘），可以作为额外功能的得分点。</a:t>
            </a:r>
            <a:br>
              <a:rPr lang="en-US" altLang="zh-CN" sz="2000" dirty="0">
                <a:latin typeface="微软雅黑" panose="020B0503020204020204" pitchFamily="34" charset="-122"/>
                <a:ea typeface="微软雅黑" panose="020B0503020204020204" pitchFamily="34" charset="-122"/>
              </a:rPr>
            </a:b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628650" y="7291"/>
            <a:ext cx="7886700" cy="1325563"/>
          </a:xfrm>
          <a:prstGeom prst="rect">
            <a:avLst/>
          </a:prstGeom>
        </p:spPr>
        <p:txBody>
          <a:bodyPr vert="horz" lIns="91440" tIns="45720" rIns="91440" bIns="45720" rtlCol="0" anchor="ctr">
            <a:normAutofit/>
          </a:bodyPr>
          <a:lstStyle>
            <a:lvl1pPr algn="l" defTabSz="685800" rtl="0" eaLnBrk="1" latinLnBrk="0" hangingPunct="1">
              <a:spcBef>
                <a:spcPct val="0"/>
              </a:spcBef>
              <a:buNone/>
              <a:defRPr lang="zh-CN" sz="3300" kern="1200">
                <a:solidFill>
                  <a:schemeClr val="bg1"/>
                </a:solidFill>
                <a:latin typeface="Microsoft YaHei UI" panose="020B0503020204020204" pitchFamily="34" charset="-122"/>
                <a:ea typeface="Microsoft YaHei UI" panose="020B0503020204020204" pitchFamily="34" charset="-122"/>
                <a:cs typeface="+mj-cs"/>
              </a:defRPr>
            </a:lvl1pPr>
          </a:lstStyle>
          <a:p>
            <a:r>
              <a:rPr kumimoji="1" lang="zh-CN" altLang="en-US" dirty="0"/>
              <a:t>实验内容</a:t>
            </a:r>
          </a:p>
        </p:txBody>
      </p:sp>
      <p:sp>
        <p:nvSpPr>
          <p:cNvPr id="4" name="文本框 3"/>
          <p:cNvSpPr txBox="1"/>
          <p:nvPr/>
        </p:nvSpPr>
        <p:spPr>
          <a:xfrm>
            <a:off x="492991" y="1765298"/>
            <a:ext cx="8158410" cy="4246245"/>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Week 1</a:t>
            </a:r>
            <a:r>
              <a:rPr lang="zh-CN" altLang="en-US" sz="2000" dirty="0">
                <a:latin typeface="微软雅黑" panose="020B0503020204020204" pitchFamily="34" charset="-122"/>
                <a:ea typeface="微软雅黑" panose="020B0503020204020204" pitchFamily="34" charset="-122"/>
              </a:rPr>
              <a:t>：提交设计</a:t>
            </a:r>
            <a:r>
              <a:rPr lang="en-US" altLang="zh-CN" sz="2000" dirty="0">
                <a:latin typeface="微软雅黑" panose="020B0503020204020204" pitchFamily="34" charset="-122"/>
                <a:ea typeface="微软雅黑" panose="020B0503020204020204" pitchFamily="34" charset="-122"/>
              </a:rPr>
              <a:t>PPT</a:t>
            </a:r>
            <a:r>
              <a:rPr lang="zh-CN" altLang="en-US" sz="2000" dirty="0">
                <a:latin typeface="微软雅黑" panose="020B0503020204020204" pitchFamily="34" charset="-122"/>
                <a:ea typeface="微软雅黑" panose="020B0503020204020204" pitchFamily="34" charset="-122"/>
              </a:rPr>
              <a:t>，基本算法思路</a:t>
            </a:r>
          </a:p>
          <a:p>
            <a:pPr marL="342900" indent="-342900" fontAlgn="auto">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Week 2</a:t>
            </a:r>
            <a:r>
              <a:rPr lang="zh-CN" altLang="en-US" sz="2000" dirty="0">
                <a:latin typeface="微软雅黑" panose="020B0503020204020204" pitchFamily="34" charset="-122"/>
                <a:ea typeface="微软雅黑" panose="020B0503020204020204" pitchFamily="34" charset="-122"/>
              </a:rPr>
              <a:t>：实现基础功能，起码能够</a:t>
            </a:r>
            <a:r>
              <a:rPr lang="zh-CN" altLang="en-US" sz="2000" dirty="0">
                <a:solidFill>
                  <a:srgbClr val="FF0000"/>
                </a:solidFill>
                <a:latin typeface="微软雅黑" panose="020B0503020204020204" pitchFamily="34" charset="-122"/>
                <a:ea typeface="微软雅黑" panose="020B0503020204020204" pitchFamily="34" charset="-122"/>
              </a:rPr>
              <a:t>无错地</a:t>
            </a:r>
            <a:r>
              <a:rPr lang="zh-CN" altLang="en-US" sz="2000" dirty="0">
                <a:latin typeface="微软雅黑" panose="020B0503020204020204" pitchFamily="34" charset="-122"/>
                <a:ea typeface="微软雅黑" panose="020B0503020204020204" pitchFamily="34" charset="-122"/>
              </a:rPr>
              <a:t>完成对局。我们提供了多种难度的内置</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算法，实现情况按照</a:t>
            </a:r>
            <a:r>
              <a:rPr lang="zh-CN" sz="2000" dirty="0">
                <a:latin typeface="微软雅黑" panose="020B0503020204020204" pitchFamily="34" charset="-122"/>
                <a:ea typeface="微软雅黑" panose="020B0503020204020204" pitchFamily="34" charset="-122"/>
              </a:rPr>
              <a:t>能够战胜的难度评定</a:t>
            </a:r>
            <a:endParaRPr lang="en-US" altLang="zh-CN" sz="2000" dirty="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Week 3</a:t>
            </a:r>
            <a:r>
              <a:rPr lang="zh-CN" altLang="en-US" sz="2000" dirty="0">
                <a:latin typeface="微软雅黑" panose="020B0503020204020204" pitchFamily="34" charset="-122"/>
                <a:ea typeface="微软雅黑" panose="020B0503020204020204" pitchFamily="34" charset="-122"/>
              </a:rPr>
              <a:t>：进一步提升你的算法，我们将会举行班内选拔赛，本次实验的一部分分数将由选拔赛的成绩给定</a:t>
            </a:r>
          </a:p>
          <a:p>
            <a:pPr indent="0" fontAlgn="auto">
              <a:lnSpc>
                <a:spcPct val="15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（在这次实验中，只有选拔赛的优胜者才可以获得满分）</a:t>
            </a:r>
          </a:p>
          <a:p>
            <a:pPr indent="0" fontAlgn="auto">
              <a:lnSpc>
                <a:spcPct val="150000"/>
              </a:lnSpc>
              <a:buFont typeface="Arial" panose="020B0604020202020204" pitchFamily="34" charset="0"/>
              <a:buNone/>
            </a:pPr>
            <a:r>
              <a:rPr lang="zh-CN" altLang="en-US" sz="2000" strike="sngStrike" dirty="0">
                <a:solidFill>
                  <a:schemeClr val="tx1"/>
                </a:solidFill>
                <a:uFillTx/>
                <a:latin typeface="微软雅黑" panose="020B0503020204020204" pitchFamily="34" charset="-122"/>
                <a:ea typeface="微软雅黑" panose="020B0503020204020204" pitchFamily="34" charset="-122"/>
              </a:rPr>
              <a:t>鼓励内卷</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比赛规则</a:t>
            </a:r>
            <a:endParaRPr kumimoji="1" lang="zh-CN" altLang="en-US" dirty="0"/>
          </a:p>
        </p:txBody>
      </p:sp>
      <p:sp>
        <p:nvSpPr>
          <p:cNvPr id="3" name="内容占位符 2"/>
          <p:cNvSpPr>
            <a:spLocks noGrp="1"/>
          </p:cNvSpPr>
          <p:nvPr>
            <p:ph idx="1"/>
          </p:nvPr>
        </p:nvSpPr>
        <p:spPr/>
        <p:txBody>
          <a:bodyPr>
            <a:normAutofit/>
          </a:bodyPr>
          <a:lstStyle/>
          <a:p>
            <a:pPr marL="342900" indent="-342900"/>
            <a:r>
              <a:rPr lang="zh-CN" altLang="en-US" sz="2400" dirty="0">
                <a:latin typeface="微软雅黑" panose="020B0503020204020204" pitchFamily="34" charset="-122"/>
                <a:ea typeface="微软雅黑" panose="020B0503020204020204" pitchFamily="34" charset="-122"/>
              </a:rPr>
              <a:t>在第三周结束，由每组助教在组内选拔</a:t>
            </a:r>
            <a:r>
              <a:rPr lang="en-US" altLang="zh-CN" sz="2400" dirty="0">
                <a:latin typeface="微软雅黑" panose="020B0503020204020204" pitchFamily="34" charset="-122"/>
                <a:ea typeface="微软雅黑" panose="020B0503020204020204" pitchFamily="34" charset="-122"/>
              </a:rPr>
              <a:t>5</a:t>
            </a:r>
            <a:r>
              <a:rPr altLang="en-US" sz="2400" dirty="0">
                <a:latin typeface="微软雅黑" panose="020B0503020204020204" pitchFamily="34" charset="-122"/>
                <a:ea typeface="微软雅黑" panose="020B0503020204020204" pitchFamily="34" charset="-122"/>
              </a:rPr>
              <a:t>名同学晋级，两个班所有获得晋级的同学共同参加班级选拔赛</a:t>
            </a:r>
          </a:p>
          <a:p>
            <a:pPr marL="342900" indent="-342900"/>
            <a:r>
              <a:rPr lang="zh-CN" altLang="en-US" sz="2400" dirty="0">
                <a:latin typeface="微软雅黑" panose="020B0503020204020204" pitchFamily="34" charset="-122"/>
                <a:ea typeface="微软雅黑" panose="020B0503020204020204" pitchFamily="34" charset="-122"/>
              </a:rPr>
              <a:t>没有从小组晋级的同学额外分数由每组助教根据组内选拔成绩自行给定</a:t>
            </a:r>
          </a:p>
          <a:p>
            <a:pPr marL="342900" indent="-342900"/>
            <a:r>
              <a:rPr lang="zh-CN" altLang="en-US" sz="2400" dirty="0">
                <a:latin typeface="微软雅黑" panose="020B0503020204020204" pitchFamily="34" charset="-122"/>
                <a:ea typeface="微软雅黑" panose="020B0503020204020204" pitchFamily="34" charset="-122"/>
              </a:rPr>
              <a:t>整个比赛采用多轮淘汰赛制，每轮比赛胜者晋级下一轮比赛，如此进行多轮，直到产生冠亚季军</a:t>
            </a:r>
            <a:endParaRPr lang="en-US" altLang="zh-CN" dirty="0">
              <a:latin typeface="微软雅黑" panose="020B0503020204020204" pitchFamily="34" charset="-122"/>
              <a:ea typeface="微软雅黑" panose="020B0503020204020204" pitchFamily="34" charset="-122"/>
            </a:endParaRPr>
          </a:p>
          <a:p>
            <a:pPr marL="342900" indent="-342900"/>
            <a:r>
              <a:rPr lang="zh-CN" altLang="en-US" sz="2400" dirty="0">
                <a:latin typeface="微软雅黑" panose="020B0503020204020204" pitchFamily="34" charset="-122"/>
                <a:ea typeface="微软雅黑" panose="020B0503020204020204" pitchFamily="34" charset="-122"/>
              </a:rPr>
              <a:t>每轮比赛服务器</a:t>
            </a:r>
            <a:r>
              <a:rPr lang="zh-CN" altLang="en-US" sz="2400" dirty="0">
                <a:solidFill>
                  <a:srgbClr val="FF0000"/>
                </a:solidFill>
                <a:latin typeface="微软雅黑" panose="020B0503020204020204" pitchFamily="34" charset="-122"/>
                <a:ea typeface="微软雅黑" panose="020B0503020204020204" pitchFamily="34" charset="-122"/>
              </a:rPr>
              <a:t>随机</a:t>
            </a:r>
            <a:r>
              <a:rPr lang="zh-CN" altLang="en-US" sz="2400" dirty="0">
                <a:latin typeface="微软雅黑" panose="020B0503020204020204" pitchFamily="34" charset="-122"/>
                <a:ea typeface="微软雅黑" panose="020B0503020204020204" pitchFamily="34" charset="-122"/>
              </a:rPr>
              <a:t>从选手池中选取</a:t>
            </a:r>
            <a:r>
              <a:rPr lang="zh-CN" altLang="en-US" sz="2400" dirty="0">
                <a:solidFill>
                  <a:srgbClr val="FF0000"/>
                </a:solidFill>
                <a:latin typeface="微软雅黑" panose="020B0503020204020204" pitchFamily="34" charset="-122"/>
                <a:ea typeface="微软雅黑" panose="020B0503020204020204" pitchFamily="34" charset="-122"/>
              </a:rPr>
              <a:t>两名</a:t>
            </a:r>
            <a:r>
              <a:rPr lang="zh-CN" altLang="en-US" sz="2400" dirty="0">
                <a:latin typeface="微软雅黑" panose="020B0503020204020204" pitchFamily="34" charset="-122"/>
                <a:ea typeface="微软雅黑" panose="020B0503020204020204" pitchFamily="34" charset="-122"/>
              </a:rPr>
              <a:t>进行匹配对战，每次对战均进行</a:t>
            </a:r>
            <a:r>
              <a:rPr lang="zh-CN" altLang="en-US" sz="2400" dirty="0">
                <a:solidFill>
                  <a:srgbClr val="FF0000"/>
                </a:solidFill>
                <a:latin typeface="微软雅黑" panose="020B0503020204020204" pitchFamily="34" charset="-122"/>
                <a:ea typeface="微软雅黑" panose="020B0503020204020204" pitchFamily="34" charset="-122"/>
              </a:rPr>
              <a:t>三局</a:t>
            </a:r>
            <a:r>
              <a:rPr lang="zh-CN" altLang="en-US" sz="2400" dirty="0">
                <a:latin typeface="微软雅黑" panose="020B0503020204020204" pitchFamily="34" charset="-122"/>
                <a:ea typeface="微软雅黑" panose="020B0503020204020204" pitchFamily="34" charset="-122"/>
              </a:rPr>
              <a:t>，三局两胜中获胜的玩家晋级</a:t>
            </a:r>
            <a:endParaRPr lang="en-US" altLang="zh-CN" dirty="0">
              <a:latin typeface="微软雅黑" panose="020B0503020204020204" pitchFamily="34" charset="-122"/>
              <a:ea typeface="微软雅黑" panose="020B0503020204020204" pitchFamily="34" charset="-122"/>
            </a:endParaRPr>
          </a:p>
          <a:p>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比赛注意事项</a:t>
            </a:r>
            <a:endParaRPr kumimoji="1" lang="zh-CN" altLang="en-US" dirty="0"/>
          </a:p>
        </p:txBody>
      </p:sp>
      <p:sp>
        <p:nvSpPr>
          <p:cNvPr id="3" name="内容占位符 2"/>
          <p:cNvSpPr>
            <a:spLocks noGrp="1"/>
          </p:cNvSpPr>
          <p:nvPr>
            <p:ph idx="1"/>
          </p:nvPr>
        </p:nvSpPr>
        <p:spPr/>
        <p:txBody>
          <a:bodyPr>
            <a:normAutofit/>
          </a:bodyPr>
          <a:lstStyle/>
          <a:p>
            <a:pPr marL="342900" indent="-342900"/>
            <a:r>
              <a:rPr lang="zh-CN" altLang="en-US" dirty="0">
                <a:latin typeface="微软雅黑" panose="020B0503020204020204" pitchFamily="34" charset="-122"/>
                <a:ea typeface="微软雅黑" panose="020B0503020204020204" pitchFamily="34" charset="-122"/>
              </a:rPr>
              <a:t>每轮比赛开始后，每位参赛者</a:t>
            </a:r>
            <a:r>
              <a:rPr lang="zh-CN" altLang="en-US" dirty="0">
                <a:solidFill>
                  <a:srgbClr val="FF0000"/>
                </a:solidFill>
                <a:latin typeface="微软雅黑" panose="020B0503020204020204" pitchFamily="34" charset="-122"/>
                <a:ea typeface="微软雅黑" panose="020B0503020204020204" pitchFamily="34" charset="-122"/>
              </a:rPr>
              <a:t>有且仅有一次</a:t>
            </a:r>
            <a:r>
              <a:rPr lang="zh-CN" altLang="en-US" dirty="0">
                <a:latin typeface="微软雅黑" panose="020B0503020204020204" pitchFamily="34" charset="-122"/>
                <a:ea typeface="微软雅黑" panose="020B0503020204020204" pitchFamily="34" charset="-122"/>
              </a:rPr>
              <a:t>连入服务器的机会，先连入的参赛者需要等待其他参赛者，所以</a:t>
            </a:r>
            <a:r>
              <a:rPr lang="zh-CN" altLang="en-US" dirty="0">
                <a:solidFill>
                  <a:srgbClr val="FF0000"/>
                </a:solidFill>
                <a:latin typeface="微软雅黑" panose="020B0503020204020204" pitchFamily="34" charset="-122"/>
                <a:ea typeface="微软雅黑" panose="020B0503020204020204" pitchFamily="34" charset="-122"/>
              </a:rPr>
              <a:t>程序运行后请不要再进行任何其他操作，双手离开键盘即可</a:t>
            </a:r>
            <a:r>
              <a:rPr lang="zh-CN" altLang="en-US" dirty="0">
                <a:latin typeface="微软雅黑" panose="020B0503020204020204" pitchFamily="34" charset="-122"/>
                <a:ea typeface="微软雅黑" panose="020B0503020204020204" pitchFamily="34" charset="-122"/>
              </a:rPr>
              <a:t>，当所有参赛者均连入服务器后，比赛自动开始。</a:t>
            </a:r>
          </a:p>
          <a:p>
            <a:pPr marL="342900" indent="-342900"/>
            <a:r>
              <a:rPr lang="zh-CN" altLang="en-US" dirty="0">
                <a:latin typeface="微软雅黑" panose="020B0503020204020204" pitchFamily="34" charset="-122"/>
                <a:ea typeface="微软雅黑" panose="020B0503020204020204" pitchFamily="34" charset="-122"/>
              </a:rPr>
              <a:t>对比赛结果有异议的同学可以要求助教给予相应的比赛记录日志复盘查看</a:t>
            </a:r>
          </a:p>
          <a:p>
            <a:pPr marL="342900" indent="-342900"/>
            <a:r>
              <a:rPr lang="zh-CN" altLang="en-US" dirty="0">
                <a:solidFill>
                  <a:srgbClr val="FF0000"/>
                </a:solidFill>
                <a:latin typeface="微软雅黑" panose="020B0503020204020204" pitchFamily="34" charset="-122"/>
                <a:ea typeface="微软雅黑" panose="020B0503020204020204" pitchFamily="34" charset="-122"/>
              </a:rPr>
              <a:t>任何违反比赛规则和注意事项的行为，后果自负</a:t>
            </a:r>
          </a:p>
          <a:p>
            <a:pPr marL="0" indent="0">
              <a:buNone/>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关于比赛</a:t>
            </a:r>
            <a:endParaRPr altLang="en-US" sz="3200" dirty="0"/>
          </a:p>
        </p:txBody>
      </p:sp>
      <p:sp>
        <p:nvSpPr>
          <p:cNvPr id="4" name="文本框 3"/>
          <p:cNvSpPr txBox="1"/>
          <p:nvPr/>
        </p:nvSpPr>
        <p:spPr>
          <a:xfrm>
            <a:off x="547692" y="1588067"/>
            <a:ext cx="8158410" cy="2676525"/>
          </a:xfrm>
          <a:prstGeom prst="rect">
            <a:avLst/>
          </a:prstGeom>
          <a:noFill/>
        </p:spPr>
        <p:txBody>
          <a:bodyPr wrap="square" rtlCol="0">
            <a:spAutoFit/>
          </a:bodyPr>
          <a:lstStyle/>
          <a:p>
            <a:pPr indent="0">
              <a:buFont typeface="Arial" panose="020B0604020202020204" pitchFamily="34" charset="0"/>
              <a:buNone/>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第三周周五（</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28</a:t>
            </a:r>
            <a:r>
              <a:rPr lang="zh-CN" altLang="en-US" sz="2000" dirty="0">
                <a:latin typeface="微软雅黑" panose="020B0503020204020204" pitchFamily="34" charset="-122"/>
                <a:ea typeface="微软雅黑" panose="020B0503020204020204" pitchFamily="34" charset="-122"/>
              </a:rPr>
              <a:t>日）号前，各个组须决出前</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名，进入周五的</a:t>
            </a:r>
            <a:r>
              <a:rPr lang="zh-CN" altLang="en-US" sz="2000" dirty="0">
                <a:solidFill>
                  <a:srgbClr val="FF0000"/>
                </a:solidFill>
                <a:latin typeface="微软雅黑" panose="020B0503020204020204" pitchFamily="34" charset="-122"/>
                <a:ea typeface="微软雅黑" panose="020B0503020204020204" pitchFamily="34" charset="-122"/>
              </a:rPr>
              <a:t>决赛</a:t>
            </a:r>
            <a:r>
              <a:rPr lang="zh-CN" altLang="en-US" sz="2000" dirty="0">
                <a:latin typeface="微软雅黑" panose="020B0503020204020204" pitchFamily="34" charset="-122"/>
                <a:ea typeface="微软雅黑" panose="020B0503020204020204" pitchFamily="34" charset="-122"/>
              </a:rPr>
              <a:t>。进入决赛的同学在周五的总验收上进行决赛，争夺</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总冠军</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实验提交与检查</a:t>
            </a:r>
          </a:p>
        </p:txBody>
      </p:sp>
      <p:sp>
        <p:nvSpPr>
          <p:cNvPr id="3" name="内容占位符 2"/>
          <p:cNvSpPr>
            <a:spLocks noGrp="1"/>
          </p:cNvSpPr>
          <p:nvPr>
            <p:ph idx="1"/>
          </p:nvPr>
        </p:nvSpPr>
        <p:spPr>
          <a:xfrm>
            <a:off x="628652" y="1685581"/>
            <a:ext cx="8074673" cy="4491382"/>
          </a:xfrm>
        </p:spPr>
        <p:txBody>
          <a:bodyPr>
            <a:normAutofit/>
          </a:bodyPr>
          <a:lstStyle/>
          <a:p>
            <a:pPr marL="342900" lvl="1"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每周五上午</a:t>
            </a: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点为最终时间点，之后系统关闭。提交后无法修改。</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每个周期第一周第二周，每次随机抽取同学，在主屏幕检查</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查重认定抄袭者，该实验整体不计分</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defTabSz="9144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每周照例，助教会抽取一个晚上作为答疑时间</a:t>
            </a:r>
            <a:endPar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857250" lvl="1" indent="-342900" defTabSz="914400">
              <a:lnSpc>
                <a:spcPct val="100000"/>
              </a:lnSpc>
              <a:spcBef>
                <a:spcPts val="0"/>
              </a:spcBef>
              <a:spcAft>
                <a:spcPts val="0"/>
              </a:spcAft>
            </a:pPr>
            <a:endParaRPr lang="en-US" altLang="zh-CN" sz="1800" dirty="0">
              <a:solidFill>
                <a:schemeClr val="tx1"/>
              </a:solidFill>
              <a:latin typeface="Adobe 楷体 Std R" panose="02020400000000000000" pitchFamily="18" charset="-122"/>
              <a:ea typeface="Adobe 楷体 Std R" panose="02020400000000000000" pitchFamily="18"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附录：算法数据结构思路参考</a:t>
            </a:r>
          </a:p>
        </p:txBody>
      </p:sp>
      <p:sp>
        <p:nvSpPr>
          <p:cNvPr id="3" name="内容占位符 2"/>
          <p:cNvSpPr>
            <a:spLocks noGrp="1"/>
          </p:cNvSpPr>
          <p:nvPr>
            <p:ph idx="1"/>
          </p:nvPr>
        </p:nvSpPr>
        <p:spPr>
          <a:xfrm>
            <a:off x="628650" y="1558925"/>
            <a:ext cx="7886700" cy="1630680"/>
          </a:xfrm>
        </p:spPr>
        <p:txBody>
          <a:bodyPr/>
          <a:lstStyle/>
          <a:p>
            <a:r>
              <a:rPr lang="zh-CN" altLang="en-US"/>
              <a:t>以下内容请有选择的自行查阅学习</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 y="567690"/>
            <a:ext cx="4970780" cy="594995"/>
          </a:xfrm>
        </p:spPr>
        <p:txBody>
          <a:bodyPr>
            <a:normAutofit fontScale="90000"/>
          </a:bodyPr>
          <a:lstStyle/>
          <a:p>
            <a:r>
              <a:rPr lang="zh-CN" altLang="en-US" sz="3200" dirty="0"/>
              <a:t>算法数据结构思路</a:t>
            </a:r>
            <a:endParaRPr altLang="en-US" sz="3200" dirty="0"/>
          </a:p>
        </p:txBody>
      </p:sp>
      <p:sp>
        <p:nvSpPr>
          <p:cNvPr id="4" name="文本框 3"/>
          <p:cNvSpPr txBox="1"/>
          <p:nvPr/>
        </p:nvSpPr>
        <p:spPr>
          <a:xfrm>
            <a:off x="521566" y="1679507"/>
            <a:ext cx="8158410" cy="3170099"/>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最基础的搜索算法之深度优先搜索（</a:t>
            </a:r>
            <a:r>
              <a:rPr lang="en-US" altLang="zh-CN" sz="2000" dirty="0">
                <a:latin typeface="微软雅黑" panose="020B0503020204020204" pitchFamily="34" charset="-122"/>
                <a:ea typeface="微软雅黑" panose="020B0503020204020204" pitchFamily="34" charset="-122"/>
              </a:rPr>
              <a:t>DFS</a:t>
            </a:r>
            <a:r>
              <a:rPr lang="zh-CN" altLang="en-US"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br>
              <a:rPr lang="en-US" altLang="zh-CN" sz="2000" dirty="0">
                <a:latin typeface="微软雅黑" panose="020B0503020204020204" pitchFamily="34" charset="-122"/>
                <a:ea typeface="微软雅黑" panose="020B0503020204020204" pitchFamily="34" charset="-122"/>
              </a:rPr>
            </a:br>
            <a:r>
              <a:rPr lang="zh-CN" altLang="en-US" sz="2000" dirty="0"/>
              <a:t>深度优先遍历图的方法是，从图中某顶点</a:t>
            </a:r>
            <a:r>
              <a:rPr lang="en-US" altLang="zh-CN" sz="2000" dirty="0"/>
              <a:t>v</a:t>
            </a:r>
            <a:r>
              <a:rPr lang="zh-CN" altLang="en-US" sz="2000" dirty="0"/>
              <a:t>出发：</a:t>
            </a:r>
          </a:p>
          <a:p>
            <a:r>
              <a:rPr lang="zh-CN" altLang="en-US" sz="2000" dirty="0"/>
              <a:t>（</a:t>
            </a:r>
            <a:r>
              <a:rPr lang="en-US" altLang="zh-CN" sz="2000" dirty="0"/>
              <a:t>1</a:t>
            </a:r>
            <a:r>
              <a:rPr lang="zh-CN" altLang="en-US" sz="2000" dirty="0"/>
              <a:t>）访问顶点</a:t>
            </a:r>
            <a:r>
              <a:rPr lang="en-US" altLang="zh-CN" sz="2000" dirty="0"/>
              <a:t>v</a:t>
            </a:r>
            <a:r>
              <a:rPr lang="zh-CN" altLang="en-US" sz="2000" dirty="0"/>
              <a:t>；</a:t>
            </a:r>
          </a:p>
          <a:p>
            <a:r>
              <a:rPr lang="zh-CN" altLang="en-US" sz="2000" dirty="0"/>
              <a:t>（</a:t>
            </a:r>
            <a:r>
              <a:rPr lang="en-US" altLang="zh-CN" sz="2000" dirty="0"/>
              <a:t>2</a:t>
            </a:r>
            <a:r>
              <a:rPr lang="zh-CN" altLang="en-US" sz="2000" dirty="0"/>
              <a:t>）依次从</a:t>
            </a:r>
            <a:r>
              <a:rPr lang="en-US" altLang="zh-CN" sz="2000" dirty="0"/>
              <a:t>v</a:t>
            </a:r>
            <a:r>
              <a:rPr lang="zh-CN" altLang="en-US" sz="2000" dirty="0"/>
              <a:t>的未被访问的邻接点出发，对图进行</a:t>
            </a:r>
            <a:r>
              <a:rPr lang="zh-CN" altLang="en-US" sz="2000" dirty="0">
                <a:hlinkClick r:id="rId3"/>
              </a:rPr>
              <a:t>深度优先遍历</a:t>
            </a:r>
            <a:r>
              <a:rPr lang="zh-CN" altLang="en-US" sz="2000" dirty="0"/>
              <a:t>；直至图中和</a:t>
            </a:r>
            <a:r>
              <a:rPr lang="en-US" altLang="zh-CN" sz="2000" dirty="0"/>
              <a:t>v</a:t>
            </a:r>
            <a:r>
              <a:rPr lang="zh-CN" altLang="en-US" sz="2000" dirty="0"/>
              <a:t>有路径相通的顶点都被访问；</a:t>
            </a:r>
          </a:p>
          <a:p>
            <a:r>
              <a:rPr lang="zh-CN" altLang="en-US" sz="2000" dirty="0"/>
              <a:t>（</a:t>
            </a:r>
            <a:r>
              <a:rPr lang="en-US" altLang="zh-CN" sz="2000" dirty="0"/>
              <a:t>3</a:t>
            </a:r>
            <a:r>
              <a:rPr lang="zh-CN" altLang="en-US" sz="2000" dirty="0"/>
              <a:t>）若此时图中尚有顶点未被访问，则从一个未被访问的顶点出发，重新进行</a:t>
            </a:r>
            <a:r>
              <a:rPr lang="zh-CN" altLang="en-US" sz="2000" dirty="0">
                <a:hlinkClick r:id="rId3"/>
              </a:rPr>
              <a:t>深度优先遍历</a:t>
            </a:r>
            <a:r>
              <a:rPr lang="zh-CN" altLang="en-US" sz="2000" dirty="0"/>
              <a:t>，直到图中所有顶点均被访问过为止。</a:t>
            </a:r>
            <a:endParaRPr lang="en-US" altLang="zh-CN" sz="2000" dirty="0">
              <a:latin typeface="微软雅黑" panose="020B0503020204020204" pitchFamily="34" charset="-122"/>
              <a:ea typeface="微软雅黑" panose="020B0503020204020204" pitchFamily="34" charset="-122"/>
            </a:endParaRPr>
          </a:p>
          <a:p>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 y="567690"/>
            <a:ext cx="5916295" cy="594995"/>
          </a:xfrm>
        </p:spPr>
        <p:txBody>
          <a:bodyPr>
            <a:normAutofit fontScale="90000"/>
          </a:bodyPr>
          <a:lstStyle/>
          <a:p>
            <a:r>
              <a:rPr lang="zh-CN" altLang="en-US" sz="3200" dirty="0"/>
              <a:t>算法数据结构思路</a:t>
            </a:r>
            <a:endParaRPr altLang="en-US" sz="3200" dirty="0"/>
          </a:p>
        </p:txBody>
      </p:sp>
      <p:sp>
        <p:nvSpPr>
          <p:cNvPr id="4" name="文本框 3"/>
          <p:cNvSpPr txBox="1"/>
          <p:nvPr/>
        </p:nvSpPr>
        <p:spPr>
          <a:xfrm>
            <a:off x="521566" y="1679507"/>
            <a:ext cx="8158410" cy="1015663"/>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最基础的搜索算法之深度优先搜索（</a:t>
            </a:r>
            <a:r>
              <a:rPr lang="en-US" altLang="zh-CN" sz="2000" dirty="0">
                <a:latin typeface="微软雅黑" panose="020B0503020204020204" pitchFamily="34" charset="-122"/>
                <a:ea typeface="微软雅黑" panose="020B0503020204020204" pitchFamily="34" charset="-122"/>
              </a:rPr>
              <a:t>DFS</a:t>
            </a:r>
            <a:r>
              <a:rPr lang="zh-CN" altLang="en-US"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521566" y="2622550"/>
            <a:ext cx="2885440" cy="2096615"/>
          </a:xfrm>
          <a:prstGeom prst="rect">
            <a:avLst/>
          </a:prstGeom>
        </p:spPr>
      </p:pic>
      <p:pic>
        <p:nvPicPr>
          <p:cNvPr id="5" name="图片 4"/>
          <p:cNvPicPr>
            <a:picLocks noChangeAspect="1"/>
          </p:cNvPicPr>
          <p:nvPr/>
        </p:nvPicPr>
        <p:blipFill>
          <a:blip r:embed="rId4"/>
          <a:stretch>
            <a:fillRect/>
          </a:stretch>
        </p:blipFill>
        <p:spPr>
          <a:xfrm>
            <a:off x="5181600" y="2593546"/>
            <a:ext cx="3032760" cy="2125619"/>
          </a:xfrm>
          <a:prstGeom prst="rect">
            <a:avLst/>
          </a:prstGeom>
        </p:spPr>
      </p:pic>
      <p:sp>
        <p:nvSpPr>
          <p:cNvPr id="6" name="矩形 5"/>
          <p:cNvSpPr/>
          <p:nvPr/>
        </p:nvSpPr>
        <p:spPr>
          <a:xfrm>
            <a:off x="706089" y="5662208"/>
            <a:ext cx="5941050" cy="369332"/>
          </a:xfrm>
          <a:prstGeom prst="rect">
            <a:avLst/>
          </a:prstGeom>
        </p:spPr>
        <p:txBody>
          <a:bodyPr wrap="none">
            <a:spAutoFit/>
          </a:bodyPr>
          <a:lstStyle/>
          <a:p>
            <a:r>
              <a:rPr lang="zh-CN" altLang="en-US" b="1" dirty="0">
                <a:solidFill>
                  <a:srgbClr val="000000"/>
                </a:solidFill>
                <a:latin typeface="Verdana" panose="020B0604030504040204" charset="0"/>
              </a:rPr>
              <a:t>深度优先搜索顺序</a:t>
            </a:r>
            <a:r>
              <a:rPr lang="en-US" altLang="zh-CN" b="1" dirty="0">
                <a:solidFill>
                  <a:srgbClr val="000000"/>
                </a:solidFill>
                <a:latin typeface="Verdana" panose="020B0604030504040204" charset="0"/>
              </a:rPr>
              <a:t>:</a:t>
            </a:r>
            <a:r>
              <a:rPr lang="en-US" altLang="zh-CN" b="1" dirty="0" err="1">
                <a:solidFill>
                  <a:srgbClr val="000000"/>
                </a:solidFill>
                <a:latin typeface="Verdana" panose="020B0604030504040204" charset="0"/>
              </a:rPr>
              <a:t>A</a:t>
            </a:r>
            <a:r>
              <a:rPr lang="en-US" altLang="zh-CN" b="1" dirty="0">
                <a:solidFill>
                  <a:srgbClr val="000000"/>
                </a:solidFill>
                <a:latin typeface="Verdana" panose="020B0604030504040204" charset="0"/>
              </a:rPr>
              <a:t> -&gt; C -&gt; </a:t>
            </a:r>
            <a:r>
              <a:rPr lang="en-US" altLang="zh-CN" b="1" dirty="0" err="1">
                <a:solidFill>
                  <a:srgbClr val="000000"/>
                </a:solidFill>
                <a:latin typeface="Verdana" panose="020B0604030504040204" charset="0"/>
              </a:rPr>
              <a:t>B</a:t>
            </a:r>
            <a:r>
              <a:rPr lang="en-US" altLang="zh-CN" b="1" dirty="0">
                <a:solidFill>
                  <a:srgbClr val="000000"/>
                </a:solidFill>
                <a:latin typeface="Verdana" panose="020B0604030504040204" charset="0"/>
              </a:rPr>
              <a:t> -&gt; D -&gt; </a:t>
            </a:r>
            <a:r>
              <a:rPr lang="en-US" altLang="zh-CN" b="1" dirty="0" err="1">
                <a:solidFill>
                  <a:srgbClr val="000000"/>
                </a:solidFill>
                <a:latin typeface="Verdana" panose="020B0604030504040204" charset="0"/>
              </a:rPr>
              <a:t>F</a:t>
            </a:r>
            <a:r>
              <a:rPr lang="en-US" altLang="zh-CN" b="1" dirty="0">
                <a:solidFill>
                  <a:srgbClr val="000000"/>
                </a:solidFill>
                <a:latin typeface="Verdana" panose="020B0604030504040204" charset="0"/>
              </a:rPr>
              <a:t> -&gt; </a:t>
            </a:r>
            <a:r>
              <a:rPr lang="en-US" altLang="zh-CN" b="1" dirty="0" err="1">
                <a:solidFill>
                  <a:srgbClr val="000000"/>
                </a:solidFill>
                <a:latin typeface="Verdana" panose="020B0604030504040204" charset="0"/>
              </a:rPr>
              <a:t>G</a:t>
            </a:r>
            <a:r>
              <a:rPr lang="en-US" altLang="zh-CN" b="1" dirty="0">
                <a:solidFill>
                  <a:srgbClr val="000000"/>
                </a:solidFill>
                <a:latin typeface="Verdana" panose="020B0604030504040204" charset="0"/>
              </a:rPr>
              <a:t> -&gt; </a:t>
            </a:r>
            <a:r>
              <a:rPr lang="en-US" altLang="zh-CN" b="1" dirty="0" err="1">
                <a:solidFill>
                  <a:srgbClr val="000000"/>
                </a:solidFill>
                <a:latin typeface="Verdana" panose="020B0604030504040204" charset="0"/>
              </a:rPr>
              <a:t>E</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335" y="567690"/>
            <a:ext cx="5302885" cy="594995"/>
          </a:xfrm>
        </p:spPr>
        <p:txBody>
          <a:bodyPr>
            <a:normAutofit fontScale="90000"/>
          </a:bodyPr>
          <a:lstStyle/>
          <a:p>
            <a:r>
              <a:rPr lang="zh-CN" altLang="en-US" sz="3200" dirty="0"/>
              <a:t>算法数据结构思路</a:t>
            </a:r>
            <a:endParaRPr altLang="en-US" sz="3200" dirty="0"/>
          </a:p>
        </p:txBody>
      </p:sp>
      <p:sp>
        <p:nvSpPr>
          <p:cNvPr id="4" name="文本框 3"/>
          <p:cNvSpPr txBox="1"/>
          <p:nvPr/>
        </p:nvSpPr>
        <p:spPr>
          <a:xfrm>
            <a:off x="521566" y="1679507"/>
            <a:ext cx="8158410" cy="2554545"/>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最基础的搜索算法之广度优先搜索（</a:t>
            </a:r>
            <a:r>
              <a:rPr lang="en-US" altLang="zh-CN" sz="2000" dirty="0">
                <a:latin typeface="微软雅黑" panose="020B0503020204020204" pitchFamily="34" charset="-122"/>
                <a:ea typeface="微软雅黑" panose="020B0503020204020204" pitchFamily="34" charset="-122"/>
              </a:rPr>
              <a:t>BFS</a:t>
            </a:r>
            <a:r>
              <a:rPr lang="zh-CN" altLang="en-US"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br>
              <a:rPr lang="en-US" altLang="zh-CN" sz="2000" dirty="0">
                <a:latin typeface="微软雅黑" panose="020B0503020204020204" pitchFamily="34" charset="-122"/>
                <a:ea typeface="微软雅黑" panose="020B0503020204020204" pitchFamily="34" charset="-122"/>
              </a:rPr>
            </a:br>
            <a:r>
              <a:rPr lang="en-US" altLang="zh-CN" sz="2000" dirty="0" err="1"/>
              <a:t>bfs</a:t>
            </a:r>
            <a:r>
              <a:rPr lang="zh-CN" altLang="en-US" sz="2000" dirty="0"/>
              <a:t>相当于将整个图分层，从起始点</a:t>
            </a:r>
            <a:r>
              <a:rPr lang="en-US" altLang="zh-CN" sz="2000" dirty="0"/>
              <a:t>u</a:t>
            </a:r>
            <a:r>
              <a:rPr lang="zh-CN" altLang="en-US" sz="2000" dirty="0"/>
              <a:t>出发，</a:t>
            </a:r>
            <a:r>
              <a:rPr lang="en-US" altLang="zh-CN" sz="2000" dirty="0"/>
              <a:t>u</a:t>
            </a:r>
            <a:r>
              <a:rPr lang="zh-CN" altLang="en-US" sz="2000" dirty="0"/>
              <a:t>处在第</a:t>
            </a:r>
            <a:r>
              <a:rPr lang="en-US" altLang="zh-CN" sz="2000" dirty="0"/>
              <a:t>0</a:t>
            </a:r>
            <a:r>
              <a:rPr lang="zh-CN" altLang="en-US" sz="2000" dirty="0"/>
              <a:t>层，定义两个点之间的距离</a:t>
            </a:r>
            <a:r>
              <a:rPr lang="en-US" altLang="zh-CN" sz="2000" dirty="0"/>
              <a:t>d(</a:t>
            </a:r>
            <a:r>
              <a:rPr lang="en-US" altLang="zh-CN" sz="2000" dirty="0" err="1"/>
              <a:t>u,v</a:t>
            </a:r>
            <a:r>
              <a:rPr lang="en-US" altLang="zh-CN" sz="2000" dirty="0"/>
              <a:t>)</a:t>
            </a:r>
            <a:r>
              <a:rPr lang="zh-CN" altLang="en-US" sz="2000" dirty="0"/>
              <a:t>是</a:t>
            </a:r>
            <a:r>
              <a:rPr lang="en-US" altLang="zh-CN" sz="2000" dirty="0"/>
              <a:t>u</a:t>
            </a:r>
            <a:r>
              <a:rPr lang="zh-CN" altLang="en-US" sz="2000" dirty="0"/>
              <a:t>到</a:t>
            </a:r>
            <a:r>
              <a:rPr lang="en-US" altLang="zh-CN" sz="2000" dirty="0"/>
              <a:t>v</a:t>
            </a:r>
            <a:r>
              <a:rPr lang="zh-CN" altLang="en-US" sz="2000" dirty="0"/>
              <a:t>最少通过几条边可以走到。</a:t>
            </a:r>
            <a:endParaRPr lang="en-US" altLang="zh-CN" sz="2000" dirty="0"/>
          </a:p>
          <a:p>
            <a:endParaRPr lang="en-US" altLang="zh-CN" sz="2000" dirty="0"/>
          </a:p>
          <a:p>
            <a:r>
              <a:rPr lang="zh-CN" altLang="en-US" sz="2000" dirty="0">
                <a:latin typeface="微软雅黑" panose="020B0503020204020204" pitchFamily="34" charset="-122"/>
                <a:ea typeface="微软雅黑" panose="020B0503020204020204" pitchFamily="34" charset="-122"/>
              </a:rPr>
              <a:t>那么其他点所在的层数就是它到起始点</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的距离。</a:t>
            </a:r>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Bfs</a:t>
            </a:r>
            <a:r>
              <a:rPr lang="zh-CN" altLang="en-US" sz="2000" dirty="0">
                <a:latin typeface="微软雅黑" panose="020B0503020204020204" pitchFamily="34" charset="-122"/>
                <a:ea typeface="微软雅黑" panose="020B0503020204020204" pitchFamily="34" charset="-122"/>
              </a:rPr>
              <a:t>访问点的顺序就是逐层访问</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基本介绍</a:t>
            </a:r>
          </a:p>
        </p:txBody>
      </p:sp>
      <p:sp>
        <p:nvSpPr>
          <p:cNvPr id="4" name="内容占位符 3"/>
          <p:cNvSpPr>
            <a:spLocks noGrp="1"/>
          </p:cNvSpPr>
          <p:nvPr>
            <p:ph idx="1"/>
          </p:nvPr>
        </p:nvSpPr>
        <p:spPr>
          <a:xfrm>
            <a:off x="628650" y="1558925"/>
            <a:ext cx="7886700" cy="5627370"/>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实验目标：</a:t>
            </a:r>
          </a:p>
          <a:p>
            <a:pPr marL="0" indent="0">
              <a:buNone/>
            </a:pPr>
            <a:r>
              <a:rPr lang="en-US" altLang="zh-CN" dirty="0">
                <a:latin typeface="微软雅黑" panose="020B0503020204020204" pitchFamily="34" charset="-122"/>
                <a:ea typeface="微软雅黑" panose="020B0503020204020204" pitchFamily="34" charset="-122"/>
              </a:rPr>
              <a:t>	</a:t>
            </a:r>
            <a:r>
              <a:rPr altLang="en-US" b="1" dirty="0">
                <a:latin typeface="微软雅黑" panose="020B0503020204020204" pitchFamily="34" charset="-122"/>
                <a:ea typeface="微软雅黑" panose="020B0503020204020204" pitchFamily="34" charset="-122"/>
              </a:rPr>
              <a:t>在已有代码的基础上，</a:t>
            </a:r>
            <a:r>
              <a:rPr lang="zh-CN" altLang="en-US" b="1" dirty="0">
                <a:latin typeface="微软雅黑" panose="020B0503020204020204" pitchFamily="34" charset="-122"/>
                <a:ea typeface="微软雅黑" panose="020B0503020204020204" pitchFamily="34" charset="-122"/>
              </a:rPr>
              <a:t>完成一个六子棋的</a:t>
            </a:r>
            <a:r>
              <a:rPr lang="en-US" altLang="zh-CN" b="1" dirty="0">
                <a:latin typeface="微软雅黑" panose="020B0503020204020204" pitchFamily="34" charset="-122"/>
                <a:ea typeface="微软雅黑" panose="020B0503020204020204" pitchFamily="34" charset="-122"/>
              </a:rPr>
              <a:t>AI</a:t>
            </a:r>
            <a:r>
              <a:rPr altLang="en-US" b="1" dirty="0">
                <a:latin typeface="微软雅黑" panose="020B0503020204020204" pitchFamily="34" charset="-122"/>
                <a:ea typeface="微软雅黑" panose="020B0503020204020204" pitchFamily="34" charset="-122"/>
              </a:rPr>
              <a:t>，战胜由助教提供的内置</a:t>
            </a:r>
            <a:r>
              <a:rPr lang="en-US" altLang="zh-CN" b="1" dirty="0">
                <a:latin typeface="微软雅黑" panose="020B0503020204020204" pitchFamily="34" charset="-122"/>
                <a:ea typeface="微软雅黑" panose="020B0503020204020204" pitchFamily="34" charset="-122"/>
              </a:rPr>
              <a:t>AI</a:t>
            </a: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altLang="en-US" dirty="0">
                <a:latin typeface="微软雅黑" panose="020B0503020204020204" pitchFamily="34" charset="-122"/>
                <a:ea typeface="微软雅黑" panose="020B0503020204020204" pitchFamily="34" charset="-122"/>
              </a:rPr>
              <a:t>任务难点：</a:t>
            </a:r>
          </a:p>
          <a:p>
            <a:pPr marL="0" indent="0">
              <a:buNone/>
            </a:pPr>
            <a:r>
              <a:rPr lang="en-US" altLang="zh-CN" sz="2000" b="1" dirty="0">
                <a:latin typeface="微软雅黑" panose="020B0503020204020204" pitchFamily="34" charset="-122"/>
                <a:ea typeface="微软雅黑" panose="020B0503020204020204" pitchFamily="34" charset="-122"/>
              </a:rPr>
              <a:t>	· </a:t>
            </a:r>
            <a:r>
              <a:rPr altLang="en-US" sz="2000" b="1" dirty="0">
                <a:latin typeface="微软雅黑" panose="020B0503020204020204" pitchFamily="34" charset="-122"/>
                <a:ea typeface="微软雅黑" panose="020B0503020204020204" pitchFamily="34" charset="-122"/>
              </a:rPr>
              <a:t>二次编程</a:t>
            </a:r>
          </a:p>
          <a:p>
            <a:pPr marL="0" indent="0">
              <a:buNone/>
            </a:pPr>
            <a:r>
              <a:rPr lang="en-US" altLang="zh-CN" dirty="0">
                <a:latin typeface="微软雅黑" panose="020B0503020204020204" pitchFamily="34" charset="-122"/>
                <a:ea typeface="微软雅黑" panose="020B0503020204020204" pitchFamily="34" charset="-122"/>
              </a:rPr>
              <a:t>	</a:t>
            </a:r>
            <a:r>
              <a:rPr altLang="en-US" sz="1800" dirty="0">
                <a:latin typeface="微软雅黑" panose="020B0503020204020204" pitchFamily="34" charset="-122"/>
                <a:ea typeface="微软雅黑" panose="020B0503020204020204" pitchFamily="34" charset="-122"/>
              </a:rPr>
              <a:t>阅读别人已有的代码，并在恰当的地方添加及修改代码</a:t>
            </a:r>
          </a:p>
          <a:p>
            <a:pPr marL="0" indent="0">
              <a:buNone/>
            </a:pPr>
            <a:r>
              <a:rPr lang="en-US" altLang="zh-CN" sz="1800" dirty="0">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 </a:t>
            </a:r>
            <a:r>
              <a:rPr altLang="en-US" sz="1800" b="1" dirty="0">
                <a:latin typeface="微软雅黑" panose="020B0503020204020204" pitchFamily="34" charset="-122"/>
                <a:ea typeface="微软雅黑" panose="020B0503020204020204" pitchFamily="34" charset="-122"/>
              </a:rPr>
              <a:t>状态空间搜索</a:t>
            </a:r>
          </a:p>
          <a:p>
            <a:pPr marL="0" indent="0">
              <a:buNone/>
            </a:pPr>
            <a:r>
              <a:rPr lang="en-US" altLang="zh-CN" sz="1800" b="1" dirty="0">
                <a:latin typeface="微软雅黑" panose="020B0503020204020204" pitchFamily="34" charset="-122"/>
                <a:ea typeface="微软雅黑" panose="020B0503020204020204" pitchFamily="34" charset="-122"/>
              </a:rPr>
              <a:t>	</a:t>
            </a:r>
            <a:r>
              <a:rPr altLang="en-US" sz="1800" dirty="0">
                <a:latin typeface="微软雅黑" panose="020B0503020204020204" pitchFamily="34" charset="-122"/>
                <a:ea typeface="微软雅黑" panose="020B0503020204020204" pitchFamily="34" charset="-122"/>
              </a:rPr>
              <a:t>保存棋盘信息，对落子位置进行搜索和评估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79507"/>
            <a:ext cx="8158410" cy="707886"/>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最基础的搜索算法之广度优先搜索（</a:t>
            </a:r>
            <a:r>
              <a:rPr lang="en-US" altLang="zh-CN" sz="2000" dirty="0">
                <a:latin typeface="微软雅黑" panose="020B0503020204020204" pitchFamily="34" charset="-122"/>
                <a:ea typeface="微软雅黑" panose="020B0503020204020204" pitchFamily="34" charset="-122"/>
              </a:rPr>
              <a:t>BFS</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521567" y="2590800"/>
            <a:ext cx="2699154" cy="2602392"/>
          </a:xfrm>
          <a:prstGeom prst="rect">
            <a:avLst/>
          </a:prstGeom>
        </p:spPr>
      </p:pic>
      <p:sp>
        <p:nvSpPr>
          <p:cNvPr id="5" name="矩形 4"/>
          <p:cNvSpPr/>
          <p:nvPr/>
        </p:nvSpPr>
        <p:spPr>
          <a:xfrm>
            <a:off x="4135120" y="2387393"/>
            <a:ext cx="4135120" cy="4278094"/>
          </a:xfrm>
          <a:prstGeom prst="rect">
            <a:avLst/>
          </a:prstGeom>
        </p:spPr>
        <p:txBody>
          <a:bodyPr wrap="square">
            <a:spAutoFit/>
          </a:bodyPr>
          <a:lstStyle/>
          <a:p>
            <a:r>
              <a:rPr lang="zh-CN" altLang="en-US" sz="1600" b="1" dirty="0">
                <a:solidFill>
                  <a:srgbClr val="000000"/>
                </a:solidFill>
                <a:latin typeface="Verdana" panose="020B0604030504040204" charset="0"/>
              </a:rPr>
              <a:t>第</a:t>
            </a:r>
            <a:r>
              <a:rPr lang="en-US" altLang="zh-CN" sz="1600" b="1" dirty="0">
                <a:solidFill>
                  <a:srgbClr val="000000"/>
                </a:solidFill>
                <a:latin typeface="Verdana" panose="020B0604030504040204" charset="0"/>
              </a:rPr>
              <a:t>1</a:t>
            </a:r>
            <a:r>
              <a:rPr lang="zh-CN" altLang="en-US" sz="1600" b="1" dirty="0">
                <a:solidFill>
                  <a:srgbClr val="000000"/>
                </a:solidFill>
                <a:latin typeface="Verdana" panose="020B0604030504040204" charset="0"/>
              </a:rPr>
              <a:t>步</a:t>
            </a:r>
            <a:r>
              <a:rPr lang="zh-CN" altLang="en-US" sz="1600" dirty="0">
                <a:solidFill>
                  <a:srgbClr val="000000"/>
                </a:solidFill>
                <a:latin typeface="Verdana" panose="020B0604030504040204" charset="0"/>
              </a:rPr>
              <a:t>：访问</a:t>
            </a:r>
            <a:r>
              <a:rPr lang="en-US" altLang="zh-CN" sz="1600" dirty="0">
                <a:solidFill>
                  <a:srgbClr val="000000"/>
                </a:solidFill>
                <a:latin typeface="Verdana" panose="020B0604030504040204" charset="0"/>
              </a:rPr>
              <a:t>A</a:t>
            </a:r>
            <a:r>
              <a:rPr lang="zh-CN" altLang="en-US" sz="1600" dirty="0">
                <a:solidFill>
                  <a:srgbClr val="000000"/>
                </a:solidFill>
                <a:latin typeface="Verdana" panose="020B0604030504040204" charset="0"/>
              </a:rPr>
              <a:t>。 </a:t>
            </a:r>
            <a:br>
              <a:rPr lang="zh-CN" altLang="en-US" sz="1600" dirty="0">
                <a:solidFill>
                  <a:srgbClr val="000000"/>
                </a:solidFill>
                <a:latin typeface="Verdana" panose="020B0604030504040204" charset="0"/>
              </a:rPr>
            </a:br>
            <a:r>
              <a:rPr lang="zh-CN" altLang="en-US" sz="1600" b="1" dirty="0">
                <a:solidFill>
                  <a:srgbClr val="000000"/>
                </a:solidFill>
                <a:latin typeface="Verdana" panose="020B0604030504040204" charset="0"/>
              </a:rPr>
              <a:t>第</a:t>
            </a:r>
            <a:r>
              <a:rPr lang="en-US" altLang="zh-CN" sz="1600" b="1" dirty="0">
                <a:solidFill>
                  <a:srgbClr val="000000"/>
                </a:solidFill>
                <a:latin typeface="Verdana" panose="020B0604030504040204" charset="0"/>
              </a:rPr>
              <a:t>2</a:t>
            </a:r>
            <a:r>
              <a:rPr lang="zh-CN" altLang="en-US" sz="1600" b="1" dirty="0">
                <a:solidFill>
                  <a:srgbClr val="000000"/>
                </a:solidFill>
                <a:latin typeface="Verdana" panose="020B0604030504040204" charset="0"/>
              </a:rPr>
              <a:t>步</a:t>
            </a:r>
            <a:r>
              <a:rPr lang="zh-CN" altLang="en-US" sz="1600" dirty="0">
                <a:solidFill>
                  <a:srgbClr val="000000"/>
                </a:solidFill>
                <a:latin typeface="Verdana" panose="020B0604030504040204" charset="0"/>
              </a:rPr>
              <a:t>：依次访问</a:t>
            </a:r>
            <a:r>
              <a:rPr lang="en-US" altLang="zh-CN" sz="1600" dirty="0">
                <a:solidFill>
                  <a:srgbClr val="000000"/>
                </a:solidFill>
                <a:latin typeface="Verdana" panose="020B0604030504040204" charset="0"/>
              </a:rPr>
              <a:t>C,D,F</a:t>
            </a:r>
            <a:r>
              <a:rPr lang="zh-CN" altLang="en-US" sz="1600" dirty="0">
                <a:solidFill>
                  <a:srgbClr val="000000"/>
                </a:solidFill>
                <a:latin typeface="Verdana" panose="020B0604030504040204" charset="0"/>
              </a:rPr>
              <a:t>。 </a:t>
            </a:r>
            <a:br>
              <a:rPr lang="zh-CN" altLang="en-US" sz="1600" dirty="0">
                <a:solidFill>
                  <a:srgbClr val="000000"/>
                </a:solidFill>
                <a:latin typeface="Verdana" panose="020B0604030504040204" charset="0"/>
              </a:rPr>
            </a:br>
            <a:r>
              <a:rPr lang="zh-CN" altLang="en-US" sz="1600" dirty="0">
                <a:solidFill>
                  <a:srgbClr val="000000"/>
                </a:solidFill>
                <a:latin typeface="Verdana" panose="020B0604030504040204" charset="0"/>
              </a:rPr>
              <a:t>    在访问了</a:t>
            </a:r>
            <a:r>
              <a:rPr lang="en-US" altLang="zh-CN" sz="1600" dirty="0">
                <a:solidFill>
                  <a:srgbClr val="000000"/>
                </a:solidFill>
                <a:latin typeface="Verdana" panose="020B0604030504040204" charset="0"/>
              </a:rPr>
              <a:t>A</a:t>
            </a:r>
            <a:r>
              <a:rPr lang="zh-CN" altLang="en-US" sz="1600" dirty="0">
                <a:solidFill>
                  <a:srgbClr val="000000"/>
                </a:solidFill>
                <a:latin typeface="Verdana" panose="020B0604030504040204" charset="0"/>
              </a:rPr>
              <a:t>之后，接下来访问</a:t>
            </a:r>
            <a:r>
              <a:rPr lang="en-US" altLang="zh-CN" sz="1600" dirty="0">
                <a:solidFill>
                  <a:srgbClr val="000000"/>
                </a:solidFill>
                <a:latin typeface="Verdana" panose="020B0604030504040204" charset="0"/>
              </a:rPr>
              <a:t>A</a:t>
            </a:r>
            <a:r>
              <a:rPr lang="zh-CN" altLang="en-US" sz="1600" dirty="0">
                <a:solidFill>
                  <a:srgbClr val="000000"/>
                </a:solidFill>
                <a:latin typeface="Verdana" panose="020B0604030504040204" charset="0"/>
              </a:rPr>
              <a:t>的邻接点。前面已经说过，在本文实现中，顶点</a:t>
            </a:r>
            <a:r>
              <a:rPr lang="en-US" altLang="zh-CN" sz="1600" dirty="0">
                <a:solidFill>
                  <a:srgbClr val="000000"/>
                </a:solidFill>
                <a:latin typeface="Verdana" panose="020B0604030504040204" charset="0"/>
              </a:rPr>
              <a:t>ABCDEFG</a:t>
            </a:r>
            <a:r>
              <a:rPr lang="zh-CN" altLang="en-US" sz="1600" dirty="0">
                <a:solidFill>
                  <a:srgbClr val="000000"/>
                </a:solidFill>
                <a:latin typeface="Verdana" panose="020B0604030504040204" charset="0"/>
              </a:rPr>
              <a:t>按照顺序存储的，</a:t>
            </a:r>
            <a:r>
              <a:rPr lang="en-US" altLang="zh-CN" sz="1600" dirty="0">
                <a:solidFill>
                  <a:srgbClr val="000000"/>
                </a:solidFill>
                <a:latin typeface="Verdana" panose="020B0604030504040204" charset="0"/>
              </a:rPr>
              <a:t>C</a:t>
            </a:r>
            <a:r>
              <a:rPr lang="zh-CN" altLang="en-US" sz="1600" dirty="0">
                <a:solidFill>
                  <a:srgbClr val="000000"/>
                </a:solidFill>
                <a:latin typeface="Verdana" panose="020B0604030504040204" charset="0"/>
              </a:rPr>
              <a:t>在</a:t>
            </a:r>
            <a:r>
              <a:rPr lang="en-US" altLang="zh-CN" sz="1600" dirty="0">
                <a:solidFill>
                  <a:srgbClr val="000000"/>
                </a:solidFill>
                <a:latin typeface="Verdana" panose="020B0604030504040204" charset="0"/>
              </a:rPr>
              <a:t>"D</a:t>
            </a:r>
            <a:r>
              <a:rPr lang="zh-CN" altLang="en-US" sz="1600" dirty="0">
                <a:solidFill>
                  <a:srgbClr val="000000"/>
                </a:solidFill>
                <a:latin typeface="Verdana" panose="020B0604030504040204" charset="0"/>
              </a:rPr>
              <a:t>和</a:t>
            </a:r>
            <a:r>
              <a:rPr lang="en-US" altLang="zh-CN" sz="1600" dirty="0">
                <a:solidFill>
                  <a:srgbClr val="000000"/>
                </a:solidFill>
                <a:latin typeface="Verdana" panose="020B0604030504040204" charset="0"/>
              </a:rPr>
              <a:t>F"</a:t>
            </a:r>
            <a:r>
              <a:rPr lang="zh-CN" altLang="en-US" sz="1600" dirty="0">
                <a:solidFill>
                  <a:srgbClr val="000000"/>
                </a:solidFill>
                <a:latin typeface="Verdana" panose="020B0604030504040204" charset="0"/>
              </a:rPr>
              <a:t>的前面，因此，先访问</a:t>
            </a:r>
            <a:r>
              <a:rPr lang="en-US" altLang="zh-CN" sz="1600" dirty="0">
                <a:solidFill>
                  <a:srgbClr val="000000"/>
                </a:solidFill>
                <a:latin typeface="Verdana" panose="020B0604030504040204" charset="0"/>
              </a:rPr>
              <a:t>C</a:t>
            </a:r>
            <a:r>
              <a:rPr lang="zh-CN" altLang="en-US" sz="1600" dirty="0">
                <a:solidFill>
                  <a:srgbClr val="000000"/>
                </a:solidFill>
                <a:latin typeface="Verdana" panose="020B0604030504040204" charset="0"/>
              </a:rPr>
              <a:t>。再访问完</a:t>
            </a:r>
            <a:r>
              <a:rPr lang="en-US" altLang="zh-CN" sz="1600" dirty="0">
                <a:solidFill>
                  <a:srgbClr val="000000"/>
                </a:solidFill>
                <a:latin typeface="Verdana" panose="020B0604030504040204" charset="0"/>
              </a:rPr>
              <a:t>C</a:t>
            </a:r>
            <a:r>
              <a:rPr lang="zh-CN" altLang="en-US" sz="1600" dirty="0">
                <a:solidFill>
                  <a:srgbClr val="000000"/>
                </a:solidFill>
                <a:latin typeface="Verdana" panose="020B0604030504040204" charset="0"/>
              </a:rPr>
              <a:t>之后，再依次访问</a:t>
            </a:r>
            <a:r>
              <a:rPr lang="en-US" altLang="zh-CN" sz="1600" dirty="0">
                <a:solidFill>
                  <a:srgbClr val="000000"/>
                </a:solidFill>
                <a:latin typeface="Verdana" panose="020B0604030504040204" charset="0"/>
              </a:rPr>
              <a:t>D,F</a:t>
            </a:r>
            <a:r>
              <a:rPr lang="zh-CN" altLang="en-US" sz="1600" dirty="0">
                <a:solidFill>
                  <a:srgbClr val="000000"/>
                </a:solidFill>
                <a:latin typeface="Verdana" panose="020B0604030504040204" charset="0"/>
              </a:rPr>
              <a:t>。 </a:t>
            </a:r>
            <a:br>
              <a:rPr lang="zh-CN" altLang="en-US" sz="1600" dirty="0">
                <a:solidFill>
                  <a:srgbClr val="000000"/>
                </a:solidFill>
                <a:latin typeface="Verdana" panose="020B0604030504040204" charset="0"/>
              </a:rPr>
            </a:br>
            <a:r>
              <a:rPr lang="zh-CN" altLang="en-US" sz="1600" b="1" dirty="0">
                <a:solidFill>
                  <a:srgbClr val="000000"/>
                </a:solidFill>
                <a:latin typeface="Verdana" panose="020B0604030504040204" charset="0"/>
              </a:rPr>
              <a:t>第</a:t>
            </a:r>
            <a:r>
              <a:rPr lang="en-US" altLang="zh-CN" sz="1600" b="1" dirty="0">
                <a:solidFill>
                  <a:srgbClr val="000000"/>
                </a:solidFill>
                <a:latin typeface="Verdana" panose="020B0604030504040204" charset="0"/>
              </a:rPr>
              <a:t>3</a:t>
            </a:r>
            <a:r>
              <a:rPr lang="zh-CN" altLang="en-US" sz="1600" b="1" dirty="0">
                <a:solidFill>
                  <a:srgbClr val="000000"/>
                </a:solidFill>
                <a:latin typeface="Verdana" panose="020B0604030504040204" charset="0"/>
              </a:rPr>
              <a:t>步</a:t>
            </a:r>
            <a:r>
              <a:rPr lang="zh-CN" altLang="en-US" sz="1600" dirty="0">
                <a:solidFill>
                  <a:srgbClr val="000000"/>
                </a:solidFill>
                <a:latin typeface="Verdana" panose="020B0604030504040204" charset="0"/>
              </a:rPr>
              <a:t>：依次访问</a:t>
            </a:r>
            <a:r>
              <a:rPr lang="en-US" altLang="zh-CN" sz="1600" dirty="0">
                <a:solidFill>
                  <a:srgbClr val="000000"/>
                </a:solidFill>
                <a:latin typeface="Verdana" panose="020B0604030504040204" charset="0"/>
              </a:rPr>
              <a:t>B,G</a:t>
            </a:r>
            <a:r>
              <a:rPr lang="zh-CN" altLang="en-US" sz="1600" dirty="0">
                <a:solidFill>
                  <a:srgbClr val="000000"/>
                </a:solidFill>
                <a:latin typeface="Verdana" panose="020B0604030504040204" charset="0"/>
              </a:rPr>
              <a:t>。 </a:t>
            </a:r>
            <a:br>
              <a:rPr lang="zh-CN" altLang="en-US" sz="1600" dirty="0">
                <a:solidFill>
                  <a:srgbClr val="000000"/>
                </a:solidFill>
                <a:latin typeface="Verdana" panose="020B0604030504040204" charset="0"/>
              </a:rPr>
            </a:br>
            <a:r>
              <a:rPr lang="zh-CN" altLang="en-US" sz="1600" dirty="0">
                <a:solidFill>
                  <a:srgbClr val="000000"/>
                </a:solidFill>
                <a:latin typeface="Verdana" panose="020B0604030504040204" charset="0"/>
              </a:rPr>
              <a:t>    在第</a:t>
            </a:r>
            <a:r>
              <a:rPr lang="en-US" altLang="zh-CN" sz="1600" dirty="0">
                <a:solidFill>
                  <a:srgbClr val="000000"/>
                </a:solidFill>
                <a:latin typeface="Verdana" panose="020B0604030504040204" charset="0"/>
              </a:rPr>
              <a:t>2</a:t>
            </a:r>
            <a:r>
              <a:rPr lang="zh-CN" altLang="en-US" sz="1600" dirty="0">
                <a:solidFill>
                  <a:srgbClr val="000000"/>
                </a:solidFill>
                <a:latin typeface="Verdana" panose="020B0604030504040204" charset="0"/>
              </a:rPr>
              <a:t>步访问完</a:t>
            </a:r>
            <a:r>
              <a:rPr lang="en-US" altLang="zh-CN" sz="1600" dirty="0">
                <a:solidFill>
                  <a:srgbClr val="000000"/>
                </a:solidFill>
                <a:latin typeface="Verdana" panose="020B0604030504040204" charset="0"/>
              </a:rPr>
              <a:t>C,D,F</a:t>
            </a:r>
            <a:r>
              <a:rPr lang="zh-CN" altLang="en-US" sz="1600" dirty="0">
                <a:solidFill>
                  <a:srgbClr val="000000"/>
                </a:solidFill>
                <a:latin typeface="Verdana" panose="020B0604030504040204" charset="0"/>
              </a:rPr>
              <a:t>之后，再依次访问它们的邻接点。首先访问</a:t>
            </a:r>
            <a:r>
              <a:rPr lang="en-US" altLang="zh-CN" sz="1600" dirty="0">
                <a:solidFill>
                  <a:srgbClr val="000000"/>
                </a:solidFill>
                <a:latin typeface="Verdana" panose="020B0604030504040204" charset="0"/>
              </a:rPr>
              <a:t>C</a:t>
            </a:r>
            <a:r>
              <a:rPr lang="zh-CN" altLang="en-US" sz="1600" dirty="0">
                <a:solidFill>
                  <a:srgbClr val="000000"/>
                </a:solidFill>
                <a:latin typeface="Verdana" panose="020B0604030504040204" charset="0"/>
              </a:rPr>
              <a:t>的邻接点</a:t>
            </a:r>
            <a:r>
              <a:rPr lang="en-US" altLang="zh-CN" sz="1600" dirty="0">
                <a:solidFill>
                  <a:srgbClr val="000000"/>
                </a:solidFill>
                <a:latin typeface="Verdana" panose="020B0604030504040204" charset="0"/>
              </a:rPr>
              <a:t>B</a:t>
            </a:r>
            <a:r>
              <a:rPr lang="zh-CN" altLang="en-US" sz="1600" dirty="0">
                <a:solidFill>
                  <a:srgbClr val="000000"/>
                </a:solidFill>
                <a:latin typeface="Verdana" panose="020B0604030504040204" charset="0"/>
              </a:rPr>
              <a:t>，再访问</a:t>
            </a:r>
            <a:r>
              <a:rPr lang="en-US" altLang="zh-CN" sz="1600" dirty="0">
                <a:solidFill>
                  <a:srgbClr val="000000"/>
                </a:solidFill>
                <a:latin typeface="Verdana" panose="020B0604030504040204" charset="0"/>
              </a:rPr>
              <a:t>F</a:t>
            </a:r>
            <a:r>
              <a:rPr lang="zh-CN" altLang="en-US" sz="1600" dirty="0">
                <a:solidFill>
                  <a:srgbClr val="000000"/>
                </a:solidFill>
                <a:latin typeface="Verdana" panose="020B0604030504040204" charset="0"/>
              </a:rPr>
              <a:t>的邻接点</a:t>
            </a:r>
            <a:r>
              <a:rPr lang="en-US" altLang="zh-CN" sz="1600" dirty="0">
                <a:solidFill>
                  <a:srgbClr val="000000"/>
                </a:solidFill>
                <a:latin typeface="Verdana" panose="020B0604030504040204" charset="0"/>
              </a:rPr>
              <a:t>G</a:t>
            </a:r>
            <a:r>
              <a:rPr lang="zh-CN" altLang="en-US" sz="1600" dirty="0">
                <a:solidFill>
                  <a:srgbClr val="000000"/>
                </a:solidFill>
                <a:latin typeface="Verdana" panose="020B0604030504040204" charset="0"/>
              </a:rPr>
              <a:t>。 </a:t>
            </a:r>
            <a:br>
              <a:rPr lang="zh-CN" altLang="en-US" sz="1600" dirty="0">
                <a:solidFill>
                  <a:srgbClr val="000000"/>
                </a:solidFill>
                <a:latin typeface="Verdana" panose="020B0604030504040204" charset="0"/>
              </a:rPr>
            </a:br>
            <a:r>
              <a:rPr lang="zh-CN" altLang="en-US" sz="1600" b="1" dirty="0">
                <a:solidFill>
                  <a:srgbClr val="000000"/>
                </a:solidFill>
                <a:latin typeface="Verdana" panose="020B0604030504040204" charset="0"/>
              </a:rPr>
              <a:t>第</a:t>
            </a:r>
            <a:r>
              <a:rPr lang="en-US" altLang="zh-CN" sz="1600" b="1" dirty="0">
                <a:solidFill>
                  <a:srgbClr val="000000"/>
                </a:solidFill>
                <a:latin typeface="Verdana" panose="020B0604030504040204" charset="0"/>
              </a:rPr>
              <a:t>4</a:t>
            </a:r>
            <a:r>
              <a:rPr lang="zh-CN" altLang="en-US" sz="1600" b="1" dirty="0">
                <a:solidFill>
                  <a:srgbClr val="000000"/>
                </a:solidFill>
                <a:latin typeface="Verdana" panose="020B0604030504040204" charset="0"/>
              </a:rPr>
              <a:t>步</a:t>
            </a:r>
            <a:r>
              <a:rPr lang="zh-CN" altLang="en-US" sz="1600" dirty="0">
                <a:solidFill>
                  <a:srgbClr val="000000"/>
                </a:solidFill>
                <a:latin typeface="Verdana" panose="020B0604030504040204" charset="0"/>
              </a:rPr>
              <a:t>：访问</a:t>
            </a:r>
            <a:r>
              <a:rPr lang="en-US" altLang="zh-CN" sz="1600" dirty="0">
                <a:solidFill>
                  <a:srgbClr val="000000"/>
                </a:solidFill>
                <a:latin typeface="Verdana" panose="020B0604030504040204" charset="0"/>
              </a:rPr>
              <a:t>E</a:t>
            </a:r>
            <a:r>
              <a:rPr lang="zh-CN" altLang="en-US" sz="1600" dirty="0">
                <a:solidFill>
                  <a:srgbClr val="000000"/>
                </a:solidFill>
                <a:latin typeface="Verdana" panose="020B0604030504040204" charset="0"/>
              </a:rPr>
              <a:t>。 </a:t>
            </a:r>
            <a:br>
              <a:rPr lang="zh-CN" altLang="en-US" sz="1600" dirty="0">
                <a:solidFill>
                  <a:srgbClr val="000000"/>
                </a:solidFill>
                <a:latin typeface="Verdana" panose="020B0604030504040204" charset="0"/>
              </a:rPr>
            </a:br>
            <a:r>
              <a:rPr lang="zh-CN" altLang="en-US" sz="1600" dirty="0">
                <a:solidFill>
                  <a:srgbClr val="000000"/>
                </a:solidFill>
                <a:latin typeface="Verdana" panose="020B0604030504040204" charset="0"/>
              </a:rPr>
              <a:t>    在第</a:t>
            </a:r>
            <a:r>
              <a:rPr lang="en-US" altLang="zh-CN" sz="1600" dirty="0">
                <a:solidFill>
                  <a:srgbClr val="000000"/>
                </a:solidFill>
                <a:latin typeface="Verdana" panose="020B0604030504040204" charset="0"/>
              </a:rPr>
              <a:t>3</a:t>
            </a:r>
            <a:r>
              <a:rPr lang="zh-CN" altLang="en-US" sz="1600" dirty="0">
                <a:solidFill>
                  <a:srgbClr val="000000"/>
                </a:solidFill>
                <a:latin typeface="Verdana" panose="020B0604030504040204" charset="0"/>
              </a:rPr>
              <a:t>步访问完</a:t>
            </a:r>
            <a:r>
              <a:rPr lang="en-US" altLang="zh-CN" sz="1600" dirty="0">
                <a:solidFill>
                  <a:srgbClr val="000000"/>
                </a:solidFill>
                <a:latin typeface="Verdana" panose="020B0604030504040204" charset="0"/>
              </a:rPr>
              <a:t>B,G</a:t>
            </a:r>
            <a:r>
              <a:rPr lang="zh-CN" altLang="en-US" sz="1600" dirty="0">
                <a:solidFill>
                  <a:srgbClr val="000000"/>
                </a:solidFill>
                <a:latin typeface="Verdana" panose="020B0604030504040204" charset="0"/>
              </a:rPr>
              <a:t>之后，再依次访问它们的邻接点。只有</a:t>
            </a:r>
            <a:r>
              <a:rPr lang="en-US" altLang="zh-CN" sz="1600" dirty="0">
                <a:solidFill>
                  <a:srgbClr val="000000"/>
                </a:solidFill>
                <a:latin typeface="Verdana" panose="020B0604030504040204" charset="0"/>
              </a:rPr>
              <a:t>G</a:t>
            </a:r>
            <a:r>
              <a:rPr lang="zh-CN" altLang="en-US" sz="1600" dirty="0">
                <a:solidFill>
                  <a:srgbClr val="000000"/>
                </a:solidFill>
                <a:latin typeface="Verdana" panose="020B0604030504040204" charset="0"/>
              </a:rPr>
              <a:t>有邻接点</a:t>
            </a:r>
            <a:r>
              <a:rPr lang="en-US" altLang="zh-CN" sz="1600" dirty="0">
                <a:solidFill>
                  <a:srgbClr val="000000"/>
                </a:solidFill>
                <a:latin typeface="Verdana" panose="020B0604030504040204" charset="0"/>
              </a:rPr>
              <a:t>E</a:t>
            </a:r>
            <a:r>
              <a:rPr lang="zh-CN" altLang="en-US" sz="1600" dirty="0">
                <a:solidFill>
                  <a:srgbClr val="000000"/>
                </a:solidFill>
                <a:latin typeface="Verdana" panose="020B0604030504040204" charset="0"/>
              </a:rPr>
              <a:t>，因此访问</a:t>
            </a:r>
            <a:r>
              <a:rPr lang="en-US" altLang="zh-CN" sz="1600" dirty="0">
                <a:solidFill>
                  <a:srgbClr val="000000"/>
                </a:solidFill>
                <a:latin typeface="Verdana" panose="020B0604030504040204" charset="0"/>
              </a:rPr>
              <a:t>G</a:t>
            </a:r>
            <a:r>
              <a:rPr lang="zh-CN" altLang="en-US" sz="1600" dirty="0">
                <a:solidFill>
                  <a:srgbClr val="000000"/>
                </a:solidFill>
                <a:latin typeface="Verdana" panose="020B0604030504040204" charset="0"/>
              </a:rPr>
              <a:t>的邻接点</a:t>
            </a:r>
            <a:r>
              <a:rPr lang="en-US" altLang="zh-CN" sz="1600" dirty="0">
                <a:solidFill>
                  <a:srgbClr val="000000"/>
                </a:solidFill>
                <a:latin typeface="Verdana" panose="020B0604030504040204" charset="0"/>
              </a:rPr>
              <a:t>E</a:t>
            </a:r>
            <a:r>
              <a:rPr lang="zh-CN" altLang="en-US" sz="1600" dirty="0">
                <a:solidFill>
                  <a:srgbClr val="000000"/>
                </a:solidFill>
                <a:latin typeface="Verdana" panose="020B0604030504040204" charset="0"/>
              </a:rPr>
              <a:t>。</a:t>
            </a:r>
            <a:endParaRPr lang="zh-CN" altLang="en-US" sz="1600" dirty="0">
              <a:solidFill>
                <a:srgbClr val="000066"/>
              </a:solidFill>
              <a:latin typeface="Verdana" panose="020B0604030504040204" charset="0"/>
            </a:endParaRPr>
          </a:p>
          <a:p>
            <a:r>
              <a:rPr lang="zh-CN" altLang="en-US" sz="1600" dirty="0">
                <a:solidFill>
                  <a:srgbClr val="000000"/>
                </a:solidFill>
                <a:latin typeface="Verdana" panose="020B0604030504040204" charset="0"/>
              </a:rPr>
              <a:t>因此访问顺序是：</a:t>
            </a:r>
            <a:r>
              <a:rPr lang="en-US" altLang="zh-CN" sz="1600" b="1" dirty="0">
                <a:solidFill>
                  <a:srgbClr val="000000"/>
                </a:solidFill>
                <a:latin typeface="Verdana" panose="020B0604030504040204" charset="0"/>
              </a:rPr>
              <a:t>A -&gt; C -&gt; D -&gt; F -&gt; B -&gt; G -&gt; E</a:t>
            </a:r>
            <a:endParaRPr lang="zh-CN" altLang="en-US" sz="1600" b="0" i="0" dirty="0">
              <a:solidFill>
                <a:srgbClr val="000066"/>
              </a:solidFill>
              <a:effectLst/>
              <a:latin typeface="Verdana" panose="020B060403050404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79507"/>
            <a:ext cx="8158410" cy="2554545"/>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最基础的搜索算法之广度优先搜索（</a:t>
            </a:r>
            <a:r>
              <a:rPr lang="en-US" altLang="zh-CN" sz="2000" dirty="0">
                <a:latin typeface="微软雅黑" panose="020B0503020204020204" pitchFamily="34" charset="-122"/>
                <a:ea typeface="微软雅黑" panose="020B0503020204020204" pitchFamily="34" charset="-122"/>
              </a:rPr>
              <a:t>BFS</a:t>
            </a:r>
            <a:r>
              <a:rPr lang="zh-CN" altLang="en-US"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br>
              <a:rPr lang="en-US" altLang="zh-CN" sz="2000" dirty="0">
                <a:latin typeface="微软雅黑" panose="020B0503020204020204" pitchFamily="34" charset="-122"/>
                <a:ea typeface="微软雅黑" panose="020B0503020204020204" pitchFamily="34" charset="-122"/>
              </a:rPr>
            </a:br>
            <a:r>
              <a:rPr lang="en-US" altLang="zh-CN" sz="2000" dirty="0" err="1"/>
              <a:t>bfs</a:t>
            </a:r>
            <a:r>
              <a:rPr lang="zh-CN" altLang="en-US" sz="2000" dirty="0"/>
              <a:t>相当于将整个图分层，从起始点</a:t>
            </a:r>
            <a:r>
              <a:rPr lang="en-US" altLang="zh-CN" sz="2000" dirty="0"/>
              <a:t>u</a:t>
            </a:r>
            <a:r>
              <a:rPr lang="zh-CN" altLang="en-US" sz="2000" dirty="0"/>
              <a:t>出发，</a:t>
            </a:r>
            <a:r>
              <a:rPr lang="en-US" altLang="zh-CN" sz="2000" dirty="0"/>
              <a:t>u</a:t>
            </a:r>
            <a:r>
              <a:rPr lang="zh-CN" altLang="en-US" sz="2000" dirty="0"/>
              <a:t>处在第</a:t>
            </a:r>
            <a:r>
              <a:rPr lang="en-US" altLang="zh-CN" sz="2000" dirty="0"/>
              <a:t>0</a:t>
            </a:r>
            <a:r>
              <a:rPr lang="zh-CN" altLang="en-US" sz="2000" dirty="0"/>
              <a:t>层，定义两个点之间的距离</a:t>
            </a:r>
            <a:r>
              <a:rPr lang="en-US" altLang="zh-CN" sz="2000" dirty="0"/>
              <a:t>d(</a:t>
            </a:r>
            <a:r>
              <a:rPr lang="en-US" altLang="zh-CN" sz="2000" dirty="0" err="1"/>
              <a:t>u,v</a:t>
            </a:r>
            <a:r>
              <a:rPr lang="en-US" altLang="zh-CN" sz="2000" dirty="0"/>
              <a:t>)</a:t>
            </a:r>
            <a:r>
              <a:rPr lang="zh-CN" altLang="en-US" sz="2000" dirty="0"/>
              <a:t>是</a:t>
            </a:r>
            <a:r>
              <a:rPr lang="en-US" altLang="zh-CN" sz="2000" dirty="0"/>
              <a:t>u</a:t>
            </a:r>
            <a:r>
              <a:rPr lang="zh-CN" altLang="en-US" sz="2000" dirty="0"/>
              <a:t>到</a:t>
            </a:r>
            <a:r>
              <a:rPr lang="en-US" altLang="zh-CN" sz="2000" dirty="0"/>
              <a:t>v</a:t>
            </a:r>
            <a:r>
              <a:rPr lang="zh-CN" altLang="en-US" sz="2000" dirty="0"/>
              <a:t>最少通过几条边可以走到。</a:t>
            </a:r>
            <a:endParaRPr lang="en-US" altLang="zh-CN" sz="2000" dirty="0"/>
          </a:p>
          <a:p>
            <a:endParaRPr lang="en-US" altLang="zh-CN" sz="2000" dirty="0"/>
          </a:p>
          <a:p>
            <a:r>
              <a:rPr lang="zh-CN" altLang="en-US" sz="2000" dirty="0">
                <a:latin typeface="微软雅黑" panose="020B0503020204020204" pitchFamily="34" charset="-122"/>
                <a:ea typeface="微软雅黑" panose="020B0503020204020204" pitchFamily="34" charset="-122"/>
              </a:rPr>
              <a:t>那么其他点所在的层数就是它到起始点</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的距离。</a:t>
            </a:r>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Bfs</a:t>
            </a:r>
            <a:r>
              <a:rPr lang="zh-CN" altLang="en-US" sz="2000" dirty="0">
                <a:latin typeface="微软雅黑" panose="020B0503020204020204" pitchFamily="34" charset="-122"/>
                <a:ea typeface="微软雅黑" panose="020B0503020204020204" pitchFamily="34" charset="-122"/>
              </a:rPr>
              <a:t>访问点的顺序就是逐层访问</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99827"/>
            <a:ext cx="8158410" cy="2862322"/>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 搜索</a:t>
            </a:r>
            <a:br>
              <a:rPr lang="en-US" altLang="zh-CN" sz="2000" dirty="0">
                <a:latin typeface="微软雅黑" panose="020B0503020204020204" pitchFamily="34" charset="-122"/>
                <a:ea typeface="微软雅黑" panose="020B0503020204020204" pitchFamily="34" charset="-122"/>
              </a:rPr>
            </a:br>
            <a:br>
              <a:rPr lang="en-US" altLang="zh-CN" sz="2000" dirty="0">
                <a:latin typeface="微软雅黑" panose="020B0503020204020204" pitchFamily="34" charset="-122"/>
                <a:ea typeface="微软雅黑" panose="020B0503020204020204" pitchFamily="34" charset="-122"/>
              </a:rPr>
            </a:br>
            <a:r>
              <a:rPr lang="zh-CN" altLang="en-US" sz="2000" dirty="0"/>
              <a:t>一种启发式搜索方法</a:t>
            </a:r>
            <a:endParaRPr lang="en-US" altLang="zh-CN" sz="2000" dirty="0"/>
          </a:p>
          <a:p>
            <a:r>
              <a:rPr lang="zh-CN" altLang="en-US" sz="2000" dirty="0">
                <a:latin typeface="微软雅黑" panose="020B0503020204020204" pitchFamily="34" charset="-122"/>
                <a:ea typeface="微软雅黑" panose="020B0503020204020204" pitchFamily="34" charset="-122"/>
              </a:rPr>
              <a:t>由于棋盘状态过多，棋子个数</a:t>
            </a:r>
            <a:r>
              <a:rPr lang="en-US" altLang="zh-CN" sz="2000" dirty="0">
                <a:latin typeface="微软雅黑" panose="020B0503020204020204" pitchFamily="34" charset="-122"/>
                <a:ea typeface="微软雅黑" panose="020B0503020204020204" pitchFamily="34" charset="-122"/>
              </a:rPr>
              <a:t>361</a:t>
            </a:r>
            <a:r>
              <a:rPr lang="zh-CN" altLang="en-US" sz="2000" dirty="0">
                <a:latin typeface="微软雅黑" panose="020B0503020204020204" pitchFamily="34" charset="-122"/>
                <a:ea typeface="微软雅黑" panose="020B0503020204020204" pitchFamily="34" charset="-122"/>
              </a:rPr>
              <a:t>，每个位置都有黑棋白棋或者无棋的</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个状态，甚至还有着禁止位置的存在，总共状态数远超过</a:t>
            </a:r>
            <a:r>
              <a:rPr lang="en-US" altLang="zh-CN" sz="2000">
                <a:latin typeface="微软雅黑" panose="020B0503020204020204" pitchFamily="34" charset="-122"/>
                <a:ea typeface="微软雅黑" panose="020B0503020204020204" pitchFamily="34" charset="-122"/>
              </a:rPr>
              <a:t>3^361</a:t>
            </a:r>
            <a:r>
              <a:rPr lang="zh-CN" altLang="en-US" sz="2000">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，完全搜索访问肯定是无法进行的。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*搜索可以帮助自己优先朝着自己所认为的更优的方向进行搜索。</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99827"/>
            <a:ext cx="8158410" cy="707886"/>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 搜索</a:t>
            </a:r>
            <a:endParaRPr lang="en-US" altLang="zh-CN" sz="2000" dirty="0">
              <a:latin typeface="微软雅黑" panose="020B0503020204020204" pitchFamily="34" charset="-122"/>
              <a:ea typeface="微软雅黑" panose="020B0503020204020204" pitchFamily="34" charset="-122"/>
            </a:endParaRPr>
          </a:p>
        </p:txBody>
      </p:sp>
      <p:sp>
        <p:nvSpPr>
          <p:cNvPr id="3" name="矩形 2"/>
          <p:cNvSpPr/>
          <p:nvPr/>
        </p:nvSpPr>
        <p:spPr>
          <a:xfrm>
            <a:off x="338686" y="2732038"/>
            <a:ext cx="6570114" cy="2031325"/>
          </a:xfrm>
          <a:prstGeom prst="rect">
            <a:avLst/>
          </a:prstGeom>
        </p:spPr>
        <p:txBody>
          <a:bodyPr wrap="square">
            <a:spAutoFit/>
          </a:bodyPr>
          <a:lstStyle/>
          <a:p>
            <a:r>
              <a:rPr lang="zh-CN" altLang="en-US" dirty="0">
                <a:solidFill>
                  <a:srgbClr val="000000"/>
                </a:solidFill>
                <a:latin typeface="微软雅黑" panose="020B0503020204020204" pitchFamily="34" charset="-122"/>
              </a:rPr>
              <a:t>　  启发式信息：用于帮助减少搜索量的与问题有关的信息或知识。</a:t>
            </a:r>
          </a:p>
          <a:p>
            <a:r>
              <a:rPr lang="zh-CN" altLang="en-US" dirty="0">
                <a:solidFill>
                  <a:srgbClr val="000000"/>
                </a:solidFill>
                <a:latin typeface="微软雅黑" panose="020B0503020204020204" pitchFamily="34" charset="-122"/>
              </a:rPr>
              <a:t>　　启发式搜索：使用启发信息指导的搜索过程叫做启发式搜索。</a:t>
            </a:r>
          </a:p>
          <a:p>
            <a:r>
              <a:rPr lang="zh-CN" altLang="en-US" dirty="0">
                <a:solidFill>
                  <a:srgbClr val="000000"/>
                </a:solidFill>
                <a:latin typeface="微软雅黑" panose="020B0503020204020204" pitchFamily="34" charset="-122"/>
              </a:rPr>
              <a:t>　　估价函数 </a:t>
            </a:r>
            <a:r>
              <a:rPr lang="en-US" altLang="zh-CN" dirty="0">
                <a:solidFill>
                  <a:srgbClr val="000000"/>
                </a:solidFill>
                <a:latin typeface="微软雅黑" panose="020B0503020204020204" pitchFamily="34" charset="-122"/>
              </a:rPr>
              <a:t>g</a:t>
            </a:r>
            <a:r>
              <a:rPr lang="zh-CN" altLang="en-US" dirty="0">
                <a:solidFill>
                  <a:srgbClr val="000000"/>
                </a:solidFill>
                <a:latin typeface="微软雅黑" panose="020B0503020204020204" pitchFamily="34" charset="-122"/>
              </a:rPr>
              <a:t>：定义在状态空间上的实值函数。</a:t>
            </a:r>
          </a:p>
          <a:p>
            <a:r>
              <a:rPr lang="zh-CN" altLang="en-US" dirty="0">
                <a:solidFill>
                  <a:srgbClr val="000000"/>
                </a:solidFill>
                <a:latin typeface="微软雅黑" panose="020B0503020204020204" pitchFamily="34" charset="-122"/>
              </a:rPr>
              <a:t>　　</a:t>
            </a:r>
            <a:r>
              <a:rPr lang="en-US" altLang="zh-CN" dirty="0">
                <a:solidFill>
                  <a:srgbClr val="000000"/>
                </a:solidFill>
                <a:latin typeface="微软雅黑" panose="020B0503020204020204" pitchFamily="34" charset="-122"/>
              </a:rPr>
              <a:t>open</a:t>
            </a:r>
            <a:r>
              <a:rPr lang="zh-CN" altLang="en-US" dirty="0">
                <a:solidFill>
                  <a:srgbClr val="000000"/>
                </a:solidFill>
                <a:latin typeface="微软雅黑" panose="020B0503020204020204" pitchFamily="34" charset="-122"/>
              </a:rPr>
              <a:t>表：未扩展的节点</a:t>
            </a:r>
          </a:p>
          <a:p>
            <a:r>
              <a:rPr lang="zh-CN" altLang="en-US" dirty="0">
                <a:solidFill>
                  <a:srgbClr val="000000"/>
                </a:solidFill>
                <a:latin typeface="微软雅黑" panose="020B0503020204020204" pitchFamily="34" charset="-122"/>
              </a:rPr>
              <a:t>　　</a:t>
            </a:r>
            <a:r>
              <a:rPr lang="en-US" altLang="zh-CN" dirty="0">
                <a:solidFill>
                  <a:srgbClr val="000000"/>
                </a:solidFill>
                <a:latin typeface="微软雅黑" panose="020B0503020204020204" pitchFamily="34" charset="-122"/>
              </a:rPr>
              <a:t>close</a:t>
            </a:r>
            <a:r>
              <a:rPr lang="zh-CN" altLang="en-US" dirty="0">
                <a:solidFill>
                  <a:srgbClr val="000000"/>
                </a:solidFill>
                <a:latin typeface="微软雅黑" panose="020B0503020204020204" pitchFamily="34" charset="-122"/>
              </a:rPr>
              <a:t>表：已扩展或正在扩展的节点</a:t>
            </a:r>
            <a:endParaRPr lang="zh-CN" altLang="en-US" b="0" i="0" dirty="0">
              <a:solidFill>
                <a:srgbClr val="000000"/>
              </a:solidFill>
              <a:effectLst/>
              <a:latin typeface="微软雅黑" panose="020B0503020204020204" pitchFamily="34" charset="-122"/>
            </a:endParaRPr>
          </a:p>
        </p:txBody>
      </p:sp>
      <p:sp>
        <p:nvSpPr>
          <p:cNvPr id="5" name="矩形 4"/>
          <p:cNvSpPr/>
          <p:nvPr/>
        </p:nvSpPr>
        <p:spPr>
          <a:xfrm>
            <a:off x="198114" y="4763363"/>
            <a:ext cx="8805314" cy="1754326"/>
          </a:xfrm>
          <a:prstGeom prst="rect">
            <a:avLst/>
          </a:prstGeom>
        </p:spPr>
        <p:txBody>
          <a:bodyPr wrap="square">
            <a:spAutoFit/>
          </a:bodyPr>
          <a:lstStyle/>
          <a:p>
            <a:r>
              <a:rPr lang="zh-CN" altLang="en-US" dirty="0">
                <a:solidFill>
                  <a:srgbClr val="000000"/>
                </a:solidFill>
                <a:latin typeface="微软雅黑" panose="020B0503020204020204" pitchFamily="34" charset="-122"/>
              </a:rPr>
              <a:t>用</a:t>
            </a:r>
            <a:r>
              <a:rPr lang="en-US" altLang="zh-CN" dirty="0">
                <a:solidFill>
                  <a:srgbClr val="000000"/>
                </a:solidFill>
                <a:latin typeface="微软雅黑" panose="020B0503020204020204" pitchFamily="34" charset="-122"/>
              </a:rPr>
              <a:t>f(n)</a:t>
            </a:r>
            <a:r>
              <a:rPr lang="zh-CN" altLang="en-US" dirty="0">
                <a:solidFill>
                  <a:srgbClr val="000000"/>
                </a:solidFill>
                <a:latin typeface="微软雅黑" panose="020B0503020204020204" pitchFamily="34" charset="-122"/>
              </a:rPr>
              <a:t>表示节点</a:t>
            </a:r>
            <a:r>
              <a:rPr lang="en-US" altLang="zh-CN" dirty="0">
                <a:solidFill>
                  <a:srgbClr val="000000"/>
                </a:solidFill>
                <a:latin typeface="微软雅黑" panose="020B0503020204020204" pitchFamily="34" charset="-122"/>
              </a:rPr>
              <a:t>n</a:t>
            </a:r>
            <a:r>
              <a:rPr lang="zh-CN" altLang="en-US" dirty="0">
                <a:solidFill>
                  <a:srgbClr val="000000"/>
                </a:solidFill>
                <a:latin typeface="微软雅黑" panose="020B0503020204020204" pitchFamily="34" charset="-122"/>
              </a:rPr>
              <a:t>的估价函数：</a:t>
            </a:r>
          </a:p>
          <a:p>
            <a:r>
              <a:rPr lang="zh-CN" altLang="en-US" dirty="0">
                <a:solidFill>
                  <a:srgbClr val="000000"/>
                </a:solidFill>
                <a:latin typeface="微软雅黑" panose="020B0503020204020204" pitchFamily="34" charset="-122"/>
              </a:rPr>
              <a:t>   </a:t>
            </a:r>
            <a:r>
              <a:rPr lang="en-US" altLang="zh-CN" dirty="0">
                <a:solidFill>
                  <a:srgbClr val="000000"/>
                </a:solidFill>
                <a:latin typeface="微软雅黑" panose="020B0503020204020204" pitchFamily="34" charset="-122"/>
              </a:rPr>
              <a:t>1. f(n)</a:t>
            </a:r>
            <a:r>
              <a:rPr lang="zh-CN" altLang="en-US" dirty="0">
                <a:solidFill>
                  <a:srgbClr val="000000"/>
                </a:solidFill>
                <a:latin typeface="微软雅黑" panose="020B0503020204020204" pitchFamily="34" charset="-122"/>
              </a:rPr>
              <a:t>表示从起点到目标，经由节点</a:t>
            </a:r>
            <a:r>
              <a:rPr lang="en-US" altLang="zh-CN" dirty="0">
                <a:solidFill>
                  <a:srgbClr val="000000"/>
                </a:solidFill>
                <a:latin typeface="微软雅黑" panose="020B0503020204020204" pitchFamily="34" charset="-122"/>
              </a:rPr>
              <a:t>n</a:t>
            </a:r>
            <a:r>
              <a:rPr lang="zh-CN" altLang="en-US" dirty="0">
                <a:solidFill>
                  <a:srgbClr val="000000"/>
                </a:solidFill>
                <a:latin typeface="微软雅黑" panose="020B0503020204020204" pitchFamily="34" charset="-122"/>
              </a:rPr>
              <a:t>最小费用路径上费用的估计。（最短路径 </a:t>
            </a:r>
            <a:r>
              <a:rPr lang="en-US" altLang="zh-CN" dirty="0">
                <a:solidFill>
                  <a:srgbClr val="000000"/>
                </a:solidFill>
                <a:latin typeface="微软雅黑" panose="020B0503020204020204" pitchFamily="34" charset="-122"/>
              </a:rPr>
              <a:t>h(n)</a:t>
            </a:r>
            <a:r>
              <a:rPr lang="zh-CN" altLang="en-US" dirty="0">
                <a:solidFill>
                  <a:srgbClr val="000000"/>
                </a:solidFill>
                <a:latin typeface="微软雅黑" panose="020B0503020204020204" pitchFamily="34" charset="-122"/>
              </a:rPr>
              <a:t> </a:t>
            </a:r>
            <a:r>
              <a:rPr lang="en-US" altLang="zh-CN" dirty="0">
                <a:solidFill>
                  <a:srgbClr val="000000"/>
                </a:solidFill>
                <a:latin typeface="微软雅黑" panose="020B0503020204020204" pitchFamily="34" charset="-122"/>
              </a:rPr>
              <a:t>= </a:t>
            </a:r>
            <a:r>
              <a:rPr lang="zh-CN" altLang="en-US" dirty="0">
                <a:solidFill>
                  <a:srgbClr val="000000"/>
                </a:solidFill>
                <a:latin typeface="微软雅黑" panose="020B0503020204020204" pitchFamily="34" charset="-122"/>
              </a:rPr>
              <a:t>目前最短 </a:t>
            </a:r>
            <a:r>
              <a:rPr lang="en-US" altLang="zh-CN" dirty="0">
                <a:solidFill>
                  <a:srgbClr val="000000"/>
                </a:solidFill>
                <a:latin typeface="微软雅黑" panose="020B0503020204020204" pitchFamily="34" charset="-122"/>
              </a:rPr>
              <a:t>f(n)</a:t>
            </a:r>
            <a:r>
              <a:rPr lang="zh-CN" altLang="en-US" dirty="0">
                <a:solidFill>
                  <a:srgbClr val="000000"/>
                </a:solidFill>
                <a:latin typeface="微软雅黑" panose="020B0503020204020204" pitchFamily="34" charset="-122"/>
              </a:rPr>
              <a:t> </a:t>
            </a:r>
            <a:r>
              <a:rPr lang="en-US" altLang="zh-CN" dirty="0">
                <a:solidFill>
                  <a:srgbClr val="000000"/>
                </a:solidFill>
                <a:latin typeface="微软雅黑" panose="020B0503020204020204" pitchFamily="34" charset="-122"/>
              </a:rPr>
              <a:t>+ </a:t>
            </a:r>
            <a:r>
              <a:rPr lang="zh-CN" altLang="en-US" dirty="0">
                <a:solidFill>
                  <a:srgbClr val="000000"/>
                </a:solidFill>
                <a:latin typeface="微软雅黑" panose="020B0503020204020204" pitchFamily="34" charset="-122"/>
              </a:rPr>
              <a:t>剩下的估计最短路径 </a:t>
            </a:r>
            <a:r>
              <a:rPr lang="en-US" altLang="zh-CN" dirty="0">
                <a:solidFill>
                  <a:srgbClr val="000000"/>
                </a:solidFill>
                <a:latin typeface="微软雅黑" panose="020B0503020204020204" pitchFamily="34" charset="-122"/>
              </a:rPr>
              <a:t>g(n)</a:t>
            </a:r>
            <a:r>
              <a:rPr lang="zh-CN" altLang="en-US" dirty="0">
                <a:solidFill>
                  <a:srgbClr val="000000"/>
                </a:solidFill>
                <a:latin typeface="微软雅黑" panose="020B0503020204020204" pitchFamily="34" charset="-122"/>
              </a:rPr>
              <a:t>）</a:t>
            </a:r>
          </a:p>
          <a:p>
            <a:r>
              <a:rPr lang="zh-CN" altLang="en-US" dirty="0">
                <a:solidFill>
                  <a:srgbClr val="000000"/>
                </a:solidFill>
                <a:latin typeface="微软雅黑" panose="020B0503020204020204" pitchFamily="34" charset="-122"/>
              </a:rPr>
              <a:t>      （在搜索图中，接近解路径的节点有较低的函数值）</a:t>
            </a:r>
          </a:p>
          <a:p>
            <a:r>
              <a:rPr lang="zh-CN" altLang="en-US" dirty="0">
                <a:solidFill>
                  <a:srgbClr val="000000"/>
                </a:solidFill>
                <a:latin typeface="微软雅黑" panose="020B0503020204020204" pitchFamily="34" charset="-122"/>
              </a:rPr>
              <a:t>   </a:t>
            </a:r>
            <a:r>
              <a:rPr lang="en-US" altLang="zh-CN" dirty="0">
                <a:solidFill>
                  <a:srgbClr val="000000"/>
                </a:solidFill>
                <a:latin typeface="微软雅黑" panose="020B0503020204020204" pitchFamily="34" charset="-122"/>
              </a:rPr>
              <a:t>2. </a:t>
            </a:r>
            <a:r>
              <a:rPr lang="zh-CN" altLang="en-US" dirty="0">
                <a:solidFill>
                  <a:srgbClr val="000000"/>
                </a:solidFill>
                <a:latin typeface="微软雅黑" panose="020B0503020204020204" pitchFamily="34" charset="-122"/>
              </a:rPr>
              <a:t>以估价函数</a:t>
            </a:r>
            <a:r>
              <a:rPr lang="en-US" altLang="zh-CN" dirty="0">
                <a:solidFill>
                  <a:srgbClr val="000000"/>
                </a:solidFill>
                <a:latin typeface="微软雅黑" panose="020B0503020204020204" pitchFamily="34" charset="-122"/>
              </a:rPr>
              <a:t>f</a:t>
            </a:r>
            <a:r>
              <a:rPr lang="zh-CN" altLang="en-US" dirty="0">
                <a:solidFill>
                  <a:srgbClr val="000000"/>
                </a:solidFill>
                <a:latin typeface="微软雅黑" panose="020B0503020204020204" pitchFamily="34" charset="-122"/>
              </a:rPr>
              <a:t>的递增次序排列</a:t>
            </a:r>
            <a:r>
              <a:rPr lang="en-US" altLang="zh-CN" dirty="0">
                <a:solidFill>
                  <a:srgbClr val="000000"/>
                </a:solidFill>
                <a:latin typeface="微软雅黑" panose="020B0503020204020204" pitchFamily="34" charset="-122"/>
              </a:rPr>
              <a:t>OPEN</a:t>
            </a:r>
            <a:r>
              <a:rPr lang="zh-CN" altLang="en-US" dirty="0">
                <a:solidFill>
                  <a:srgbClr val="000000"/>
                </a:solidFill>
                <a:latin typeface="微软雅黑" panose="020B0503020204020204" pitchFamily="34" charset="-122"/>
              </a:rPr>
              <a:t>表中的节点：</a:t>
            </a:r>
          </a:p>
          <a:p>
            <a:r>
              <a:rPr lang="zh-CN" altLang="en-US" dirty="0">
                <a:solidFill>
                  <a:srgbClr val="000000"/>
                </a:solidFill>
                <a:latin typeface="微软雅黑" panose="020B0503020204020204" pitchFamily="34" charset="-122"/>
              </a:rPr>
              <a:t>       估价函数低的排在前；具有相等函数值的节点以任意次序排序。</a:t>
            </a:r>
            <a:endParaRPr lang="zh-CN" altLang="en-US" b="0" i="0" dirty="0">
              <a:solidFill>
                <a:srgbClr val="000000"/>
              </a:solidFill>
              <a:effectLst/>
              <a:latin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99827"/>
            <a:ext cx="8158410" cy="707886"/>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博弈树</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521566" y="2778204"/>
            <a:ext cx="8805314" cy="646331"/>
          </a:xfrm>
          <a:prstGeom prst="rect">
            <a:avLst/>
          </a:prstGeom>
        </p:spPr>
        <p:txBody>
          <a:bodyPr wrap="square">
            <a:spAutoFit/>
          </a:bodyPr>
          <a:lstStyle/>
          <a:p>
            <a:r>
              <a:rPr lang="zh-CN" altLang="en-US"/>
              <a:t>博弈树是指由于动态博弈参与者的行动有先后次序，因此可以依次将参与者的行动展开成一个树状图形。</a:t>
            </a:r>
            <a:endParaRPr lang="zh-CN" altLang="en-US" b="0" i="0" dirty="0">
              <a:solidFill>
                <a:srgbClr val="000000"/>
              </a:solidFill>
              <a:effectLst/>
              <a:latin typeface="微软雅黑" panose="020B0503020204020204" pitchFamily="34" charset="-122"/>
            </a:endParaRPr>
          </a:p>
        </p:txBody>
      </p:sp>
      <p:sp>
        <p:nvSpPr>
          <p:cNvPr id="6" name="矩形 5"/>
          <p:cNvSpPr/>
          <p:nvPr/>
        </p:nvSpPr>
        <p:spPr>
          <a:xfrm>
            <a:off x="521566" y="4049098"/>
            <a:ext cx="7823200" cy="1200329"/>
          </a:xfrm>
          <a:prstGeom prst="rect">
            <a:avLst/>
          </a:prstGeom>
        </p:spPr>
        <p:txBody>
          <a:bodyPr wrap="square">
            <a:spAutoFit/>
          </a:bodyPr>
          <a:lstStyle/>
          <a:p>
            <a:r>
              <a:rPr lang="zh-CN" altLang="en-US">
                <a:solidFill>
                  <a:srgbClr val="000000"/>
                </a:solidFill>
                <a:latin typeface="微软雅黑" panose="020B0503020204020204" pitchFamily="34" charset="-122"/>
              </a:rPr>
              <a:t>对于任何一种博弈竞赛，我们可以构成一个博弈树。它类似于状态图和问题求解搜索中使用的搜索树。博弈树的结点对应于某一个棋局，其分支表示走一步棋；根部对应于开始位置，其叶表示对弈到此结束。在叶节点对应的棋局中，竞赛的结果可以是赢、输或者和局。 </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算法数据结构思路</a:t>
            </a:r>
            <a:endParaRPr altLang="en-US" sz="3200" dirty="0"/>
          </a:p>
        </p:txBody>
      </p:sp>
      <p:sp>
        <p:nvSpPr>
          <p:cNvPr id="4" name="文本框 3"/>
          <p:cNvSpPr txBox="1"/>
          <p:nvPr/>
        </p:nvSpPr>
        <p:spPr>
          <a:xfrm>
            <a:off x="521566" y="1699827"/>
            <a:ext cx="8158410" cy="707886"/>
          </a:xfrm>
          <a:prstGeom prst="rect">
            <a:avLst/>
          </a:prstGeom>
          <a:noFill/>
        </p:spPr>
        <p:txBody>
          <a:bodyPr wrap="square" rtlCol="0">
            <a:spAutoFit/>
          </a:bodyPr>
          <a:lstStyle/>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博弈树极大极小化分析方法（蒙特卡罗搜索）</a:t>
            </a:r>
            <a:endParaRPr lang="en-US"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155695" y="2727404"/>
            <a:ext cx="8805314" cy="3293209"/>
          </a:xfrm>
          <a:prstGeom prst="rect">
            <a:avLst/>
          </a:prstGeom>
        </p:spPr>
        <p:txBody>
          <a:bodyPr wrap="square">
            <a:spAutoFit/>
          </a:bodyPr>
          <a:lstStyle/>
          <a:p>
            <a:r>
              <a:rPr lang="zh-CN" altLang="en-US" sz="1600" dirty="0"/>
              <a:t>在二人博弈问题中，为了从众多可供选择的行动方案中选出一个对自己最为有利的行动方案，就需要对当前的情况以及将要发生的情况进行分析，通过某搜索算法从中选出最优的走步。</a:t>
            </a:r>
          </a:p>
          <a:p>
            <a:r>
              <a:rPr lang="zh-CN" altLang="en-US" sz="1600" dirty="0"/>
              <a:t>　　基本思想或算法是：</a:t>
            </a:r>
          </a:p>
          <a:p>
            <a:r>
              <a:rPr lang="zh-CN" altLang="en-US" sz="1600" dirty="0"/>
              <a:t>　　</a:t>
            </a:r>
            <a:r>
              <a:rPr lang="en-US" altLang="zh-CN" sz="1600" dirty="0"/>
              <a:t>(1) </a:t>
            </a:r>
            <a:r>
              <a:rPr lang="zh-CN" altLang="en-US" sz="1600" dirty="0"/>
              <a:t>设博弈的双方中一方为</a:t>
            </a:r>
            <a:r>
              <a:rPr lang="en-US" altLang="zh-CN" sz="1600" dirty="0"/>
              <a:t>MAX</a:t>
            </a:r>
            <a:r>
              <a:rPr lang="zh-CN" altLang="en-US" sz="1600" dirty="0"/>
              <a:t>，另一方为</a:t>
            </a:r>
            <a:r>
              <a:rPr lang="en-US" altLang="zh-CN" sz="1600" dirty="0"/>
              <a:t>MIN</a:t>
            </a:r>
            <a:r>
              <a:rPr lang="zh-CN" altLang="en-US" sz="1600" dirty="0"/>
              <a:t>。然后为其中的一方寻找一个最优行动方案。</a:t>
            </a:r>
            <a:br>
              <a:rPr lang="zh-CN" altLang="en-US" sz="1600" dirty="0"/>
            </a:br>
            <a:r>
              <a:rPr lang="zh-CN" altLang="en-US" sz="1600" dirty="0"/>
              <a:t>　　</a:t>
            </a:r>
            <a:r>
              <a:rPr lang="en-US" altLang="zh-CN" sz="1600" dirty="0"/>
              <a:t>(2) </a:t>
            </a:r>
            <a:r>
              <a:rPr lang="zh-CN" altLang="en-US" sz="1600" dirty="0"/>
              <a:t>为了找到当前的最优行动方案，需要对各个可能的方案所产生的后果进行比较</a:t>
            </a:r>
            <a:r>
              <a:rPr lang="en-US" altLang="zh-CN" sz="1600" dirty="0"/>
              <a:t>,</a:t>
            </a:r>
            <a:r>
              <a:rPr lang="zh-CN" altLang="en-US" sz="1600" dirty="0"/>
              <a:t>具体地说，就是要考虑每一方案实施后对方可能采取的所有行动，并计算可能的得分。</a:t>
            </a:r>
            <a:br>
              <a:rPr lang="zh-CN" altLang="en-US" sz="1600" dirty="0"/>
            </a:br>
            <a:r>
              <a:rPr lang="zh-CN" altLang="en-US" sz="1600" dirty="0"/>
              <a:t>　　</a:t>
            </a:r>
            <a:r>
              <a:rPr lang="en-US" altLang="zh-CN" sz="1600" dirty="0"/>
              <a:t>(3) </a:t>
            </a:r>
            <a:r>
              <a:rPr lang="zh-CN" altLang="en-US" sz="1600" dirty="0"/>
              <a:t>为计算得分，需要根据问题的特性信息定义一个估价函数，用来估算当前博弈树端节点的得分。此时估算出来的得分称为静态估值。</a:t>
            </a:r>
            <a:br>
              <a:rPr lang="zh-CN" altLang="en-US" sz="1600" dirty="0"/>
            </a:br>
            <a:r>
              <a:rPr lang="zh-CN" altLang="en-US" sz="1600" dirty="0"/>
              <a:t>　　</a:t>
            </a:r>
            <a:r>
              <a:rPr lang="en-US" altLang="zh-CN" sz="1600" dirty="0"/>
              <a:t>(4) </a:t>
            </a:r>
            <a:r>
              <a:rPr lang="zh-CN" altLang="en-US" sz="1600" dirty="0"/>
              <a:t>当端节点的估值计算出来后，再推算出父节点的得分，推算的方法是：对“或”节点，选其子节点中一个最大的得分作为父节点的得分，这是为了使自己在可供选择的方案中选一个对自己最有利的方案；对“与”节点，选其子节点中一个最小的得分作为父节点的得分，这是为了立足于最坏的情况。这样计算出的父节点的得分称为倒推值。</a:t>
            </a:r>
            <a:br>
              <a:rPr lang="zh-CN" altLang="en-US" sz="1600" dirty="0"/>
            </a:br>
            <a:r>
              <a:rPr lang="zh-CN" altLang="en-US" sz="1600" dirty="0"/>
              <a:t>　　</a:t>
            </a:r>
            <a:r>
              <a:rPr lang="en-US" altLang="zh-CN" sz="1600" dirty="0"/>
              <a:t>(5) </a:t>
            </a:r>
            <a:r>
              <a:rPr lang="zh-CN" altLang="en-US" sz="1600" dirty="0"/>
              <a:t>如果一个行动方案能获得较大的倒推值，则它就是当前最好的行动方案。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算法数据结构思路</a:t>
            </a:r>
          </a:p>
        </p:txBody>
      </p:sp>
      <p:sp>
        <p:nvSpPr>
          <p:cNvPr id="4" name="矩形 3"/>
          <p:cNvSpPr/>
          <p:nvPr/>
        </p:nvSpPr>
        <p:spPr>
          <a:xfrm>
            <a:off x="262786" y="2367171"/>
            <a:ext cx="8424014" cy="923330"/>
          </a:xfrm>
          <a:prstGeom prst="rect">
            <a:avLst/>
          </a:prstGeom>
        </p:spPr>
        <p:txBody>
          <a:bodyPr wrap="square">
            <a:spAutoFit/>
          </a:bodyPr>
          <a:lstStyle/>
          <a:p>
            <a:r>
              <a:rPr lang="zh-CN" altLang="en-US" dirty="0">
                <a:solidFill>
                  <a:srgbClr val="000000"/>
                </a:solidFill>
                <a:latin typeface="微软雅黑" panose="020B0503020204020204" pitchFamily="34" charset="-122"/>
              </a:rPr>
              <a:t>在博弈问题中，每一个格局可供选择的行动方案都有很多，因此会生成十分庞大的博弈树。试图利用完整的博弈树来进行极小极大分析是困难的。所以才有了</a:t>
            </a:r>
            <a:r>
              <a:rPr lang="en-US" altLang="zh-CN" dirty="0">
                <a:solidFill>
                  <a:srgbClr val="000000"/>
                </a:solidFill>
                <a:latin typeface="微软雅黑" panose="020B0503020204020204" pitchFamily="34" charset="-122"/>
              </a:rPr>
              <a:t>α-β</a:t>
            </a:r>
            <a:r>
              <a:rPr lang="zh-CN" altLang="en-US" dirty="0">
                <a:solidFill>
                  <a:srgbClr val="000000"/>
                </a:solidFill>
                <a:latin typeface="微软雅黑" panose="020B0503020204020204" pitchFamily="34" charset="-122"/>
              </a:rPr>
              <a:t>剪枝。</a:t>
            </a:r>
            <a:endParaRPr lang="zh-CN" altLang="en-US" dirty="0"/>
          </a:p>
        </p:txBody>
      </p:sp>
      <p:sp>
        <p:nvSpPr>
          <p:cNvPr id="5" name="矩形 4"/>
          <p:cNvSpPr/>
          <p:nvPr/>
        </p:nvSpPr>
        <p:spPr>
          <a:xfrm>
            <a:off x="262786" y="1834186"/>
            <a:ext cx="1039067" cy="369332"/>
          </a:xfrm>
          <a:prstGeom prst="rect">
            <a:avLst/>
          </a:prstGeom>
        </p:spPr>
        <p:txBody>
          <a:bodyPr wrap="none">
            <a:spAutoFit/>
          </a:bodyPr>
          <a:lstStyle/>
          <a:p>
            <a:r>
              <a:rPr lang="en-US" altLang="zh-CN" dirty="0">
                <a:solidFill>
                  <a:srgbClr val="000000"/>
                </a:solidFill>
                <a:latin typeface="微软雅黑" panose="020B0503020204020204" pitchFamily="34" charset="-122"/>
              </a:rPr>
              <a:t>α-β</a:t>
            </a:r>
            <a:r>
              <a:rPr lang="zh-CN" altLang="en-US" dirty="0">
                <a:solidFill>
                  <a:srgbClr val="000000"/>
                </a:solidFill>
                <a:latin typeface="微软雅黑" panose="020B0503020204020204" pitchFamily="34" charset="-122"/>
              </a:rPr>
              <a:t>剪枝</a:t>
            </a:r>
            <a:endParaRPr lang="zh-CN" altLang="en-US" dirty="0"/>
          </a:p>
        </p:txBody>
      </p:sp>
      <p:sp>
        <p:nvSpPr>
          <p:cNvPr id="6" name="矩形 5"/>
          <p:cNvSpPr/>
          <p:nvPr/>
        </p:nvSpPr>
        <p:spPr>
          <a:xfrm>
            <a:off x="262786" y="3454154"/>
            <a:ext cx="8252566" cy="3139321"/>
          </a:xfrm>
          <a:prstGeom prst="rect">
            <a:avLst/>
          </a:prstGeom>
        </p:spPr>
        <p:txBody>
          <a:bodyPr wrap="square">
            <a:spAutoFit/>
          </a:bodyPr>
          <a:lstStyle/>
          <a:p>
            <a:r>
              <a:rPr lang="zh-CN" altLang="en-US" dirty="0">
                <a:solidFill>
                  <a:srgbClr val="000000"/>
                </a:solidFill>
                <a:latin typeface="微软雅黑" panose="020B0503020204020204" pitchFamily="34" charset="-122"/>
              </a:rPr>
              <a:t> 为了提高搜索的效率，引入了通过对评估值的上下限进行估计，从而减少需进行评估节点的范围。</a:t>
            </a:r>
          </a:p>
          <a:p>
            <a:r>
              <a:rPr lang="zh-CN" altLang="en-US" b="1" dirty="0">
                <a:solidFill>
                  <a:srgbClr val="000000"/>
                </a:solidFill>
                <a:latin typeface="微软雅黑" panose="020B0503020204020204" pitchFamily="34" charset="-122"/>
              </a:rPr>
              <a:t>主要概念：</a:t>
            </a:r>
            <a:endParaRPr lang="zh-CN" altLang="en-US" dirty="0">
              <a:solidFill>
                <a:srgbClr val="000000"/>
              </a:solidFill>
              <a:latin typeface="微软雅黑" panose="020B0503020204020204" pitchFamily="34" charset="-122"/>
            </a:endParaRPr>
          </a:p>
          <a:p>
            <a:r>
              <a:rPr lang="en-US" altLang="zh-CN" dirty="0">
                <a:solidFill>
                  <a:srgbClr val="000000"/>
                </a:solidFill>
                <a:latin typeface="微软雅黑" panose="020B0503020204020204" pitchFamily="34" charset="-122"/>
              </a:rPr>
              <a:t>MAX</a:t>
            </a:r>
            <a:r>
              <a:rPr lang="zh-CN" altLang="en-US" dirty="0">
                <a:solidFill>
                  <a:srgbClr val="000000"/>
                </a:solidFill>
                <a:latin typeface="微软雅黑" panose="020B0503020204020204" pitchFamily="34" charset="-122"/>
              </a:rPr>
              <a:t>节点的评估下限值</a:t>
            </a:r>
            <a:r>
              <a:rPr lang="en-US" altLang="zh-CN" dirty="0">
                <a:solidFill>
                  <a:srgbClr val="000000"/>
                </a:solidFill>
                <a:latin typeface="微软雅黑" panose="020B0503020204020204" pitchFamily="34" charset="-122"/>
              </a:rPr>
              <a:t>α</a:t>
            </a:r>
            <a:r>
              <a:rPr lang="zh-CN" altLang="en-US" dirty="0">
                <a:solidFill>
                  <a:srgbClr val="000000"/>
                </a:solidFill>
                <a:latin typeface="微软雅黑" panose="020B0503020204020204" pitchFamily="34" charset="-122"/>
              </a:rPr>
              <a:t>：</a:t>
            </a:r>
          </a:p>
          <a:p>
            <a:r>
              <a:rPr lang="zh-CN" altLang="en-US" dirty="0">
                <a:solidFill>
                  <a:srgbClr val="000000"/>
                </a:solidFill>
                <a:latin typeface="微软雅黑" panose="020B0503020204020204" pitchFamily="34" charset="-122"/>
              </a:rPr>
              <a:t>　　作为</a:t>
            </a:r>
            <a:r>
              <a:rPr lang="en-US" altLang="zh-CN" dirty="0">
                <a:solidFill>
                  <a:srgbClr val="000000"/>
                </a:solidFill>
                <a:latin typeface="微软雅黑" panose="020B0503020204020204" pitchFamily="34" charset="-122"/>
              </a:rPr>
              <a:t>MAX</a:t>
            </a:r>
            <a:r>
              <a:rPr lang="zh-CN" altLang="en-US" dirty="0">
                <a:solidFill>
                  <a:srgbClr val="000000"/>
                </a:solidFill>
                <a:latin typeface="微软雅黑" panose="020B0503020204020204" pitchFamily="34" charset="-122"/>
              </a:rPr>
              <a:t>节点，假定它的</a:t>
            </a:r>
            <a:r>
              <a:rPr lang="en-US" altLang="zh-CN" dirty="0">
                <a:solidFill>
                  <a:srgbClr val="000000"/>
                </a:solidFill>
                <a:latin typeface="微软雅黑" panose="020B0503020204020204" pitchFamily="34" charset="-122"/>
              </a:rPr>
              <a:t>MIN</a:t>
            </a:r>
            <a:r>
              <a:rPr lang="zh-CN" altLang="en-US" dirty="0">
                <a:solidFill>
                  <a:srgbClr val="000000"/>
                </a:solidFill>
                <a:latin typeface="微软雅黑" panose="020B0503020204020204" pitchFamily="34" charset="-122"/>
              </a:rPr>
              <a:t>节点有</a:t>
            </a:r>
            <a:r>
              <a:rPr lang="en-US" altLang="zh-CN" dirty="0">
                <a:solidFill>
                  <a:srgbClr val="000000"/>
                </a:solidFill>
                <a:latin typeface="微软雅黑" panose="020B0503020204020204" pitchFamily="34" charset="-122"/>
              </a:rPr>
              <a:t>N</a:t>
            </a:r>
            <a:r>
              <a:rPr lang="zh-CN" altLang="en-US" dirty="0">
                <a:solidFill>
                  <a:srgbClr val="000000"/>
                </a:solidFill>
                <a:latin typeface="微软雅黑" panose="020B0503020204020204" pitchFamily="34" charset="-122"/>
              </a:rPr>
              <a:t>个，那么当它的第一个</a:t>
            </a:r>
            <a:r>
              <a:rPr lang="en-US" altLang="zh-CN" dirty="0">
                <a:solidFill>
                  <a:srgbClr val="000000"/>
                </a:solidFill>
                <a:latin typeface="微软雅黑" panose="020B0503020204020204" pitchFamily="34" charset="-122"/>
              </a:rPr>
              <a:t>MIN</a:t>
            </a:r>
            <a:r>
              <a:rPr lang="zh-CN" altLang="en-US" dirty="0">
                <a:solidFill>
                  <a:srgbClr val="000000"/>
                </a:solidFill>
                <a:latin typeface="微软雅黑" panose="020B0503020204020204" pitchFamily="34" charset="-122"/>
              </a:rPr>
              <a:t>节点的评估值为</a:t>
            </a:r>
            <a:r>
              <a:rPr lang="en-US" altLang="zh-CN" dirty="0">
                <a:solidFill>
                  <a:srgbClr val="000000"/>
                </a:solidFill>
                <a:latin typeface="微软雅黑" panose="020B0503020204020204" pitchFamily="34" charset="-122"/>
              </a:rPr>
              <a:t>α</a:t>
            </a:r>
            <a:r>
              <a:rPr lang="zh-CN" altLang="en-US" dirty="0">
                <a:solidFill>
                  <a:srgbClr val="000000"/>
                </a:solidFill>
                <a:latin typeface="微软雅黑" panose="020B0503020204020204" pitchFamily="34" charset="-122"/>
              </a:rPr>
              <a:t>时，则对于其它节点，如果有高于</a:t>
            </a:r>
            <a:r>
              <a:rPr lang="en-US" altLang="zh-CN" dirty="0">
                <a:solidFill>
                  <a:srgbClr val="000000"/>
                </a:solidFill>
                <a:latin typeface="微软雅黑" panose="020B0503020204020204" pitchFamily="34" charset="-122"/>
              </a:rPr>
              <a:t>α</a:t>
            </a:r>
            <a:r>
              <a:rPr lang="zh-CN" altLang="en-US" dirty="0">
                <a:solidFill>
                  <a:srgbClr val="000000"/>
                </a:solidFill>
                <a:latin typeface="微软雅黑" panose="020B0503020204020204" pitchFamily="34" charset="-122"/>
              </a:rPr>
              <a:t>的节点，就取那最高的节点值作为</a:t>
            </a:r>
            <a:r>
              <a:rPr lang="en-US" altLang="zh-CN" dirty="0">
                <a:solidFill>
                  <a:srgbClr val="000000"/>
                </a:solidFill>
                <a:latin typeface="微软雅黑" panose="020B0503020204020204" pitchFamily="34" charset="-122"/>
              </a:rPr>
              <a:t>MAX</a:t>
            </a:r>
            <a:r>
              <a:rPr lang="zh-CN" altLang="en-US" dirty="0">
                <a:solidFill>
                  <a:srgbClr val="000000"/>
                </a:solidFill>
                <a:latin typeface="微软雅黑" panose="020B0503020204020204" pitchFamily="34" charset="-122"/>
              </a:rPr>
              <a:t>节点的值；否则，该点的评估值为</a:t>
            </a:r>
            <a:r>
              <a:rPr lang="en-US" altLang="zh-CN" dirty="0">
                <a:solidFill>
                  <a:srgbClr val="000000"/>
                </a:solidFill>
                <a:latin typeface="微软雅黑" panose="020B0503020204020204" pitchFamily="34" charset="-122"/>
              </a:rPr>
              <a:t>α</a:t>
            </a:r>
            <a:r>
              <a:rPr lang="zh-CN" altLang="en-US" dirty="0">
                <a:solidFill>
                  <a:srgbClr val="000000"/>
                </a:solidFill>
                <a:latin typeface="微软雅黑" panose="020B0503020204020204" pitchFamily="34" charset="-122"/>
              </a:rPr>
              <a:t>。</a:t>
            </a:r>
          </a:p>
          <a:p>
            <a:r>
              <a:rPr lang="en-US" altLang="zh-CN" dirty="0">
                <a:solidFill>
                  <a:srgbClr val="000000"/>
                </a:solidFill>
                <a:latin typeface="微软雅黑" panose="020B0503020204020204" pitchFamily="34" charset="-122"/>
              </a:rPr>
              <a:t>MIN</a:t>
            </a:r>
            <a:r>
              <a:rPr lang="zh-CN" altLang="en-US" dirty="0">
                <a:solidFill>
                  <a:srgbClr val="000000"/>
                </a:solidFill>
                <a:latin typeface="微软雅黑" panose="020B0503020204020204" pitchFamily="34" charset="-122"/>
              </a:rPr>
              <a:t>节点的评估上限值</a:t>
            </a:r>
            <a:r>
              <a:rPr lang="en-US" altLang="zh-CN" dirty="0">
                <a:solidFill>
                  <a:srgbClr val="000000"/>
                </a:solidFill>
                <a:latin typeface="微软雅黑" panose="020B0503020204020204" pitchFamily="34" charset="-122"/>
              </a:rPr>
              <a:t>β</a:t>
            </a:r>
            <a:r>
              <a:rPr lang="zh-CN" altLang="en-US" dirty="0">
                <a:solidFill>
                  <a:srgbClr val="000000"/>
                </a:solidFill>
                <a:latin typeface="微软雅黑" panose="020B0503020204020204" pitchFamily="34" charset="-122"/>
              </a:rPr>
              <a:t>：</a:t>
            </a:r>
          </a:p>
          <a:p>
            <a:r>
              <a:rPr lang="zh-CN" altLang="en-US" dirty="0">
                <a:solidFill>
                  <a:srgbClr val="000000"/>
                </a:solidFill>
                <a:latin typeface="微软雅黑" panose="020B0503020204020204" pitchFamily="34" charset="-122"/>
              </a:rPr>
              <a:t>　　作为</a:t>
            </a:r>
            <a:r>
              <a:rPr lang="en-US" altLang="zh-CN" dirty="0">
                <a:solidFill>
                  <a:srgbClr val="000000"/>
                </a:solidFill>
                <a:latin typeface="微软雅黑" panose="020B0503020204020204" pitchFamily="34" charset="-122"/>
              </a:rPr>
              <a:t>MIN</a:t>
            </a:r>
            <a:r>
              <a:rPr lang="zh-CN" altLang="en-US" dirty="0">
                <a:solidFill>
                  <a:srgbClr val="000000"/>
                </a:solidFill>
                <a:latin typeface="微软雅黑" panose="020B0503020204020204" pitchFamily="34" charset="-122"/>
              </a:rPr>
              <a:t>节点，同样假定它的</a:t>
            </a:r>
            <a:r>
              <a:rPr lang="en-US" altLang="zh-CN" dirty="0">
                <a:solidFill>
                  <a:srgbClr val="000000"/>
                </a:solidFill>
                <a:latin typeface="微软雅黑" panose="020B0503020204020204" pitchFamily="34" charset="-122"/>
              </a:rPr>
              <a:t>MAX</a:t>
            </a:r>
            <a:r>
              <a:rPr lang="zh-CN" altLang="en-US" dirty="0">
                <a:solidFill>
                  <a:srgbClr val="000000"/>
                </a:solidFill>
                <a:latin typeface="微软雅黑" panose="020B0503020204020204" pitchFamily="34" charset="-122"/>
              </a:rPr>
              <a:t>节点有</a:t>
            </a:r>
            <a:r>
              <a:rPr lang="en-US" altLang="zh-CN" dirty="0">
                <a:solidFill>
                  <a:srgbClr val="000000"/>
                </a:solidFill>
                <a:latin typeface="微软雅黑" panose="020B0503020204020204" pitchFamily="34" charset="-122"/>
              </a:rPr>
              <a:t>N</a:t>
            </a:r>
            <a:r>
              <a:rPr lang="zh-CN" altLang="en-US" dirty="0">
                <a:solidFill>
                  <a:srgbClr val="000000"/>
                </a:solidFill>
                <a:latin typeface="微软雅黑" panose="020B0503020204020204" pitchFamily="34" charset="-122"/>
              </a:rPr>
              <a:t>个，那么当它的第一个</a:t>
            </a:r>
            <a:r>
              <a:rPr lang="en-US" altLang="zh-CN" dirty="0">
                <a:solidFill>
                  <a:srgbClr val="000000"/>
                </a:solidFill>
                <a:latin typeface="微软雅黑" panose="020B0503020204020204" pitchFamily="34" charset="-122"/>
              </a:rPr>
              <a:t>MAX</a:t>
            </a:r>
            <a:r>
              <a:rPr lang="zh-CN" altLang="en-US" dirty="0">
                <a:solidFill>
                  <a:srgbClr val="000000"/>
                </a:solidFill>
                <a:latin typeface="微软雅黑" panose="020B0503020204020204" pitchFamily="34" charset="-122"/>
              </a:rPr>
              <a:t>节点的评估值为</a:t>
            </a:r>
            <a:r>
              <a:rPr lang="en-US" altLang="zh-CN" dirty="0">
                <a:solidFill>
                  <a:srgbClr val="000000"/>
                </a:solidFill>
                <a:latin typeface="微软雅黑" panose="020B0503020204020204" pitchFamily="34" charset="-122"/>
              </a:rPr>
              <a:t>β</a:t>
            </a:r>
            <a:r>
              <a:rPr lang="zh-CN" altLang="en-US" dirty="0">
                <a:solidFill>
                  <a:srgbClr val="000000"/>
                </a:solidFill>
                <a:latin typeface="微软雅黑" panose="020B0503020204020204" pitchFamily="34" charset="-122"/>
              </a:rPr>
              <a:t>时，则对于其他节点，如果有低于</a:t>
            </a:r>
            <a:r>
              <a:rPr lang="en-US" altLang="zh-CN" dirty="0">
                <a:solidFill>
                  <a:srgbClr val="000000"/>
                </a:solidFill>
                <a:latin typeface="微软雅黑" panose="020B0503020204020204" pitchFamily="34" charset="-122"/>
              </a:rPr>
              <a:t>β</a:t>
            </a:r>
            <a:r>
              <a:rPr lang="zh-CN" altLang="en-US" dirty="0">
                <a:solidFill>
                  <a:srgbClr val="000000"/>
                </a:solidFill>
                <a:latin typeface="微软雅黑" panose="020B0503020204020204" pitchFamily="34" charset="-122"/>
              </a:rPr>
              <a:t>的节点，就取最低的节点值作为</a:t>
            </a:r>
            <a:r>
              <a:rPr lang="en-US" altLang="zh-CN" dirty="0">
                <a:solidFill>
                  <a:srgbClr val="000000"/>
                </a:solidFill>
                <a:latin typeface="微软雅黑" panose="020B0503020204020204" pitchFamily="34" charset="-122"/>
              </a:rPr>
              <a:t>MIN</a:t>
            </a:r>
            <a:r>
              <a:rPr lang="zh-CN" altLang="en-US" dirty="0">
                <a:solidFill>
                  <a:srgbClr val="000000"/>
                </a:solidFill>
                <a:latin typeface="微软雅黑" panose="020B0503020204020204" pitchFamily="34" charset="-122"/>
              </a:rPr>
              <a:t>节点的值；否则，该店的评估值为</a:t>
            </a:r>
            <a:r>
              <a:rPr lang="en-US" altLang="zh-CN" dirty="0">
                <a:solidFill>
                  <a:srgbClr val="000000"/>
                </a:solidFill>
                <a:latin typeface="微软雅黑" panose="020B0503020204020204" pitchFamily="34" charset="-122"/>
              </a:rPr>
              <a:t>β</a:t>
            </a:r>
            <a:r>
              <a:rPr lang="zh-CN" altLang="en-US" dirty="0">
                <a:solidFill>
                  <a:srgbClr val="000000"/>
                </a:solidFill>
                <a:latin typeface="微软雅黑" panose="020B0503020204020204" pitchFamily="34" charset="-122"/>
              </a:rPr>
              <a:t>。</a:t>
            </a:r>
            <a:endParaRPr lang="zh-CN" altLang="en-US" b="0" i="0" dirty="0">
              <a:solidFill>
                <a:srgbClr val="000000"/>
              </a:solidFill>
              <a:effectLst/>
              <a:latin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算法数据结构思路</a:t>
            </a:r>
          </a:p>
        </p:txBody>
      </p:sp>
      <p:sp>
        <p:nvSpPr>
          <p:cNvPr id="5" name="矩形 4"/>
          <p:cNvSpPr/>
          <p:nvPr/>
        </p:nvSpPr>
        <p:spPr>
          <a:xfrm>
            <a:off x="262786" y="1834186"/>
            <a:ext cx="1039067" cy="369332"/>
          </a:xfrm>
          <a:prstGeom prst="rect">
            <a:avLst/>
          </a:prstGeom>
        </p:spPr>
        <p:txBody>
          <a:bodyPr wrap="none">
            <a:spAutoFit/>
          </a:bodyPr>
          <a:lstStyle/>
          <a:p>
            <a:r>
              <a:rPr lang="en-US" altLang="zh-CN" dirty="0">
                <a:solidFill>
                  <a:srgbClr val="000000"/>
                </a:solidFill>
                <a:latin typeface="微软雅黑" panose="020B0503020204020204" pitchFamily="34" charset="-122"/>
              </a:rPr>
              <a:t>α-β</a:t>
            </a:r>
            <a:r>
              <a:rPr lang="zh-CN" altLang="en-US" dirty="0">
                <a:solidFill>
                  <a:srgbClr val="000000"/>
                </a:solidFill>
                <a:latin typeface="微软雅黑" panose="020B0503020204020204" pitchFamily="34" charset="-122"/>
              </a:rPr>
              <a:t>剪枝</a:t>
            </a:r>
            <a:endParaRPr lang="zh-CN" altLang="en-US" dirty="0"/>
          </a:p>
        </p:txBody>
      </p:sp>
      <p:sp>
        <p:nvSpPr>
          <p:cNvPr id="3" name="Rectangle 1"/>
          <p:cNvSpPr>
            <a:spLocks noChangeArrowheads="1"/>
          </p:cNvSpPr>
          <p:nvPr/>
        </p:nvSpPr>
        <p:spPr bwMode="auto">
          <a:xfrm>
            <a:off x="262786" y="2160102"/>
            <a:ext cx="490038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rPr>
              <a:t>主要思想：</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rPr>
              <a:t>　　可以分为两个步骤，分别为α剪枝和β剪枝。</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　　如图：</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zh-CN" altLang="zh-CN" sz="13600" b="0" i="0" u="none" strike="noStrike" cap="none" normalizeH="0" baseline="0" dirty="0">
                <a:ln>
                  <a:noFill/>
                </a:ln>
                <a:solidFill>
                  <a:schemeClr val="tx1"/>
                </a:solidFill>
                <a:effectLst/>
                <a:latin typeface="Arial" panose="020B0604020202020204" pitchFamily="34" charset="0"/>
              </a:rPr>
              <a:t> </a:t>
            </a:r>
          </a:p>
        </p:txBody>
      </p:sp>
      <p:pic>
        <p:nvPicPr>
          <p:cNvPr id="7" name="图片 6"/>
          <p:cNvPicPr>
            <a:picLocks noChangeAspect="1"/>
          </p:cNvPicPr>
          <p:nvPr/>
        </p:nvPicPr>
        <p:blipFill>
          <a:blip r:embed="rId2"/>
          <a:stretch>
            <a:fillRect/>
          </a:stretch>
        </p:blipFill>
        <p:spPr>
          <a:xfrm>
            <a:off x="782319" y="2995988"/>
            <a:ext cx="7984386" cy="1991360"/>
          </a:xfrm>
          <a:prstGeom prst="rect">
            <a:avLst/>
          </a:prstGeom>
        </p:spPr>
      </p:pic>
      <p:pic>
        <p:nvPicPr>
          <p:cNvPr id="8" name="图片 7"/>
          <p:cNvPicPr>
            <a:picLocks noChangeAspect="1"/>
          </p:cNvPicPr>
          <p:nvPr/>
        </p:nvPicPr>
        <p:blipFill>
          <a:blip r:embed="rId3"/>
          <a:stretch>
            <a:fillRect/>
          </a:stretch>
        </p:blipFill>
        <p:spPr>
          <a:xfrm>
            <a:off x="782319" y="4818092"/>
            <a:ext cx="7900606" cy="193176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算法数据结构思路</a:t>
            </a:r>
          </a:p>
        </p:txBody>
      </p:sp>
      <p:sp>
        <p:nvSpPr>
          <p:cNvPr id="5" name="矩形 4"/>
          <p:cNvSpPr/>
          <p:nvPr/>
        </p:nvSpPr>
        <p:spPr>
          <a:xfrm>
            <a:off x="262786" y="1834186"/>
            <a:ext cx="1106393" cy="369332"/>
          </a:xfrm>
          <a:prstGeom prst="rect">
            <a:avLst/>
          </a:prstGeom>
        </p:spPr>
        <p:txBody>
          <a:bodyPr wrap="none">
            <a:spAutoFit/>
          </a:bodyPr>
          <a:lstStyle/>
          <a:p>
            <a:r>
              <a:rPr lang="en-US" altLang="zh-CN" dirty="0">
                <a:solidFill>
                  <a:srgbClr val="000000"/>
                </a:solidFill>
                <a:latin typeface="微软雅黑" panose="020B0503020204020204" pitchFamily="34" charset="-122"/>
              </a:rPr>
              <a:t>UCT</a:t>
            </a:r>
            <a:r>
              <a:rPr lang="zh-CN" altLang="en-US" dirty="0">
                <a:solidFill>
                  <a:srgbClr val="000000"/>
                </a:solidFill>
                <a:latin typeface="微软雅黑" panose="020B0503020204020204" pitchFamily="34" charset="-122"/>
              </a:rPr>
              <a:t>算法</a:t>
            </a:r>
            <a:endParaRPr lang="zh-CN" altLang="en-US" dirty="0"/>
          </a:p>
        </p:txBody>
      </p:sp>
      <p:sp>
        <p:nvSpPr>
          <p:cNvPr id="4" name="矩形 3"/>
          <p:cNvSpPr/>
          <p:nvPr/>
        </p:nvSpPr>
        <p:spPr>
          <a:xfrm>
            <a:off x="262786" y="2413338"/>
            <a:ext cx="8170014" cy="1200329"/>
          </a:xfrm>
          <a:prstGeom prst="rect">
            <a:avLst/>
          </a:prstGeom>
        </p:spPr>
        <p:txBody>
          <a:bodyPr wrap="square">
            <a:spAutoFit/>
          </a:bodyPr>
          <a:lstStyle/>
          <a:p>
            <a:r>
              <a:rPr lang="en-US" altLang="zh-CN" dirty="0">
                <a:solidFill>
                  <a:srgbClr val="333333"/>
                </a:solidFill>
                <a:latin typeface="Arial" panose="020B0604020202020204" pitchFamily="34" charset="0"/>
              </a:rPr>
              <a:t>UCT</a:t>
            </a:r>
            <a:r>
              <a:rPr lang="zh-CN" altLang="en-US" dirty="0">
                <a:solidFill>
                  <a:srgbClr val="333333"/>
                </a:solidFill>
                <a:latin typeface="Arial" panose="020B0604020202020204" pitchFamily="34" charset="0"/>
              </a:rPr>
              <a:t>算法（</a:t>
            </a:r>
            <a:r>
              <a:rPr lang="en-US" altLang="zh-CN" dirty="0">
                <a:solidFill>
                  <a:srgbClr val="333333"/>
                </a:solidFill>
                <a:latin typeface="Arial" panose="020B0604020202020204" pitchFamily="34" charset="0"/>
              </a:rPr>
              <a:t>Upper Confidence Bound Apply to Tree</a:t>
            </a:r>
            <a:r>
              <a:rPr lang="zh-CN" altLang="en-US" dirty="0">
                <a:solidFill>
                  <a:srgbClr val="333333"/>
                </a:solidFill>
                <a:latin typeface="Arial" panose="020B0604020202020204" pitchFamily="34" charset="0"/>
              </a:rPr>
              <a:t>），即上限置信区间算法，是一种博弈树搜索算法，该算法将蒙特卡洛树搜索</a:t>
            </a:r>
            <a:r>
              <a:rPr lang="en-US" altLang="zh-CN" dirty="0">
                <a:solidFill>
                  <a:srgbClr val="333333"/>
                </a:solidFill>
                <a:latin typeface="Arial" panose="020B0604020202020204" pitchFamily="34" charset="0"/>
              </a:rPr>
              <a:t>(Monte—Carlo Tree Search</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MCTS)</a:t>
            </a:r>
            <a:r>
              <a:rPr lang="zh-CN" altLang="en-US" dirty="0">
                <a:solidFill>
                  <a:srgbClr val="333333"/>
                </a:solidFill>
                <a:latin typeface="Arial" panose="020B0604020202020204" pitchFamily="34" charset="0"/>
              </a:rPr>
              <a:t>方法与</a:t>
            </a:r>
            <a:r>
              <a:rPr lang="en-US" altLang="zh-CN" dirty="0">
                <a:solidFill>
                  <a:srgbClr val="333333"/>
                </a:solidFill>
                <a:latin typeface="Arial" panose="020B0604020202020204" pitchFamily="34" charset="0"/>
              </a:rPr>
              <a:t>UCB</a:t>
            </a:r>
            <a:r>
              <a:rPr lang="zh-CN" altLang="en-US" dirty="0">
                <a:solidFill>
                  <a:srgbClr val="333333"/>
                </a:solidFill>
                <a:latin typeface="Arial" panose="020B0604020202020204" pitchFamily="34" charset="0"/>
              </a:rPr>
              <a:t>公式结合，在超大规模博弈树的搜索过程中相对于传统的搜索算法有着时间和空间方面的优势。</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Thank you!</a:t>
            </a:r>
            <a:endParaRPr lang="zh-CN" altLang="en-US" dirty="0"/>
          </a:p>
        </p:txBody>
      </p:sp>
      <p:sp>
        <p:nvSpPr>
          <p:cNvPr id="5" name="文本占位符 4"/>
          <p:cNvSpPr>
            <a:spLocks noGrp="1"/>
          </p:cNvSpPr>
          <p:nvPr>
            <p:ph type="body" idx="1"/>
          </p:nvPr>
        </p:nvSpPr>
        <p:spPr/>
        <p:txBody>
          <a:bodyPr/>
          <a:lstStyle/>
          <a:p>
            <a:r>
              <a:rPr lang="en-US" altLang="zh-CN" sz="3600" b="1" dirty="0"/>
              <a:t>Q&amp;A</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连六棋基本介绍</a:t>
            </a:r>
          </a:p>
        </p:txBody>
      </p:sp>
      <p:sp>
        <p:nvSpPr>
          <p:cNvPr id="3" name="内容占位符 2"/>
          <p:cNvSpPr>
            <a:spLocks noGrp="1"/>
          </p:cNvSpPr>
          <p:nvPr>
            <p:ph idx="1"/>
          </p:nvPr>
        </p:nvSpPr>
        <p:spPr>
          <a:xfrm>
            <a:off x="628650" y="1664387"/>
            <a:ext cx="7886700" cy="4617986"/>
          </a:xfrm>
        </p:spPr>
        <p:txBody>
          <a:bodyPr>
            <a:normAutofit/>
          </a:bodyPr>
          <a:lstStyle/>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规则</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p>
          <a:p>
            <a:pPr marL="800100" lvl="1" indent="-342900">
              <a:buFont typeface="+mj-lt"/>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开局时，棋盘最中间初始放置一个白子</a:t>
            </a:r>
          </a:p>
          <a:p>
            <a:pPr marL="800100" lvl="1" indent="-342900">
              <a:buFont typeface="+mj-lt"/>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黑方先行，双方交替下棋。</a:t>
            </a:r>
          </a:p>
          <a:p>
            <a:pPr marL="800100" lvl="1" indent="-342900">
              <a:buFont typeface="+mj-lt"/>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每次下棋为连续落两子</a:t>
            </a:r>
          </a:p>
          <a:p>
            <a:pPr marL="800100" lvl="1" indent="-342900">
              <a:buFont typeface="+mj-lt"/>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任何一方在横、竖、对角线、反对角线方向连成六子即获胜（类似五子棋）</a:t>
            </a:r>
          </a:p>
          <a:p>
            <a:pPr marL="800100" lvl="1" indent="-342900">
              <a:buFont typeface="+mj-lt"/>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棋盘为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19 x 19</a:t>
            </a:r>
            <a:endParaRPr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716280" y="306"/>
            <a:ext cx="7886700" cy="1325563"/>
          </a:xfrm>
          <a:prstGeom prst="rect">
            <a:avLst/>
          </a:prstGeom>
        </p:spPr>
        <p:txBody>
          <a:bodyPr vert="horz" lIns="91440" tIns="45720" rIns="91440" bIns="45720" rtlCol="0" anchor="ctr">
            <a:normAutofit/>
          </a:bodyPr>
          <a:lstStyle>
            <a:lvl1pPr algn="l" defTabSz="685800" rtl="0" eaLnBrk="1" latinLnBrk="0" hangingPunct="1">
              <a:spcBef>
                <a:spcPct val="0"/>
              </a:spcBef>
              <a:buNone/>
              <a:defRPr lang="zh-CN" sz="3300" kern="1200">
                <a:solidFill>
                  <a:schemeClr val="bg1"/>
                </a:solidFill>
                <a:latin typeface="Microsoft YaHei UI" panose="020B0503020204020204" pitchFamily="34" charset="-122"/>
                <a:ea typeface="Microsoft YaHei UI" panose="020B0503020204020204" pitchFamily="34" charset="-122"/>
                <a:cs typeface="+mj-cs"/>
              </a:defRPr>
            </a:lvl1pPr>
          </a:lstStyle>
          <a:p>
            <a:r>
              <a:rPr lang="en-US" altLang="zh-CN" dirty="0">
                <a:latin typeface="宋体" panose="02010600030101010101" pitchFamily="2" charset="-122"/>
                <a:ea typeface="宋体" panose="02010600030101010101" pitchFamily="2" charset="-122"/>
              </a:rPr>
              <a:t>A Demo</a:t>
            </a:r>
          </a:p>
        </p:txBody>
      </p:sp>
      <p:pic>
        <p:nvPicPr>
          <p:cNvPr id="8" name="图片 7"/>
          <p:cNvPicPr>
            <a:picLocks noChangeAspect="1"/>
          </p:cNvPicPr>
          <p:nvPr>
            <p:custDataLst>
              <p:tags r:id="rId1"/>
            </p:custDataLst>
          </p:nvPr>
        </p:nvPicPr>
        <p:blipFill>
          <a:blip r:embed="rId4"/>
          <a:stretch>
            <a:fillRect/>
          </a:stretch>
        </p:blipFill>
        <p:spPr>
          <a:xfrm>
            <a:off x="5233035" y="1922145"/>
            <a:ext cx="3836670" cy="4314190"/>
          </a:xfrm>
          <a:prstGeom prst="rect">
            <a:avLst/>
          </a:prstGeom>
        </p:spPr>
      </p:pic>
      <p:sp>
        <p:nvSpPr>
          <p:cNvPr id="9" name="内容占位符 8"/>
          <p:cNvSpPr>
            <a:spLocks noGrp="1"/>
          </p:cNvSpPr>
          <p:nvPr>
            <p:ph idx="1"/>
          </p:nvPr>
        </p:nvSpPr>
        <p:spPr>
          <a:xfrm>
            <a:off x="75565" y="1475740"/>
            <a:ext cx="5157470" cy="4617720"/>
          </a:xfrm>
        </p:spPr>
        <p:txBody>
          <a:bodyPr>
            <a:normAutofit fontScale="90000"/>
          </a:bodyPr>
          <a:lstStyle/>
          <a:p>
            <a:pPr marL="0" indent="0">
              <a:buNone/>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为你们开发了一个简陋的双人对战小游戏</a:t>
            </a:r>
          </a:p>
          <a:p>
            <a:pPr marL="0" indent="0">
              <a:buNone/>
            </a:pPr>
            <a:endParaRPr lang="zh-CN" altLang="en-US"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可以和室友</a:t>
            </a:r>
            <a:r>
              <a:rPr lang="en-US" altLang="zh-CN" sz="2000" dirty="0">
                <a:latin typeface="微软雅黑" panose="020B0503020204020204" pitchFamily="34" charset="-122"/>
                <a:ea typeface="微软雅黑" panose="020B0503020204020204" pitchFamily="34" charset="-122"/>
              </a:rPr>
              <a:t>/</a:t>
            </a:r>
            <a:r>
              <a:rPr altLang="en-US" sz="2000" dirty="0">
                <a:latin typeface="微软雅黑" panose="020B0503020204020204" pitchFamily="34" charset="-122"/>
                <a:ea typeface="微软雅黑" panose="020B0503020204020204" pitchFamily="34" charset="-122"/>
              </a:rPr>
              <a:t>基友</a:t>
            </a:r>
            <a:r>
              <a:rPr lang="en-US" altLang="zh-CN" sz="2000" dirty="0">
                <a:latin typeface="微软雅黑" panose="020B0503020204020204" pitchFamily="34" charset="-122"/>
                <a:ea typeface="微软雅黑" panose="020B0503020204020204" pitchFamily="34" charset="-122"/>
              </a:rPr>
              <a:t>/</a:t>
            </a:r>
            <a:r>
              <a:rPr altLang="en-US" sz="2000" dirty="0">
                <a:latin typeface="微软雅黑" panose="020B0503020204020204" pitchFamily="34" charset="-122"/>
                <a:ea typeface="微软雅黑" panose="020B0503020204020204" pitchFamily="34" charset="-122"/>
              </a:rPr>
              <a:t>女朋友一起体验</a:t>
            </a:r>
            <a:r>
              <a:rPr lang="en-US" altLang="zh-CN" sz="2000" dirty="0">
                <a:latin typeface="微软雅黑" panose="020B0503020204020204" pitchFamily="34" charset="-122"/>
                <a:ea typeface="微软雅黑" panose="020B0503020204020204" pitchFamily="34" charset="-122"/>
              </a:rPr>
              <a:t>Connect6</a:t>
            </a:r>
          </a:p>
          <a:p>
            <a:pPr marL="0" indent="0">
              <a:buNone/>
            </a:pPr>
            <a:endParaRPr altLang="en-US"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-Windows Only</a:t>
            </a:r>
          </a:p>
          <a:p>
            <a:pPr marL="0" indent="0">
              <a:buNone/>
            </a:pPr>
            <a:endParaRPr altLang="en-US" sz="2000" dirty="0">
              <a:latin typeface="微软雅黑" panose="020B0503020204020204" pitchFamily="34" charset="-122"/>
              <a:ea typeface="微软雅黑" panose="020B0503020204020204" pitchFamily="34" charset="-122"/>
            </a:endParaRPr>
          </a:p>
          <a:p>
            <a:pPr marL="0" indent="0">
              <a:buNone/>
            </a:pPr>
            <a:r>
              <a:rPr altLang="en-US" sz="2000" strike="sngStrike" dirty="0">
                <a:solidFill>
                  <a:schemeClr val="tx1"/>
                </a:solidFill>
                <a:uFillTx/>
                <a:latin typeface="微软雅黑" panose="020B0503020204020204" pitchFamily="34" charset="-122"/>
                <a:ea typeface="微软雅黑" panose="020B0503020204020204" pitchFamily="34" charset="-122"/>
              </a:rPr>
              <a:t>因为写得太粗制滥造所以不想给你们源码</a:t>
            </a:r>
          </a:p>
          <a:p>
            <a:pPr marL="0" indent="0">
              <a:buNone/>
            </a:pPr>
            <a:r>
              <a:rPr lang="en-US" altLang="zh-CN" sz="2000" dirty="0">
                <a:solidFill>
                  <a:schemeClr val="tx1"/>
                </a:solidFill>
                <a:uFillTx/>
                <a:latin typeface="微软雅黑" panose="020B0503020204020204" pitchFamily="34" charset="-122"/>
                <a:ea typeface="微软雅黑" panose="020B0503020204020204" pitchFamily="34" charset="-122"/>
              </a:rPr>
              <a:t>-</a:t>
            </a:r>
            <a:r>
              <a:rPr altLang="en-US" sz="2000" dirty="0">
                <a:solidFill>
                  <a:schemeClr val="tx1"/>
                </a:solidFill>
                <a:uFillTx/>
                <a:latin typeface="微软雅黑" panose="020B0503020204020204" pitchFamily="34" charset="-122"/>
                <a:ea typeface="微软雅黑" panose="020B0503020204020204" pitchFamily="34" charset="-122"/>
              </a:rPr>
              <a:t>会在第三周开始提供给你们源码，提供与自己写的</a:t>
            </a:r>
            <a:r>
              <a:rPr lang="en-US" altLang="zh-CN" sz="2000" dirty="0">
                <a:solidFill>
                  <a:schemeClr val="tx1"/>
                </a:solidFill>
                <a:uFillTx/>
                <a:latin typeface="微软雅黑" panose="020B0503020204020204" pitchFamily="34" charset="-122"/>
                <a:ea typeface="微软雅黑" panose="020B0503020204020204" pitchFamily="34" charset="-122"/>
              </a:rPr>
              <a:t>AI</a:t>
            </a:r>
            <a:r>
              <a:rPr altLang="en-US" sz="2000" dirty="0">
                <a:solidFill>
                  <a:schemeClr val="tx1"/>
                </a:solidFill>
                <a:uFillTx/>
                <a:latin typeface="微软雅黑" panose="020B0503020204020204" pitchFamily="34" charset="-122"/>
                <a:ea typeface="微软雅黑" panose="020B0503020204020204" pitchFamily="34" charset="-122"/>
              </a:rPr>
              <a:t>进行人机对战的功能</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客户端代码框架</a:t>
            </a:r>
            <a:endParaRPr altLang="en-US" sz="3200" dirty="0"/>
          </a:p>
        </p:txBody>
      </p:sp>
      <p:sp>
        <p:nvSpPr>
          <p:cNvPr id="4" name="文本框 3"/>
          <p:cNvSpPr txBox="1"/>
          <p:nvPr/>
        </p:nvSpPr>
        <p:spPr>
          <a:xfrm>
            <a:off x="521566" y="1601319"/>
            <a:ext cx="8158410"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文件功能</a:t>
            </a:r>
          </a:p>
        </p:txBody>
      </p:sp>
      <p:graphicFrame>
        <p:nvGraphicFramePr>
          <p:cNvPr id="3" name="表格 2"/>
          <p:cNvGraphicFramePr>
            <a:graphicFrameLocks noGrp="1"/>
          </p:cNvGraphicFramePr>
          <p:nvPr>
            <p:custDataLst>
              <p:tags r:id="rId1"/>
            </p:custDataLst>
          </p:nvPr>
        </p:nvGraphicFramePr>
        <p:xfrm>
          <a:off x="622068" y="2185231"/>
          <a:ext cx="7872568" cy="3548310"/>
        </p:xfrm>
        <a:graphic>
          <a:graphicData uri="http://schemas.openxmlformats.org/drawingml/2006/table">
            <a:tbl>
              <a:tblPr firstRow="1" bandRow="1">
                <a:tableStyleId>{21E4AEA4-8DFA-4A89-87EB-49C32662AFE0}</a:tableStyleId>
              </a:tblPr>
              <a:tblGrid>
                <a:gridCol w="2375025">
                  <a:extLst>
                    <a:ext uri="{9D8B030D-6E8A-4147-A177-3AD203B41FA5}">
                      <a16:colId xmlns:a16="http://schemas.microsoft.com/office/drawing/2014/main" val="20000"/>
                    </a:ext>
                  </a:extLst>
                </a:gridCol>
                <a:gridCol w="5497543">
                  <a:extLst>
                    <a:ext uri="{9D8B030D-6E8A-4147-A177-3AD203B41FA5}">
                      <a16:colId xmlns:a16="http://schemas.microsoft.com/office/drawing/2014/main" val="20001"/>
                    </a:ext>
                  </a:extLst>
                </a:gridCol>
              </a:tblGrid>
              <a:tr h="424299">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pitchFamily="34" charset="-122"/>
                          <a:ea typeface="微软雅黑" panose="020B0503020204020204" pitchFamily="34" charset="-122"/>
                        </a:rPr>
                        <a:t>文件名</a:t>
                      </a:r>
                      <a:endParaRPr lang="zh-CN" altLang="en-US" sz="1600" b="1" i="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pitchFamily="34" charset="-122"/>
                          <a:ea typeface="微软雅黑" panose="020B0503020204020204" pitchFamily="34" charset="-122"/>
                        </a:rPr>
                        <a:t>功能</a:t>
                      </a:r>
                    </a:p>
                  </a:txBody>
                  <a:tcPr anchor="ctr"/>
                </a:tc>
                <a:extLst>
                  <a:ext uri="{0D108BD9-81ED-4DB2-BD59-A6C34878D82A}">
                    <a16:rowId xmlns:a16="http://schemas.microsoft.com/office/drawing/2014/main" val="10000"/>
                  </a:ext>
                </a:extLst>
              </a:tr>
              <a:tr h="73279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err="1">
                          <a:latin typeface="微软雅黑" panose="020B0503020204020204" pitchFamily="34" charset="-122"/>
                          <a:ea typeface="微软雅黑" panose="020B0503020204020204" pitchFamily="34" charset="-122"/>
                        </a:rPr>
                        <a:t>Define.h</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定义认证</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、认证</a:t>
                      </a:r>
                      <a:r>
                        <a:rPr lang="en-US" altLang="zh-CN" sz="1600" dirty="0">
                          <a:latin typeface="微软雅黑" panose="020B0503020204020204" pitchFamily="34" charset="-122"/>
                          <a:ea typeface="微软雅黑" panose="020B0503020204020204" pitchFamily="34" charset="-122"/>
                        </a:rPr>
                        <a:t>PASSWORD</a:t>
                      </a:r>
                      <a:r>
                        <a:rPr lang="zh-CN" altLang="en-US" sz="1600" dirty="0">
                          <a:latin typeface="微软雅黑" panose="020B0503020204020204" pitchFamily="34" charset="-122"/>
                          <a:ea typeface="微软雅黑" panose="020B0503020204020204" pitchFamily="34" charset="-122"/>
                        </a:rPr>
                        <a:t>、服务器</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、服务器</a:t>
                      </a:r>
                      <a:r>
                        <a:rPr lang="en-US" altLang="zh-CN" sz="1600" dirty="0">
                          <a:latin typeface="微软雅黑" panose="020B0503020204020204" pitchFamily="34" charset="-122"/>
                          <a:ea typeface="微软雅黑" panose="020B0503020204020204" pitchFamily="34" charset="-122"/>
                        </a:rPr>
                        <a:t>PORT</a:t>
                      </a:r>
                      <a:endParaRPr altLang="en-US" sz="16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1"/>
                  </a:ext>
                </a:extLst>
              </a:tr>
              <a:tr h="46930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a:latin typeface="微软雅黑" panose="020B0503020204020204" pitchFamily="34" charset="-122"/>
                          <a:ea typeface="微软雅黑" panose="020B0503020204020204" pitchFamily="34" charset="-122"/>
                        </a:rPr>
                        <a:t>ClientSocket.cpp/h</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实现与服务器通信的逻辑</a:t>
                      </a:r>
                      <a:r>
                        <a:rPr lang="zh-CN" altLang="en-US" sz="1600" dirty="0">
                          <a:solidFill>
                            <a:srgbClr val="FF0000"/>
                          </a:solidFill>
                          <a:latin typeface="微软雅黑" panose="020B0503020204020204" pitchFamily="34" charset="-122"/>
                          <a:ea typeface="微软雅黑" panose="020B0503020204020204" pitchFamily="34" charset="-122"/>
                        </a:rPr>
                        <a:t>（不要修改）</a:t>
                      </a:r>
                      <a:endParaRPr lang="zh-CN" altLang="en-US" sz="16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2"/>
                  </a:ext>
                </a:extLst>
              </a:tr>
              <a:tr h="1452621">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a:latin typeface="微软雅黑" panose="020B0503020204020204" pitchFamily="34" charset="-122"/>
                          <a:ea typeface="微软雅黑" panose="020B0503020204020204" pitchFamily="34" charset="-122"/>
                        </a:rPr>
                        <a:t>Reversi.cpp/h</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实现整个游戏的主要逻辑。重要函数：</a:t>
                      </a:r>
                      <a:r>
                        <a:rPr lang="en-US" altLang="zh-CN" sz="1600" dirty="0">
                          <a:latin typeface="微软雅黑" panose="020B0503020204020204" pitchFamily="34" charset="-122"/>
                          <a:ea typeface="微软雅黑" panose="020B0503020204020204" pitchFamily="34" charset="-122"/>
                        </a:rPr>
                        <a:t>observe</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step</a:t>
                      </a:r>
                      <a:endParaRPr lang="zh-CN" altLang="en-US" sz="1600" dirty="0">
                        <a:latin typeface="微软雅黑" panose="020B0503020204020204" pitchFamily="34" charset="-122"/>
                        <a:ea typeface="微软雅黑" panose="020B0503020204020204" pitchFamily="34" charset="-122"/>
                      </a:endParaRPr>
                    </a:p>
                    <a:p>
                      <a:pPr algn="ctr"/>
                      <a:r>
                        <a:rPr lang="en-US" altLang="zh-CN" sz="1600" dirty="0">
                          <a:solidFill>
                            <a:srgbClr val="FF0000"/>
                          </a:solidFill>
                          <a:latin typeface="微软雅黑" panose="020B0503020204020204" pitchFamily="34" charset="-122"/>
                          <a:ea typeface="微软雅黑" panose="020B0503020204020204" pitchFamily="34" charset="-122"/>
                        </a:rPr>
                        <a:t>observe</a:t>
                      </a:r>
                      <a:r>
                        <a:rPr lang="zh-CN" altLang="en-US" sz="1600" dirty="0">
                          <a:solidFill>
                            <a:srgbClr val="FF0000"/>
                          </a:solidFill>
                          <a:latin typeface="微软雅黑" panose="020B0503020204020204" pitchFamily="34" charset="-122"/>
                          <a:ea typeface="微软雅黑" panose="020B0503020204020204" pitchFamily="34" charset="-122"/>
                        </a:rPr>
                        <a:t>用于观测服务器传输信息，并修改全局棋盘</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任务</a:t>
                      </a:r>
                      <a:r>
                        <a:rPr lang="en-US" altLang="zh-CN" sz="1600" dirty="0">
                          <a:solidFill>
                            <a:srgbClr val="FF0000"/>
                          </a:solidFill>
                          <a:latin typeface="微软雅黑" panose="020B0503020204020204" pitchFamily="34" charset="-122"/>
                          <a:ea typeface="微软雅黑" panose="020B0503020204020204" pitchFamily="34" charset="-122"/>
                        </a:rPr>
                        <a:t>)</a:t>
                      </a:r>
                    </a:p>
                    <a:p>
                      <a:pPr algn="ctr"/>
                      <a:r>
                        <a:rPr lang="en-US" altLang="zh-CN" sz="1600" dirty="0">
                          <a:solidFill>
                            <a:srgbClr val="FF0000"/>
                          </a:solidFill>
                          <a:latin typeface="微软雅黑" panose="020B0503020204020204" pitchFamily="34" charset="-122"/>
                          <a:ea typeface="微软雅黑" panose="020B0503020204020204" pitchFamily="34" charset="-122"/>
                        </a:rPr>
                        <a:t>step</a:t>
                      </a:r>
                      <a:r>
                        <a:rPr lang="zh-CN" altLang="en-US" sz="1600" dirty="0">
                          <a:solidFill>
                            <a:srgbClr val="FF0000"/>
                          </a:solidFill>
                          <a:latin typeface="微软雅黑" panose="020B0503020204020204" pitchFamily="34" charset="-122"/>
                          <a:ea typeface="微软雅黑" panose="020B0503020204020204" pitchFamily="34" charset="-122"/>
                        </a:rPr>
                        <a:t>实现每一步走棋策略</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任务</a:t>
                      </a:r>
                      <a:r>
                        <a:rPr lang="en-US" altLang="zh-CN" sz="1600" dirty="0">
                          <a:solidFill>
                            <a:srgbClr val="FF0000"/>
                          </a:solidFill>
                          <a:latin typeface="微软雅黑" panose="020B0503020204020204" pitchFamily="34" charset="-122"/>
                          <a:ea typeface="微软雅黑" panose="020B0503020204020204" pitchFamily="34" charset="-122"/>
                        </a:rPr>
                        <a:t>)</a:t>
                      </a:r>
                    </a:p>
                    <a:p>
                      <a:pPr algn="ctr"/>
                      <a:r>
                        <a:rPr lang="zh-CN" altLang="en-US" sz="1600" dirty="0">
                          <a:latin typeface="微软雅黑" panose="020B0503020204020204" pitchFamily="34" charset="-122"/>
                          <a:ea typeface="微软雅黑" panose="020B0503020204020204" pitchFamily="34" charset="-122"/>
                        </a:rPr>
                        <a:t>慎重改动其他代码</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3"/>
                  </a:ext>
                </a:extLst>
              </a:tr>
              <a:tr h="46930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a:latin typeface="微软雅黑" panose="020B0503020204020204" pitchFamily="34" charset="-122"/>
                          <a:ea typeface="微软雅黑" panose="020B0503020204020204" pitchFamily="34" charset="-122"/>
                        </a:rPr>
                        <a:t>main.cpp</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main</a:t>
                      </a:r>
                      <a:r>
                        <a:rPr lang="zh-CN" altLang="en-US" sz="1600" dirty="0">
                          <a:latin typeface="微软雅黑" panose="020B0503020204020204" pitchFamily="34" charset="-122"/>
                          <a:ea typeface="微软雅黑" panose="020B0503020204020204" pitchFamily="34" charset="-122"/>
                        </a:rPr>
                        <a:t>函数</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566" y="567828"/>
            <a:ext cx="4036786" cy="594718"/>
          </a:xfrm>
        </p:spPr>
        <p:txBody>
          <a:bodyPr>
            <a:normAutofit/>
          </a:bodyPr>
          <a:lstStyle/>
          <a:p>
            <a:r>
              <a:rPr lang="zh-CN" altLang="en-US" sz="3200" dirty="0"/>
              <a:t>客户端代码框架</a:t>
            </a:r>
            <a:endParaRPr altLang="en-US" sz="3200" dirty="0"/>
          </a:p>
        </p:txBody>
      </p:sp>
      <p:sp>
        <p:nvSpPr>
          <p:cNvPr id="4" name="文本框 3"/>
          <p:cNvSpPr txBox="1"/>
          <p:nvPr/>
        </p:nvSpPr>
        <p:spPr>
          <a:xfrm>
            <a:off x="521566" y="1506853"/>
            <a:ext cx="815841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Reversi.cpp</a:t>
            </a:r>
            <a:r>
              <a:rPr lang="zh-CN" altLang="en-US" sz="2400" dirty="0">
                <a:latin typeface="微软雅黑" panose="020B0503020204020204" pitchFamily="34" charset="-122"/>
                <a:ea typeface="微软雅黑" panose="020B0503020204020204" pitchFamily="34" charset="-122"/>
              </a:rPr>
              <a:t>中的函数</a:t>
            </a:r>
          </a:p>
        </p:txBody>
      </p:sp>
      <p:graphicFrame>
        <p:nvGraphicFramePr>
          <p:cNvPr id="3" name="表格 2"/>
          <p:cNvGraphicFramePr>
            <a:graphicFrameLocks noGrp="1"/>
          </p:cNvGraphicFramePr>
          <p:nvPr>
            <p:custDataLst>
              <p:tags r:id="rId1"/>
            </p:custDataLst>
          </p:nvPr>
        </p:nvGraphicFramePr>
        <p:xfrm>
          <a:off x="339160" y="2152095"/>
          <a:ext cx="8523222" cy="4297680"/>
        </p:xfrm>
        <a:graphic>
          <a:graphicData uri="http://schemas.openxmlformats.org/drawingml/2006/table">
            <a:tbl>
              <a:tblPr firstRow="1" bandRow="1">
                <a:tableStyleId>{21E4AEA4-8DFA-4A89-87EB-49C32662AFE0}</a:tableStyleId>
              </a:tblPr>
              <a:tblGrid>
                <a:gridCol w="2183253">
                  <a:extLst>
                    <a:ext uri="{9D8B030D-6E8A-4147-A177-3AD203B41FA5}">
                      <a16:colId xmlns:a16="http://schemas.microsoft.com/office/drawing/2014/main" val="20000"/>
                    </a:ext>
                  </a:extLst>
                </a:gridCol>
                <a:gridCol w="6339969">
                  <a:extLst>
                    <a:ext uri="{9D8B030D-6E8A-4147-A177-3AD203B41FA5}">
                      <a16:colId xmlns:a16="http://schemas.microsoft.com/office/drawing/2014/main" val="20001"/>
                    </a:ext>
                  </a:extLst>
                </a:gridCol>
              </a:tblGrid>
              <a:tr h="33312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t>函数名</a:t>
                      </a:r>
                      <a:endParaRPr lang="zh-CN" altLang="en-US" sz="1600" b="1" i="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t>功能</a:t>
                      </a:r>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0"/>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kern="1200" dirty="0"/>
                        <a:t>authorize</a:t>
                      </a:r>
                      <a:endParaRPr lang="zh-CN" altLang="en-US" sz="1600" b="0" i="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t>认证</a:t>
                      </a:r>
                      <a:r>
                        <a:rPr lang="en-US" altLang="zh-CN" sz="1600" dirty="0"/>
                        <a:t>ID</a:t>
                      </a:r>
                      <a:r>
                        <a:rPr lang="zh-CN" altLang="en-US" sz="1600" dirty="0"/>
                        <a:t>和</a:t>
                      </a:r>
                      <a:r>
                        <a:rPr lang="en-US" altLang="zh-CN" sz="1600" dirty="0"/>
                        <a:t>PASSWORD</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1"/>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err="1"/>
                        <a:t>gameStart</a:t>
                      </a:r>
                      <a:r>
                        <a:rPr lang="zh-CN" altLang="en-US" sz="1600" dirty="0"/>
                        <a:t>／</a:t>
                      </a:r>
                      <a:r>
                        <a:rPr lang="en-US" altLang="zh-CN" sz="1600" dirty="0"/>
                        <a:t>Over</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t>开始游戏</a:t>
                      </a:r>
                      <a:r>
                        <a:rPr lang="en-US" altLang="zh-CN" sz="1600" dirty="0"/>
                        <a:t>/</a:t>
                      </a:r>
                      <a:r>
                        <a:rPr lang="zh-CN" altLang="en-US" sz="1600" dirty="0"/>
                        <a:t>游戏结束</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2"/>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err="1"/>
                        <a:t>roundStart</a:t>
                      </a:r>
                      <a:r>
                        <a:rPr lang="en-US" altLang="zh-CN" sz="1600" dirty="0"/>
                        <a:t>/Over</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t>棋局开始</a:t>
                      </a:r>
                      <a:r>
                        <a:rPr lang="en-US" altLang="zh-CN" sz="1600" dirty="0"/>
                        <a:t>/</a:t>
                      </a:r>
                      <a:r>
                        <a:rPr lang="zh-CN" altLang="en-US" sz="1600" dirty="0"/>
                        <a:t>棋局结束</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3"/>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err="1"/>
                        <a:t>oneRound</a:t>
                      </a:r>
                      <a:endParaRPr lang="zh-CN" altLang="en-US" sz="1600" b="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t>每个棋局主要逻辑。可以在该函数中根据</a:t>
                      </a:r>
                      <a:r>
                        <a:rPr lang="en-US" altLang="zh-CN" sz="1600" dirty="0"/>
                        <a:t>observe</a:t>
                      </a:r>
                      <a:r>
                        <a:rPr lang="zh-CN" altLang="en-US" sz="1600" dirty="0"/>
                        <a:t>的返回码做相应的处理</a:t>
                      </a:r>
                      <a:endParaRPr lang="zh-CN" altLang="en-US" sz="1600" b="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4"/>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a:solidFill>
                            <a:schemeClr val="tx1"/>
                          </a:solidFill>
                        </a:rPr>
                        <a:t>observe</a:t>
                      </a:r>
                      <a:endParaRPr lang="zh-CN" altLang="en-US" sz="16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solidFill>
                            <a:schemeClr val="tx1"/>
                          </a:solidFill>
                        </a:rPr>
                        <a:t>实现棋局变化的观测，并根据服务器返回结果更新棋局或报告相应错误</a:t>
                      </a:r>
                      <a:endParaRPr lang="zh-CN" altLang="en-US" sz="16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5"/>
                  </a:ext>
                </a:extLst>
              </a:tr>
              <a:tr h="370840">
                <a:tc>
                  <a:txBody>
                    <a:bodyPr/>
                    <a:lstStyle/>
                    <a:p>
                      <a:r>
                        <a:rPr lang="en-US" altLang="zh-CN" sz="1350" kern="1200" dirty="0" err="1">
                          <a:solidFill>
                            <a:schemeClr val="dk1"/>
                          </a:solidFill>
                          <a:latin typeface="+mn-lt"/>
                          <a:ea typeface="+mn-ea"/>
                          <a:cs typeface="+mn-cs"/>
                        </a:rPr>
                        <a:t>generateOneStepMessage</a:t>
                      </a:r>
                      <a:endParaRPr lang="en-US" altLang="zh-CN" sz="1350" kern="1200" dirty="0">
                        <a:solidFill>
                          <a:schemeClr val="dk1"/>
                        </a:solidFill>
                        <a:latin typeface="+mn-lt"/>
                        <a:ea typeface="+mn-ea"/>
                        <a:cs typeface="+mn-cs"/>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dirty="0"/>
                        <a:t>生成一个向服务器发送的消息，在棋盘</a:t>
                      </a:r>
                      <a:r>
                        <a:rPr lang="en-US" altLang="zh-CN" sz="1600" dirty="0"/>
                        <a:t>row</a:t>
                      </a:r>
                      <a:r>
                        <a:rPr lang="zh-CN" altLang="en-US" sz="1600" dirty="0"/>
                        <a:t>行</a:t>
                      </a:r>
                      <a:r>
                        <a:rPr lang="en-US" altLang="zh-CN" sz="1600" dirty="0"/>
                        <a:t>col</a:t>
                      </a:r>
                      <a:r>
                        <a:rPr lang="zh-CN" altLang="en-US" sz="1600" dirty="0"/>
                        <a:t>列落子。</a:t>
                      </a:r>
                      <a:endParaRPr lang="zh-CN" altLang="en-US" sz="1600" b="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6"/>
                  </a:ext>
                </a:extLst>
              </a:tr>
              <a:tr h="370840">
                <a:tc>
                  <a:txBody>
                    <a:bodyPr/>
                    <a:lstStyle/>
                    <a:p>
                      <a:pPr algn="ctr"/>
                      <a:r>
                        <a:rPr lang="en-US" altLang="zh-CN" sz="1350" kern="1200" dirty="0" err="1">
                          <a:solidFill>
                            <a:srgbClr val="7030A0"/>
                          </a:solidFill>
                          <a:latin typeface="+mn-lt"/>
                          <a:ea typeface="+mn-ea"/>
                          <a:cs typeface="+mn-cs"/>
                        </a:rPr>
                        <a:t>handleMessage</a:t>
                      </a:r>
                      <a:endParaRPr lang="en-US" altLang="zh-CN" sz="1350" kern="1200" dirty="0">
                        <a:solidFill>
                          <a:srgbClr val="7030A0"/>
                        </a:solidFill>
                        <a:latin typeface="+mn-lt"/>
                        <a:ea typeface="+mn-ea"/>
                        <a:cs typeface="+mn-cs"/>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600" b="0" dirty="0">
                          <a:solidFill>
                            <a:srgbClr val="7030A0"/>
                          </a:solidFill>
                          <a:latin typeface="+mn-lt"/>
                          <a:ea typeface="+mn-ea"/>
                          <a:cs typeface="+mn-cs"/>
                        </a:rPr>
                        <a:t>处理收到的棋子信息。（待实现）</a:t>
                      </a:r>
                      <a:endParaRPr lang="zh-CN" altLang="en-US" sz="1600" b="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7"/>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kern="1200" dirty="0">
                          <a:solidFill>
                            <a:srgbClr val="7030A0"/>
                          </a:solidFill>
                        </a:rPr>
                        <a:t>step</a:t>
                      </a:r>
                      <a:endParaRPr lang="zh-CN" altLang="en-US" sz="1600" b="0" i="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solidFill>
                            <a:srgbClr val="7030A0"/>
                          </a:solidFill>
                        </a:rPr>
                        <a:t>实现每一步具体策略的函数（待实现）</a:t>
                      </a:r>
                      <a:endParaRPr lang="zh-CN" altLang="en-US" sz="1600" b="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8"/>
                  </a:ext>
                </a:extLst>
              </a:tr>
              <a:tr h="37084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600" dirty="0" err="1">
                          <a:solidFill>
                            <a:srgbClr val="7030A0"/>
                          </a:solidFill>
                        </a:rPr>
                        <a:t>saveChessBoard</a:t>
                      </a:r>
                      <a:endParaRPr lang="zh-CN" altLang="en-US" sz="1600" b="0" i="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tc>
                  <a:txBody>
                    <a:bodyPr/>
                    <a:lstStyle/>
                    <a:p>
                      <a:pPr algn="ctr"/>
                      <a:r>
                        <a:rPr lang="zh-CN" altLang="en-US" sz="1600" dirty="0">
                          <a:solidFill>
                            <a:srgbClr val="7030A0"/>
                          </a:solidFill>
                        </a:rPr>
                        <a:t>存储当前棋局信息，用于复盘（待实现）</a:t>
                      </a:r>
                      <a:endParaRPr lang="zh-CN" altLang="en-US" sz="1600" b="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实验内容</a:t>
            </a:r>
          </a:p>
        </p:txBody>
      </p:sp>
      <p:sp>
        <p:nvSpPr>
          <p:cNvPr id="3" name="内容占位符 2"/>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需要完成的内容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实现客户端框架中的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step</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函数</a:t>
            </a:r>
          </a:p>
          <a:p>
            <a:pPr marL="1028700" lvl="2"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函数功能：决定下一步落子位置</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6858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实现客户端框架中的</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handleMessage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函数</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1028700" lvl="2"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函数功能：接受服务器传来的下子信息。注意，需要你对该下子信息进行处理，</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维护一个本地棋盘</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p>
          <a:p>
            <a:pPr marL="6858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实现客户端框架中的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saveChessBoard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函数</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1028700" lvl="2"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函数功能：保存棋盘信息，实现复盘功能。</a:t>
            </a:r>
          </a:p>
          <a:p>
            <a:pPr marL="685800" lvl="1"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在不影响上述功能的基础上，自行创意，不作任何限制</a:t>
            </a: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2991" y="1506853"/>
            <a:ext cx="8158410" cy="5015865"/>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handleMessage</a:t>
            </a:r>
            <a:r>
              <a:rPr lang="zh-CN" altLang="en-US" sz="2000" dirty="0">
                <a:latin typeface="微软雅黑" panose="020B0503020204020204" pitchFamily="34" charset="-122"/>
                <a:ea typeface="微软雅黑" panose="020B0503020204020204" pitchFamily="34" charset="-122"/>
              </a:rPr>
              <a:t>：传入从服务器返回的棋子位置</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row,col</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以及相应的棋子颜色</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代表黑色，</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代表白色</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。你需要根据这个信息维护</a:t>
            </a:r>
            <a:r>
              <a:rPr lang="zh-CN" altLang="en-US" sz="2000" dirty="0">
                <a:solidFill>
                  <a:srgbClr val="FF0000"/>
                </a:solidFill>
                <a:latin typeface="微软雅黑" panose="020B0503020204020204" pitchFamily="34" charset="-122"/>
                <a:ea typeface="微软雅黑" panose="020B0503020204020204" pitchFamily="34" charset="-122"/>
              </a:rPr>
              <a:t>本地棋盘。</a:t>
            </a:r>
          </a:p>
          <a:p>
            <a:pPr marL="342900" indent="-342900" fontAlgn="auto">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indent="0" fontAlgn="auto">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本地棋盘：自行设计。如</a:t>
            </a:r>
            <a:r>
              <a:rPr lang="en-US" altLang="zh-CN" sz="2000" dirty="0">
                <a:latin typeface="微软雅黑" panose="020B0503020204020204" pitchFamily="34" charset="-122"/>
                <a:ea typeface="微软雅黑" panose="020B0503020204020204" pitchFamily="34" charset="-122"/>
              </a:rPr>
              <a:t>19*19</a:t>
            </a:r>
            <a:r>
              <a:rPr lang="zh-CN" altLang="en-US" sz="2000" dirty="0">
                <a:latin typeface="微软雅黑" panose="020B0503020204020204" pitchFamily="34" charset="-122"/>
                <a:ea typeface="微软雅黑" panose="020B0503020204020204" pitchFamily="34" charset="-122"/>
              </a:rPr>
              <a:t>二维数组。</a:t>
            </a:r>
          </a:p>
          <a:p>
            <a:pPr marL="342900" indent="-342900" fontAlgn="auto">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indent="0" fontAlgn="auto">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能够根据服务器返回的信息，使得本地棋盘与服务器棋盘同步。</a:t>
            </a:r>
          </a:p>
          <a:p>
            <a:pPr marL="342900" indent="-342900" fontAlgn="auto">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indent="0" fontAlgn="auto">
              <a:lnSpc>
                <a:spcPct val="150000"/>
              </a:lnSpc>
              <a:buFont typeface="Arial" panose="020B0604020202020204" pitchFamily="34" charse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你可以修改函数的声明，令其接受不同的参数，但要对现有代码做相应的修改（其他函数同样可以）</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p:txBody>
      </p:sp>
      <p:sp>
        <p:nvSpPr>
          <p:cNvPr id="5" name="标题 1"/>
          <p:cNvSpPr>
            <a:spLocks noGrp="1"/>
          </p:cNvSpPr>
          <p:nvPr/>
        </p:nvSpPr>
        <p:spPr>
          <a:xfrm>
            <a:off x="628650" y="7291"/>
            <a:ext cx="7886700" cy="1325563"/>
          </a:xfrm>
          <a:prstGeom prst="rect">
            <a:avLst/>
          </a:prstGeom>
        </p:spPr>
        <p:txBody>
          <a:bodyPr vert="horz" lIns="91440" tIns="45720" rIns="91440" bIns="45720" rtlCol="0" anchor="ctr">
            <a:normAutofit/>
          </a:bodyPr>
          <a:lstStyle>
            <a:lvl1pPr algn="l" defTabSz="685800" rtl="0" eaLnBrk="1" latinLnBrk="0" hangingPunct="1">
              <a:spcBef>
                <a:spcPct val="0"/>
              </a:spcBef>
              <a:buNone/>
              <a:defRPr lang="zh-CN" sz="3300" kern="1200">
                <a:solidFill>
                  <a:schemeClr val="bg1"/>
                </a:solidFill>
                <a:latin typeface="Microsoft YaHei UI" panose="020B0503020204020204" pitchFamily="34" charset="-122"/>
                <a:ea typeface="Microsoft YaHei UI" panose="020B0503020204020204" pitchFamily="34" charset="-122"/>
                <a:cs typeface="+mj-cs"/>
              </a:defRPr>
            </a:lvl1pPr>
          </a:lstStyle>
          <a:p>
            <a:r>
              <a:rPr kumimoji="1" lang="zh-CN" altLang="en-US" dirty="0"/>
              <a:t>实验内容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2991" y="965833"/>
            <a:ext cx="8158410" cy="5262245"/>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step</a:t>
            </a:r>
            <a:r>
              <a:rPr lang="zh-CN" altLang="en-US" sz="2000" dirty="0">
                <a:latin typeface="微软雅黑" panose="020B0503020204020204" pitchFamily="34" charset="-122"/>
                <a:ea typeface="微软雅黑" panose="020B0503020204020204" pitchFamily="34" charset="-122"/>
              </a:rPr>
              <a:t>：选择下子的位置。默认的是一个随机函数。返回一个二元组</a:t>
            </a:r>
            <a:r>
              <a:rPr lang="en-US" altLang="zh-CN" sz="2000" dirty="0">
                <a:latin typeface="微软雅黑" panose="020B0503020204020204" pitchFamily="34" charset="-122"/>
                <a:ea typeface="微软雅黑" panose="020B0503020204020204" pitchFamily="34" charset="-122"/>
              </a:rPr>
              <a:t>pair&lt;pair&lt;</a:t>
            </a:r>
            <a:r>
              <a:rPr lang="en-US" altLang="zh-CN" sz="2000" dirty="0" err="1">
                <a:latin typeface="微软雅黑" panose="020B0503020204020204" pitchFamily="34" charset="-122"/>
                <a:ea typeface="微软雅黑" panose="020B0503020204020204" pitchFamily="34" charset="-122"/>
              </a:rPr>
              <a:t>int,int&gt;,pair&lt;int,int&gt;</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表示两步落子位置。你应该修改这个函数，选择更为优秀的算法下子。简单的思路是给不同位置的棋子不同的评分，根据下子后棋盘的状况打分，预测对方下子的位置。多步探索，等等。</a:t>
            </a:r>
            <a:br>
              <a:rPr lang="en-US" altLang="zh-CN" sz="2000" dirty="0">
                <a:latin typeface="微软雅黑" panose="020B0503020204020204" pitchFamily="34" charset="-122"/>
                <a:ea typeface="微软雅黑" panose="020B0503020204020204" pitchFamily="34" charset="-122"/>
              </a:rPr>
            </a:br>
            <a:br>
              <a:rPr lang="en-US" altLang="zh-CN" sz="2000" dirty="0">
                <a:solidFill>
                  <a:srgbClr val="FF0000"/>
                </a:solidFill>
                <a:latin typeface="微软雅黑" panose="020B0503020204020204" pitchFamily="34" charset="-122"/>
                <a:ea typeface="微软雅黑" panose="020B0503020204020204" pitchFamily="34" charset="-122"/>
              </a:rPr>
            </a:br>
            <a:r>
              <a:rPr lang="zh-CN" altLang="en-US" sz="2000" dirty="0">
                <a:solidFill>
                  <a:srgbClr val="FF0000"/>
                </a:solidFill>
                <a:latin typeface="微软雅黑" panose="020B0503020204020204" pitchFamily="34" charset="-122"/>
                <a:ea typeface="微软雅黑" panose="020B0503020204020204" pitchFamily="34" charset="-122"/>
              </a:rPr>
              <a:t>如果你</a:t>
            </a:r>
            <a:r>
              <a:rPr lang="en-US" altLang="zh-CN" sz="2000" dirty="0">
                <a:solidFill>
                  <a:srgbClr val="FF0000"/>
                </a:solidFill>
                <a:latin typeface="微软雅黑" panose="020B0503020204020204" pitchFamily="34" charset="-122"/>
                <a:ea typeface="微软雅黑" panose="020B0503020204020204" pitchFamily="34" charset="-122"/>
              </a:rPr>
              <a:t>step</a:t>
            </a:r>
            <a:r>
              <a:rPr lang="zh-CN" altLang="en-US" sz="2000" dirty="0">
                <a:solidFill>
                  <a:srgbClr val="FF0000"/>
                </a:solidFill>
                <a:latin typeface="微软雅黑" panose="020B0503020204020204" pitchFamily="34" charset="-122"/>
                <a:ea typeface="微软雅黑" panose="020B0503020204020204" pitchFamily="34" charset="-122"/>
              </a:rPr>
              <a:t>发送给服务器是个非法的棋子（即落子的这个位置已有落子或其他非法的消息），服务器会判断你错误，并返回给你服务器随机帮你下的棋子（通过</a:t>
            </a:r>
            <a:r>
              <a:rPr lang="en-US" altLang="zh-CN" sz="2000" dirty="0" err="1">
                <a:solidFill>
                  <a:srgbClr val="FF0000"/>
                </a:solidFill>
                <a:latin typeface="微软雅黑" panose="020B0503020204020204" pitchFamily="34" charset="-122"/>
                <a:ea typeface="微软雅黑" panose="020B0503020204020204" pitchFamily="34" charset="-122"/>
              </a:rPr>
              <a:t>handleMessage</a:t>
            </a:r>
            <a:r>
              <a:rPr lang="zh-CN" altLang="en-US" sz="2000" dirty="0">
                <a:solidFill>
                  <a:srgbClr val="FF0000"/>
                </a:solidFill>
                <a:latin typeface="微软雅黑" panose="020B0503020204020204" pitchFamily="34" charset="-122"/>
                <a:ea typeface="微软雅黑" panose="020B0503020204020204" pitchFamily="34" charset="-122"/>
              </a:rPr>
              <a:t>收到），并且将记录你一次非法操作。</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7" name="标题 1"/>
          <p:cNvSpPr>
            <a:spLocks noGrp="1"/>
          </p:cNvSpPr>
          <p:nvPr/>
        </p:nvSpPr>
        <p:spPr>
          <a:xfrm>
            <a:off x="628650" y="7291"/>
            <a:ext cx="7886700" cy="1325563"/>
          </a:xfrm>
          <a:prstGeom prst="rect">
            <a:avLst/>
          </a:prstGeom>
        </p:spPr>
        <p:txBody>
          <a:bodyPr vert="horz" lIns="91440" tIns="45720" rIns="91440" bIns="45720" rtlCol="0" anchor="ctr">
            <a:normAutofit/>
          </a:bodyPr>
          <a:lstStyle>
            <a:lvl1pPr algn="l" defTabSz="685800" rtl="0" eaLnBrk="1" latinLnBrk="0" hangingPunct="1">
              <a:spcBef>
                <a:spcPct val="0"/>
              </a:spcBef>
              <a:buNone/>
              <a:defRPr lang="zh-CN" sz="3300" kern="1200">
                <a:solidFill>
                  <a:schemeClr val="bg1"/>
                </a:solidFill>
                <a:latin typeface="Microsoft YaHei UI" panose="020B0503020204020204" pitchFamily="34" charset="-122"/>
                <a:ea typeface="Microsoft YaHei UI" panose="020B0503020204020204" pitchFamily="34" charset="-122"/>
                <a:cs typeface="+mj-cs"/>
              </a:defRPr>
            </a:lvl1pPr>
          </a:lstStyle>
          <a:p>
            <a:r>
              <a:rPr kumimoji="1" lang="zh-CN" altLang="en-US" dirty="0"/>
              <a:t>实验内容</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885,&quot;width&quot;:879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4e6e70c-4032-45b6-8154-34ce46af1ca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40eef86-f5b9-48be-8403-cb76e675c7d1}"/>
</p:tagLst>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2863</Words>
  <Application>Microsoft Office PowerPoint</Application>
  <PresentationFormat>全屏显示(4:3)</PresentationFormat>
  <Paragraphs>208</Paragraphs>
  <Slides>29</Slides>
  <Notes>13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Adobe 楷体 Std R</vt:lpstr>
      <vt:lpstr>Microsoft YaHei UI</vt:lpstr>
      <vt:lpstr>宋体</vt:lpstr>
      <vt:lpstr>微软雅黑</vt:lpstr>
      <vt:lpstr>Arial</vt:lpstr>
      <vt:lpstr>Calibri</vt:lpstr>
      <vt:lpstr>Calibri Light</vt:lpstr>
      <vt:lpstr>Segoe UI</vt:lpstr>
      <vt:lpstr>Segoe UI Light</vt:lpstr>
      <vt:lpstr>Verdana</vt:lpstr>
      <vt:lpstr>Wingdings</vt:lpstr>
      <vt:lpstr>WelcomeDoc</vt:lpstr>
      <vt:lpstr>自定义设计方案</vt:lpstr>
      <vt:lpstr>实验三：AI设计——连六棋</vt:lpstr>
      <vt:lpstr>基本介绍</vt:lpstr>
      <vt:lpstr>连六棋基本介绍</vt:lpstr>
      <vt:lpstr>PowerPoint 演示文稿</vt:lpstr>
      <vt:lpstr>客户端代码框架</vt:lpstr>
      <vt:lpstr>客户端代码框架</vt:lpstr>
      <vt:lpstr>实验内容</vt:lpstr>
      <vt:lpstr>PowerPoint 演示文稿</vt:lpstr>
      <vt:lpstr>PowerPoint 演示文稿</vt:lpstr>
      <vt:lpstr>PowerPoint 演示文稿</vt:lpstr>
      <vt:lpstr>PowerPoint 演示文稿</vt:lpstr>
      <vt:lpstr>比赛规则</vt:lpstr>
      <vt:lpstr>比赛注意事项</vt:lpstr>
      <vt:lpstr>关于比赛</vt:lpstr>
      <vt:lpstr>实验提交与检查</vt:lpstr>
      <vt:lpstr>附录：算法数据结构思路参考</vt:lpstr>
      <vt:lpstr>算法数据结构思路</vt:lpstr>
      <vt:lpstr>算法数据结构思路</vt:lpstr>
      <vt:lpstr>算法数据结构思路</vt:lpstr>
      <vt:lpstr>算法数据结构思路</vt:lpstr>
      <vt:lpstr>算法数据结构思路</vt:lpstr>
      <vt:lpstr>算法数据结构思路</vt:lpstr>
      <vt:lpstr>算法数据结构思路</vt:lpstr>
      <vt:lpstr>算法数据结构思路</vt:lpstr>
      <vt:lpstr>算法数据结构思路</vt:lpstr>
      <vt:lpstr>算法数据结构思路</vt:lpstr>
      <vt:lpstr>算法数据结构思路</vt:lpstr>
      <vt:lpstr>算法数据结构思路</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cp:revision>
  <dcterms:created xsi:type="dcterms:W3CDTF">2014-12-21T12:02:00Z</dcterms:created>
  <dcterms:modified xsi:type="dcterms:W3CDTF">2021-05-07T02:14:15Z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2052-11.1.0.10495</vt:lpwstr>
  </property>
  <property fmtid="{D5CDD505-2E9C-101B-9397-08002B2CF9AE}" pid="4" name="ICV">
    <vt:lpwstr>A8EC6CCF008442089AF3FCE27F1FF9C0</vt:lpwstr>
  </property>
</Properties>
</file>