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60" r:id="rId5"/>
    <p:sldId id="264" r:id="rId6"/>
    <p:sldId id="281" r:id="rId7"/>
    <p:sldId id="265" r:id="rId8"/>
    <p:sldId id="266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62" r:id="rId22"/>
    <p:sldId id="280" r:id="rId23"/>
    <p:sldId id="259" r:id="rId24"/>
    <p:sldId id="261" r:id="rId25"/>
    <p:sldId id="263" r:id="rId26"/>
    <p:sldId id="283" r:id="rId27"/>
    <p:sldId id="282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E5DAD9-4687-47EF-B403-50C1F2E3636C}">
          <p14:sldIdLst>
            <p14:sldId id="256"/>
          </p14:sldIdLst>
        </p14:section>
        <p14:section name="目录" id="{D90D0940-0113-44B5-AC8F-D1463908306B}">
          <p14:sldIdLst>
            <p14:sldId id="257"/>
          </p14:sldIdLst>
        </p14:section>
        <p14:section name="需求分析" id="{BA533CCA-3E79-4A91-B9BF-6B6F478FCA64}">
          <p14:sldIdLst>
            <p14:sldId id="258"/>
          </p14:sldIdLst>
        </p14:section>
        <p14:section name="功能实现" id="{44568D28-C396-43D5-9492-FEB517693A9F}">
          <p14:sldIdLst>
            <p14:sldId id="260"/>
            <p14:sldId id="264"/>
          </p14:sldIdLst>
        </p14:section>
        <p14:section name="运算过程演示" id="{681838F7-DA78-4AD4-B92A-3BDC47414B42}">
          <p14:sldIdLst>
            <p14:sldId id="281"/>
            <p14:sldId id="265"/>
            <p14:sldId id="266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62"/>
            <p14:sldId id="280"/>
          </p14:sldIdLst>
        </p14:section>
        <p14:section name="问题分解" id="{28C6A74E-A6EF-40ED-97EF-139F75EF8530}">
          <p14:sldIdLst>
            <p14:sldId id="259"/>
          </p14:sldIdLst>
        </p14:section>
        <p14:section name="数据结构" id="{A8AEA6F8-11BF-4FFE-A007-C9F98D4A2605}">
          <p14:sldIdLst>
            <p14:sldId id="261"/>
          </p14:sldIdLst>
        </p14:section>
        <p14:section name="模块化" id="{2D6845E0-92B3-433B-B5F6-4E3BC4DFA577}">
          <p14:sldIdLst>
            <p14:sldId id="263"/>
          </p14:sldIdLst>
        </p14:section>
        <p14:section name="拓展功能" id="{CAF5686E-4329-4EB8-905D-DEEA846C9AA1}">
          <p14:sldIdLst>
            <p14:sldId id="283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A2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6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013F7D-04C7-424C-A8E6-8B80437D741D}" type="datetimeFigureOut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7310F1-93D8-4421-AD6A-620DD8DA7E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157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046505-9E17-4D79-81FF-7E3A55BC5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FB18B5-3C8D-4F48-8535-4A3E78655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A1A6F3-917B-4932-968B-19B241B57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3ADB-9922-4CCA-BA04-45E65423AF14}" type="datetimeFigureOut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D0EEF6-EE39-4EE6-866E-94C8E757A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A75157-0040-413D-8DB3-8BA43F8B2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A18F-F5B8-4191-A501-FB6EF4D70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025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D77A63-AAB2-4B7B-8F38-CEBF90D36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8B6B08-7306-47FF-9DFB-BEFC3D0E4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450279-2B9E-4A58-B126-C2BAD69D3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3ADB-9922-4CCA-BA04-45E65423AF14}" type="datetimeFigureOut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330E22-C65E-4057-85F5-A5EEFE502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23AA9C-B7D2-4821-8249-93456D3CB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A18F-F5B8-4191-A501-FB6EF4D70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852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A0F1D6A-8EA3-48B6-A471-700B72C42B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48C36D-BD62-44EB-90FF-876164B1A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3EDEE5-687D-4D4E-B02E-8BF878547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3ADB-9922-4CCA-BA04-45E65423AF14}" type="datetimeFigureOut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387547-BD43-42F1-8E17-3BD8A813A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CD464-ABD0-4BAF-B5DD-0AF02C5E2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A18F-F5B8-4191-A501-FB6EF4D70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53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015C5B-408D-4F9A-B0C5-3A7A4C54C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0B2D7C-8B14-4CC7-8A55-910433621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EE2A78-8043-461D-9721-AB0E606F3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3ADB-9922-4CCA-BA04-45E65423AF14}" type="datetimeFigureOut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47E63F-F2FA-443C-BC7D-598084A6F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F21F59-E495-462A-8647-3B69BFDD3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A18F-F5B8-4191-A501-FB6EF4D70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811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EB60A-FC36-484A-84F4-9FD58406A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1A108E-5E89-4B00-87A6-DD0D6E4A2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5C992C-93CB-47CB-A86C-3C87B293B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3ADB-9922-4CCA-BA04-45E65423AF14}" type="datetimeFigureOut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4B41EA-DCA3-4FBD-912F-6B662DCE9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FD0770-C776-445C-9C2A-1BFF9C1FF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A18F-F5B8-4191-A501-FB6EF4D70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468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D20FEC-902A-453D-A9E3-B80831C91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351CF8-A319-485D-8C90-D90BACE038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AFD620-EF5B-4F24-90BC-985033D14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5E2E52-040F-40F0-8FCB-22AD4FB99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3ADB-9922-4CCA-BA04-45E65423AF14}" type="datetimeFigureOut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30DFA9-8BCC-4322-AE26-20EE00210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3D6660-7A7C-4E82-BE5B-8C39D99F2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A18F-F5B8-4191-A501-FB6EF4D70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633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0CA2F9-ED98-4000-A992-10230971D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852DC0-E810-4FA8-89DE-D9CE56586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C4AA65-4557-4256-B2F2-A7DF8F78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EF564AD-A54D-4DB3-B1F4-07B7DA3099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7AA4AC7-298A-4397-A40E-D19A1EC6DD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E1B8D0E-73FE-4FD9-BA47-76F5A7BA2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3ADB-9922-4CCA-BA04-45E65423AF14}" type="datetimeFigureOut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384757D-EF5C-46DC-8BBB-A6E2B9A6B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87EFEB3-4CC2-42E8-A8E0-B9C0AC15F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A18F-F5B8-4191-A501-FB6EF4D70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669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FCBF6B-A3B2-4EB6-98D1-0D8DE2370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09A37F5-FF98-495E-9CC6-7D425724D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3ADB-9922-4CCA-BA04-45E65423AF14}" type="datetimeFigureOut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A8B3C87-F9EC-4FC7-95FC-ED43631F7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C43420-0B6E-4D1D-AD5B-2C1956C9B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A18F-F5B8-4191-A501-FB6EF4D70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23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9313ADC-7602-4B78-B876-986059DD8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3ADB-9922-4CCA-BA04-45E65423AF14}" type="datetimeFigureOut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D332BC-B82F-4EEF-81B8-EAB93CF11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87EF40-E7AD-4C13-8A05-8DB306300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A18F-F5B8-4191-A501-FB6EF4D70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076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43054D-E134-4982-9126-9D12FC410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5D8314-537D-45C2-83FE-BF5C3CF2B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0C2C2B-C7C2-4EDF-BD41-B32A4C478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2725B4-846C-4B53-92D4-002E4BA7C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3ADB-9922-4CCA-BA04-45E65423AF14}" type="datetimeFigureOut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4A02BB-24AE-4F8D-A55D-3B72008C6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41EFBE-128B-4AFE-8955-50460F1C4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A18F-F5B8-4191-A501-FB6EF4D70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671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95C82E-BFA7-4580-ABA5-1A57F481F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FDBD608-8FB3-490B-968B-04492532A4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231ACB-F790-42D9-AEBD-C9FB1F40A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DB49DE-CA47-4316-8D72-E03CBCBCD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3ADB-9922-4CCA-BA04-45E65423AF14}" type="datetimeFigureOut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5E844D-9241-4032-9FAA-2597E3C5C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069BD6-FE59-4CC9-B817-1AF5121E2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A18F-F5B8-4191-A501-FB6EF4D70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624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590955E-F27D-4242-A178-93BC6CB05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690A86-8F11-4A8B-A3A4-0F0DC086A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8E6820-AC84-4B96-A520-4085B195DF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B3ADB-9922-4CCA-BA04-45E65423AF14}" type="datetimeFigureOut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FF8ACA-56D9-4A40-A6F9-D0A3E4EF19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BBF4CA-EFE8-4F4A-90D3-120839233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AA18F-F5B8-4191-A501-FB6EF4D70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100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642059C-0ABA-4D92-B5ED-E59FAFD49CD4}"/>
              </a:ext>
            </a:extLst>
          </p:cNvPr>
          <p:cNvSpPr txBox="1"/>
          <p:nvPr/>
        </p:nvSpPr>
        <p:spPr>
          <a:xfrm>
            <a:off x="0" y="0"/>
            <a:ext cx="24003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Project</a:t>
            </a:r>
            <a:r>
              <a:rPr lang="en-US" altLang="zh-CN" sz="8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4</a:t>
            </a:r>
            <a:endParaRPr lang="zh-CN" altLang="en-US" sz="4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5C9F479-D7AE-4D65-B3FA-9FE905A50C72}"/>
              </a:ext>
            </a:extLst>
          </p:cNvPr>
          <p:cNvSpPr txBox="1"/>
          <p:nvPr/>
        </p:nvSpPr>
        <p:spPr>
          <a:xfrm>
            <a:off x="0" y="1088021"/>
            <a:ext cx="3288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Expressions Calculator</a:t>
            </a:r>
            <a:endParaRPr lang="zh-CN" altLang="en-US" sz="32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C322547F-A759-4B5C-87F0-D6163954B224}"/>
              </a:ext>
            </a:extLst>
          </p:cNvPr>
          <p:cNvGrpSpPr/>
          <p:nvPr/>
        </p:nvGrpSpPr>
        <p:grpSpPr>
          <a:xfrm>
            <a:off x="4028713" y="2525451"/>
            <a:ext cx="4134574" cy="1807098"/>
            <a:chOff x="3508094" y="1784720"/>
            <a:chExt cx="4134574" cy="1807098"/>
          </a:xfrm>
        </p:grpSpPr>
        <p:pic>
          <p:nvPicPr>
            <p:cNvPr id="7" name="图形 6" descr="计算器​​">
              <a:extLst>
                <a:ext uri="{FF2B5EF4-FFF2-40B4-BE49-F238E27FC236}">
                  <a16:creationId xmlns:a16="http://schemas.microsoft.com/office/drawing/2014/main" id="{A2859B60-AC30-4BDB-AD3B-1C3AFBA7B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35570" y="1784720"/>
              <a:ext cx="1807098" cy="1807098"/>
            </a:xfrm>
            <a:prstGeom prst="rect">
              <a:avLst/>
            </a:prstGeom>
          </p:spPr>
        </p:pic>
        <p:pic>
          <p:nvPicPr>
            <p:cNvPr id="8" name="图形 7" descr="数学">
              <a:extLst>
                <a:ext uri="{FF2B5EF4-FFF2-40B4-BE49-F238E27FC236}">
                  <a16:creationId xmlns:a16="http://schemas.microsoft.com/office/drawing/2014/main" id="{0E245998-4965-4C3E-9A93-BA277EE586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08094" y="1784720"/>
              <a:ext cx="1807098" cy="1807098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94CA3E1-0E95-4E35-B7F4-088CAC631A8E}"/>
                </a:ext>
              </a:extLst>
            </p:cNvPr>
            <p:cNvSpPr txBox="1"/>
            <p:nvPr/>
          </p:nvSpPr>
          <p:spPr>
            <a:xfrm>
              <a:off x="5175813" y="2145268"/>
              <a:ext cx="1840374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800" b="1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&amp;</a:t>
              </a:r>
              <a:endParaRPr lang="zh-CN" altLang="en-US" sz="8800" b="1" dirty="0">
                <a:latin typeface="Segoe UI Black" panose="020B0A02040204020203" pitchFamily="34" charset="0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21925EC7-BD83-4454-8351-55FE5E36C28A}"/>
              </a:ext>
            </a:extLst>
          </p:cNvPr>
          <p:cNvSpPr txBox="1"/>
          <p:nvPr/>
        </p:nvSpPr>
        <p:spPr>
          <a:xfrm>
            <a:off x="10593101" y="6119336"/>
            <a:ext cx="1598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Maker: </a:t>
            </a:r>
            <a:r>
              <a:rPr lang="en-US" altLang="zh-CN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Hibna</a:t>
            </a:r>
            <a:endParaRPr lang="en-US" altLang="zh-CN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r"/>
            <a:r>
              <a:rPr lang="en-US" altLang="zh-C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2021/6/3</a:t>
            </a:r>
          </a:p>
        </p:txBody>
      </p:sp>
    </p:spTree>
    <p:extLst>
      <p:ext uri="{BB962C8B-B14F-4D97-AF65-F5344CB8AC3E}">
        <p14:creationId xmlns:p14="http://schemas.microsoft.com/office/powerpoint/2010/main" val="28716212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729820F-C230-4187-9DFE-3C999DBF5103}"/>
              </a:ext>
            </a:extLst>
          </p:cNvPr>
          <p:cNvSpPr txBox="1"/>
          <p:nvPr/>
        </p:nvSpPr>
        <p:spPr>
          <a:xfrm>
            <a:off x="0" y="0"/>
            <a:ext cx="30652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latin typeface="Segoe UI Historic" panose="020B0502040204020203" pitchFamily="34" charset="0"/>
                <a:cs typeface="Segoe UI Historic" panose="020B0502040204020203" pitchFamily="34" charset="0"/>
              </a:rPr>
              <a:t>2.</a:t>
            </a:r>
            <a:r>
              <a:rPr lang="zh-CN" altLang="en-US" sz="4800" b="1" dirty="0">
                <a:latin typeface="Segoe UI Historic" panose="020B0502040204020203" pitchFamily="34" charset="0"/>
                <a:cs typeface="Segoe UI Historic" panose="020B0502040204020203" pitchFamily="34" charset="0"/>
              </a:rPr>
              <a:t>功能实现</a:t>
            </a:r>
            <a:endParaRPr lang="en-US" altLang="zh-CN" sz="4800" b="1" dirty="0">
              <a:latin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0D0ADCB-F7BF-4B88-BCC6-68B8F1C6D602}"/>
              </a:ext>
            </a:extLst>
          </p:cNvPr>
          <p:cNvSpPr txBox="1"/>
          <p:nvPr/>
        </p:nvSpPr>
        <p:spPr>
          <a:xfrm>
            <a:off x="1635905" y="1123657"/>
            <a:ext cx="5463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(1+2/4-</a:t>
            </a:r>
            <a:r>
              <a:rPr lang="en-US" altLang="zh-CN" sz="1600" u="sng" dirty="0">
                <a:solidFill>
                  <a:srgbClr val="FF0000"/>
                </a:solidFill>
              </a:rPr>
              <a:t>a</a:t>
            </a:r>
            <a:r>
              <a:rPr lang="en-US" altLang="zh-CN" sz="1600" dirty="0"/>
              <a:t>)*sum(</a:t>
            </a:r>
            <a:r>
              <a:rPr lang="en-US" altLang="zh-CN" sz="1600" u="sng" dirty="0">
                <a:solidFill>
                  <a:srgbClr val="FF0000"/>
                </a:solidFill>
              </a:rPr>
              <a:t>a</a:t>
            </a:r>
            <a:r>
              <a:rPr lang="en-US" altLang="zh-CN" sz="1600" dirty="0"/>
              <a:t>,</a:t>
            </a:r>
            <a:r>
              <a:rPr lang="en-US" altLang="zh-CN" sz="1600" u="sng" dirty="0">
                <a:solidFill>
                  <a:srgbClr val="FF0000"/>
                </a:solidFill>
              </a:rPr>
              <a:t>b</a:t>
            </a:r>
            <a:r>
              <a:rPr lang="en-US" altLang="zh-CN" sz="1600" dirty="0"/>
              <a:t>)-(6*9*sub(</a:t>
            </a:r>
            <a:r>
              <a:rPr lang="en-US" altLang="zh-CN" sz="1600" u="sng" dirty="0">
                <a:solidFill>
                  <a:srgbClr val="FF0000"/>
                </a:solidFill>
              </a:rPr>
              <a:t>d</a:t>
            </a:r>
            <a:r>
              <a:rPr lang="en-US" altLang="zh-CN" sz="1600" dirty="0"/>
              <a:t>,</a:t>
            </a:r>
            <a:r>
              <a:rPr lang="en-US" altLang="zh-CN" sz="1600" u="sng" dirty="0">
                <a:solidFill>
                  <a:srgbClr val="FF0000"/>
                </a:solidFill>
              </a:rPr>
              <a:t>a</a:t>
            </a:r>
            <a:r>
              <a:rPr lang="en-US" altLang="zh-CN" sz="1600" dirty="0"/>
              <a:t>))	</a:t>
            </a:r>
            <a:r>
              <a:rPr lang="en-US" altLang="zh-CN" sz="1400" dirty="0"/>
              <a:t>Step2.</a:t>
            </a:r>
            <a:r>
              <a:rPr lang="zh-CN" altLang="en-US" sz="1400" dirty="0"/>
              <a:t>计算所有变量</a:t>
            </a:r>
            <a:endParaRPr lang="zh-CN" altLang="en-US" sz="1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F709089-3176-4444-B9FF-F3C4F8BFD75B}"/>
              </a:ext>
            </a:extLst>
          </p:cNvPr>
          <p:cNvSpPr txBox="1"/>
          <p:nvPr/>
        </p:nvSpPr>
        <p:spPr>
          <a:xfrm>
            <a:off x="1635905" y="2969984"/>
            <a:ext cx="8954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(1+2/4-</a:t>
            </a:r>
            <a:r>
              <a:rPr lang="en-US" altLang="zh-CN" sz="2400" b="1" dirty="0">
                <a:solidFill>
                  <a:srgbClr val="FF0000"/>
                </a:solidFill>
              </a:rPr>
              <a:t>5</a:t>
            </a:r>
            <a:r>
              <a:rPr lang="en-US" altLang="zh-CN" sz="2400" b="1" dirty="0"/>
              <a:t>)*sum(</a:t>
            </a:r>
            <a:r>
              <a:rPr lang="en-US" altLang="zh-CN" sz="2400" b="1" dirty="0">
                <a:solidFill>
                  <a:srgbClr val="FF0000"/>
                </a:solidFill>
              </a:rPr>
              <a:t>5</a:t>
            </a:r>
            <a:r>
              <a:rPr lang="en-US" altLang="zh-CN" sz="2400" b="1" dirty="0"/>
              <a:t>,</a:t>
            </a:r>
            <a:r>
              <a:rPr lang="en-US" altLang="zh-CN" sz="2400" b="1" dirty="0">
                <a:solidFill>
                  <a:srgbClr val="FF0000"/>
                </a:solidFill>
              </a:rPr>
              <a:t>6</a:t>
            </a:r>
            <a:r>
              <a:rPr lang="en-US" altLang="zh-CN" sz="2400" b="1" dirty="0"/>
              <a:t>)-(6*9*sub(</a:t>
            </a:r>
            <a:r>
              <a:rPr lang="en-US" altLang="zh-CN" sz="2400" b="1" dirty="0">
                <a:solidFill>
                  <a:srgbClr val="FF0000"/>
                </a:solidFill>
              </a:rPr>
              <a:t>19</a:t>
            </a:r>
            <a:r>
              <a:rPr lang="en-US" altLang="zh-CN" sz="2400" b="1" dirty="0"/>
              <a:t>,</a:t>
            </a:r>
            <a:r>
              <a:rPr lang="en-US" altLang="zh-CN" sz="2400" b="1" dirty="0">
                <a:solidFill>
                  <a:srgbClr val="FF0000"/>
                </a:solidFill>
              </a:rPr>
              <a:t>5</a:t>
            </a:r>
            <a:r>
              <a:rPr lang="en-US" altLang="zh-CN" sz="2400" b="1" dirty="0"/>
              <a:t>))	</a:t>
            </a:r>
            <a:r>
              <a:rPr lang="en-US" altLang="zh-CN" sz="2000" b="1" dirty="0">
                <a:solidFill>
                  <a:srgbClr val="FF0000"/>
                </a:solidFill>
              </a:rPr>
              <a:t>Result1</a:t>
            </a:r>
            <a:r>
              <a:rPr lang="en-US" altLang="zh-CN" sz="2000" b="1" dirty="0"/>
              <a:t>.</a:t>
            </a:r>
            <a:r>
              <a:rPr lang="zh-CN" altLang="en-US" sz="2000" b="1" dirty="0"/>
              <a:t>得到变量的计算结果</a:t>
            </a:r>
            <a:endParaRPr lang="zh-CN" altLang="en-US" sz="24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6978A43-8C18-48FF-85EF-8ABE86782CB2}"/>
              </a:ext>
            </a:extLst>
          </p:cNvPr>
          <p:cNvSpPr txBox="1"/>
          <p:nvPr/>
        </p:nvSpPr>
        <p:spPr>
          <a:xfrm>
            <a:off x="1635905" y="3578140"/>
            <a:ext cx="799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(1+2/4-</a:t>
            </a:r>
            <a:r>
              <a:rPr lang="en-US" altLang="zh-CN" sz="2400" b="1" dirty="0">
                <a:solidFill>
                  <a:srgbClr val="FF0000"/>
                </a:solidFill>
              </a:rPr>
              <a:t>5</a:t>
            </a:r>
            <a:r>
              <a:rPr lang="en-US" altLang="zh-CN" sz="2400" b="1" dirty="0"/>
              <a:t>)*</a:t>
            </a:r>
            <a:r>
              <a:rPr lang="en-US" altLang="zh-CN" sz="2400" b="1" u="sng" dirty="0">
                <a:solidFill>
                  <a:srgbClr val="00B0F0"/>
                </a:solidFill>
              </a:rPr>
              <a:t>sum(5,6)</a:t>
            </a:r>
            <a:r>
              <a:rPr lang="en-US" altLang="zh-CN" sz="2400" b="1" dirty="0"/>
              <a:t>-(6*9*</a:t>
            </a:r>
            <a:r>
              <a:rPr lang="en-US" altLang="zh-CN" sz="2400" b="1" u="sng" dirty="0">
                <a:solidFill>
                  <a:srgbClr val="00B0F0"/>
                </a:solidFill>
              </a:rPr>
              <a:t>sub(19,5)</a:t>
            </a:r>
            <a:r>
              <a:rPr lang="en-US" altLang="zh-CN" sz="2400" b="1" dirty="0"/>
              <a:t>)	</a:t>
            </a:r>
            <a:r>
              <a:rPr lang="en-US" altLang="zh-CN" sz="2000" b="1" dirty="0"/>
              <a:t>Step3.</a:t>
            </a:r>
            <a:r>
              <a:rPr lang="zh-CN" altLang="en-US" sz="2000" b="1" dirty="0"/>
              <a:t>计算所有函数</a:t>
            </a:r>
            <a:endParaRPr lang="zh-CN" altLang="en-US" sz="2400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0D270C0-CF96-4C6C-8096-93689CBBDD8B}"/>
              </a:ext>
            </a:extLst>
          </p:cNvPr>
          <p:cNvSpPr txBox="1"/>
          <p:nvPr/>
        </p:nvSpPr>
        <p:spPr>
          <a:xfrm>
            <a:off x="1635905" y="9338636"/>
            <a:ext cx="8954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(1+2/4-</a:t>
            </a:r>
            <a:r>
              <a:rPr lang="en-US" altLang="zh-CN" sz="2400" b="1" dirty="0">
                <a:solidFill>
                  <a:srgbClr val="FF0000"/>
                </a:solidFill>
              </a:rPr>
              <a:t>5</a:t>
            </a:r>
            <a:r>
              <a:rPr lang="en-US" altLang="zh-CN" sz="2400" b="1" dirty="0"/>
              <a:t>)*</a:t>
            </a:r>
            <a:r>
              <a:rPr lang="en-US" altLang="zh-CN" sz="2400" b="1" dirty="0">
                <a:solidFill>
                  <a:srgbClr val="00B0F0"/>
                </a:solidFill>
              </a:rPr>
              <a:t>11</a:t>
            </a:r>
            <a:r>
              <a:rPr lang="en-US" altLang="zh-CN" sz="2400" b="1" dirty="0"/>
              <a:t>-(6*9*</a:t>
            </a:r>
            <a:r>
              <a:rPr lang="en-US" altLang="zh-CN" sz="2400" b="1" dirty="0">
                <a:solidFill>
                  <a:srgbClr val="00B0F0"/>
                </a:solidFill>
              </a:rPr>
              <a:t>14</a:t>
            </a:r>
            <a:r>
              <a:rPr lang="en-US" altLang="zh-CN" sz="2400" b="1" dirty="0"/>
              <a:t>)			</a:t>
            </a:r>
            <a:r>
              <a:rPr lang="en-US" altLang="zh-CN" sz="2000" b="1" dirty="0">
                <a:solidFill>
                  <a:srgbClr val="00B0F0"/>
                </a:solidFill>
              </a:rPr>
              <a:t>Result2</a:t>
            </a:r>
            <a:r>
              <a:rPr lang="en-US" altLang="zh-CN" sz="2000" b="1" dirty="0"/>
              <a:t>.</a:t>
            </a:r>
            <a:r>
              <a:rPr lang="zh-CN" altLang="en-US" sz="2000" b="1" dirty="0"/>
              <a:t>得到函数的计算结果</a:t>
            </a:r>
            <a:endParaRPr lang="zh-CN" altLang="en-US" sz="2400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9A746F1-C7C2-4267-B615-B5DB9B8E84E2}"/>
              </a:ext>
            </a:extLst>
          </p:cNvPr>
          <p:cNvSpPr txBox="1"/>
          <p:nvPr/>
        </p:nvSpPr>
        <p:spPr>
          <a:xfrm>
            <a:off x="1635905" y="9862129"/>
            <a:ext cx="10185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u="sng" dirty="0">
                <a:solidFill>
                  <a:schemeClr val="accent6">
                    <a:lumMod val="75000"/>
                  </a:schemeClr>
                </a:solidFill>
              </a:rPr>
              <a:t>(1+2/4-5)</a:t>
            </a:r>
            <a:r>
              <a:rPr lang="en-US" altLang="zh-CN" sz="2400" b="1" dirty="0"/>
              <a:t>*</a:t>
            </a:r>
            <a:r>
              <a:rPr lang="en-US" altLang="zh-CN" sz="2400" b="1" dirty="0">
                <a:solidFill>
                  <a:srgbClr val="00B0F0"/>
                </a:solidFill>
              </a:rPr>
              <a:t>11</a:t>
            </a:r>
            <a:r>
              <a:rPr lang="en-US" altLang="zh-CN" sz="2400" b="1" dirty="0"/>
              <a:t>-(6*9*</a:t>
            </a:r>
            <a:r>
              <a:rPr lang="en-US" altLang="zh-CN" sz="2400" b="1" dirty="0">
                <a:solidFill>
                  <a:srgbClr val="00B0F0"/>
                </a:solidFill>
              </a:rPr>
              <a:t>14</a:t>
            </a:r>
            <a:r>
              <a:rPr lang="en-US" altLang="zh-CN" sz="2400" b="1" dirty="0"/>
              <a:t>)			</a:t>
            </a:r>
            <a:r>
              <a:rPr lang="en-US" altLang="zh-CN" sz="2000" b="1" dirty="0"/>
              <a:t>Step4.</a:t>
            </a:r>
            <a:r>
              <a:rPr lang="zh-CN" altLang="en-US" sz="2000" b="1" dirty="0"/>
              <a:t>据括号得到优先级计算括号式子</a:t>
            </a:r>
            <a:r>
              <a:rPr lang="en-US" altLang="zh-CN" sz="2000" b="1" dirty="0"/>
              <a:t>1</a:t>
            </a:r>
            <a:endParaRPr lang="zh-CN" altLang="en-US" sz="2400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2598E52-78D8-4117-917A-9E8A88B7BC62}"/>
              </a:ext>
            </a:extLst>
          </p:cNvPr>
          <p:cNvSpPr txBox="1"/>
          <p:nvPr/>
        </p:nvSpPr>
        <p:spPr>
          <a:xfrm>
            <a:off x="1640554" y="10385622"/>
            <a:ext cx="9211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-3.5</a:t>
            </a:r>
            <a:r>
              <a:rPr lang="en-US" altLang="zh-CN" sz="2400" b="1" dirty="0"/>
              <a:t>*</a:t>
            </a:r>
            <a:r>
              <a:rPr lang="en-US" altLang="zh-CN" sz="2400" b="1" dirty="0">
                <a:solidFill>
                  <a:srgbClr val="00B0F0"/>
                </a:solidFill>
              </a:rPr>
              <a:t>11</a:t>
            </a:r>
            <a:r>
              <a:rPr lang="en-US" altLang="zh-CN" sz="2400" b="1" dirty="0"/>
              <a:t>- (6*9*</a:t>
            </a:r>
            <a:r>
              <a:rPr lang="en-US" altLang="zh-CN" sz="2400" b="1" dirty="0">
                <a:solidFill>
                  <a:srgbClr val="00B0F0"/>
                </a:solidFill>
              </a:rPr>
              <a:t>14</a:t>
            </a:r>
            <a:r>
              <a:rPr lang="en-US" altLang="zh-CN" sz="2400" b="1" dirty="0"/>
              <a:t>) 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				</a:t>
            </a:r>
            <a:r>
              <a:rPr lang="en-US" altLang="zh-CN" sz="2000" b="1" dirty="0">
                <a:solidFill>
                  <a:srgbClr val="81A27F"/>
                </a:solidFill>
              </a:rPr>
              <a:t>Result3</a:t>
            </a:r>
            <a:r>
              <a:rPr lang="en-US" altLang="zh-CN" sz="2000" b="1" dirty="0"/>
              <a:t>.</a:t>
            </a:r>
            <a:r>
              <a:rPr lang="zh-CN" altLang="en-US" sz="2000" b="1" dirty="0"/>
              <a:t>得到括号式子计算结果</a:t>
            </a:r>
            <a:endParaRPr lang="zh-CN" altLang="en-US" sz="24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C6A9357-8048-407A-94E8-38B0352710EE}"/>
              </a:ext>
            </a:extLst>
          </p:cNvPr>
          <p:cNvSpPr txBox="1"/>
          <p:nvPr/>
        </p:nvSpPr>
        <p:spPr>
          <a:xfrm>
            <a:off x="1640554" y="10909115"/>
            <a:ext cx="10185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-3.5</a:t>
            </a:r>
            <a:r>
              <a:rPr lang="en-US" altLang="zh-CN" sz="2400" b="1" dirty="0"/>
              <a:t>*</a:t>
            </a:r>
            <a:r>
              <a:rPr lang="en-US" altLang="zh-CN" sz="2400" b="1" dirty="0">
                <a:solidFill>
                  <a:srgbClr val="00B0F0"/>
                </a:solidFill>
              </a:rPr>
              <a:t>11</a:t>
            </a:r>
            <a:r>
              <a:rPr lang="en-US" altLang="zh-CN" sz="2400" b="1" dirty="0"/>
              <a:t>-</a:t>
            </a:r>
            <a:r>
              <a:rPr lang="en-US" altLang="zh-CN" sz="2400" b="1" u="sng" dirty="0">
                <a:solidFill>
                  <a:srgbClr val="7030A0"/>
                </a:solidFill>
              </a:rPr>
              <a:t>(6*9*14)	</a:t>
            </a:r>
            <a:r>
              <a:rPr lang="en-US" altLang="zh-CN" sz="2400" b="1" dirty="0">
                <a:solidFill>
                  <a:srgbClr val="7030A0"/>
                </a:solidFill>
              </a:rPr>
              <a:t>			</a:t>
            </a:r>
            <a:r>
              <a:rPr lang="en-US" altLang="zh-CN" sz="2000" b="1" dirty="0"/>
              <a:t>Step5.</a:t>
            </a:r>
            <a:r>
              <a:rPr lang="zh-CN" altLang="en-US" sz="2000" b="1" dirty="0"/>
              <a:t>据括号得到优先级计算括号式子</a:t>
            </a:r>
            <a:r>
              <a:rPr lang="en-US" altLang="zh-CN" sz="2000" b="1" dirty="0"/>
              <a:t>2</a:t>
            </a:r>
            <a:endParaRPr lang="zh-CN" altLang="en-US" sz="2400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55F0B2A-FDEC-4292-9883-7F799E38501D}"/>
              </a:ext>
            </a:extLst>
          </p:cNvPr>
          <p:cNvSpPr txBox="1"/>
          <p:nvPr/>
        </p:nvSpPr>
        <p:spPr>
          <a:xfrm>
            <a:off x="1635905" y="11432608"/>
            <a:ext cx="9353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-3.5</a:t>
            </a:r>
            <a:r>
              <a:rPr lang="en-US" altLang="zh-CN" sz="2400" b="1" dirty="0"/>
              <a:t>*</a:t>
            </a:r>
            <a:r>
              <a:rPr lang="en-US" altLang="zh-CN" sz="2400" b="1" dirty="0">
                <a:solidFill>
                  <a:srgbClr val="00B0F0"/>
                </a:solidFill>
              </a:rPr>
              <a:t>11</a:t>
            </a:r>
            <a:r>
              <a:rPr lang="en-US" altLang="zh-CN" sz="2400" b="1" dirty="0"/>
              <a:t>-</a:t>
            </a:r>
            <a:r>
              <a:rPr lang="en-US" altLang="zh-CN" sz="2400" b="1" dirty="0">
                <a:solidFill>
                  <a:srgbClr val="7030A0"/>
                </a:solidFill>
              </a:rPr>
              <a:t>756					</a:t>
            </a:r>
            <a:r>
              <a:rPr lang="en-US" altLang="zh-CN" sz="2000" b="1" dirty="0">
                <a:solidFill>
                  <a:srgbClr val="7030A0"/>
                </a:solidFill>
              </a:rPr>
              <a:t>Result4.</a:t>
            </a:r>
            <a:r>
              <a:rPr lang="zh-CN" altLang="en-US" sz="2000" b="1" dirty="0"/>
              <a:t>得到括号式子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计算结果</a:t>
            </a:r>
            <a:endParaRPr lang="zh-CN" altLang="en-US" sz="2400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D741810-CC4D-4715-BE2F-CF60BC8F2FB4}"/>
              </a:ext>
            </a:extLst>
          </p:cNvPr>
          <p:cNvSpPr txBox="1"/>
          <p:nvPr/>
        </p:nvSpPr>
        <p:spPr>
          <a:xfrm>
            <a:off x="1635905" y="11956101"/>
            <a:ext cx="10556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u="sng" dirty="0">
                <a:solidFill>
                  <a:schemeClr val="accent5">
                    <a:lumMod val="75000"/>
                  </a:schemeClr>
                </a:solidFill>
              </a:rPr>
              <a:t>-3.5*11</a:t>
            </a:r>
            <a:r>
              <a:rPr lang="en-US" altLang="zh-CN" sz="2400" b="1" dirty="0"/>
              <a:t>-</a:t>
            </a:r>
            <a:r>
              <a:rPr lang="en-US" altLang="zh-CN" sz="2400" b="1" dirty="0">
                <a:solidFill>
                  <a:srgbClr val="7030A0"/>
                </a:solidFill>
              </a:rPr>
              <a:t>756					</a:t>
            </a:r>
            <a:r>
              <a:rPr lang="en-US" altLang="zh-CN" sz="2000" b="1" dirty="0"/>
              <a:t>Step6.</a:t>
            </a:r>
            <a:r>
              <a:rPr lang="zh-CN" altLang="en-US" sz="2000" b="1" dirty="0"/>
              <a:t>无括号式子从左至右四则运算优先级</a:t>
            </a:r>
            <a:endParaRPr lang="zh-CN" altLang="en-US" sz="2400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20FC7F9-4E5C-42F6-B815-32E115B8733A}"/>
              </a:ext>
            </a:extLst>
          </p:cNvPr>
          <p:cNvSpPr txBox="1"/>
          <p:nvPr/>
        </p:nvSpPr>
        <p:spPr>
          <a:xfrm>
            <a:off x="1635905" y="12485134"/>
            <a:ext cx="9353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</a:rPr>
              <a:t>-38.5</a:t>
            </a:r>
            <a:r>
              <a:rPr lang="en-US" altLang="zh-CN" sz="2400" b="1" dirty="0"/>
              <a:t>-</a:t>
            </a:r>
            <a:r>
              <a:rPr lang="en-US" altLang="zh-CN" sz="2400" b="1" dirty="0">
                <a:solidFill>
                  <a:srgbClr val="7030A0"/>
                </a:solidFill>
              </a:rPr>
              <a:t>756					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</a:rPr>
              <a:t>Result5.</a:t>
            </a:r>
            <a:r>
              <a:rPr lang="zh-CN" altLang="en-US" sz="2000" b="1" dirty="0"/>
              <a:t>得到乘法运算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计算结果</a:t>
            </a:r>
            <a:endParaRPr lang="zh-CN" altLang="en-US" sz="2400" b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25D955D-232D-46F2-A725-2769FA520CDD}"/>
              </a:ext>
            </a:extLst>
          </p:cNvPr>
          <p:cNvSpPr txBox="1"/>
          <p:nvPr/>
        </p:nvSpPr>
        <p:spPr>
          <a:xfrm>
            <a:off x="1635905" y="13003087"/>
            <a:ext cx="10128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u="sng" dirty="0">
                <a:solidFill>
                  <a:srgbClr val="FF0000"/>
                </a:solidFill>
              </a:rPr>
              <a:t>-38.5-756</a:t>
            </a:r>
            <a:r>
              <a:rPr lang="en-US" altLang="zh-CN" sz="2400" b="1" dirty="0">
                <a:solidFill>
                  <a:srgbClr val="7030A0"/>
                </a:solidFill>
              </a:rPr>
              <a:t>					</a:t>
            </a:r>
            <a:r>
              <a:rPr lang="en-US" altLang="zh-CN" sz="2400" b="1" dirty="0"/>
              <a:t>Step7.</a:t>
            </a:r>
            <a:r>
              <a:rPr lang="zh-CN" altLang="en-US" sz="2400" b="1" dirty="0"/>
              <a:t>无括号</a:t>
            </a:r>
            <a:r>
              <a:rPr lang="en-US" altLang="zh-CN" sz="2400" b="1" dirty="0"/>
              <a:t>Base Case</a:t>
            </a:r>
            <a:r>
              <a:rPr lang="zh-CN" altLang="en-US" sz="2400" b="1" dirty="0"/>
              <a:t>二元运算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DC60490-4A8E-459A-9632-23242DF812FD}"/>
              </a:ext>
            </a:extLst>
          </p:cNvPr>
          <p:cNvSpPr txBox="1"/>
          <p:nvPr/>
        </p:nvSpPr>
        <p:spPr>
          <a:xfrm>
            <a:off x="1635905" y="13474552"/>
            <a:ext cx="8060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-717.5						Result6.</a:t>
            </a:r>
            <a:r>
              <a:rPr lang="zh-CN" altLang="en-US" sz="2400" b="1" dirty="0"/>
              <a:t>最终结果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58DADC2-74AB-4C2B-BB1C-722406902D33}"/>
              </a:ext>
            </a:extLst>
          </p:cNvPr>
          <p:cNvSpPr txBox="1"/>
          <p:nvPr/>
        </p:nvSpPr>
        <p:spPr>
          <a:xfrm>
            <a:off x="1635905" y="830997"/>
            <a:ext cx="6479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(1+2/4-a)*sum(a,b)-(6*9*sub(d,a))	</a:t>
            </a:r>
            <a:r>
              <a:rPr lang="en-US" altLang="zh-CN" sz="1400" dirty="0"/>
              <a:t>Step1.</a:t>
            </a:r>
            <a:r>
              <a:rPr lang="zh-CN" altLang="en-US" sz="1400" dirty="0"/>
              <a:t>读入表达式</a:t>
            </a:r>
            <a:r>
              <a:rPr lang="en-US" altLang="zh-CN" sz="1400" dirty="0"/>
              <a:t>(</a:t>
            </a:r>
            <a:r>
              <a:rPr lang="zh-CN" altLang="en-US" sz="1400" dirty="0"/>
              <a:t>经过括号检查</a:t>
            </a:r>
            <a:r>
              <a:rPr lang="en-US" altLang="zh-CN" sz="1400" dirty="0"/>
              <a:t>)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53811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729820F-C230-4187-9DFE-3C999DBF5103}"/>
              </a:ext>
            </a:extLst>
          </p:cNvPr>
          <p:cNvSpPr txBox="1"/>
          <p:nvPr/>
        </p:nvSpPr>
        <p:spPr>
          <a:xfrm>
            <a:off x="0" y="0"/>
            <a:ext cx="30652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latin typeface="Segoe UI Historic" panose="020B0502040204020203" pitchFamily="34" charset="0"/>
                <a:cs typeface="Segoe UI Historic" panose="020B0502040204020203" pitchFamily="34" charset="0"/>
              </a:rPr>
              <a:t>2.</a:t>
            </a:r>
            <a:r>
              <a:rPr lang="zh-CN" altLang="en-US" sz="4800" b="1" dirty="0">
                <a:latin typeface="Segoe UI Historic" panose="020B0502040204020203" pitchFamily="34" charset="0"/>
                <a:cs typeface="Segoe UI Historic" panose="020B0502040204020203" pitchFamily="34" charset="0"/>
              </a:rPr>
              <a:t>功能实现</a:t>
            </a:r>
            <a:endParaRPr lang="en-US" altLang="zh-CN" sz="4800" b="1" dirty="0">
              <a:latin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0D0ADCB-F7BF-4B88-BCC6-68B8F1C6D602}"/>
              </a:ext>
            </a:extLst>
          </p:cNvPr>
          <p:cNvSpPr txBox="1"/>
          <p:nvPr/>
        </p:nvSpPr>
        <p:spPr>
          <a:xfrm>
            <a:off x="1635905" y="1035734"/>
            <a:ext cx="5463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(1+2/4-</a:t>
            </a:r>
            <a:r>
              <a:rPr lang="en-US" altLang="zh-CN" sz="1600" u="sng" dirty="0">
                <a:solidFill>
                  <a:srgbClr val="FF0000"/>
                </a:solidFill>
              </a:rPr>
              <a:t>a</a:t>
            </a:r>
            <a:r>
              <a:rPr lang="en-US" altLang="zh-CN" sz="1600" dirty="0"/>
              <a:t>)*sum(</a:t>
            </a:r>
            <a:r>
              <a:rPr lang="en-US" altLang="zh-CN" sz="1600" u="sng" dirty="0">
                <a:solidFill>
                  <a:srgbClr val="FF0000"/>
                </a:solidFill>
              </a:rPr>
              <a:t>a</a:t>
            </a:r>
            <a:r>
              <a:rPr lang="en-US" altLang="zh-CN" sz="1600" dirty="0"/>
              <a:t>,</a:t>
            </a:r>
            <a:r>
              <a:rPr lang="en-US" altLang="zh-CN" sz="1600" u="sng" dirty="0">
                <a:solidFill>
                  <a:srgbClr val="FF0000"/>
                </a:solidFill>
              </a:rPr>
              <a:t>b</a:t>
            </a:r>
            <a:r>
              <a:rPr lang="en-US" altLang="zh-CN" sz="1600" dirty="0"/>
              <a:t>)-(6*9*sub(</a:t>
            </a:r>
            <a:r>
              <a:rPr lang="en-US" altLang="zh-CN" sz="1600" u="sng" dirty="0">
                <a:solidFill>
                  <a:srgbClr val="FF0000"/>
                </a:solidFill>
              </a:rPr>
              <a:t>d</a:t>
            </a:r>
            <a:r>
              <a:rPr lang="en-US" altLang="zh-CN" sz="1600" dirty="0"/>
              <a:t>,</a:t>
            </a:r>
            <a:r>
              <a:rPr lang="en-US" altLang="zh-CN" sz="1600" u="sng" dirty="0">
                <a:solidFill>
                  <a:srgbClr val="FF0000"/>
                </a:solidFill>
              </a:rPr>
              <a:t>a</a:t>
            </a:r>
            <a:r>
              <a:rPr lang="en-US" altLang="zh-CN" sz="1600" dirty="0"/>
              <a:t>))	</a:t>
            </a:r>
            <a:r>
              <a:rPr lang="en-US" altLang="zh-CN" sz="1400" dirty="0"/>
              <a:t>Step2.</a:t>
            </a:r>
            <a:r>
              <a:rPr lang="zh-CN" altLang="en-US" sz="1400" dirty="0"/>
              <a:t>计算所有变量</a:t>
            </a:r>
            <a:endParaRPr lang="zh-CN" altLang="en-US" sz="1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F709089-3176-4444-B9FF-F3C4F8BFD75B}"/>
              </a:ext>
            </a:extLst>
          </p:cNvPr>
          <p:cNvSpPr txBox="1"/>
          <p:nvPr/>
        </p:nvSpPr>
        <p:spPr>
          <a:xfrm>
            <a:off x="1635905" y="1297616"/>
            <a:ext cx="6096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(1+2/4-</a:t>
            </a:r>
            <a:r>
              <a:rPr lang="en-US" altLang="zh-CN" sz="1600" dirty="0">
                <a:solidFill>
                  <a:srgbClr val="FF0000"/>
                </a:solidFill>
              </a:rPr>
              <a:t>5</a:t>
            </a:r>
            <a:r>
              <a:rPr lang="en-US" altLang="zh-CN" sz="1600" dirty="0"/>
              <a:t>)*sum(</a:t>
            </a:r>
            <a:r>
              <a:rPr lang="en-US" altLang="zh-CN" sz="1600" dirty="0">
                <a:solidFill>
                  <a:srgbClr val="FF0000"/>
                </a:solidFill>
              </a:rPr>
              <a:t>5</a:t>
            </a:r>
            <a:r>
              <a:rPr lang="en-US" altLang="zh-CN" sz="1600" dirty="0"/>
              <a:t>,</a:t>
            </a:r>
            <a:r>
              <a:rPr lang="en-US" altLang="zh-CN" sz="1600" dirty="0">
                <a:solidFill>
                  <a:srgbClr val="FF0000"/>
                </a:solidFill>
              </a:rPr>
              <a:t>6</a:t>
            </a:r>
            <a:r>
              <a:rPr lang="en-US" altLang="zh-CN" sz="1600" dirty="0"/>
              <a:t>)-(6*9*sub(</a:t>
            </a:r>
            <a:r>
              <a:rPr lang="en-US" altLang="zh-CN" sz="1600" dirty="0">
                <a:solidFill>
                  <a:srgbClr val="FF0000"/>
                </a:solidFill>
              </a:rPr>
              <a:t>19</a:t>
            </a:r>
            <a:r>
              <a:rPr lang="en-US" altLang="zh-CN" sz="1600" dirty="0"/>
              <a:t>,</a:t>
            </a:r>
            <a:r>
              <a:rPr lang="en-US" altLang="zh-CN" sz="1600" dirty="0">
                <a:solidFill>
                  <a:srgbClr val="FF0000"/>
                </a:solidFill>
              </a:rPr>
              <a:t>5</a:t>
            </a:r>
            <a:r>
              <a:rPr lang="en-US" altLang="zh-CN" sz="1600" dirty="0"/>
              <a:t>))	</a:t>
            </a:r>
            <a:r>
              <a:rPr lang="en-US" altLang="zh-CN" sz="1400" dirty="0">
                <a:solidFill>
                  <a:srgbClr val="FF0000"/>
                </a:solidFill>
              </a:rPr>
              <a:t>Result1</a:t>
            </a:r>
            <a:r>
              <a:rPr lang="en-US" altLang="zh-CN" sz="1400" dirty="0"/>
              <a:t>.</a:t>
            </a:r>
            <a:r>
              <a:rPr lang="zh-CN" altLang="en-US" sz="1400" dirty="0"/>
              <a:t>得到变量的计算结果</a:t>
            </a:r>
            <a:endParaRPr lang="zh-CN" altLang="en-US" sz="16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6978A43-8C18-48FF-85EF-8ABE86782CB2}"/>
              </a:ext>
            </a:extLst>
          </p:cNvPr>
          <p:cNvSpPr txBox="1"/>
          <p:nvPr/>
        </p:nvSpPr>
        <p:spPr>
          <a:xfrm>
            <a:off x="1635905" y="2744984"/>
            <a:ext cx="799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(1+2/4-</a:t>
            </a:r>
            <a:r>
              <a:rPr lang="en-US" altLang="zh-CN" sz="2400" b="1" dirty="0">
                <a:solidFill>
                  <a:srgbClr val="FF0000"/>
                </a:solidFill>
              </a:rPr>
              <a:t>5</a:t>
            </a:r>
            <a:r>
              <a:rPr lang="en-US" altLang="zh-CN" sz="2400" b="1" dirty="0"/>
              <a:t>)*</a:t>
            </a:r>
            <a:r>
              <a:rPr lang="en-US" altLang="zh-CN" sz="2400" b="1" u="sng" dirty="0">
                <a:solidFill>
                  <a:srgbClr val="00B0F0"/>
                </a:solidFill>
              </a:rPr>
              <a:t>sum(5,6)</a:t>
            </a:r>
            <a:r>
              <a:rPr lang="en-US" altLang="zh-CN" sz="2400" b="1" dirty="0"/>
              <a:t>-(6*9*</a:t>
            </a:r>
            <a:r>
              <a:rPr lang="en-US" altLang="zh-CN" sz="2400" b="1" u="sng" dirty="0">
                <a:solidFill>
                  <a:srgbClr val="00B0F0"/>
                </a:solidFill>
              </a:rPr>
              <a:t>sub(19,5)</a:t>
            </a:r>
            <a:r>
              <a:rPr lang="en-US" altLang="zh-CN" sz="2400" b="1" dirty="0"/>
              <a:t>)	</a:t>
            </a:r>
            <a:r>
              <a:rPr lang="en-US" altLang="zh-CN" sz="2000" b="1" dirty="0"/>
              <a:t>Step3.</a:t>
            </a:r>
            <a:r>
              <a:rPr lang="zh-CN" altLang="en-US" sz="2000" b="1" dirty="0"/>
              <a:t>计算所有函数</a:t>
            </a:r>
            <a:endParaRPr lang="zh-CN" altLang="en-US" sz="2400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0D270C0-CF96-4C6C-8096-93689CBBDD8B}"/>
              </a:ext>
            </a:extLst>
          </p:cNvPr>
          <p:cNvSpPr txBox="1"/>
          <p:nvPr/>
        </p:nvSpPr>
        <p:spPr>
          <a:xfrm>
            <a:off x="1635905" y="3216449"/>
            <a:ext cx="8954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(1+2/4-</a:t>
            </a:r>
            <a:r>
              <a:rPr lang="en-US" altLang="zh-CN" sz="2400" b="1" dirty="0">
                <a:solidFill>
                  <a:srgbClr val="FF0000"/>
                </a:solidFill>
              </a:rPr>
              <a:t>5</a:t>
            </a:r>
            <a:r>
              <a:rPr lang="en-US" altLang="zh-CN" sz="2400" b="1" dirty="0"/>
              <a:t>)*</a:t>
            </a:r>
            <a:r>
              <a:rPr lang="en-US" altLang="zh-CN" sz="2400" b="1" dirty="0">
                <a:solidFill>
                  <a:srgbClr val="00B0F0"/>
                </a:solidFill>
              </a:rPr>
              <a:t>11</a:t>
            </a:r>
            <a:r>
              <a:rPr lang="en-US" altLang="zh-CN" sz="2400" b="1" dirty="0"/>
              <a:t>-(6*9*</a:t>
            </a:r>
            <a:r>
              <a:rPr lang="en-US" altLang="zh-CN" sz="2400" b="1" dirty="0">
                <a:solidFill>
                  <a:srgbClr val="00B0F0"/>
                </a:solidFill>
              </a:rPr>
              <a:t>14</a:t>
            </a:r>
            <a:r>
              <a:rPr lang="en-US" altLang="zh-CN" sz="2400" b="1" dirty="0"/>
              <a:t>)			</a:t>
            </a:r>
            <a:r>
              <a:rPr lang="en-US" altLang="zh-CN" sz="2000" b="1" dirty="0">
                <a:solidFill>
                  <a:srgbClr val="00B0F0"/>
                </a:solidFill>
              </a:rPr>
              <a:t>Result2</a:t>
            </a:r>
            <a:r>
              <a:rPr lang="en-US" altLang="zh-CN" sz="2000" b="1" dirty="0"/>
              <a:t>.</a:t>
            </a:r>
            <a:r>
              <a:rPr lang="zh-CN" altLang="en-US" sz="2000" b="1" dirty="0"/>
              <a:t>得到函数的计算结果</a:t>
            </a:r>
            <a:endParaRPr lang="zh-CN" altLang="en-US" sz="2400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9A746F1-C7C2-4267-B615-B5DB9B8E84E2}"/>
              </a:ext>
            </a:extLst>
          </p:cNvPr>
          <p:cNvSpPr txBox="1"/>
          <p:nvPr/>
        </p:nvSpPr>
        <p:spPr>
          <a:xfrm>
            <a:off x="1635905" y="9862129"/>
            <a:ext cx="10185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u="sng" dirty="0">
                <a:solidFill>
                  <a:schemeClr val="accent6">
                    <a:lumMod val="75000"/>
                  </a:schemeClr>
                </a:solidFill>
              </a:rPr>
              <a:t>(1+2/4-5)</a:t>
            </a:r>
            <a:r>
              <a:rPr lang="en-US" altLang="zh-CN" sz="2400" b="1" dirty="0"/>
              <a:t>*</a:t>
            </a:r>
            <a:r>
              <a:rPr lang="en-US" altLang="zh-CN" sz="2400" b="1" dirty="0">
                <a:solidFill>
                  <a:srgbClr val="00B0F0"/>
                </a:solidFill>
              </a:rPr>
              <a:t>11</a:t>
            </a:r>
            <a:r>
              <a:rPr lang="en-US" altLang="zh-CN" sz="2400" b="1" dirty="0"/>
              <a:t>-(6*9*</a:t>
            </a:r>
            <a:r>
              <a:rPr lang="en-US" altLang="zh-CN" sz="2400" b="1" dirty="0">
                <a:solidFill>
                  <a:srgbClr val="00B0F0"/>
                </a:solidFill>
              </a:rPr>
              <a:t>14</a:t>
            </a:r>
            <a:r>
              <a:rPr lang="en-US" altLang="zh-CN" sz="2400" b="1" dirty="0"/>
              <a:t>)			</a:t>
            </a:r>
            <a:r>
              <a:rPr lang="en-US" altLang="zh-CN" sz="2000" b="1" dirty="0"/>
              <a:t>Step4.</a:t>
            </a:r>
            <a:r>
              <a:rPr lang="zh-CN" altLang="en-US" sz="2000" b="1" dirty="0"/>
              <a:t>据括号得到优先级计算括号式子</a:t>
            </a:r>
            <a:r>
              <a:rPr lang="en-US" altLang="zh-CN" sz="2000" b="1" dirty="0"/>
              <a:t>1</a:t>
            </a:r>
            <a:endParaRPr lang="zh-CN" altLang="en-US" sz="2400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2598E52-78D8-4117-917A-9E8A88B7BC62}"/>
              </a:ext>
            </a:extLst>
          </p:cNvPr>
          <p:cNvSpPr txBox="1"/>
          <p:nvPr/>
        </p:nvSpPr>
        <p:spPr>
          <a:xfrm>
            <a:off x="1640554" y="10385622"/>
            <a:ext cx="9211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-3.5</a:t>
            </a:r>
            <a:r>
              <a:rPr lang="en-US" altLang="zh-CN" sz="2400" b="1" dirty="0"/>
              <a:t>*</a:t>
            </a:r>
            <a:r>
              <a:rPr lang="en-US" altLang="zh-CN" sz="2400" b="1" dirty="0">
                <a:solidFill>
                  <a:srgbClr val="00B0F0"/>
                </a:solidFill>
              </a:rPr>
              <a:t>11</a:t>
            </a:r>
            <a:r>
              <a:rPr lang="en-US" altLang="zh-CN" sz="2400" b="1" dirty="0"/>
              <a:t>- (6*9*</a:t>
            </a:r>
            <a:r>
              <a:rPr lang="en-US" altLang="zh-CN" sz="2400" b="1" dirty="0">
                <a:solidFill>
                  <a:srgbClr val="00B0F0"/>
                </a:solidFill>
              </a:rPr>
              <a:t>14</a:t>
            </a:r>
            <a:r>
              <a:rPr lang="en-US" altLang="zh-CN" sz="2400" b="1" dirty="0"/>
              <a:t>) 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				</a:t>
            </a:r>
            <a:r>
              <a:rPr lang="en-US" altLang="zh-CN" sz="2000" b="1" dirty="0">
                <a:solidFill>
                  <a:srgbClr val="81A27F"/>
                </a:solidFill>
              </a:rPr>
              <a:t>Result3</a:t>
            </a:r>
            <a:r>
              <a:rPr lang="en-US" altLang="zh-CN" sz="2000" b="1" dirty="0"/>
              <a:t>.</a:t>
            </a:r>
            <a:r>
              <a:rPr lang="zh-CN" altLang="en-US" sz="2000" b="1" dirty="0"/>
              <a:t>得到括号式子计算结果</a:t>
            </a:r>
            <a:endParaRPr lang="zh-CN" altLang="en-US" sz="24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C6A9357-8048-407A-94E8-38B0352710EE}"/>
              </a:ext>
            </a:extLst>
          </p:cNvPr>
          <p:cNvSpPr txBox="1"/>
          <p:nvPr/>
        </p:nvSpPr>
        <p:spPr>
          <a:xfrm>
            <a:off x="1640554" y="10909115"/>
            <a:ext cx="10185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-3.5</a:t>
            </a:r>
            <a:r>
              <a:rPr lang="en-US" altLang="zh-CN" sz="2400" b="1" dirty="0"/>
              <a:t>*</a:t>
            </a:r>
            <a:r>
              <a:rPr lang="en-US" altLang="zh-CN" sz="2400" b="1" dirty="0">
                <a:solidFill>
                  <a:srgbClr val="00B0F0"/>
                </a:solidFill>
              </a:rPr>
              <a:t>11</a:t>
            </a:r>
            <a:r>
              <a:rPr lang="en-US" altLang="zh-CN" sz="2400" b="1" dirty="0"/>
              <a:t>-</a:t>
            </a:r>
            <a:r>
              <a:rPr lang="en-US" altLang="zh-CN" sz="2400" b="1" u="sng" dirty="0">
                <a:solidFill>
                  <a:srgbClr val="7030A0"/>
                </a:solidFill>
              </a:rPr>
              <a:t>(6*9*14)	</a:t>
            </a:r>
            <a:r>
              <a:rPr lang="en-US" altLang="zh-CN" sz="2400" b="1" dirty="0">
                <a:solidFill>
                  <a:srgbClr val="7030A0"/>
                </a:solidFill>
              </a:rPr>
              <a:t>			</a:t>
            </a:r>
            <a:r>
              <a:rPr lang="en-US" altLang="zh-CN" sz="2000" b="1" dirty="0"/>
              <a:t>Step5.</a:t>
            </a:r>
            <a:r>
              <a:rPr lang="zh-CN" altLang="en-US" sz="2000" b="1" dirty="0"/>
              <a:t>据括号得到优先级计算括号式子</a:t>
            </a:r>
            <a:r>
              <a:rPr lang="en-US" altLang="zh-CN" sz="2000" b="1" dirty="0"/>
              <a:t>2</a:t>
            </a:r>
            <a:endParaRPr lang="zh-CN" altLang="en-US" sz="2400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55F0B2A-FDEC-4292-9883-7F799E38501D}"/>
              </a:ext>
            </a:extLst>
          </p:cNvPr>
          <p:cNvSpPr txBox="1"/>
          <p:nvPr/>
        </p:nvSpPr>
        <p:spPr>
          <a:xfrm>
            <a:off x="1635905" y="11432608"/>
            <a:ext cx="9353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-3.5</a:t>
            </a:r>
            <a:r>
              <a:rPr lang="en-US" altLang="zh-CN" sz="2400" b="1" dirty="0"/>
              <a:t>*</a:t>
            </a:r>
            <a:r>
              <a:rPr lang="en-US" altLang="zh-CN" sz="2400" b="1" dirty="0">
                <a:solidFill>
                  <a:srgbClr val="00B0F0"/>
                </a:solidFill>
              </a:rPr>
              <a:t>11</a:t>
            </a:r>
            <a:r>
              <a:rPr lang="en-US" altLang="zh-CN" sz="2400" b="1" dirty="0"/>
              <a:t>-</a:t>
            </a:r>
            <a:r>
              <a:rPr lang="en-US" altLang="zh-CN" sz="2400" b="1" dirty="0">
                <a:solidFill>
                  <a:srgbClr val="7030A0"/>
                </a:solidFill>
              </a:rPr>
              <a:t>756					</a:t>
            </a:r>
            <a:r>
              <a:rPr lang="en-US" altLang="zh-CN" sz="2000" b="1" dirty="0">
                <a:solidFill>
                  <a:srgbClr val="7030A0"/>
                </a:solidFill>
              </a:rPr>
              <a:t>Result4.</a:t>
            </a:r>
            <a:r>
              <a:rPr lang="zh-CN" altLang="en-US" sz="2000" b="1" dirty="0"/>
              <a:t>得到括号式子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计算结果</a:t>
            </a:r>
            <a:endParaRPr lang="zh-CN" altLang="en-US" sz="2400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D741810-CC4D-4715-BE2F-CF60BC8F2FB4}"/>
              </a:ext>
            </a:extLst>
          </p:cNvPr>
          <p:cNvSpPr txBox="1"/>
          <p:nvPr/>
        </p:nvSpPr>
        <p:spPr>
          <a:xfrm>
            <a:off x="1635905" y="11956101"/>
            <a:ext cx="10556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u="sng" dirty="0">
                <a:solidFill>
                  <a:schemeClr val="accent5">
                    <a:lumMod val="75000"/>
                  </a:schemeClr>
                </a:solidFill>
              </a:rPr>
              <a:t>-3.5*11</a:t>
            </a:r>
            <a:r>
              <a:rPr lang="en-US" altLang="zh-CN" sz="2400" b="1" dirty="0"/>
              <a:t>-</a:t>
            </a:r>
            <a:r>
              <a:rPr lang="en-US" altLang="zh-CN" sz="2400" b="1" dirty="0">
                <a:solidFill>
                  <a:srgbClr val="7030A0"/>
                </a:solidFill>
              </a:rPr>
              <a:t>756					</a:t>
            </a:r>
            <a:r>
              <a:rPr lang="en-US" altLang="zh-CN" sz="2000" b="1" dirty="0"/>
              <a:t>Step6.</a:t>
            </a:r>
            <a:r>
              <a:rPr lang="zh-CN" altLang="en-US" sz="2000" b="1" dirty="0"/>
              <a:t>无括号式子从左至右四则运算优先级</a:t>
            </a:r>
            <a:endParaRPr lang="zh-CN" altLang="en-US" sz="2400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20FC7F9-4E5C-42F6-B815-32E115B8733A}"/>
              </a:ext>
            </a:extLst>
          </p:cNvPr>
          <p:cNvSpPr txBox="1"/>
          <p:nvPr/>
        </p:nvSpPr>
        <p:spPr>
          <a:xfrm>
            <a:off x="1635905" y="12485134"/>
            <a:ext cx="9353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</a:rPr>
              <a:t>-38.5</a:t>
            </a:r>
            <a:r>
              <a:rPr lang="en-US" altLang="zh-CN" sz="2400" b="1" dirty="0"/>
              <a:t>-</a:t>
            </a:r>
            <a:r>
              <a:rPr lang="en-US" altLang="zh-CN" sz="2400" b="1" dirty="0">
                <a:solidFill>
                  <a:srgbClr val="7030A0"/>
                </a:solidFill>
              </a:rPr>
              <a:t>756					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</a:rPr>
              <a:t>Result5.</a:t>
            </a:r>
            <a:r>
              <a:rPr lang="zh-CN" altLang="en-US" sz="2000" b="1" dirty="0"/>
              <a:t>得到乘法运算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计算结果</a:t>
            </a:r>
            <a:endParaRPr lang="zh-CN" altLang="en-US" sz="2400" b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25D955D-232D-46F2-A725-2769FA520CDD}"/>
              </a:ext>
            </a:extLst>
          </p:cNvPr>
          <p:cNvSpPr txBox="1"/>
          <p:nvPr/>
        </p:nvSpPr>
        <p:spPr>
          <a:xfrm>
            <a:off x="1635905" y="13003087"/>
            <a:ext cx="10128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u="sng" dirty="0">
                <a:solidFill>
                  <a:srgbClr val="FF0000"/>
                </a:solidFill>
              </a:rPr>
              <a:t>-38.5-756</a:t>
            </a:r>
            <a:r>
              <a:rPr lang="en-US" altLang="zh-CN" sz="2400" b="1" dirty="0">
                <a:solidFill>
                  <a:srgbClr val="7030A0"/>
                </a:solidFill>
              </a:rPr>
              <a:t>					</a:t>
            </a:r>
            <a:r>
              <a:rPr lang="en-US" altLang="zh-CN" sz="2400" b="1" dirty="0"/>
              <a:t>Step7.</a:t>
            </a:r>
            <a:r>
              <a:rPr lang="zh-CN" altLang="en-US" sz="2400" b="1" dirty="0"/>
              <a:t>无括号</a:t>
            </a:r>
            <a:r>
              <a:rPr lang="en-US" altLang="zh-CN" sz="2400" b="1" dirty="0"/>
              <a:t>Base Case</a:t>
            </a:r>
            <a:r>
              <a:rPr lang="zh-CN" altLang="en-US" sz="2400" b="1" dirty="0"/>
              <a:t>二元运算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DC60490-4A8E-459A-9632-23242DF812FD}"/>
              </a:ext>
            </a:extLst>
          </p:cNvPr>
          <p:cNvSpPr txBox="1"/>
          <p:nvPr/>
        </p:nvSpPr>
        <p:spPr>
          <a:xfrm>
            <a:off x="1635905" y="13474552"/>
            <a:ext cx="8060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-717.5						Result6.</a:t>
            </a:r>
            <a:r>
              <a:rPr lang="zh-CN" altLang="en-US" sz="2400" b="1" dirty="0"/>
              <a:t>最终结果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58DADC2-74AB-4C2B-BB1C-722406902D33}"/>
              </a:ext>
            </a:extLst>
          </p:cNvPr>
          <p:cNvSpPr txBox="1"/>
          <p:nvPr/>
        </p:nvSpPr>
        <p:spPr>
          <a:xfrm>
            <a:off x="1635905" y="743074"/>
            <a:ext cx="6479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(1+2/4-a)*sum(a,b)-(6*9*sub(d,a))	</a:t>
            </a:r>
            <a:r>
              <a:rPr lang="en-US" altLang="zh-CN" sz="1400" dirty="0"/>
              <a:t>Step1.</a:t>
            </a:r>
            <a:r>
              <a:rPr lang="zh-CN" altLang="en-US" sz="1400" dirty="0"/>
              <a:t>读入表达式</a:t>
            </a:r>
            <a:r>
              <a:rPr lang="en-US" altLang="zh-CN" sz="1400" dirty="0"/>
              <a:t>(</a:t>
            </a:r>
            <a:r>
              <a:rPr lang="zh-CN" altLang="en-US" sz="1400" dirty="0"/>
              <a:t>经过括号检查</a:t>
            </a:r>
            <a:r>
              <a:rPr lang="en-US" altLang="zh-CN" sz="1400" dirty="0"/>
              <a:t>)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134183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729820F-C230-4187-9DFE-3C999DBF5103}"/>
              </a:ext>
            </a:extLst>
          </p:cNvPr>
          <p:cNvSpPr txBox="1"/>
          <p:nvPr/>
        </p:nvSpPr>
        <p:spPr>
          <a:xfrm>
            <a:off x="0" y="0"/>
            <a:ext cx="30652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latin typeface="Segoe UI Historic" panose="020B0502040204020203" pitchFamily="34" charset="0"/>
                <a:cs typeface="Segoe UI Historic" panose="020B0502040204020203" pitchFamily="34" charset="0"/>
              </a:rPr>
              <a:t>2.</a:t>
            </a:r>
            <a:r>
              <a:rPr lang="zh-CN" altLang="en-US" sz="4800" b="1" dirty="0">
                <a:latin typeface="Segoe UI Historic" panose="020B0502040204020203" pitchFamily="34" charset="0"/>
                <a:cs typeface="Segoe UI Historic" panose="020B0502040204020203" pitchFamily="34" charset="0"/>
              </a:rPr>
              <a:t>功能实现</a:t>
            </a:r>
            <a:endParaRPr lang="en-US" altLang="zh-CN" sz="4800" b="1" dirty="0">
              <a:latin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0D0ADCB-F7BF-4B88-BCC6-68B8F1C6D602}"/>
              </a:ext>
            </a:extLst>
          </p:cNvPr>
          <p:cNvSpPr txBox="1"/>
          <p:nvPr/>
        </p:nvSpPr>
        <p:spPr>
          <a:xfrm>
            <a:off x="1635905" y="-785102"/>
            <a:ext cx="5463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(1+2/4-</a:t>
            </a:r>
            <a:r>
              <a:rPr lang="en-US" altLang="zh-CN" sz="1600" u="sng" dirty="0">
                <a:solidFill>
                  <a:srgbClr val="FF0000"/>
                </a:solidFill>
              </a:rPr>
              <a:t>a</a:t>
            </a:r>
            <a:r>
              <a:rPr lang="en-US" altLang="zh-CN" sz="1600" dirty="0"/>
              <a:t>)*sum(</a:t>
            </a:r>
            <a:r>
              <a:rPr lang="en-US" altLang="zh-CN" sz="1600" u="sng" dirty="0">
                <a:solidFill>
                  <a:srgbClr val="FF0000"/>
                </a:solidFill>
              </a:rPr>
              <a:t>a</a:t>
            </a:r>
            <a:r>
              <a:rPr lang="en-US" altLang="zh-CN" sz="1600" dirty="0"/>
              <a:t>,</a:t>
            </a:r>
            <a:r>
              <a:rPr lang="en-US" altLang="zh-CN" sz="1600" u="sng" dirty="0">
                <a:solidFill>
                  <a:srgbClr val="FF0000"/>
                </a:solidFill>
              </a:rPr>
              <a:t>b</a:t>
            </a:r>
            <a:r>
              <a:rPr lang="en-US" altLang="zh-CN" sz="1600" dirty="0"/>
              <a:t>)-(6*9*sub(</a:t>
            </a:r>
            <a:r>
              <a:rPr lang="en-US" altLang="zh-CN" sz="1600" u="sng" dirty="0">
                <a:solidFill>
                  <a:srgbClr val="FF0000"/>
                </a:solidFill>
              </a:rPr>
              <a:t>d</a:t>
            </a:r>
            <a:r>
              <a:rPr lang="en-US" altLang="zh-CN" sz="1600" dirty="0"/>
              <a:t>,</a:t>
            </a:r>
            <a:r>
              <a:rPr lang="en-US" altLang="zh-CN" sz="1600" u="sng" dirty="0">
                <a:solidFill>
                  <a:srgbClr val="FF0000"/>
                </a:solidFill>
              </a:rPr>
              <a:t>a</a:t>
            </a:r>
            <a:r>
              <a:rPr lang="en-US" altLang="zh-CN" sz="1600" dirty="0"/>
              <a:t>))	</a:t>
            </a:r>
            <a:r>
              <a:rPr lang="en-US" altLang="zh-CN" sz="1400" dirty="0"/>
              <a:t>Step2.</a:t>
            </a:r>
            <a:r>
              <a:rPr lang="zh-CN" altLang="en-US" sz="1400" dirty="0"/>
              <a:t>计算所有变量</a:t>
            </a:r>
            <a:endParaRPr lang="zh-CN" altLang="en-US" sz="1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F709089-3176-4444-B9FF-F3C4F8BFD75B}"/>
              </a:ext>
            </a:extLst>
          </p:cNvPr>
          <p:cNvSpPr txBox="1"/>
          <p:nvPr/>
        </p:nvSpPr>
        <p:spPr>
          <a:xfrm>
            <a:off x="1635905" y="-523220"/>
            <a:ext cx="6096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(1+2/4-</a:t>
            </a:r>
            <a:r>
              <a:rPr lang="en-US" altLang="zh-CN" sz="1600" dirty="0">
                <a:solidFill>
                  <a:srgbClr val="FF0000"/>
                </a:solidFill>
              </a:rPr>
              <a:t>5</a:t>
            </a:r>
            <a:r>
              <a:rPr lang="en-US" altLang="zh-CN" sz="1600" dirty="0"/>
              <a:t>)*sum(</a:t>
            </a:r>
            <a:r>
              <a:rPr lang="en-US" altLang="zh-CN" sz="1600" dirty="0">
                <a:solidFill>
                  <a:srgbClr val="FF0000"/>
                </a:solidFill>
              </a:rPr>
              <a:t>5</a:t>
            </a:r>
            <a:r>
              <a:rPr lang="en-US" altLang="zh-CN" sz="1600" dirty="0"/>
              <a:t>,</a:t>
            </a:r>
            <a:r>
              <a:rPr lang="en-US" altLang="zh-CN" sz="1600" dirty="0">
                <a:solidFill>
                  <a:srgbClr val="FF0000"/>
                </a:solidFill>
              </a:rPr>
              <a:t>6</a:t>
            </a:r>
            <a:r>
              <a:rPr lang="en-US" altLang="zh-CN" sz="1600" dirty="0"/>
              <a:t>)-(6*9*sub(</a:t>
            </a:r>
            <a:r>
              <a:rPr lang="en-US" altLang="zh-CN" sz="1600" dirty="0">
                <a:solidFill>
                  <a:srgbClr val="FF0000"/>
                </a:solidFill>
              </a:rPr>
              <a:t>19</a:t>
            </a:r>
            <a:r>
              <a:rPr lang="en-US" altLang="zh-CN" sz="1600" dirty="0"/>
              <a:t>,</a:t>
            </a:r>
            <a:r>
              <a:rPr lang="en-US" altLang="zh-CN" sz="1600" dirty="0">
                <a:solidFill>
                  <a:srgbClr val="FF0000"/>
                </a:solidFill>
              </a:rPr>
              <a:t>5</a:t>
            </a:r>
            <a:r>
              <a:rPr lang="en-US" altLang="zh-CN" sz="1600" dirty="0"/>
              <a:t>))	</a:t>
            </a:r>
            <a:r>
              <a:rPr lang="en-US" altLang="zh-CN" sz="1400" dirty="0">
                <a:solidFill>
                  <a:srgbClr val="FF0000"/>
                </a:solidFill>
              </a:rPr>
              <a:t>Result1</a:t>
            </a:r>
            <a:r>
              <a:rPr lang="en-US" altLang="zh-CN" sz="1400" dirty="0"/>
              <a:t>.</a:t>
            </a:r>
            <a:r>
              <a:rPr lang="zh-CN" altLang="en-US" sz="1400" dirty="0"/>
              <a:t>得到变量的计算结果</a:t>
            </a:r>
            <a:endParaRPr lang="zh-CN" altLang="en-US" sz="16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6978A43-8C18-48FF-85EF-8ABE86782CB2}"/>
              </a:ext>
            </a:extLst>
          </p:cNvPr>
          <p:cNvSpPr txBox="1"/>
          <p:nvPr/>
        </p:nvSpPr>
        <p:spPr>
          <a:xfrm>
            <a:off x="1635905" y="846386"/>
            <a:ext cx="5463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(1+2/4-</a:t>
            </a:r>
            <a:r>
              <a:rPr lang="en-US" altLang="zh-CN" sz="1600" dirty="0">
                <a:solidFill>
                  <a:srgbClr val="FF0000"/>
                </a:solidFill>
              </a:rPr>
              <a:t>5</a:t>
            </a:r>
            <a:r>
              <a:rPr lang="en-US" altLang="zh-CN" sz="1600" dirty="0"/>
              <a:t>)*</a:t>
            </a:r>
            <a:r>
              <a:rPr lang="en-US" altLang="zh-CN" sz="1600" u="sng" dirty="0">
                <a:solidFill>
                  <a:srgbClr val="00B0F0"/>
                </a:solidFill>
              </a:rPr>
              <a:t>sum(5,6)</a:t>
            </a:r>
            <a:r>
              <a:rPr lang="en-US" altLang="zh-CN" sz="1600" dirty="0"/>
              <a:t>-(6*9*</a:t>
            </a:r>
            <a:r>
              <a:rPr lang="en-US" altLang="zh-CN" sz="1600" u="sng" dirty="0">
                <a:solidFill>
                  <a:srgbClr val="00B0F0"/>
                </a:solidFill>
              </a:rPr>
              <a:t>sub(19,5)</a:t>
            </a:r>
            <a:r>
              <a:rPr lang="en-US" altLang="zh-CN" sz="1600" dirty="0"/>
              <a:t>)	</a:t>
            </a:r>
            <a:r>
              <a:rPr lang="en-US" altLang="zh-CN" sz="1400" dirty="0"/>
              <a:t>Step3.</a:t>
            </a:r>
            <a:r>
              <a:rPr lang="zh-CN" altLang="en-US" sz="1400" dirty="0"/>
              <a:t>计算所有函数</a:t>
            </a:r>
            <a:endParaRPr lang="zh-CN" altLang="en-US" sz="16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0D270C0-CF96-4C6C-8096-93689CBBDD8B}"/>
              </a:ext>
            </a:extLst>
          </p:cNvPr>
          <p:cNvSpPr txBox="1"/>
          <p:nvPr/>
        </p:nvSpPr>
        <p:spPr>
          <a:xfrm>
            <a:off x="1635905" y="2817247"/>
            <a:ext cx="8954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(1+2/4-</a:t>
            </a:r>
            <a:r>
              <a:rPr lang="en-US" altLang="zh-CN" sz="2400" b="1" dirty="0">
                <a:solidFill>
                  <a:srgbClr val="FF0000"/>
                </a:solidFill>
              </a:rPr>
              <a:t>5</a:t>
            </a:r>
            <a:r>
              <a:rPr lang="en-US" altLang="zh-CN" sz="2400" b="1" dirty="0"/>
              <a:t>)*</a:t>
            </a:r>
            <a:r>
              <a:rPr lang="en-US" altLang="zh-CN" sz="2400" b="1" dirty="0">
                <a:solidFill>
                  <a:srgbClr val="00B0F0"/>
                </a:solidFill>
              </a:rPr>
              <a:t>11</a:t>
            </a:r>
            <a:r>
              <a:rPr lang="en-US" altLang="zh-CN" sz="2400" b="1" dirty="0"/>
              <a:t>-(6*9*</a:t>
            </a:r>
            <a:r>
              <a:rPr lang="en-US" altLang="zh-CN" sz="2400" b="1" dirty="0">
                <a:solidFill>
                  <a:srgbClr val="00B0F0"/>
                </a:solidFill>
              </a:rPr>
              <a:t>14</a:t>
            </a:r>
            <a:r>
              <a:rPr lang="en-US" altLang="zh-CN" sz="2400" b="1" dirty="0"/>
              <a:t>)			</a:t>
            </a:r>
            <a:r>
              <a:rPr lang="en-US" altLang="zh-CN" sz="2000" b="1" dirty="0">
                <a:solidFill>
                  <a:srgbClr val="00B0F0"/>
                </a:solidFill>
              </a:rPr>
              <a:t>Result2</a:t>
            </a:r>
            <a:r>
              <a:rPr lang="en-US" altLang="zh-CN" sz="2000" b="1" dirty="0"/>
              <a:t>.</a:t>
            </a:r>
            <a:r>
              <a:rPr lang="zh-CN" altLang="en-US" sz="2000" b="1" dirty="0"/>
              <a:t>得到函数的计算结果</a:t>
            </a:r>
            <a:endParaRPr lang="zh-CN" altLang="en-US" sz="2400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9A746F1-C7C2-4267-B615-B5DB9B8E84E2}"/>
              </a:ext>
            </a:extLst>
          </p:cNvPr>
          <p:cNvSpPr txBox="1"/>
          <p:nvPr/>
        </p:nvSpPr>
        <p:spPr>
          <a:xfrm>
            <a:off x="1635905" y="3176954"/>
            <a:ext cx="10185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u="sng" dirty="0">
                <a:solidFill>
                  <a:schemeClr val="accent6">
                    <a:lumMod val="75000"/>
                  </a:schemeClr>
                </a:solidFill>
              </a:rPr>
              <a:t>(1+2/4-5)</a:t>
            </a:r>
            <a:r>
              <a:rPr lang="en-US" altLang="zh-CN" sz="2400" b="1" dirty="0"/>
              <a:t>*</a:t>
            </a:r>
            <a:r>
              <a:rPr lang="en-US" altLang="zh-CN" sz="2400" b="1" dirty="0">
                <a:solidFill>
                  <a:srgbClr val="00B0F0"/>
                </a:solidFill>
              </a:rPr>
              <a:t>11</a:t>
            </a:r>
            <a:r>
              <a:rPr lang="en-US" altLang="zh-CN" sz="2400" b="1" dirty="0"/>
              <a:t>-(6*9*</a:t>
            </a:r>
            <a:r>
              <a:rPr lang="en-US" altLang="zh-CN" sz="2400" b="1" dirty="0">
                <a:solidFill>
                  <a:srgbClr val="00B0F0"/>
                </a:solidFill>
              </a:rPr>
              <a:t>14</a:t>
            </a:r>
            <a:r>
              <a:rPr lang="en-US" altLang="zh-CN" sz="2400" b="1" dirty="0"/>
              <a:t>)			</a:t>
            </a:r>
            <a:r>
              <a:rPr lang="en-US" altLang="zh-CN" sz="2000" b="1" dirty="0"/>
              <a:t>Step4.</a:t>
            </a:r>
            <a:r>
              <a:rPr lang="zh-CN" altLang="en-US" sz="2000" b="1" dirty="0"/>
              <a:t>据括号得到优先级计算括号式子</a:t>
            </a:r>
            <a:r>
              <a:rPr lang="en-US" altLang="zh-CN" sz="2000" b="1" dirty="0"/>
              <a:t>1</a:t>
            </a:r>
            <a:endParaRPr lang="zh-CN" altLang="en-US" sz="2400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2598E52-78D8-4117-917A-9E8A88B7BC62}"/>
              </a:ext>
            </a:extLst>
          </p:cNvPr>
          <p:cNvSpPr txBox="1"/>
          <p:nvPr/>
        </p:nvSpPr>
        <p:spPr>
          <a:xfrm>
            <a:off x="1640554" y="10385622"/>
            <a:ext cx="9211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-3.5</a:t>
            </a:r>
            <a:r>
              <a:rPr lang="en-US" altLang="zh-CN" sz="2400" b="1" dirty="0"/>
              <a:t>*</a:t>
            </a:r>
            <a:r>
              <a:rPr lang="en-US" altLang="zh-CN" sz="2400" b="1" dirty="0">
                <a:solidFill>
                  <a:srgbClr val="00B0F0"/>
                </a:solidFill>
              </a:rPr>
              <a:t>11</a:t>
            </a:r>
            <a:r>
              <a:rPr lang="en-US" altLang="zh-CN" sz="2400" b="1" dirty="0"/>
              <a:t>- (6*9*</a:t>
            </a:r>
            <a:r>
              <a:rPr lang="en-US" altLang="zh-CN" sz="2400" b="1" dirty="0">
                <a:solidFill>
                  <a:srgbClr val="00B0F0"/>
                </a:solidFill>
              </a:rPr>
              <a:t>14</a:t>
            </a:r>
            <a:r>
              <a:rPr lang="en-US" altLang="zh-CN" sz="2400" b="1" dirty="0"/>
              <a:t>) 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				</a:t>
            </a:r>
            <a:r>
              <a:rPr lang="en-US" altLang="zh-CN" sz="2000" b="1" dirty="0">
                <a:solidFill>
                  <a:srgbClr val="81A27F"/>
                </a:solidFill>
              </a:rPr>
              <a:t>Result3</a:t>
            </a:r>
            <a:r>
              <a:rPr lang="en-US" altLang="zh-CN" sz="2000" b="1" dirty="0"/>
              <a:t>.</a:t>
            </a:r>
            <a:r>
              <a:rPr lang="zh-CN" altLang="en-US" sz="2000" b="1" dirty="0"/>
              <a:t>得到括号式子计算结果</a:t>
            </a:r>
            <a:endParaRPr lang="zh-CN" altLang="en-US" sz="24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C6A9357-8048-407A-94E8-38B0352710EE}"/>
              </a:ext>
            </a:extLst>
          </p:cNvPr>
          <p:cNvSpPr txBox="1"/>
          <p:nvPr/>
        </p:nvSpPr>
        <p:spPr>
          <a:xfrm>
            <a:off x="1640554" y="10909115"/>
            <a:ext cx="10185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-3.5</a:t>
            </a:r>
            <a:r>
              <a:rPr lang="en-US" altLang="zh-CN" sz="2400" b="1" dirty="0"/>
              <a:t>*</a:t>
            </a:r>
            <a:r>
              <a:rPr lang="en-US" altLang="zh-CN" sz="2400" b="1" dirty="0">
                <a:solidFill>
                  <a:srgbClr val="00B0F0"/>
                </a:solidFill>
              </a:rPr>
              <a:t>11</a:t>
            </a:r>
            <a:r>
              <a:rPr lang="en-US" altLang="zh-CN" sz="2400" b="1" dirty="0"/>
              <a:t>-</a:t>
            </a:r>
            <a:r>
              <a:rPr lang="en-US" altLang="zh-CN" sz="2400" b="1" u="sng" dirty="0">
                <a:solidFill>
                  <a:srgbClr val="7030A0"/>
                </a:solidFill>
              </a:rPr>
              <a:t>(6*9*14)	</a:t>
            </a:r>
            <a:r>
              <a:rPr lang="en-US" altLang="zh-CN" sz="2400" b="1" dirty="0">
                <a:solidFill>
                  <a:srgbClr val="7030A0"/>
                </a:solidFill>
              </a:rPr>
              <a:t>			</a:t>
            </a:r>
            <a:r>
              <a:rPr lang="en-US" altLang="zh-CN" sz="2000" b="1" dirty="0"/>
              <a:t>Step5.</a:t>
            </a:r>
            <a:r>
              <a:rPr lang="zh-CN" altLang="en-US" sz="2000" b="1" dirty="0"/>
              <a:t>据括号得到优先级计算括号式子</a:t>
            </a:r>
            <a:r>
              <a:rPr lang="en-US" altLang="zh-CN" sz="2000" b="1" dirty="0"/>
              <a:t>2</a:t>
            </a:r>
            <a:endParaRPr lang="zh-CN" altLang="en-US" sz="2400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55F0B2A-FDEC-4292-9883-7F799E38501D}"/>
              </a:ext>
            </a:extLst>
          </p:cNvPr>
          <p:cNvSpPr txBox="1"/>
          <p:nvPr/>
        </p:nvSpPr>
        <p:spPr>
          <a:xfrm>
            <a:off x="1635905" y="11432608"/>
            <a:ext cx="9353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-3.5</a:t>
            </a:r>
            <a:r>
              <a:rPr lang="en-US" altLang="zh-CN" sz="2400" b="1" dirty="0"/>
              <a:t>*</a:t>
            </a:r>
            <a:r>
              <a:rPr lang="en-US" altLang="zh-CN" sz="2400" b="1" dirty="0">
                <a:solidFill>
                  <a:srgbClr val="00B0F0"/>
                </a:solidFill>
              </a:rPr>
              <a:t>11</a:t>
            </a:r>
            <a:r>
              <a:rPr lang="en-US" altLang="zh-CN" sz="2400" b="1" dirty="0"/>
              <a:t>-</a:t>
            </a:r>
            <a:r>
              <a:rPr lang="en-US" altLang="zh-CN" sz="2400" b="1" dirty="0">
                <a:solidFill>
                  <a:srgbClr val="7030A0"/>
                </a:solidFill>
              </a:rPr>
              <a:t>756					</a:t>
            </a:r>
            <a:r>
              <a:rPr lang="en-US" altLang="zh-CN" sz="2000" b="1" dirty="0">
                <a:solidFill>
                  <a:srgbClr val="7030A0"/>
                </a:solidFill>
              </a:rPr>
              <a:t>Result4.</a:t>
            </a:r>
            <a:r>
              <a:rPr lang="zh-CN" altLang="en-US" sz="2000" b="1" dirty="0"/>
              <a:t>得到括号式子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计算结果</a:t>
            </a:r>
            <a:endParaRPr lang="zh-CN" altLang="en-US" sz="2400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D741810-CC4D-4715-BE2F-CF60BC8F2FB4}"/>
              </a:ext>
            </a:extLst>
          </p:cNvPr>
          <p:cNvSpPr txBox="1"/>
          <p:nvPr/>
        </p:nvSpPr>
        <p:spPr>
          <a:xfrm>
            <a:off x="1635905" y="11956101"/>
            <a:ext cx="10556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u="sng" dirty="0">
                <a:solidFill>
                  <a:schemeClr val="accent5">
                    <a:lumMod val="75000"/>
                  </a:schemeClr>
                </a:solidFill>
              </a:rPr>
              <a:t>-3.5*11</a:t>
            </a:r>
            <a:r>
              <a:rPr lang="en-US" altLang="zh-CN" sz="2400" b="1" dirty="0"/>
              <a:t>-</a:t>
            </a:r>
            <a:r>
              <a:rPr lang="en-US" altLang="zh-CN" sz="2400" b="1" dirty="0">
                <a:solidFill>
                  <a:srgbClr val="7030A0"/>
                </a:solidFill>
              </a:rPr>
              <a:t>756					</a:t>
            </a:r>
            <a:r>
              <a:rPr lang="en-US" altLang="zh-CN" sz="2000" b="1" dirty="0"/>
              <a:t>Step6.</a:t>
            </a:r>
            <a:r>
              <a:rPr lang="zh-CN" altLang="en-US" sz="2000" b="1" dirty="0"/>
              <a:t>无括号式子从左至右四则运算优先级</a:t>
            </a:r>
            <a:endParaRPr lang="zh-CN" altLang="en-US" sz="2400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20FC7F9-4E5C-42F6-B815-32E115B8733A}"/>
              </a:ext>
            </a:extLst>
          </p:cNvPr>
          <p:cNvSpPr txBox="1"/>
          <p:nvPr/>
        </p:nvSpPr>
        <p:spPr>
          <a:xfrm>
            <a:off x="1635905" y="12485134"/>
            <a:ext cx="9353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</a:rPr>
              <a:t>-38.5</a:t>
            </a:r>
            <a:r>
              <a:rPr lang="en-US" altLang="zh-CN" sz="2400" b="1" dirty="0"/>
              <a:t>-</a:t>
            </a:r>
            <a:r>
              <a:rPr lang="en-US" altLang="zh-CN" sz="2400" b="1" dirty="0">
                <a:solidFill>
                  <a:srgbClr val="7030A0"/>
                </a:solidFill>
              </a:rPr>
              <a:t>756					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</a:rPr>
              <a:t>Result5.</a:t>
            </a:r>
            <a:r>
              <a:rPr lang="zh-CN" altLang="en-US" sz="2000" b="1" dirty="0"/>
              <a:t>得到乘法运算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计算结果</a:t>
            </a:r>
            <a:endParaRPr lang="zh-CN" altLang="en-US" sz="2400" b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25D955D-232D-46F2-A725-2769FA520CDD}"/>
              </a:ext>
            </a:extLst>
          </p:cNvPr>
          <p:cNvSpPr txBox="1"/>
          <p:nvPr/>
        </p:nvSpPr>
        <p:spPr>
          <a:xfrm>
            <a:off x="1635905" y="13003087"/>
            <a:ext cx="10128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u="sng" dirty="0">
                <a:solidFill>
                  <a:srgbClr val="FF0000"/>
                </a:solidFill>
              </a:rPr>
              <a:t>-38.5-756</a:t>
            </a:r>
            <a:r>
              <a:rPr lang="en-US" altLang="zh-CN" sz="2400" b="1" dirty="0">
                <a:solidFill>
                  <a:srgbClr val="7030A0"/>
                </a:solidFill>
              </a:rPr>
              <a:t>					</a:t>
            </a:r>
            <a:r>
              <a:rPr lang="en-US" altLang="zh-CN" sz="2400" b="1" dirty="0"/>
              <a:t>Step7.</a:t>
            </a:r>
            <a:r>
              <a:rPr lang="zh-CN" altLang="en-US" sz="2400" b="1" dirty="0"/>
              <a:t>无括号</a:t>
            </a:r>
            <a:r>
              <a:rPr lang="en-US" altLang="zh-CN" sz="2400" b="1" dirty="0"/>
              <a:t>Base Case</a:t>
            </a:r>
            <a:r>
              <a:rPr lang="zh-CN" altLang="en-US" sz="2400" b="1" dirty="0"/>
              <a:t>二元运算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DC60490-4A8E-459A-9632-23242DF812FD}"/>
              </a:ext>
            </a:extLst>
          </p:cNvPr>
          <p:cNvSpPr txBox="1"/>
          <p:nvPr/>
        </p:nvSpPr>
        <p:spPr>
          <a:xfrm>
            <a:off x="1635905" y="13474552"/>
            <a:ext cx="8060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-717.5						Result6.</a:t>
            </a:r>
            <a:r>
              <a:rPr lang="zh-CN" altLang="en-US" sz="2400" b="1" dirty="0"/>
              <a:t>最终结果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58DADC2-74AB-4C2B-BB1C-722406902D33}"/>
              </a:ext>
            </a:extLst>
          </p:cNvPr>
          <p:cNvSpPr txBox="1"/>
          <p:nvPr/>
        </p:nvSpPr>
        <p:spPr>
          <a:xfrm>
            <a:off x="1635905" y="-1077762"/>
            <a:ext cx="6479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(1+2/4-a)*sum(a,b)-(6*9*sub(d,a))	</a:t>
            </a:r>
            <a:r>
              <a:rPr lang="en-US" altLang="zh-CN" sz="1400" dirty="0"/>
              <a:t>Step1.</a:t>
            </a:r>
            <a:r>
              <a:rPr lang="zh-CN" altLang="en-US" sz="1400" dirty="0"/>
              <a:t>读入表达式</a:t>
            </a:r>
            <a:r>
              <a:rPr lang="en-US" altLang="zh-CN" sz="1400" dirty="0"/>
              <a:t>(</a:t>
            </a:r>
            <a:r>
              <a:rPr lang="zh-CN" altLang="en-US" sz="1400" dirty="0"/>
              <a:t>经过括号检查</a:t>
            </a:r>
            <a:r>
              <a:rPr lang="en-US" altLang="zh-CN" sz="1400" dirty="0"/>
              <a:t>)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554690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729820F-C230-4187-9DFE-3C999DBF5103}"/>
              </a:ext>
            </a:extLst>
          </p:cNvPr>
          <p:cNvSpPr txBox="1"/>
          <p:nvPr/>
        </p:nvSpPr>
        <p:spPr>
          <a:xfrm>
            <a:off x="0" y="0"/>
            <a:ext cx="30652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latin typeface="Segoe UI Historic" panose="020B0502040204020203" pitchFamily="34" charset="0"/>
                <a:cs typeface="Segoe UI Historic" panose="020B0502040204020203" pitchFamily="34" charset="0"/>
              </a:rPr>
              <a:t>2.</a:t>
            </a:r>
            <a:r>
              <a:rPr lang="zh-CN" altLang="en-US" sz="4800" b="1" dirty="0">
                <a:latin typeface="Segoe UI Historic" panose="020B0502040204020203" pitchFamily="34" charset="0"/>
                <a:cs typeface="Segoe UI Historic" panose="020B0502040204020203" pitchFamily="34" charset="0"/>
              </a:rPr>
              <a:t>功能实现</a:t>
            </a:r>
            <a:endParaRPr lang="en-US" altLang="zh-CN" sz="4800" b="1" dirty="0">
              <a:latin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0D0ADCB-F7BF-4B88-BCC6-68B8F1C6D602}"/>
              </a:ext>
            </a:extLst>
          </p:cNvPr>
          <p:cNvSpPr txBox="1"/>
          <p:nvPr/>
        </p:nvSpPr>
        <p:spPr>
          <a:xfrm>
            <a:off x="1635905" y="-785102"/>
            <a:ext cx="5463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(1+2/4-</a:t>
            </a:r>
            <a:r>
              <a:rPr lang="en-US" altLang="zh-CN" sz="1600" u="sng" dirty="0">
                <a:solidFill>
                  <a:srgbClr val="FF0000"/>
                </a:solidFill>
              </a:rPr>
              <a:t>a</a:t>
            </a:r>
            <a:r>
              <a:rPr lang="en-US" altLang="zh-CN" sz="1600" dirty="0"/>
              <a:t>)*sum(</a:t>
            </a:r>
            <a:r>
              <a:rPr lang="en-US" altLang="zh-CN" sz="1600" u="sng" dirty="0">
                <a:solidFill>
                  <a:srgbClr val="FF0000"/>
                </a:solidFill>
              </a:rPr>
              <a:t>a</a:t>
            </a:r>
            <a:r>
              <a:rPr lang="en-US" altLang="zh-CN" sz="1600" dirty="0"/>
              <a:t>,</a:t>
            </a:r>
            <a:r>
              <a:rPr lang="en-US" altLang="zh-CN" sz="1600" u="sng" dirty="0">
                <a:solidFill>
                  <a:srgbClr val="FF0000"/>
                </a:solidFill>
              </a:rPr>
              <a:t>b</a:t>
            </a:r>
            <a:r>
              <a:rPr lang="en-US" altLang="zh-CN" sz="1600" dirty="0"/>
              <a:t>)-(6*9*sub(</a:t>
            </a:r>
            <a:r>
              <a:rPr lang="en-US" altLang="zh-CN" sz="1600" u="sng" dirty="0">
                <a:solidFill>
                  <a:srgbClr val="FF0000"/>
                </a:solidFill>
              </a:rPr>
              <a:t>d</a:t>
            </a:r>
            <a:r>
              <a:rPr lang="en-US" altLang="zh-CN" sz="1600" dirty="0"/>
              <a:t>,</a:t>
            </a:r>
            <a:r>
              <a:rPr lang="en-US" altLang="zh-CN" sz="1600" u="sng" dirty="0">
                <a:solidFill>
                  <a:srgbClr val="FF0000"/>
                </a:solidFill>
              </a:rPr>
              <a:t>a</a:t>
            </a:r>
            <a:r>
              <a:rPr lang="en-US" altLang="zh-CN" sz="1600" dirty="0"/>
              <a:t>))	</a:t>
            </a:r>
            <a:r>
              <a:rPr lang="en-US" altLang="zh-CN" sz="1400" dirty="0"/>
              <a:t>Step2.</a:t>
            </a:r>
            <a:r>
              <a:rPr lang="zh-CN" altLang="en-US" sz="1400" dirty="0"/>
              <a:t>计算所有变量</a:t>
            </a:r>
            <a:endParaRPr lang="zh-CN" altLang="en-US" sz="1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F709089-3176-4444-B9FF-F3C4F8BFD75B}"/>
              </a:ext>
            </a:extLst>
          </p:cNvPr>
          <p:cNvSpPr txBox="1"/>
          <p:nvPr/>
        </p:nvSpPr>
        <p:spPr>
          <a:xfrm>
            <a:off x="1635905" y="-523220"/>
            <a:ext cx="6096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(1+2/4-</a:t>
            </a:r>
            <a:r>
              <a:rPr lang="en-US" altLang="zh-CN" sz="1600" dirty="0">
                <a:solidFill>
                  <a:srgbClr val="FF0000"/>
                </a:solidFill>
              </a:rPr>
              <a:t>5</a:t>
            </a:r>
            <a:r>
              <a:rPr lang="en-US" altLang="zh-CN" sz="1600" dirty="0"/>
              <a:t>)*sum(</a:t>
            </a:r>
            <a:r>
              <a:rPr lang="en-US" altLang="zh-CN" sz="1600" dirty="0">
                <a:solidFill>
                  <a:srgbClr val="FF0000"/>
                </a:solidFill>
              </a:rPr>
              <a:t>5</a:t>
            </a:r>
            <a:r>
              <a:rPr lang="en-US" altLang="zh-CN" sz="1600" dirty="0"/>
              <a:t>,</a:t>
            </a:r>
            <a:r>
              <a:rPr lang="en-US" altLang="zh-CN" sz="1600" dirty="0">
                <a:solidFill>
                  <a:srgbClr val="FF0000"/>
                </a:solidFill>
              </a:rPr>
              <a:t>6</a:t>
            </a:r>
            <a:r>
              <a:rPr lang="en-US" altLang="zh-CN" sz="1600" dirty="0"/>
              <a:t>)-(6*9*sub(</a:t>
            </a:r>
            <a:r>
              <a:rPr lang="en-US" altLang="zh-CN" sz="1600" dirty="0">
                <a:solidFill>
                  <a:srgbClr val="FF0000"/>
                </a:solidFill>
              </a:rPr>
              <a:t>19</a:t>
            </a:r>
            <a:r>
              <a:rPr lang="en-US" altLang="zh-CN" sz="1600" dirty="0"/>
              <a:t>,</a:t>
            </a:r>
            <a:r>
              <a:rPr lang="en-US" altLang="zh-CN" sz="1600" dirty="0">
                <a:solidFill>
                  <a:srgbClr val="FF0000"/>
                </a:solidFill>
              </a:rPr>
              <a:t>5</a:t>
            </a:r>
            <a:r>
              <a:rPr lang="en-US" altLang="zh-CN" sz="1600" dirty="0"/>
              <a:t>))	</a:t>
            </a:r>
            <a:r>
              <a:rPr lang="en-US" altLang="zh-CN" sz="1400" dirty="0">
                <a:solidFill>
                  <a:srgbClr val="FF0000"/>
                </a:solidFill>
              </a:rPr>
              <a:t>Result1</a:t>
            </a:r>
            <a:r>
              <a:rPr lang="en-US" altLang="zh-CN" sz="1400" dirty="0"/>
              <a:t>.</a:t>
            </a:r>
            <a:r>
              <a:rPr lang="zh-CN" altLang="en-US" sz="1400" dirty="0"/>
              <a:t>得到变量的计算结果</a:t>
            </a:r>
            <a:endParaRPr lang="zh-CN" altLang="en-US" sz="16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6978A43-8C18-48FF-85EF-8ABE86782CB2}"/>
              </a:ext>
            </a:extLst>
          </p:cNvPr>
          <p:cNvSpPr txBox="1"/>
          <p:nvPr/>
        </p:nvSpPr>
        <p:spPr>
          <a:xfrm>
            <a:off x="1635905" y="846386"/>
            <a:ext cx="5463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(1+2/4-</a:t>
            </a:r>
            <a:r>
              <a:rPr lang="en-US" altLang="zh-CN" sz="1600" dirty="0">
                <a:solidFill>
                  <a:srgbClr val="FF0000"/>
                </a:solidFill>
              </a:rPr>
              <a:t>5</a:t>
            </a:r>
            <a:r>
              <a:rPr lang="en-US" altLang="zh-CN" sz="1600" dirty="0"/>
              <a:t>)*</a:t>
            </a:r>
            <a:r>
              <a:rPr lang="en-US" altLang="zh-CN" sz="1600" u="sng" dirty="0">
                <a:solidFill>
                  <a:srgbClr val="00B0F0"/>
                </a:solidFill>
              </a:rPr>
              <a:t>sum(5,6)</a:t>
            </a:r>
            <a:r>
              <a:rPr lang="en-US" altLang="zh-CN" sz="1600" dirty="0"/>
              <a:t>-(6*9*</a:t>
            </a:r>
            <a:r>
              <a:rPr lang="en-US" altLang="zh-CN" sz="1600" u="sng" dirty="0">
                <a:solidFill>
                  <a:srgbClr val="00B0F0"/>
                </a:solidFill>
              </a:rPr>
              <a:t>sub(19,5)</a:t>
            </a:r>
            <a:r>
              <a:rPr lang="en-US" altLang="zh-CN" sz="1600" dirty="0"/>
              <a:t>)	</a:t>
            </a:r>
            <a:r>
              <a:rPr lang="en-US" altLang="zh-CN" sz="1400" dirty="0"/>
              <a:t>Step3.</a:t>
            </a:r>
            <a:r>
              <a:rPr lang="zh-CN" altLang="en-US" sz="1400" dirty="0"/>
              <a:t>计算所有函数</a:t>
            </a:r>
            <a:endParaRPr lang="zh-CN" altLang="en-US" sz="16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0D270C0-CF96-4C6C-8096-93689CBBDD8B}"/>
              </a:ext>
            </a:extLst>
          </p:cNvPr>
          <p:cNvSpPr txBox="1"/>
          <p:nvPr/>
        </p:nvSpPr>
        <p:spPr>
          <a:xfrm>
            <a:off x="1635905" y="1231651"/>
            <a:ext cx="7059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(1+2/4-</a:t>
            </a:r>
            <a:r>
              <a:rPr lang="en-US" altLang="zh-CN" sz="1600" dirty="0">
                <a:solidFill>
                  <a:srgbClr val="FF0000"/>
                </a:solidFill>
              </a:rPr>
              <a:t>5</a:t>
            </a:r>
            <a:r>
              <a:rPr lang="en-US" altLang="zh-CN" sz="1600" dirty="0"/>
              <a:t>)*</a:t>
            </a:r>
            <a:r>
              <a:rPr lang="en-US" altLang="zh-CN" sz="1600" dirty="0">
                <a:solidFill>
                  <a:srgbClr val="00B0F0"/>
                </a:solidFill>
              </a:rPr>
              <a:t>11</a:t>
            </a:r>
            <a:r>
              <a:rPr lang="en-US" altLang="zh-CN" sz="1600" dirty="0"/>
              <a:t>-(6*9*</a:t>
            </a:r>
            <a:r>
              <a:rPr lang="en-US" altLang="zh-CN" sz="1600" dirty="0">
                <a:solidFill>
                  <a:srgbClr val="00B0F0"/>
                </a:solidFill>
              </a:rPr>
              <a:t>14</a:t>
            </a:r>
            <a:r>
              <a:rPr lang="en-US" altLang="zh-CN" sz="1600" dirty="0"/>
              <a:t>)			</a:t>
            </a:r>
            <a:r>
              <a:rPr lang="en-US" altLang="zh-CN" sz="1400" dirty="0">
                <a:solidFill>
                  <a:srgbClr val="00B0F0"/>
                </a:solidFill>
              </a:rPr>
              <a:t>Result2</a:t>
            </a:r>
            <a:r>
              <a:rPr lang="en-US" altLang="zh-CN" sz="1400" dirty="0"/>
              <a:t>.</a:t>
            </a:r>
            <a:r>
              <a:rPr lang="zh-CN" altLang="en-US" sz="1400" dirty="0"/>
              <a:t>得到函数的计算结果</a:t>
            </a:r>
            <a:endParaRPr lang="zh-CN" altLang="en-US" sz="16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9A746F1-C7C2-4267-B615-B5DB9B8E84E2}"/>
              </a:ext>
            </a:extLst>
          </p:cNvPr>
          <p:cNvSpPr txBox="1"/>
          <p:nvPr/>
        </p:nvSpPr>
        <p:spPr>
          <a:xfrm>
            <a:off x="1635905" y="2662164"/>
            <a:ext cx="10185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u="sng" dirty="0">
                <a:solidFill>
                  <a:schemeClr val="accent6">
                    <a:lumMod val="75000"/>
                  </a:schemeClr>
                </a:solidFill>
              </a:rPr>
              <a:t>(1+2/4-5)</a:t>
            </a:r>
            <a:r>
              <a:rPr lang="en-US" altLang="zh-CN" sz="2400" b="1" dirty="0"/>
              <a:t>*</a:t>
            </a:r>
            <a:r>
              <a:rPr lang="en-US" altLang="zh-CN" sz="2400" b="1" dirty="0">
                <a:solidFill>
                  <a:srgbClr val="00B0F0"/>
                </a:solidFill>
              </a:rPr>
              <a:t>11</a:t>
            </a:r>
            <a:r>
              <a:rPr lang="en-US" altLang="zh-CN" sz="2400" b="1" dirty="0"/>
              <a:t>-(6*9*</a:t>
            </a:r>
            <a:r>
              <a:rPr lang="en-US" altLang="zh-CN" sz="2400" b="1" dirty="0">
                <a:solidFill>
                  <a:srgbClr val="00B0F0"/>
                </a:solidFill>
              </a:rPr>
              <a:t>14</a:t>
            </a:r>
            <a:r>
              <a:rPr lang="en-US" altLang="zh-CN" sz="2400" b="1" dirty="0"/>
              <a:t>)			</a:t>
            </a:r>
            <a:r>
              <a:rPr lang="en-US" altLang="zh-CN" sz="2000" b="1" dirty="0"/>
              <a:t>Step4.</a:t>
            </a:r>
            <a:r>
              <a:rPr lang="zh-CN" altLang="en-US" sz="2000" b="1" dirty="0"/>
              <a:t>据括号得到优先级计算括号式子</a:t>
            </a:r>
            <a:r>
              <a:rPr lang="en-US" altLang="zh-CN" sz="2000" b="1" dirty="0"/>
              <a:t>1</a:t>
            </a:r>
            <a:endParaRPr lang="zh-CN" altLang="en-US" sz="2400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2598E52-78D8-4117-917A-9E8A88B7BC62}"/>
              </a:ext>
            </a:extLst>
          </p:cNvPr>
          <p:cNvSpPr txBox="1"/>
          <p:nvPr/>
        </p:nvSpPr>
        <p:spPr>
          <a:xfrm>
            <a:off x="1640554" y="3123829"/>
            <a:ext cx="9211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-3.5</a:t>
            </a:r>
            <a:r>
              <a:rPr lang="en-US" altLang="zh-CN" sz="2400" b="1" dirty="0"/>
              <a:t>*</a:t>
            </a:r>
            <a:r>
              <a:rPr lang="en-US" altLang="zh-CN" sz="2400" b="1" dirty="0">
                <a:solidFill>
                  <a:srgbClr val="00B0F0"/>
                </a:solidFill>
              </a:rPr>
              <a:t>11</a:t>
            </a:r>
            <a:r>
              <a:rPr lang="en-US" altLang="zh-CN" sz="2400" b="1" dirty="0"/>
              <a:t>- (6*9*</a:t>
            </a:r>
            <a:r>
              <a:rPr lang="en-US" altLang="zh-CN" sz="2400" b="1" dirty="0">
                <a:solidFill>
                  <a:srgbClr val="00B0F0"/>
                </a:solidFill>
              </a:rPr>
              <a:t>14</a:t>
            </a:r>
            <a:r>
              <a:rPr lang="en-US" altLang="zh-CN" sz="2400" b="1" dirty="0"/>
              <a:t>) 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				</a:t>
            </a:r>
            <a:r>
              <a:rPr lang="en-US" altLang="zh-CN" sz="2000" b="1" dirty="0">
                <a:solidFill>
                  <a:srgbClr val="81A27F"/>
                </a:solidFill>
              </a:rPr>
              <a:t>Result3</a:t>
            </a:r>
            <a:r>
              <a:rPr lang="en-US" altLang="zh-CN" sz="2000" b="1" dirty="0"/>
              <a:t>.</a:t>
            </a:r>
            <a:r>
              <a:rPr lang="zh-CN" altLang="en-US" sz="2000" b="1" dirty="0"/>
              <a:t>得到括号式子计算结果</a:t>
            </a:r>
            <a:endParaRPr lang="zh-CN" altLang="en-US" sz="24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C6A9357-8048-407A-94E8-38B0352710EE}"/>
              </a:ext>
            </a:extLst>
          </p:cNvPr>
          <p:cNvSpPr txBox="1"/>
          <p:nvPr/>
        </p:nvSpPr>
        <p:spPr>
          <a:xfrm>
            <a:off x="1640554" y="10909115"/>
            <a:ext cx="10185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-3.5</a:t>
            </a:r>
            <a:r>
              <a:rPr lang="en-US" altLang="zh-CN" sz="2400" b="1" dirty="0"/>
              <a:t>*</a:t>
            </a:r>
            <a:r>
              <a:rPr lang="en-US" altLang="zh-CN" sz="2400" b="1" dirty="0">
                <a:solidFill>
                  <a:srgbClr val="00B0F0"/>
                </a:solidFill>
              </a:rPr>
              <a:t>11</a:t>
            </a:r>
            <a:r>
              <a:rPr lang="en-US" altLang="zh-CN" sz="2400" b="1" dirty="0"/>
              <a:t>-</a:t>
            </a:r>
            <a:r>
              <a:rPr lang="en-US" altLang="zh-CN" sz="2400" b="1" u="sng" dirty="0">
                <a:solidFill>
                  <a:srgbClr val="7030A0"/>
                </a:solidFill>
              </a:rPr>
              <a:t>(6*9*14)	</a:t>
            </a:r>
            <a:r>
              <a:rPr lang="en-US" altLang="zh-CN" sz="2400" b="1" dirty="0">
                <a:solidFill>
                  <a:srgbClr val="7030A0"/>
                </a:solidFill>
              </a:rPr>
              <a:t>			</a:t>
            </a:r>
            <a:r>
              <a:rPr lang="en-US" altLang="zh-CN" sz="2000" b="1" dirty="0"/>
              <a:t>Step5.</a:t>
            </a:r>
            <a:r>
              <a:rPr lang="zh-CN" altLang="en-US" sz="2000" b="1" dirty="0"/>
              <a:t>据括号得到优先级计算括号式子</a:t>
            </a:r>
            <a:r>
              <a:rPr lang="en-US" altLang="zh-CN" sz="2000" b="1" dirty="0"/>
              <a:t>2</a:t>
            </a:r>
            <a:endParaRPr lang="zh-CN" altLang="en-US" sz="2400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55F0B2A-FDEC-4292-9883-7F799E38501D}"/>
              </a:ext>
            </a:extLst>
          </p:cNvPr>
          <p:cNvSpPr txBox="1"/>
          <p:nvPr/>
        </p:nvSpPr>
        <p:spPr>
          <a:xfrm>
            <a:off x="1635905" y="11432608"/>
            <a:ext cx="9353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-3.5</a:t>
            </a:r>
            <a:r>
              <a:rPr lang="en-US" altLang="zh-CN" sz="2400" b="1" dirty="0"/>
              <a:t>*</a:t>
            </a:r>
            <a:r>
              <a:rPr lang="en-US" altLang="zh-CN" sz="2400" b="1" dirty="0">
                <a:solidFill>
                  <a:srgbClr val="00B0F0"/>
                </a:solidFill>
              </a:rPr>
              <a:t>11</a:t>
            </a:r>
            <a:r>
              <a:rPr lang="en-US" altLang="zh-CN" sz="2400" b="1" dirty="0"/>
              <a:t>-</a:t>
            </a:r>
            <a:r>
              <a:rPr lang="en-US" altLang="zh-CN" sz="2400" b="1" dirty="0">
                <a:solidFill>
                  <a:srgbClr val="7030A0"/>
                </a:solidFill>
              </a:rPr>
              <a:t>756					</a:t>
            </a:r>
            <a:r>
              <a:rPr lang="en-US" altLang="zh-CN" sz="2000" b="1" dirty="0">
                <a:solidFill>
                  <a:srgbClr val="7030A0"/>
                </a:solidFill>
              </a:rPr>
              <a:t>Result4.</a:t>
            </a:r>
            <a:r>
              <a:rPr lang="zh-CN" altLang="en-US" sz="2000" b="1" dirty="0"/>
              <a:t>得到括号式子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计算结果</a:t>
            </a:r>
            <a:endParaRPr lang="zh-CN" altLang="en-US" sz="2400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D741810-CC4D-4715-BE2F-CF60BC8F2FB4}"/>
              </a:ext>
            </a:extLst>
          </p:cNvPr>
          <p:cNvSpPr txBox="1"/>
          <p:nvPr/>
        </p:nvSpPr>
        <p:spPr>
          <a:xfrm>
            <a:off x="1635905" y="11956101"/>
            <a:ext cx="10556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u="sng" dirty="0">
                <a:solidFill>
                  <a:schemeClr val="accent5">
                    <a:lumMod val="75000"/>
                  </a:schemeClr>
                </a:solidFill>
              </a:rPr>
              <a:t>-3.5*11</a:t>
            </a:r>
            <a:r>
              <a:rPr lang="en-US" altLang="zh-CN" sz="2400" b="1" dirty="0"/>
              <a:t>-</a:t>
            </a:r>
            <a:r>
              <a:rPr lang="en-US" altLang="zh-CN" sz="2400" b="1" dirty="0">
                <a:solidFill>
                  <a:srgbClr val="7030A0"/>
                </a:solidFill>
              </a:rPr>
              <a:t>756					</a:t>
            </a:r>
            <a:r>
              <a:rPr lang="en-US" altLang="zh-CN" sz="2000" b="1" dirty="0"/>
              <a:t>Step6.</a:t>
            </a:r>
            <a:r>
              <a:rPr lang="zh-CN" altLang="en-US" sz="2000" b="1" dirty="0"/>
              <a:t>无括号式子从左至右四则运算优先级</a:t>
            </a:r>
            <a:endParaRPr lang="zh-CN" altLang="en-US" sz="2400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20FC7F9-4E5C-42F6-B815-32E115B8733A}"/>
              </a:ext>
            </a:extLst>
          </p:cNvPr>
          <p:cNvSpPr txBox="1"/>
          <p:nvPr/>
        </p:nvSpPr>
        <p:spPr>
          <a:xfrm>
            <a:off x="1635905" y="12485134"/>
            <a:ext cx="9353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</a:rPr>
              <a:t>-38.5</a:t>
            </a:r>
            <a:r>
              <a:rPr lang="en-US" altLang="zh-CN" sz="2400" b="1" dirty="0"/>
              <a:t>-</a:t>
            </a:r>
            <a:r>
              <a:rPr lang="en-US" altLang="zh-CN" sz="2400" b="1" dirty="0">
                <a:solidFill>
                  <a:srgbClr val="7030A0"/>
                </a:solidFill>
              </a:rPr>
              <a:t>756					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</a:rPr>
              <a:t>Result5.</a:t>
            </a:r>
            <a:r>
              <a:rPr lang="zh-CN" altLang="en-US" sz="2000" b="1" dirty="0"/>
              <a:t>得到乘法运算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计算结果</a:t>
            </a:r>
            <a:endParaRPr lang="zh-CN" altLang="en-US" sz="2400" b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25D955D-232D-46F2-A725-2769FA520CDD}"/>
              </a:ext>
            </a:extLst>
          </p:cNvPr>
          <p:cNvSpPr txBox="1"/>
          <p:nvPr/>
        </p:nvSpPr>
        <p:spPr>
          <a:xfrm>
            <a:off x="1635905" y="13003087"/>
            <a:ext cx="10128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u="sng" dirty="0">
                <a:solidFill>
                  <a:srgbClr val="FF0000"/>
                </a:solidFill>
              </a:rPr>
              <a:t>-38.5-756</a:t>
            </a:r>
            <a:r>
              <a:rPr lang="en-US" altLang="zh-CN" sz="2400" b="1" dirty="0">
                <a:solidFill>
                  <a:srgbClr val="7030A0"/>
                </a:solidFill>
              </a:rPr>
              <a:t>					</a:t>
            </a:r>
            <a:r>
              <a:rPr lang="en-US" altLang="zh-CN" sz="2400" b="1" dirty="0"/>
              <a:t>Step7.</a:t>
            </a:r>
            <a:r>
              <a:rPr lang="zh-CN" altLang="en-US" sz="2400" b="1" dirty="0"/>
              <a:t>无括号</a:t>
            </a:r>
            <a:r>
              <a:rPr lang="en-US" altLang="zh-CN" sz="2400" b="1" dirty="0"/>
              <a:t>Base Case</a:t>
            </a:r>
            <a:r>
              <a:rPr lang="zh-CN" altLang="en-US" sz="2400" b="1" dirty="0"/>
              <a:t>二元运算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DC60490-4A8E-459A-9632-23242DF812FD}"/>
              </a:ext>
            </a:extLst>
          </p:cNvPr>
          <p:cNvSpPr txBox="1"/>
          <p:nvPr/>
        </p:nvSpPr>
        <p:spPr>
          <a:xfrm>
            <a:off x="1635905" y="13474552"/>
            <a:ext cx="8060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-717.5						Result6.</a:t>
            </a:r>
            <a:r>
              <a:rPr lang="zh-CN" altLang="en-US" sz="2400" b="1" dirty="0"/>
              <a:t>最终结果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58DADC2-74AB-4C2B-BB1C-722406902D33}"/>
              </a:ext>
            </a:extLst>
          </p:cNvPr>
          <p:cNvSpPr txBox="1"/>
          <p:nvPr/>
        </p:nvSpPr>
        <p:spPr>
          <a:xfrm>
            <a:off x="1635905" y="-1077762"/>
            <a:ext cx="6479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(1+2/4-a)*sum(a,b)-(6*9*sub(d,a))	</a:t>
            </a:r>
            <a:r>
              <a:rPr lang="en-US" altLang="zh-CN" sz="1400" dirty="0"/>
              <a:t>Step1.</a:t>
            </a:r>
            <a:r>
              <a:rPr lang="zh-CN" altLang="en-US" sz="1400" dirty="0"/>
              <a:t>读入表达式</a:t>
            </a:r>
            <a:r>
              <a:rPr lang="en-US" altLang="zh-CN" sz="1400" dirty="0"/>
              <a:t>(</a:t>
            </a:r>
            <a:r>
              <a:rPr lang="zh-CN" altLang="en-US" sz="1400" dirty="0"/>
              <a:t>经过括号检查</a:t>
            </a:r>
            <a:r>
              <a:rPr lang="en-US" altLang="zh-CN" sz="1400" dirty="0"/>
              <a:t>)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324533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729820F-C230-4187-9DFE-3C999DBF5103}"/>
              </a:ext>
            </a:extLst>
          </p:cNvPr>
          <p:cNvSpPr txBox="1"/>
          <p:nvPr/>
        </p:nvSpPr>
        <p:spPr>
          <a:xfrm>
            <a:off x="0" y="0"/>
            <a:ext cx="30652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latin typeface="Segoe UI Historic" panose="020B0502040204020203" pitchFamily="34" charset="0"/>
                <a:cs typeface="Segoe UI Historic" panose="020B0502040204020203" pitchFamily="34" charset="0"/>
              </a:rPr>
              <a:t>2.</a:t>
            </a:r>
            <a:r>
              <a:rPr lang="zh-CN" altLang="en-US" sz="4800" b="1" dirty="0">
                <a:latin typeface="Segoe UI Historic" panose="020B0502040204020203" pitchFamily="34" charset="0"/>
                <a:cs typeface="Segoe UI Historic" panose="020B0502040204020203" pitchFamily="34" charset="0"/>
              </a:rPr>
              <a:t>功能实现</a:t>
            </a:r>
            <a:endParaRPr lang="en-US" altLang="zh-CN" sz="4800" b="1" dirty="0">
              <a:latin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0D0ADCB-F7BF-4B88-BCC6-68B8F1C6D602}"/>
              </a:ext>
            </a:extLst>
          </p:cNvPr>
          <p:cNvSpPr txBox="1"/>
          <p:nvPr/>
        </p:nvSpPr>
        <p:spPr>
          <a:xfrm>
            <a:off x="1635905" y="-785102"/>
            <a:ext cx="5463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(1+2/4-</a:t>
            </a:r>
            <a:r>
              <a:rPr lang="en-US" altLang="zh-CN" sz="1600" u="sng" dirty="0">
                <a:solidFill>
                  <a:srgbClr val="FF0000"/>
                </a:solidFill>
              </a:rPr>
              <a:t>a</a:t>
            </a:r>
            <a:r>
              <a:rPr lang="en-US" altLang="zh-CN" sz="1600" dirty="0"/>
              <a:t>)*sum(</a:t>
            </a:r>
            <a:r>
              <a:rPr lang="en-US" altLang="zh-CN" sz="1600" u="sng" dirty="0">
                <a:solidFill>
                  <a:srgbClr val="FF0000"/>
                </a:solidFill>
              </a:rPr>
              <a:t>a</a:t>
            </a:r>
            <a:r>
              <a:rPr lang="en-US" altLang="zh-CN" sz="1600" dirty="0"/>
              <a:t>,</a:t>
            </a:r>
            <a:r>
              <a:rPr lang="en-US" altLang="zh-CN" sz="1600" u="sng" dirty="0">
                <a:solidFill>
                  <a:srgbClr val="FF0000"/>
                </a:solidFill>
              </a:rPr>
              <a:t>b</a:t>
            </a:r>
            <a:r>
              <a:rPr lang="en-US" altLang="zh-CN" sz="1600" dirty="0"/>
              <a:t>)-(6*9*sub(</a:t>
            </a:r>
            <a:r>
              <a:rPr lang="en-US" altLang="zh-CN" sz="1600" u="sng" dirty="0">
                <a:solidFill>
                  <a:srgbClr val="FF0000"/>
                </a:solidFill>
              </a:rPr>
              <a:t>d</a:t>
            </a:r>
            <a:r>
              <a:rPr lang="en-US" altLang="zh-CN" sz="1600" dirty="0"/>
              <a:t>,</a:t>
            </a:r>
            <a:r>
              <a:rPr lang="en-US" altLang="zh-CN" sz="1600" u="sng" dirty="0">
                <a:solidFill>
                  <a:srgbClr val="FF0000"/>
                </a:solidFill>
              </a:rPr>
              <a:t>a</a:t>
            </a:r>
            <a:r>
              <a:rPr lang="en-US" altLang="zh-CN" sz="1600" dirty="0"/>
              <a:t>))	</a:t>
            </a:r>
            <a:r>
              <a:rPr lang="en-US" altLang="zh-CN" sz="1400" dirty="0"/>
              <a:t>Step2.</a:t>
            </a:r>
            <a:r>
              <a:rPr lang="zh-CN" altLang="en-US" sz="1400" dirty="0"/>
              <a:t>计算所有变量</a:t>
            </a:r>
            <a:endParaRPr lang="zh-CN" altLang="en-US" sz="1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F709089-3176-4444-B9FF-F3C4F8BFD75B}"/>
              </a:ext>
            </a:extLst>
          </p:cNvPr>
          <p:cNvSpPr txBox="1"/>
          <p:nvPr/>
        </p:nvSpPr>
        <p:spPr>
          <a:xfrm>
            <a:off x="1635905" y="-523220"/>
            <a:ext cx="6096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(1+2/4-</a:t>
            </a:r>
            <a:r>
              <a:rPr lang="en-US" altLang="zh-CN" sz="1600" dirty="0">
                <a:solidFill>
                  <a:srgbClr val="FF0000"/>
                </a:solidFill>
              </a:rPr>
              <a:t>5</a:t>
            </a:r>
            <a:r>
              <a:rPr lang="en-US" altLang="zh-CN" sz="1600" dirty="0"/>
              <a:t>)*sum(</a:t>
            </a:r>
            <a:r>
              <a:rPr lang="en-US" altLang="zh-CN" sz="1600" dirty="0">
                <a:solidFill>
                  <a:srgbClr val="FF0000"/>
                </a:solidFill>
              </a:rPr>
              <a:t>5</a:t>
            </a:r>
            <a:r>
              <a:rPr lang="en-US" altLang="zh-CN" sz="1600" dirty="0"/>
              <a:t>,</a:t>
            </a:r>
            <a:r>
              <a:rPr lang="en-US" altLang="zh-CN" sz="1600" dirty="0">
                <a:solidFill>
                  <a:srgbClr val="FF0000"/>
                </a:solidFill>
              </a:rPr>
              <a:t>6</a:t>
            </a:r>
            <a:r>
              <a:rPr lang="en-US" altLang="zh-CN" sz="1600" dirty="0"/>
              <a:t>)-(6*9*sub(</a:t>
            </a:r>
            <a:r>
              <a:rPr lang="en-US" altLang="zh-CN" sz="1600" dirty="0">
                <a:solidFill>
                  <a:srgbClr val="FF0000"/>
                </a:solidFill>
              </a:rPr>
              <a:t>19</a:t>
            </a:r>
            <a:r>
              <a:rPr lang="en-US" altLang="zh-CN" sz="1600" dirty="0"/>
              <a:t>,</a:t>
            </a:r>
            <a:r>
              <a:rPr lang="en-US" altLang="zh-CN" sz="1600" dirty="0">
                <a:solidFill>
                  <a:srgbClr val="FF0000"/>
                </a:solidFill>
              </a:rPr>
              <a:t>5</a:t>
            </a:r>
            <a:r>
              <a:rPr lang="en-US" altLang="zh-CN" sz="1600" dirty="0"/>
              <a:t>))	</a:t>
            </a:r>
            <a:r>
              <a:rPr lang="en-US" altLang="zh-CN" sz="1400" dirty="0">
                <a:solidFill>
                  <a:srgbClr val="FF0000"/>
                </a:solidFill>
              </a:rPr>
              <a:t>Result1</a:t>
            </a:r>
            <a:r>
              <a:rPr lang="en-US" altLang="zh-CN" sz="1400" dirty="0"/>
              <a:t>.</a:t>
            </a:r>
            <a:r>
              <a:rPr lang="zh-CN" altLang="en-US" sz="1400" dirty="0"/>
              <a:t>得到变量的计算结果</a:t>
            </a:r>
            <a:endParaRPr lang="zh-CN" altLang="en-US" sz="16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6978A43-8C18-48FF-85EF-8ABE86782CB2}"/>
              </a:ext>
            </a:extLst>
          </p:cNvPr>
          <p:cNvSpPr txBox="1"/>
          <p:nvPr/>
        </p:nvSpPr>
        <p:spPr>
          <a:xfrm>
            <a:off x="1635905" y="-923875"/>
            <a:ext cx="5463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(1+2/4-</a:t>
            </a:r>
            <a:r>
              <a:rPr lang="en-US" altLang="zh-CN" sz="1600" dirty="0">
                <a:solidFill>
                  <a:srgbClr val="FF0000"/>
                </a:solidFill>
              </a:rPr>
              <a:t>5</a:t>
            </a:r>
            <a:r>
              <a:rPr lang="en-US" altLang="zh-CN" sz="1600" dirty="0"/>
              <a:t>)*</a:t>
            </a:r>
            <a:r>
              <a:rPr lang="en-US" altLang="zh-CN" sz="1600" u="sng" dirty="0">
                <a:solidFill>
                  <a:srgbClr val="00B0F0"/>
                </a:solidFill>
              </a:rPr>
              <a:t>sum(5,6)</a:t>
            </a:r>
            <a:r>
              <a:rPr lang="en-US" altLang="zh-CN" sz="1600" dirty="0"/>
              <a:t>-(6*9*</a:t>
            </a:r>
            <a:r>
              <a:rPr lang="en-US" altLang="zh-CN" sz="1600" u="sng" dirty="0">
                <a:solidFill>
                  <a:srgbClr val="00B0F0"/>
                </a:solidFill>
              </a:rPr>
              <a:t>sub(19,5)</a:t>
            </a:r>
            <a:r>
              <a:rPr lang="en-US" altLang="zh-CN" sz="1600" dirty="0"/>
              <a:t>)	</a:t>
            </a:r>
            <a:r>
              <a:rPr lang="en-US" altLang="zh-CN" sz="1400" dirty="0"/>
              <a:t>Step3.</a:t>
            </a:r>
            <a:r>
              <a:rPr lang="zh-CN" altLang="en-US" sz="1400" dirty="0"/>
              <a:t>计算所有函数</a:t>
            </a:r>
            <a:endParaRPr lang="zh-CN" altLang="en-US" sz="16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0D270C0-CF96-4C6C-8096-93689CBBDD8B}"/>
              </a:ext>
            </a:extLst>
          </p:cNvPr>
          <p:cNvSpPr txBox="1"/>
          <p:nvPr/>
        </p:nvSpPr>
        <p:spPr>
          <a:xfrm>
            <a:off x="1635905" y="-538610"/>
            <a:ext cx="7059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(1+2/4-</a:t>
            </a:r>
            <a:r>
              <a:rPr lang="en-US" altLang="zh-CN" sz="1600" dirty="0">
                <a:solidFill>
                  <a:srgbClr val="FF0000"/>
                </a:solidFill>
              </a:rPr>
              <a:t>5</a:t>
            </a:r>
            <a:r>
              <a:rPr lang="en-US" altLang="zh-CN" sz="1600" dirty="0"/>
              <a:t>)*</a:t>
            </a:r>
            <a:r>
              <a:rPr lang="en-US" altLang="zh-CN" sz="1600" dirty="0">
                <a:solidFill>
                  <a:srgbClr val="00B0F0"/>
                </a:solidFill>
              </a:rPr>
              <a:t>11</a:t>
            </a:r>
            <a:r>
              <a:rPr lang="en-US" altLang="zh-CN" sz="1600" dirty="0"/>
              <a:t>-(6*9*</a:t>
            </a:r>
            <a:r>
              <a:rPr lang="en-US" altLang="zh-CN" sz="1600" dirty="0">
                <a:solidFill>
                  <a:srgbClr val="00B0F0"/>
                </a:solidFill>
              </a:rPr>
              <a:t>14</a:t>
            </a:r>
            <a:r>
              <a:rPr lang="en-US" altLang="zh-CN" sz="1600" dirty="0"/>
              <a:t>)			</a:t>
            </a:r>
            <a:r>
              <a:rPr lang="en-US" altLang="zh-CN" sz="1400" dirty="0">
                <a:solidFill>
                  <a:srgbClr val="00B0F0"/>
                </a:solidFill>
              </a:rPr>
              <a:t>Result2</a:t>
            </a:r>
            <a:r>
              <a:rPr lang="en-US" altLang="zh-CN" sz="1400" dirty="0"/>
              <a:t>.</a:t>
            </a:r>
            <a:r>
              <a:rPr lang="zh-CN" altLang="en-US" sz="1400" dirty="0"/>
              <a:t>得到函数的计算结果</a:t>
            </a:r>
            <a:endParaRPr lang="zh-CN" altLang="en-US" sz="16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9A746F1-C7C2-4267-B615-B5DB9B8E84E2}"/>
              </a:ext>
            </a:extLst>
          </p:cNvPr>
          <p:cNvSpPr txBox="1"/>
          <p:nvPr/>
        </p:nvSpPr>
        <p:spPr>
          <a:xfrm>
            <a:off x="1635905" y="723548"/>
            <a:ext cx="7922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u="sng" dirty="0">
                <a:solidFill>
                  <a:schemeClr val="accent6">
                    <a:lumMod val="75000"/>
                  </a:schemeClr>
                </a:solidFill>
              </a:rPr>
              <a:t>(1+2/4-5)</a:t>
            </a:r>
            <a:r>
              <a:rPr lang="en-US" altLang="zh-CN" sz="1600" dirty="0"/>
              <a:t>*</a:t>
            </a:r>
            <a:r>
              <a:rPr lang="en-US" altLang="zh-CN" sz="1600" dirty="0">
                <a:solidFill>
                  <a:srgbClr val="00B0F0"/>
                </a:solidFill>
              </a:rPr>
              <a:t>11</a:t>
            </a:r>
            <a:r>
              <a:rPr lang="en-US" altLang="zh-CN" sz="1600" dirty="0"/>
              <a:t>-(6*9*</a:t>
            </a:r>
            <a:r>
              <a:rPr lang="en-US" altLang="zh-CN" sz="1600" dirty="0">
                <a:solidFill>
                  <a:srgbClr val="00B0F0"/>
                </a:solidFill>
              </a:rPr>
              <a:t>14</a:t>
            </a:r>
            <a:r>
              <a:rPr lang="en-US" altLang="zh-CN" sz="1600" dirty="0"/>
              <a:t>)			</a:t>
            </a:r>
            <a:r>
              <a:rPr lang="en-US" altLang="zh-CN" sz="1400" dirty="0"/>
              <a:t>Step4.</a:t>
            </a:r>
            <a:r>
              <a:rPr lang="zh-CN" altLang="en-US" sz="1400" dirty="0"/>
              <a:t>据括号得到优先级计算括号式子</a:t>
            </a:r>
            <a:r>
              <a:rPr lang="en-US" altLang="zh-CN" sz="1400" dirty="0"/>
              <a:t>1</a:t>
            </a:r>
            <a:endParaRPr lang="zh-CN" altLang="en-US" sz="16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2598E52-78D8-4117-917A-9E8A88B7BC62}"/>
              </a:ext>
            </a:extLst>
          </p:cNvPr>
          <p:cNvSpPr txBox="1"/>
          <p:nvPr/>
        </p:nvSpPr>
        <p:spPr>
          <a:xfrm>
            <a:off x="1640554" y="2924966"/>
            <a:ext cx="9211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-3.5</a:t>
            </a:r>
            <a:r>
              <a:rPr lang="en-US" altLang="zh-CN" sz="2400" b="1" dirty="0"/>
              <a:t>*</a:t>
            </a:r>
            <a:r>
              <a:rPr lang="en-US" altLang="zh-CN" sz="2400" b="1" dirty="0">
                <a:solidFill>
                  <a:srgbClr val="00B0F0"/>
                </a:solidFill>
              </a:rPr>
              <a:t>11</a:t>
            </a:r>
            <a:r>
              <a:rPr lang="en-US" altLang="zh-CN" sz="2400" b="1" dirty="0"/>
              <a:t>- (6*9*</a:t>
            </a:r>
            <a:r>
              <a:rPr lang="en-US" altLang="zh-CN" sz="2400" b="1" dirty="0">
                <a:solidFill>
                  <a:srgbClr val="00B0F0"/>
                </a:solidFill>
              </a:rPr>
              <a:t>14</a:t>
            </a:r>
            <a:r>
              <a:rPr lang="en-US" altLang="zh-CN" sz="2400" b="1" dirty="0"/>
              <a:t>) 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				</a:t>
            </a:r>
            <a:r>
              <a:rPr lang="en-US" altLang="zh-CN" sz="2000" b="1" dirty="0">
                <a:solidFill>
                  <a:srgbClr val="81A27F"/>
                </a:solidFill>
              </a:rPr>
              <a:t>Result3</a:t>
            </a:r>
            <a:r>
              <a:rPr lang="en-US" altLang="zh-CN" sz="2000" b="1" dirty="0"/>
              <a:t>.</a:t>
            </a:r>
            <a:r>
              <a:rPr lang="zh-CN" altLang="en-US" sz="2000" b="1" dirty="0"/>
              <a:t>得到括号式子计算结果</a:t>
            </a:r>
            <a:endParaRPr lang="zh-CN" altLang="en-US" sz="24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C6A9357-8048-407A-94E8-38B0352710EE}"/>
              </a:ext>
            </a:extLst>
          </p:cNvPr>
          <p:cNvSpPr txBox="1"/>
          <p:nvPr/>
        </p:nvSpPr>
        <p:spPr>
          <a:xfrm>
            <a:off x="1640554" y="3310231"/>
            <a:ext cx="10185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-3.5</a:t>
            </a:r>
            <a:r>
              <a:rPr lang="en-US" altLang="zh-CN" sz="2400" b="1" dirty="0"/>
              <a:t>*</a:t>
            </a:r>
            <a:r>
              <a:rPr lang="en-US" altLang="zh-CN" sz="2400" b="1" dirty="0">
                <a:solidFill>
                  <a:srgbClr val="00B0F0"/>
                </a:solidFill>
              </a:rPr>
              <a:t>11</a:t>
            </a:r>
            <a:r>
              <a:rPr lang="en-US" altLang="zh-CN" sz="2400" b="1" dirty="0"/>
              <a:t>-</a:t>
            </a:r>
            <a:r>
              <a:rPr lang="en-US" altLang="zh-CN" sz="2400" b="1" u="sng" dirty="0">
                <a:solidFill>
                  <a:srgbClr val="7030A0"/>
                </a:solidFill>
              </a:rPr>
              <a:t>(6*9*14)	</a:t>
            </a:r>
            <a:r>
              <a:rPr lang="en-US" altLang="zh-CN" sz="2400" b="1" dirty="0">
                <a:solidFill>
                  <a:srgbClr val="7030A0"/>
                </a:solidFill>
              </a:rPr>
              <a:t>			</a:t>
            </a:r>
            <a:r>
              <a:rPr lang="en-US" altLang="zh-CN" sz="2000" b="1" dirty="0"/>
              <a:t>Step5.</a:t>
            </a:r>
            <a:r>
              <a:rPr lang="zh-CN" altLang="en-US" sz="2000" b="1" dirty="0"/>
              <a:t>据括号得到优先级计算括号式子</a:t>
            </a:r>
            <a:r>
              <a:rPr lang="en-US" altLang="zh-CN" sz="2000" b="1" dirty="0"/>
              <a:t>2</a:t>
            </a:r>
            <a:endParaRPr lang="zh-CN" altLang="en-US" sz="2400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55F0B2A-FDEC-4292-9883-7F799E38501D}"/>
              </a:ext>
            </a:extLst>
          </p:cNvPr>
          <p:cNvSpPr txBox="1"/>
          <p:nvPr/>
        </p:nvSpPr>
        <p:spPr>
          <a:xfrm>
            <a:off x="1635905" y="11432608"/>
            <a:ext cx="9353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-3.5</a:t>
            </a:r>
            <a:r>
              <a:rPr lang="en-US" altLang="zh-CN" sz="2400" b="1" dirty="0"/>
              <a:t>*</a:t>
            </a:r>
            <a:r>
              <a:rPr lang="en-US" altLang="zh-CN" sz="2400" b="1" dirty="0">
                <a:solidFill>
                  <a:srgbClr val="00B0F0"/>
                </a:solidFill>
              </a:rPr>
              <a:t>11</a:t>
            </a:r>
            <a:r>
              <a:rPr lang="en-US" altLang="zh-CN" sz="2400" b="1" dirty="0"/>
              <a:t>-</a:t>
            </a:r>
            <a:r>
              <a:rPr lang="en-US" altLang="zh-CN" sz="2400" b="1" dirty="0">
                <a:solidFill>
                  <a:srgbClr val="7030A0"/>
                </a:solidFill>
              </a:rPr>
              <a:t>756					</a:t>
            </a:r>
            <a:r>
              <a:rPr lang="en-US" altLang="zh-CN" sz="2000" b="1" dirty="0">
                <a:solidFill>
                  <a:srgbClr val="7030A0"/>
                </a:solidFill>
              </a:rPr>
              <a:t>Result4.</a:t>
            </a:r>
            <a:r>
              <a:rPr lang="zh-CN" altLang="en-US" sz="2000" b="1" dirty="0"/>
              <a:t>得到括号式子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计算结果</a:t>
            </a:r>
            <a:endParaRPr lang="zh-CN" altLang="en-US" sz="2400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D741810-CC4D-4715-BE2F-CF60BC8F2FB4}"/>
              </a:ext>
            </a:extLst>
          </p:cNvPr>
          <p:cNvSpPr txBox="1"/>
          <p:nvPr/>
        </p:nvSpPr>
        <p:spPr>
          <a:xfrm>
            <a:off x="1635905" y="11956101"/>
            <a:ext cx="10556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u="sng" dirty="0">
                <a:solidFill>
                  <a:schemeClr val="accent5">
                    <a:lumMod val="75000"/>
                  </a:schemeClr>
                </a:solidFill>
              </a:rPr>
              <a:t>-3.5*11</a:t>
            </a:r>
            <a:r>
              <a:rPr lang="en-US" altLang="zh-CN" sz="2400" b="1" dirty="0"/>
              <a:t>-</a:t>
            </a:r>
            <a:r>
              <a:rPr lang="en-US" altLang="zh-CN" sz="2400" b="1" dirty="0">
                <a:solidFill>
                  <a:srgbClr val="7030A0"/>
                </a:solidFill>
              </a:rPr>
              <a:t>756					</a:t>
            </a:r>
            <a:r>
              <a:rPr lang="en-US" altLang="zh-CN" sz="2000" b="1" dirty="0"/>
              <a:t>Step6.</a:t>
            </a:r>
            <a:r>
              <a:rPr lang="zh-CN" altLang="en-US" sz="2000" b="1" dirty="0"/>
              <a:t>无括号式子从左至右四则运算优先级</a:t>
            </a:r>
            <a:endParaRPr lang="zh-CN" altLang="en-US" sz="2400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20FC7F9-4E5C-42F6-B815-32E115B8733A}"/>
              </a:ext>
            </a:extLst>
          </p:cNvPr>
          <p:cNvSpPr txBox="1"/>
          <p:nvPr/>
        </p:nvSpPr>
        <p:spPr>
          <a:xfrm>
            <a:off x="1635905" y="12485134"/>
            <a:ext cx="9353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</a:rPr>
              <a:t>-38.5</a:t>
            </a:r>
            <a:r>
              <a:rPr lang="en-US" altLang="zh-CN" sz="2400" b="1" dirty="0"/>
              <a:t>-</a:t>
            </a:r>
            <a:r>
              <a:rPr lang="en-US" altLang="zh-CN" sz="2400" b="1" dirty="0">
                <a:solidFill>
                  <a:srgbClr val="7030A0"/>
                </a:solidFill>
              </a:rPr>
              <a:t>756					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</a:rPr>
              <a:t>Result5.</a:t>
            </a:r>
            <a:r>
              <a:rPr lang="zh-CN" altLang="en-US" sz="2000" b="1" dirty="0"/>
              <a:t>得到乘法运算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计算结果</a:t>
            </a:r>
            <a:endParaRPr lang="zh-CN" altLang="en-US" sz="2400" b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25D955D-232D-46F2-A725-2769FA520CDD}"/>
              </a:ext>
            </a:extLst>
          </p:cNvPr>
          <p:cNvSpPr txBox="1"/>
          <p:nvPr/>
        </p:nvSpPr>
        <p:spPr>
          <a:xfrm>
            <a:off x="1635905" y="13003087"/>
            <a:ext cx="10128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u="sng" dirty="0">
                <a:solidFill>
                  <a:srgbClr val="FF0000"/>
                </a:solidFill>
              </a:rPr>
              <a:t>-38.5-756</a:t>
            </a:r>
            <a:r>
              <a:rPr lang="en-US" altLang="zh-CN" sz="2400" b="1" dirty="0">
                <a:solidFill>
                  <a:srgbClr val="7030A0"/>
                </a:solidFill>
              </a:rPr>
              <a:t>					</a:t>
            </a:r>
            <a:r>
              <a:rPr lang="en-US" altLang="zh-CN" sz="2400" b="1" dirty="0"/>
              <a:t>Step7.</a:t>
            </a:r>
            <a:r>
              <a:rPr lang="zh-CN" altLang="en-US" sz="2400" b="1" dirty="0"/>
              <a:t>无括号</a:t>
            </a:r>
            <a:r>
              <a:rPr lang="en-US" altLang="zh-CN" sz="2400" b="1" dirty="0"/>
              <a:t>Base Case</a:t>
            </a:r>
            <a:r>
              <a:rPr lang="zh-CN" altLang="en-US" sz="2400" b="1" dirty="0"/>
              <a:t>二元运算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DC60490-4A8E-459A-9632-23242DF812FD}"/>
              </a:ext>
            </a:extLst>
          </p:cNvPr>
          <p:cNvSpPr txBox="1"/>
          <p:nvPr/>
        </p:nvSpPr>
        <p:spPr>
          <a:xfrm>
            <a:off x="1635905" y="13474552"/>
            <a:ext cx="8060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-717.5						Result6.</a:t>
            </a:r>
            <a:r>
              <a:rPr lang="zh-CN" altLang="en-US" sz="2400" b="1" dirty="0"/>
              <a:t>最终结果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58DADC2-74AB-4C2B-BB1C-722406902D33}"/>
              </a:ext>
            </a:extLst>
          </p:cNvPr>
          <p:cNvSpPr txBox="1"/>
          <p:nvPr/>
        </p:nvSpPr>
        <p:spPr>
          <a:xfrm>
            <a:off x="1635905" y="-1077762"/>
            <a:ext cx="6479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(1+2/4-a)*sum(a,b)-(6*9*sub(d,a))	</a:t>
            </a:r>
            <a:r>
              <a:rPr lang="en-US" altLang="zh-CN" sz="1400" dirty="0"/>
              <a:t>Step1.</a:t>
            </a:r>
            <a:r>
              <a:rPr lang="zh-CN" altLang="en-US" sz="1400" dirty="0"/>
              <a:t>读入表达式</a:t>
            </a:r>
            <a:r>
              <a:rPr lang="en-US" altLang="zh-CN" sz="1400" dirty="0"/>
              <a:t>(</a:t>
            </a:r>
            <a:r>
              <a:rPr lang="zh-CN" altLang="en-US" sz="1400" dirty="0"/>
              <a:t>经过括号检查</a:t>
            </a:r>
            <a:r>
              <a:rPr lang="en-US" altLang="zh-CN" sz="1400" dirty="0"/>
              <a:t>)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631202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729820F-C230-4187-9DFE-3C999DBF5103}"/>
              </a:ext>
            </a:extLst>
          </p:cNvPr>
          <p:cNvSpPr txBox="1"/>
          <p:nvPr/>
        </p:nvSpPr>
        <p:spPr>
          <a:xfrm>
            <a:off x="0" y="0"/>
            <a:ext cx="30652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latin typeface="Segoe UI Historic" panose="020B0502040204020203" pitchFamily="34" charset="0"/>
                <a:cs typeface="Segoe UI Historic" panose="020B0502040204020203" pitchFamily="34" charset="0"/>
              </a:rPr>
              <a:t>2.</a:t>
            </a:r>
            <a:r>
              <a:rPr lang="zh-CN" altLang="en-US" sz="4800" b="1" dirty="0">
                <a:latin typeface="Segoe UI Historic" panose="020B0502040204020203" pitchFamily="34" charset="0"/>
                <a:cs typeface="Segoe UI Historic" panose="020B0502040204020203" pitchFamily="34" charset="0"/>
              </a:rPr>
              <a:t>功能实现</a:t>
            </a:r>
            <a:endParaRPr lang="en-US" altLang="zh-CN" sz="4800" b="1" dirty="0">
              <a:latin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0D0ADCB-F7BF-4B88-BCC6-68B8F1C6D602}"/>
              </a:ext>
            </a:extLst>
          </p:cNvPr>
          <p:cNvSpPr txBox="1"/>
          <p:nvPr/>
        </p:nvSpPr>
        <p:spPr>
          <a:xfrm>
            <a:off x="1635905" y="-1952374"/>
            <a:ext cx="5463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(1+2/4-</a:t>
            </a:r>
            <a:r>
              <a:rPr lang="en-US" altLang="zh-CN" sz="1600" u="sng" dirty="0">
                <a:solidFill>
                  <a:srgbClr val="FF0000"/>
                </a:solidFill>
              </a:rPr>
              <a:t>a</a:t>
            </a:r>
            <a:r>
              <a:rPr lang="en-US" altLang="zh-CN" sz="1600" dirty="0"/>
              <a:t>)*sum(</a:t>
            </a:r>
            <a:r>
              <a:rPr lang="en-US" altLang="zh-CN" sz="1600" u="sng" dirty="0">
                <a:solidFill>
                  <a:srgbClr val="FF0000"/>
                </a:solidFill>
              </a:rPr>
              <a:t>a</a:t>
            </a:r>
            <a:r>
              <a:rPr lang="en-US" altLang="zh-CN" sz="1600" dirty="0"/>
              <a:t>,</a:t>
            </a:r>
            <a:r>
              <a:rPr lang="en-US" altLang="zh-CN" sz="1600" u="sng" dirty="0">
                <a:solidFill>
                  <a:srgbClr val="FF0000"/>
                </a:solidFill>
              </a:rPr>
              <a:t>b</a:t>
            </a:r>
            <a:r>
              <a:rPr lang="en-US" altLang="zh-CN" sz="1600" dirty="0"/>
              <a:t>)-(6*9*sub(</a:t>
            </a:r>
            <a:r>
              <a:rPr lang="en-US" altLang="zh-CN" sz="1600" u="sng" dirty="0">
                <a:solidFill>
                  <a:srgbClr val="FF0000"/>
                </a:solidFill>
              </a:rPr>
              <a:t>d</a:t>
            </a:r>
            <a:r>
              <a:rPr lang="en-US" altLang="zh-CN" sz="1600" dirty="0"/>
              <a:t>,</a:t>
            </a:r>
            <a:r>
              <a:rPr lang="en-US" altLang="zh-CN" sz="1600" u="sng" dirty="0">
                <a:solidFill>
                  <a:srgbClr val="FF0000"/>
                </a:solidFill>
              </a:rPr>
              <a:t>a</a:t>
            </a:r>
            <a:r>
              <a:rPr lang="en-US" altLang="zh-CN" sz="1600" dirty="0"/>
              <a:t>))	</a:t>
            </a:r>
            <a:r>
              <a:rPr lang="en-US" altLang="zh-CN" sz="1400" dirty="0"/>
              <a:t>Step2.</a:t>
            </a:r>
            <a:r>
              <a:rPr lang="zh-CN" altLang="en-US" sz="1400" dirty="0"/>
              <a:t>计算所有变量</a:t>
            </a:r>
            <a:endParaRPr lang="zh-CN" altLang="en-US" sz="1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F709089-3176-4444-B9FF-F3C4F8BFD75B}"/>
              </a:ext>
            </a:extLst>
          </p:cNvPr>
          <p:cNvSpPr txBox="1"/>
          <p:nvPr/>
        </p:nvSpPr>
        <p:spPr>
          <a:xfrm>
            <a:off x="1635905" y="-1690492"/>
            <a:ext cx="6096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(1+2/4-</a:t>
            </a:r>
            <a:r>
              <a:rPr lang="en-US" altLang="zh-CN" sz="1600" dirty="0">
                <a:solidFill>
                  <a:srgbClr val="FF0000"/>
                </a:solidFill>
              </a:rPr>
              <a:t>5</a:t>
            </a:r>
            <a:r>
              <a:rPr lang="en-US" altLang="zh-CN" sz="1600" dirty="0"/>
              <a:t>)*sum(</a:t>
            </a:r>
            <a:r>
              <a:rPr lang="en-US" altLang="zh-CN" sz="1600" dirty="0">
                <a:solidFill>
                  <a:srgbClr val="FF0000"/>
                </a:solidFill>
              </a:rPr>
              <a:t>5</a:t>
            </a:r>
            <a:r>
              <a:rPr lang="en-US" altLang="zh-CN" sz="1600" dirty="0"/>
              <a:t>,</a:t>
            </a:r>
            <a:r>
              <a:rPr lang="en-US" altLang="zh-CN" sz="1600" dirty="0">
                <a:solidFill>
                  <a:srgbClr val="FF0000"/>
                </a:solidFill>
              </a:rPr>
              <a:t>6</a:t>
            </a:r>
            <a:r>
              <a:rPr lang="en-US" altLang="zh-CN" sz="1600" dirty="0"/>
              <a:t>)-(6*9*sub(</a:t>
            </a:r>
            <a:r>
              <a:rPr lang="en-US" altLang="zh-CN" sz="1600" dirty="0">
                <a:solidFill>
                  <a:srgbClr val="FF0000"/>
                </a:solidFill>
              </a:rPr>
              <a:t>19</a:t>
            </a:r>
            <a:r>
              <a:rPr lang="en-US" altLang="zh-CN" sz="1600" dirty="0"/>
              <a:t>,</a:t>
            </a:r>
            <a:r>
              <a:rPr lang="en-US" altLang="zh-CN" sz="1600" dirty="0">
                <a:solidFill>
                  <a:srgbClr val="FF0000"/>
                </a:solidFill>
              </a:rPr>
              <a:t>5</a:t>
            </a:r>
            <a:r>
              <a:rPr lang="en-US" altLang="zh-CN" sz="1600" dirty="0"/>
              <a:t>))	</a:t>
            </a:r>
            <a:r>
              <a:rPr lang="en-US" altLang="zh-CN" sz="1400" dirty="0">
                <a:solidFill>
                  <a:srgbClr val="FF0000"/>
                </a:solidFill>
              </a:rPr>
              <a:t>Result1</a:t>
            </a:r>
            <a:r>
              <a:rPr lang="en-US" altLang="zh-CN" sz="1400" dirty="0"/>
              <a:t>.</a:t>
            </a:r>
            <a:r>
              <a:rPr lang="zh-CN" altLang="en-US" sz="1400" dirty="0"/>
              <a:t>得到变量的计算结果</a:t>
            </a:r>
            <a:endParaRPr lang="zh-CN" altLang="en-US" sz="16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6978A43-8C18-48FF-85EF-8ABE86782CB2}"/>
              </a:ext>
            </a:extLst>
          </p:cNvPr>
          <p:cNvSpPr txBox="1"/>
          <p:nvPr/>
        </p:nvSpPr>
        <p:spPr>
          <a:xfrm>
            <a:off x="1635905" y="-1338096"/>
            <a:ext cx="5463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(1+2/4-</a:t>
            </a:r>
            <a:r>
              <a:rPr lang="en-US" altLang="zh-CN" sz="1600" dirty="0">
                <a:solidFill>
                  <a:srgbClr val="FF0000"/>
                </a:solidFill>
              </a:rPr>
              <a:t>5</a:t>
            </a:r>
            <a:r>
              <a:rPr lang="en-US" altLang="zh-CN" sz="1600" dirty="0"/>
              <a:t>)*</a:t>
            </a:r>
            <a:r>
              <a:rPr lang="en-US" altLang="zh-CN" sz="1600" u="sng" dirty="0">
                <a:solidFill>
                  <a:srgbClr val="00B0F0"/>
                </a:solidFill>
              </a:rPr>
              <a:t>sum(5,6)</a:t>
            </a:r>
            <a:r>
              <a:rPr lang="en-US" altLang="zh-CN" sz="1600" dirty="0"/>
              <a:t>-(6*9*</a:t>
            </a:r>
            <a:r>
              <a:rPr lang="en-US" altLang="zh-CN" sz="1600" u="sng" dirty="0">
                <a:solidFill>
                  <a:srgbClr val="00B0F0"/>
                </a:solidFill>
              </a:rPr>
              <a:t>sub(19,5)</a:t>
            </a:r>
            <a:r>
              <a:rPr lang="en-US" altLang="zh-CN" sz="1600" dirty="0"/>
              <a:t>)	</a:t>
            </a:r>
            <a:r>
              <a:rPr lang="en-US" altLang="zh-CN" sz="1400" dirty="0"/>
              <a:t>Step3.</a:t>
            </a:r>
            <a:r>
              <a:rPr lang="zh-CN" altLang="en-US" sz="1400" dirty="0"/>
              <a:t>计算所有函数</a:t>
            </a:r>
            <a:endParaRPr lang="zh-CN" altLang="en-US" sz="16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0D270C0-CF96-4C6C-8096-93689CBBDD8B}"/>
              </a:ext>
            </a:extLst>
          </p:cNvPr>
          <p:cNvSpPr txBox="1"/>
          <p:nvPr/>
        </p:nvSpPr>
        <p:spPr>
          <a:xfrm>
            <a:off x="1635905" y="-952831"/>
            <a:ext cx="7059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(1+2/4-</a:t>
            </a:r>
            <a:r>
              <a:rPr lang="en-US" altLang="zh-CN" sz="1600" dirty="0">
                <a:solidFill>
                  <a:srgbClr val="FF0000"/>
                </a:solidFill>
              </a:rPr>
              <a:t>5</a:t>
            </a:r>
            <a:r>
              <a:rPr lang="en-US" altLang="zh-CN" sz="1600" dirty="0"/>
              <a:t>)*</a:t>
            </a:r>
            <a:r>
              <a:rPr lang="en-US" altLang="zh-CN" sz="1600" dirty="0">
                <a:solidFill>
                  <a:srgbClr val="00B0F0"/>
                </a:solidFill>
              </a:rPr>
              <a:t>11</a:t>
            </a:r>
            <a:r>
              <a:rPr lang="en-US" altLang="zh-CN" sz="1600" dirty="0"/>
              <a:t>-(6*9*</a:t>
            </a:r>
            <a:r>
              <a:rPr lang="en-US" altLang="zh-CN" sz="1600" dirty="0">
                <a:solidFill>
                  <a:srgbClr val="00B0F0"/>
                </a:solidFill>
              </a:rPr>
              <a:t>14</a:t>
            </a:r>
            <a:r>
              <a:rPr lang="en-US" altLang="zh-CN" sz="1600" dirty="0"/>
              <a:t>)			</a:t>
            </a:r>
            <a:r>
              <a:rPr lang="en-US" altLang="zh-CN" sz="1400" dirty="0">
                <a:solidFill>
                  <a:srgbClr val="00B0F0"/>
                </a:solidFill>
              </a:rPr>
              <a:t>Result2</a:t>
            </a:r>
            <a:r>
              <a:rPr lang="en-US" altLang="zh-CN" sz="1400" dirty="0"/>
              <a:t>.</a:t>
            </a:r>
            <a:r>
              <a:rPr lang="zh-CN" altLang="en-US" sz="1400" dirty="0"/>
              <a:t>得到函数的计算结果</a:t>
            </a:r>
            <a:endParaRPr lang="zh-CN" altLang="en-US" sz="16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9A746F1-C7C2-4267-B615-B5DB9B8E84E2}"/>
              </a:ext>
            </a:extLst>
          </p:cNvPr>
          <p:cNvSpPr txBox="1"/>
          <p:nvPr/>
        </p:nvSpPr>
        <p:spPr>
          <a:xfrm>
            <a:off x="1635905" y="785103"/>
            <a:ext cx="7922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u="sng" dirty="0">
                <a:solidFill>
                  <a:schemeClr val="accent6">
                    <a:lumMod val="75000"/>
                  </a:schemeClr>
                </a:solidFill>
              </a:rPr>
              <a:t>(1+2/4-5)</a:t>
            </a:r>
            <a:r>
              <a:rPr lang="en-US" altLang="zh-CN" sz="1600" dirty="0"/>
              <a:t>*</a:t>
            </a:r>
            <a:r>
              <a:rPr lang="en-US" altLang="zh-CN" sz="1600" dirty="0">
                <a:solidFill>
                  <a:srgbClr val="00B0F0"/>
                </a:solidFill>
              </a:rPr>
              <a:t>11</a:t>
            </a:r>
            <a:r>
              <a:rPr lang="en-US" altLang="zh-CN" sz="1600" dirty="0"/>
              <a:t>-(6*9*</a:t>
            </a:r>
            <a:r>
              <a:rPr lang="en-US" altLang="zh-CN" sz="1600" dirty="0">
                <a:solidFill>
                  <a:srgbClr val="00B0F0"/>
                </a:solidFill>
              </a:rPr>
              <a:t>14</a:t>
            </a:r>
            <a:r>
              <a:rPr lang="en-US" altLang="zh-CN" sz="1600" dirty="0"/>
              <a:t>)			</a:t>
            </a:r>
            <a:r>
              <a:rPr lang="en-US" altLang="zh-CN" sz="1400" dirty="0"/>
              <a:t>Step4.</a:t>
            </a:r>
            <a:r>
              <a:rPr lang="zh-CN" altLang="en-US" sz="1400" dirty="0"/>
              <a:t>据括号得到优先级计算括号式子</a:t>
            </a:r>
            <a:r>
              <a:rPr lang="en-US" altLang="zh-CN" sz="1400" dirty="0"/>
              <a:t>1</a:t>
            </a:r>
            <a:endParaRPr lang="zh-CN" altLang="en-US" sz="16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2598E52-78D8-4117-917A-9E8A88B7BC62}"/>
              </a:ext>
            </a:extLst>
          </p:cNvPr>
          <p:cNvSpPr txBox="1"/>
          <p:nvPr/>
        </p:nvSpPr>
        <p:spPr>
          <a:xfrm>
            <a:off x="1640554" y="1179945"/>
            <a:ext cx="72394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-3.5</a:t>
            </a:r>
            <a:r>
              <a:rPr lang="en-US" altLang="zh-CN" sz="1600" dirty="0"/>
              <a:t>*</a:t>
            </a:r>
            <a:r>
              <a:rPr lang="en-US" altLang="zh-CN" sz="1600" dirty="0">
                <a:solidFill>
                  <a:srgbClr val="00B0F0"/>
                </a:solidFill>
              </a:rPr>
              <a:t>11</a:t>
            </a:r>
            <a:r>
              <a:rPr lang="en-US" altLang="zh-CN" sz="1600" dirty="0"/>
              <a:t>- (6*9*</a:t>
            </a:r>
            <a:r>
              <a:rPr lang="en-US" altLang="zh-CN" sz="1600" dirty="0">
                <a:solidFill>
                  <a:srgbClr val="00B0F0"/>
                </a:solidFill>
              </a:rPr>
              <a:t>14</a:t>
            </a:r>
            <a:r>
              <a:rPr lang="en-US" altLang="zh-CN" sz="1600" dirty="0"/>
              <a:t>) 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				</a:t>
            </a:r>
            <a:r>
              <a:rPr lang="en-US" altLang="zh-CN" sz="1400" dirty="0">
                <a:solidFill>
                  <a:srgbClr val="81A27F"/>
                </a:solidFill>
              </a:rPr>
              <a:t>Result3</a:t>
            </a:r>
            <a:r>
              <a:rPr lang="en-US" altLang="zh-CN" sz="1400" dirty="0"/>
              <a:t>.</a:t>
            </a:r>
            <a:r>
              <a:rPr lang="zh-CN" altLang="en-US" sz="1400" dirty="0"/>
              <a:t>得到括号式子计算结果</a:t>
            </a:r>
            <a:endParaRPr lang="zh-CN" altLang="en-US" sz="16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C6A9357-8048-407A-94E8-38B0352710EE}"/>
              </a:ext>
            </a:extLst>
          </p:cNvPr>
          <p:cNvSpPr txBox="1"/>
          <p:nvPr/>
        </p:nvSpPr>
        <p:spPr>
          <a:xfrm>
            <a:off x="1640554" y="2881569"/>
            <a:ext cx="10185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-3.5</a:t>
            </a:r>
            <a:r>
              <a:rPr lang="en-US" altLang="zh-CN" sz="2400" b="1" dirty="0"/>
              <a:t>*</a:t>
            </a:r>
            <a:r>
              <a:rPr lang="en-US" altLang="zh-CN" sz="2400" b="1" dirty="0">
                <a:solidFill>
                  <a:srgbClr val="00B0F0"/>
                </a:solidFill>
              </a:rPr>
              <a:t>11</a:t>
            </a:r>
            <a:r>
              <a:rPr lang="en-US" altLang="zh-CN" sz="2400" b="1" dirty="0"/>
              <a:t>-</a:t>
            </a:r>
            <a:r>
              <a:rPr lang="en-US" altLang="zh-CN" sz="2400" b="1" u="sng" dirty="0">
                <a:solidFill>
                  <a:srgbClr val="7030A0"/>
                </a:solidFill>
              </a:rPr>
              <a:t>(6*9*14)	</a:t>
            </a:r>
            <a:r>
              <a:rPr lang="en-US" altLang="zh-CN" sz="2400" b="1" dirty="0">
                <a:solidFill>
                  <a:srgbClr val="7030A0"/>
                </a:solidFill>
              </a:rPr>
              <a:t>			</a:t>
            </a:r>
            <a:r>
              <a:rPr lang="en-US" altLang="zh-CN" sz="2000" b="1" dirty="0"/>
              <a:t>Step5.</a:t>
            </a:r>
            <a:r>
              <a:rPr lang="zh-CN" altLang="en-US" sz="2000" b="1" dirty="0"/>
              <a:t>据括号得到优先级计算括号式子</a:t>
            </a:r>
            <a:r>
              <a:rPr lang="en-US" altLang="zh-CN" sz="2000" b="1" dirty="0"/>
              <a:t>2</a:t>
            </a:r>
            <a:endParaRPr lang="zh-CN" altLang="en-US" sz="2400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55F0B2A-FDEC-4292-9883-7F799E38501D}"/>
              </a:ext>
            </a:extLst>
          </p:cNvPr>
          <p:cNvSpPr txBox="1"/>
          <p:nvPr/>
        </p:nvSpPr>
        <p:spPr>
          <a:xfrm>
            <a:off x="1635905" y="3390407"/>
            <a:ext cx="9353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-3.5</a:t>
            </a:r>
            <a:r>
              <a:rPr lang="en-US" altLang="zh-CN" sz="2400" b="1" dirty="0"/>
              <a:t>*</a:t>
            </a:r>
            <a:r>
              <a:rPr lang="en-US" altLang="zh-CN" sz="2400" b="1" dirty="0">
                <a:solidFill>
                  <a:srgbClr val="00B0F0"/>
                </a:solidFill>
              </a:rPr>
              <a:t>11</a:t>
            </a:r>
            <a:r>
              <a:rPr lang="en-US" altLang="zh-CN" sz="2400" b="1" dirty="0"/>
              <a:t>-</a:t>
            </a:r>
            <a:r>
              <a:rPr lang="en-US" altLang="zh-CN" sz="2400" b="1" dirty="0">
                <a:solidFill>
                  <a:srgbClr val="7030A0"/>
                </a:solidFill>
              </a:rPr>
              <a:t>756					</a:t>
            </a:r>
            <a:r>
              <a:rPr lang="en-US" altLang="zh-CN" sz="2000" b="1" dirty="0">
                <a:solidFill>
                  <a:srgbClr val="7030A0"/>
                </a:solidFill>
              </a:rPr>
              <a:t>Result4.</a:t>
            </a:r>
            <a:r>
              <a:rPr lang="zh-CN" altLang="en-US" sz="2000" b="1" dirty="0"/>
              <a:t>得到括号式子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计算结果</a:t>
            </a:r>
            <a:endParaRPr lang="zh-CN" altLang="en-US" sz="2400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D741810-CC4D-4715-BE2F-CF60BC8F2FB4}"/>
              </a:ext>
            </a:extLst>
          </p:cNvPr>
          <p:cNvSpPr txBox="1"/>
          <p:nvPr/>
        </p:nvSpPr>
        <p:spPr>
          <a:xfrm>
            <a:off x="1635905" y="11956101"/>
            <a:ext cx="10556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u="sng" dirty="0">
                <a:solidFill>
                  <a:schemeClr val="accent5">
                    <a:lumMod val="75000"/>
                  </a:schemeClr>
                </a:solidFill>
              </a:rPr>
              <a:t>-3.5*11</a:t>
            </a:r>
            <a:r>
              <a:rPr lang="en-US" altLang="zh-CN" sz="2400" b="1" dirty="0"/>
              <a:t>-</a:t>
            </a:r>
            <a:r>
              <a:rPr lang="en-US" altLang="zh-CN" sz="2400" b="1" dirty="0">
                <a:solidFill>
                  <a:srgbClr val="7030A0"/>
                </a:solidFill>
              </a:rPr>
              <a:t>756					</a:t>
            </a:r>
            <a:r>
              <a:rPr lang="en-US" altLang="zh-CN" sz="2000" b="1" dirty="0"/>
              <a:t>Step6.</a:t>
            </a:r>
            <a:r>
              <a:rPr lang="zh-CN" altLang="en-US" sz="2000" b="1" dirty="0"/>
              <a:t>无括号式子从左至右四则运算优先级</a:t>
            </a:r>
            <a:endParaRPr lang="zh-CN" altLang="en-US" sz="2400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20FC7F9-4E5C-42F6-B815-32E115B8733A}"/>
              </a:ext>
            </a:extLst>
          </p:cNvPr>
          <p:cNvSpPr txBox="1"/>
          <p:nvPr/>
        </p:nvSpPr>
        <p:spPr>
          <a:xfrm>
            <a:off x="1635905" y="12485134"/>
            <a:ext cx="9353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</a:rPr>
              <a:t>-38.5</a:t>
            </a:r>
            <a:r>
              <a:rPr lang="en-US" altLang="zh-CN" sz="2400" b="1" dirty="0"/>
              <a:t>-</a:t>
            </a:r>
            <a:r>
              <a:rPr lang="en-US" altLang="zh-CN" sz="2400" b="1" dirty="0">
                <a:solidFill>
                  <a:srgbClr val="7030A0"/>
                </a:solidFill>
              </a:rPr>
              <a:t>756					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</a:rPr>
              <a:t>Result5.</a:t>
            </a:r>
            <a:r>
              <a:rPr lang="zh-CN" altLang="en-US" sz="2000" b="1" dirty="0"/>
              <a:t>得到乘法运算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计算结果</a:t>
            </a:r>
            <a:endParaRPr lang="zh-CN" altLang="en-US" sz="2400" b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25D955D-232D-46F2-A725-2769FA520CDD}"/>
              </a:ext>
            </a:extLst>
          </p:cNvPr>
          <p:cNvSpPr txBox="1"/>
          <p:nvPr/>
        </p:nvSpPr>
        <p:spPr>
          <a:xfrm>
            <a:off x="1635905" y="13003087"/>
            <a:ext cx="10128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u="sng" dirty="0">
                <a:solidFill>
                  <a:srgbClr val="FF0000"/>
                </a:solidFill>
              </a:rPr>
              <a:t>-38.5-756</a:t>
            </a:r>
            <a:r>
              <a:rPr lang="en-US" altLang="zh-CN" sz="2400" b="1" dirty="0">
                <a:solidFill>
                  <a:srgbClr val="7030A0"/>
                </a:solidFill>
              </a:rPr>
              <a:t>					</a:t>
            </a:r>
            <a:r>
              <a:rPr lang="en-US" altLang="zh-CN" sz="2400" b="1" dirty="0"/>
              <a:t>Step7.</a:t>
            </a:r>
            <a:r>
              <a:rPr lang="zh-CN" altLang="en-US" sz="2400" b="1" dirty="0"/>
              <a:t>无括号</a:t>
            </a:r>
            <a:r>
              <a:rPr lang="en-US" altLang="zh-CN" sz="2400" b="1" dirty="0"/>
              <a:t>Base Case</a:t>
            </a:r>
            <a:r>
              <a:rPr lang="zh-CN" altLang="en-US" sz="2400" b="1" dirty="0"/>
              <a:t>二元运算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DC60490-4A8E-459A-9632-23242DF812FD}"/>
              </a:ext>
            </a:extLst>
          </p:cNvPr>
          <p:cNvSpPr txBox="1"/>
          <p:nvPr/>
        </p:nvSpPr>
        <p:spPr>
          <a:xfrm>
            <a:off x="1635905" y="13474552"/>
            <a:ext cx="8060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-717.5						Result6.</a:t>
            </a:r>
            <a:r>
              <a:rPr lang="zh-CN" altLang="en-US" sz="2400" b="1" dirty="0"/>
              <a:t>最终结果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58DADC2-74AB-4C2B-BB1C-722406902D33}"/>
              </a:ext>
            </a:extLst>
          </p:cNvPr>
          <p:cNvSpPr txBox="1"/>
          <p:nvPr/>
        </p:nvSpPr>
        <p:spPr>
          <a:xfrm>
            <a:off x="1635905" y="-2245034"/>
            <a:ext cx="6479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(1+2/4-a)*sum(a,b)-(6*9*sub(d,a))	</a:t>
            </a:r>
            <a:r>
              <a:rPr lang="en-US" altLang="zh-CN" sz="1400" dirty="0"/>
              <a:t>Step1.</a:t>
            </a:r>
            <a:r>
              <a:rPr lang="zh-CN" altLang="en-US" sz="1400" dirty="0"/>
              <a:t>读入表达式</a:t>
            </a:r>
            <a:r>
              <a:rPr lang="en-US" altLang="zh-CN" sz="1400" dirty="0"/>
              <a:t>(</a:t>
            </a:r>
            <a:r>
              <a:rPr lang="zh-CN" altLang="en-US" sz="1400" dirty="0"/>
              <a:t>经过括号检查</a:t>
            </a:r>
            <a:r>
              <a:rPr lang="en-US" altLang="zh-CN" sz="1400" dirty="0"/>
              <a:t>)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530244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729820F-C230-4187-9DFE-3C999DBF5103}"/>
              </a:ext>
            </a:extLst>
          </p:cNvPr>
          <p:cNvSpPr txBox="1"/>
          <p:nvPr/>
        </p:nvSpPr>
        <p:spPr>
          <a:xfrm>
            <a:off x="0" y="0"/>
            <a:ext cx="30652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latin typeface="Segoe UI Historic" panose="020B0502040204020203" pitchFamily="34" charset="0"/>
                <a:cs typeface="Segoe UI Historic" panose="020B0502040204020203" pitchFamily="34" charset="0"/>
              </a:rPr>
              <a:t>2.</a:t>
            </a:r>
            <a:r>
              <a:rPr lang="zh-CN" altLang="en-US" sz="4800" b="1" dirty="0">
                <a:latin typeface="Segoe UI Historic" panose="020B0502040204020203" pitchFamily="34" charset="0"/>
                <a:cs typeface="Segoe UI Historic" panose="020B0502040204020203" pitchFamily="34" charset="0"/>
              </a:rPr>
              <a:t>功能实现</a:t>
            </a:r>
            <a:endParaRPr lang="en-US" altLang="zh-CN" sz="4800" b="1" dirty="0">
              <a:latin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0D0ADCB-F7BF-4B88-BCC6-68B8F1C6D602}"/>
              </a:ext>
            </a:extLst>
          </p:cNvPr>
          <p:cNvSpPr txBox="1"/>
          <p:nvPr/>
        </p:nvSpPr>
        <p:spPr>
          <a:xfrm>
            <a:off x="1635905" y="-1952374"/>
            <a:ext cx="5463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(1+2/4-</a:t>
            </a:r>
            <a:r>
              <a:rPr lang="en-US" altLang="zh-CN" sz="1600" u="sng" dirty="0">
                <a:solidFill>
                  <a:srgbClr val="FF0000"/>
                </a:solidFill>
              </a:rPr>
              <a:t>a</a:t>
            </a:r>
            <a:r>
              <a:rPr lang="en-US" altLang="zh-CN" sz="1600" dirty="0"/>
              <a:t>)*sum(</a:t>
            </a:r>
            <a:r>
              <a:rPr lang="en-US" altLang="zh-CN" sz="1600" u="sng" dirty="0">
                <a:solidFill>
                  <a:srgbClr val="FF0000"/>
                </a:solidFill>
              </a:rPr>
              <a:t>a</a:t>
            </a:r>
            <a:r>
              <a:rPr lang="en-US" altLang="zh-CN" sz="1600" dirty="0"/>
              <a:t>,</a:t>
            </a:r>
            <a:r>
              <a:rPr lang="en-US" altLang="zh-CN" sz="1600" u="sng" dirty="0">
                <a:solidFill>
                  <a:srgbClr val="FF0000"/>
                </a:solidFill>
              </a:rPr>
              <a:t>b</a:t>
            </a:r>
            <a:r>
              <a:rPr lang="en-US" altLang="zh-CN" sz="1600" dirty="0"/>
              <a:t>)-(6*9*sub(</a:t>
            </a:r>
            <a:r>
              <a:rPr lang="en-US" altLang="zh-CN" sz="1600" u="sng" dirty="0">
                <a:solidFill>
                  <a:srgbClr val="FF0000"/>
                </a:solidFill>
              </a:rPr>
              <a:t>d</a:t>
            </a:r>
            <a:r>
              <a:rPr lang="en-US" altLang="zh-CN" sz="1600" dirty="0"/>
              <a:t>,</a:t>
            </a:r>
            <a:r>
              <a:rPr lang="en-US" altLang="zh-CN" sz="1600" u="sng" dirty="0">
                <a:solidFill>
                  <a:srgbClr val="FF0000"/>
                </a:solidFill>
              </a:rPr>
              <a:t>a</a:t>
            </a:r>
            <a:r>
              <a:rPr lang="en-US" altLang="zh-CN" sz="1600" dirty="0"/>
              <a:t>))	</a:t>
            </a:r>
            <a:r>
              <a:rPr lang="en-US" altLang="zh-CN" sz="1400" dirty="0"/>
              <a:t>Step2.</a:t>
            </a:r>
            <a:r>
              <a:rPr lang="zh-CN" altLang="en-US" sz="1400" dirty="0"/>
              <a:t>计算所有变量</a:t>
            </a:r>
            <a:endParaRPr lang="zh-CN" altLang="en-US" sz="1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F709089-3176-4444-B9FF-F3C4F8BFD75B}"/>
              </a:ext>
            </a:extLst>
          </p:cNvPr>
          <p:cNvSpPr txBox="1"/>
          <p:nvPr/>
        </p:nvSpPr>
        <p:spPr>
          <a:xfrm>
            <a:off x="1635905" y="-1690492"/>
            <a:ext cx="6096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(1+2/4-</a:t>
            </a:r>
            <a:r>
              <a:rPr lang="en-US" altLang="zh-CN" sz="1600" dirty="0">
                <a:solidFill>
                  <a:srgbClr val="FF0000"/>
                </a:solidFill>
              </a:rPr>
              <a:t>5</a:t>
            </a:r>
            <a:r>
              <a:rPr lang="en-US" altLang="zh-CN" sz="1600" dirty="0"/>
              <a:t>)*sum(</a:t>
            </a:r>
            <a:r>
              <a:rPr lang="en-US" altLang="zh-CN" sz="1600" dirty="0">
                <a:solidFill>
                  <a:srgbClr val="FF0000"/>
                </a:solidFill>
              </a:rPr>
              <a:t>5</a:t>
            </a:r>
            <a:r>
              <a:rPr lang="en-US" altLang="zh-CN" sz="1600" dirty="0"/>
              <a:t>,</a:t>
            </a:r>
            <a:r>
              <a:rPr lang="en-US" altLang="zh-CN" sz="1600" dirty="0">
                <a:solidFill>
                  <a:srgbClr val="FF0000"/>
                </a:solidFill>
              </a:rPr>
              <a:t>6</a:t>
            </a:r>
            <a:r>
              <a:rPr lang="en-US" altLang="zh-CN" sz="1600" dirty="0"/>
              <a:t>)-(6*9*sub(</a:t>
            </a:r>
            <a:r>
              <a:rPr lang="en-US" altLang="zh-CN" sz="1600" dirty="0">
                <a:solidFill>
                  <a:srgbClr val="FF0000"/>
                </a:solidFill>
              </a:rPr>
              <a:t>19</a:t>
            </a:r>
            <a:r>
              <a:rPr lang="en-US" altLang="zh-CN" sz="1600" dirty="0"/>
              <a:t>,</a:t>
            </a:r>
            <a:r>
              <a:rPr lang="en-US" altLang="zh-CN" sz="1600" dirty="0">
                <a:solidFill>
                  <a:srgbClr val="FF0000"/>
                </a:solidFill>
              </a:rPr>
              <a:t>5</a:t>
            </a:r>
            <a:r>
              <a:rPr lang="en-US" altLang="zh-CN" sz="1600" dirty="0"/>
              <a:t>))	</a:t>
            </a:r>
            <a:r>
              <a:rPr lang="en-US" altLang="zh-CN" sz="1400" dirty="0">
                <a:solidFill>
                  <a:srgbClr val="FF0000"/>
                </a:solidFill>
              </a:rPr>
              <a:t>Result1</a:t>
            </a:r>
            <a:r>
              <a:rPr lang="en-US" altLang="zh-CN" sz="1400" dirty="0"/>
              <a:t>.</a:t>
            </a:r>
            <a:r>
              <a:rPr lang="zh-CN" altLang="en-US" sz="1400" dirty="0"/>
              <a:t>得到变量的计算结果</a:t>
            </a:r>
            <a:endParaRPr lang="zh-CN" altLang="en-US" sz="16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6978A43-8C18-48FF-85EF-8ABE86782CB2}"/>
              </a:ext>
            </a:extLst>
          </p:cNvPr>
          <p:cNvSpPr txBox="1"/>
          <p:nvPr/>
        </p:nvSpPr>
        <p:spPr>
          <a:xfrm>
            <a:off x="1635905" y="-1338096"/>
            <a:ext cx="5463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(1+2/4-</a:t>
            </a:r>
            <a:r>
              <a:rPr lang="en-US" altLang="zh-CN" sz="1600" dirty="0">
                <a:solidFill>
                  <a:srgbClr val="FF0000"/>
                </a:solidFill>
              </a:rPr>
              <a:t>5</a:t>
            </a:r>
            <a:r>
              <a:rPr lang="en-US" altLang="zh-CN" sz="1600" dirty="0"/>
              <a:t>)*</a:t>
            </a:r>
            <a:r>
              <a:rPr lang="en-US" altLang="zh-CN" sz="1600" u="sng" dirty="0">
                <a:solidFill>
                  <a:srgbClr val="00B0F0"/>
                </a:solidFill>
              </a:rPr>
              <a:t>sum(5,6)</a:t>
            </a:r>
            <a:r>
              <a:rPr lang="en-US" altLang="zh-CN" sz="1600" dirty="0"/>
              <a:t>-(6*9*</a:t>
            </a:r>
            <a:r>
              <a:rPr lang="en-US" altLang="zh-CN" sz="1600" u="sng" dirty="0">
                <a:solidFill>
                  <a:srgbClr val="00B0F0"/>
                </a:solidFill>
              </a:rPr>
              <a:t>sub(19,5)</a:t>
            </a:r>
            <a:r>
              <a:rPr lang="en-US" altLang="zh-CN" sz="1600" dirty="0"/>
              <a:t>)	</a:t>
            </a:r>
            <a:r>
              <a:rPr lang="en-US" altLang="zh-CN" sz="1400" dirty="0"/>
              <a:t>Step3.</a:t>
            </a:r>
            <a:r>
              <a:rPr lang="zh-CN" altLang="en-US" sz="1400" dirty="0"/>
              <a:t>计算所有函数</a:t>
            </a:r>
            <a:endParaRPr lang="zh-CN" altLang="en-US" sz="16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0D270C0-CF96-4C6C-8096-93689CBBDD8B}"/>
              </a:ext>
            </a:extLst>
          </p:cNvPr>
          <p:cNvSpPr txBox="1"/>
          <p:nvPr/>
        </p:nvSpPr>
        <p:spPr>
          <a:xfrm>
            <a:off x="1635905" y="-952831"/>
            <a:ext cx="7059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(1+2/4-</a:t>
            </a:r>
            <a:r>
              <a:rPr lang="en-US" altLang="zh-CN" sz="1600" dirty="0">
                <a:solidFill>
                  <a:srgbClr val="FF0000"/>
                </a:solidFill>
              </a:rPr>
              <a:t>5</a:t>
            </a:r>
            <a:r>
              <a:rPr lang="en-US" altLang="zh-CN" sz="1600" dirty="0"/>
              <a:t>)*</a:t>
            </a:r>
            <a:r>
              <a:rPr lang="en-US" altLang="zh-CN" sz="1600" dirty="0">
                <a:solidFill>
                  <a:srgbClr val="00B0F0"/>
                </a:solidFill>
              </a:rPr>
              <a:t>11</a:t>
            </a:r>
            <a:r>
              <a:rPr lang="en-US" altLang="zh-CN" sz="1600" dirty="0"/>
              <a:t>-(6*9*</a:t>
            </a:r>
            <a:r>
              <a:rPr lang="en-US" altLang="zh-CN" sz="1600" dirty="0">
                <a:solidFill>
                  <a:srgbClr val="00B0F0"/>
                </a:solidFill>
              </a:rPr>
              <a:t>14</a:t>
            </a:r>
            <a:r>
              <a:rPr lang="en-US" altLang="zh-CN" sz="1600" dirty="0"/>
              <a:t>)			</a:t>
            </a:r>
            <a:r>
              <a:rPr lang="en-US" altLang="zh-CN" sz="1400" dirty="0">
                <a:solidFill>
                  <a:srgbClr val="00B0F0"/>
                </a:solidFill>
              </a:rPr>
              <a:t>Result2</a:t>
            </a:r>
            <a:r>
              <a:rPr lang="en-US" altLang="zh-CN" sz="1400" dirty="0"/>
              <a:t>.</a:t>
            </a:r>
            <a:r>
              <a:rPr lang="zh-CN" altLang="en-US" sz="1400" dirty="0"/>
              <a:t>得到函数的计算结果</a:t>
            </a:r>
            <a:endParaRPr lang="zh-CN" altLang="en-US" sz="16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9A746F1-C7C2-4267-B615-B5DB9B8E84E2}"/>
              </a:ext>
            </a:extLst>
          </p:cNvPr>
          <p:cNvSpPr txBox="1"/>
          <p:nvPr/>
        </p:nvSpPr>
        <p:spPr>
          <a:xfrm>
            <a:off x="1635905" y="-770020"/>
            <a:ext cx="7922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u="sng" dirty="0">
                <a:solidFill>
                  <a:schemeClr val="accent6">
                    <a:lumMod val="75000"/>
                  </a:schemeClr>
                </a:solidFill>
              </a:rPr>
              <a:t>(1+2/4-5)</a:t>
            </a:r>
            <a:r>
              <a:rPr lang="en-US" altLang="zh-CN" sz="1600" dirty="0"/>
              <a:t>*</a:t>
            </a:r>
            <a:r>
              <a:rPr lang="en-US" altLang="zh-CN" sz="1600" dirty="0">
                <a:solidFill>
                  <a:srgbClr val="00B0F0"/>
                </a:solidFill>
              </a:rPr>
              <a:t>11</a:t>
            </a:r>
            <a:r>
              <a:rPr lang="en-US" altLang="zh-CN" sz="1600" dirty="0"/>
              <a:t>-(6*9*</a:t>
            </a:r>
            <a:r>
              <a:rPr lang="en-US" altLang="zh-CN" sz="1600" dirty="0">
                <a:solidFill>
                  <a:srgbClr val="00B0F0"/>
                </a:solidFill>
              </a:rPr>
              <a:t>14</a:t>
            </a:r>
            <a:r>
              <a:rPr lang="en-US" altLang="zh-CN" sz="1600" dirty="0"/>
              <a:t>)			</a:t>
            </a:r>
            <a:r>
              <a:rPr lang="en-US" altLang="zh-CN" sz="1400" dirty="0"/>
              <a:t>Step4.</a:t>
            </a:r>
            <a:r>
              <a:rPr lang="zh-CN" altLang="en-US" sz="1400" dirty="0"/>
              <a:t>据括号得到优先级计算括号式子</a:t>
            </a:r>
            <a:r>
              <a:rPr lang="en-US" altLang="zh-CN" sz="1400" dirty="0"/>
              <a:t>1</a:t>
            </a:r>
            <a:endParaRPr lang="zh-CN" altLang="en-US" sz="16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2598E52-78D8-4117-917A-9E8A88B7BC62}"/>
              </a:ext>
            </a:extLst>
          </p:cNvPr>
          <p:cNvSpPr txBox="1"/>
          <p:nvPr/>
        </p:nvSpPr>
        <p:spPr>
          <a:xfrm>
            <a:off x="1640554" y="-375178"/>
            <a:ext cx="72394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-3.5</a:t>
            </a:r>
            <a:r>
              <a:rPr lang="en-US" altLang="zh-CN" sz="1600" dirty="0"/>
              <a:t>*</a:t>
            </a:r>
            <a:r>
              <a:rPr lang="en-US" altLang="zh-CN" sz="1600" dirty="0">
                <a:solidFill>
                  <a:srgbClr val="00B0F0"/>
                </a:solidFill>
              </a:rPr>
              <a:t>11</a:t>
            </a:r>
            <a:r>
              <a:rPr lang="en-US" altLang="zh-CN" sz="1600" dirty="0"/>
              <a:t>- (6*9*</a:t>
            </a:r>
            <a:r>
              <a:rPr lang="en-US" altLang="zh-CN" sz="1600" dirty="0">
                <a:solidFill>
                  <a:srgbClr val="00B0F0"/>
                </a:solidFill>
              </a:rPr>
              <a:t>14</a:t>
            </a:r>
            <a:r>
              <a:rPr lang="en-US" altLang="zh-CN" sz="1600" dirty="0"/>
              <a:t>) 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				</a:t>
            </a:r>
            <a:r>
              <a:rPr lang="en-US" altLang="zh-CN" sz="1400" dirty="0">
                <a:solidFill>
                  <a:srgbClr val="81A27F"/>
                </a:solidFill>
              </a:rPr>
              <a:t>Result3</a:t>
            </a:r>
            <a:r>
              <a:rPr lang="en-US" altLang="zh-CN" sz="1400" dirty="0"/>
              <a:t>.</a:t>
            </a:r>
            <a:r>
              <a:rPr lang="zh-CN" altLang="en-US" sz="1400" dirty="0"/>
              <a:t>得到括号式子计算结果</a:t>
            </a:r>
            <a:endParaRPr lang="zh-CN" altLang="en-US" sz="16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C6A9357-8048-407A-94E8-38B0352710EE}"/>
              </a:ext>
            </a:extLst>
          </p:cNvPr>
          <p:cNvSpPr txBox="1"/>
          <p:nvPr/>
        </p:nvSpPr>
        <p:spPr>
          <a:xfrm>
            <a:off x="1640554" y="728633"/>
            <a:ext cx="7922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-3.5</a:t>
            </a:r>
            <a:r>
              <a:rPr lang="en-US" altLang="zh-CN" sz="1600" dirty="0"/>
              <a:t>*</a:t>
            </a:r>
            <a:r>
              <a:rPr lang="en-US" altLang="zh-CN" sz="1600" dirty="0">
                <a:solidFill>
                  <a:srgbClr val="00B0F0"/>
                </a:solidFill>
              </a:rPr>
              <a:t>11</a:t>
            </a:r>
            <a:r>
              <a:rPr lang="en-US" altLang="zh-CN" sz="1600" dirty="0"/>
              <a:t>-</a:t>
            </a:r>
            <a:r>
              <a:rPr lang="en-US" altLang="zh-CN" sz="1600" u="sng" dirty="0">
                <a:solidFill>
                  <a:srgbClr val="7030A0"/>
                </a:solidFill>
              </a:rPr>
              <a:t>(6*9*14)	</a:t>
            </a:r>
            <a:r>
              <a:rPr lang="en-US" altLang="zh-CN" sz="1600" dirty="0">
                <a:solidFill>
                  <a:srgbClr val="7030A0"/>
                </a:solidFill>
              </a:rPr>
              <a:t>			</a:t>
            </a:r>
            <a:r>
              <a:rPr lang="en-US" altLang="zh-CN" sz="1400" dirty="0"/>
              <a:t>Step5.</a:t>
            </a:r>
            <a:r>
              <a:rPr lang="zh-CN" altLang="en-US" sz="1400" dirty="0"/>
              <a:t>据括号得到优先级计算括号式子</a:t>
            </a:r>
            <a:r>
              <a:rPr lang="en-US" altLang="zh-CN" sz="1400" dirty="0"/>
              <a:t>2</a:t>
            </a:r>
            <a:endParaRPr lang="zh-CN" altLang="en-US" sz="16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55F0B2A-FDEC-4292-9883-7F799E38501D}"/>
              </a:ext>
            </a:extLst>
          </p:cNvPr>
          <p:cNvSpPr txBox="1"/>
          <p:nvPr/>
        </p:nvSpPr>
        <p:spPr>
          <a:xfrm>
            <a:off x="1635905" y="2913129"/>
            <a:ext cx="9353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-3.5</a:t>
            </a:r>
            <a:r>
              <a:rPr lang="en-US" altLang="zh-CN" sz="2400" b="1" dirty="0"/>
              <a:t>*</a:t>
            </a:r>
            <a:r>
              <a:rPr lang="en-US" altLang="zh-CN" sz="2400" b="1" dirty="0">
                <a:solidFill>
                  <a:srgbClr val="00B0F0"/>
                </a:solidFill>
              </a:rPr>
              <a:t>11</a:t>
            </a:r>
            <a:r>
              <a:rPr lang="en-US" altLang="zh-CN" sz="2400" b="1" dirty="0"/>
              <a:t>-</a:t>
            </a:r>
            <a:r>
              <a:rPr lang="en-US" altLang="zh-CN" sz="2400" b="1" dirty="0">
                <a:solidFill>
                  <a:srgbClr val="7030A0"/>
                </a:solidFill>
              </a:rPr>
              <a:t>756					</a:t>
            </a:r>
            <a:r>
              <a:rPr lang="en-US" altLang="zh-CN" sz="2000" b="1" dirty="0">
                <a:solidFill>
                  <a:srgbClr val="7030A0"/>
                </a:solidFill>
              </a:rPr>
              <a:t>Result4.</a:t>
            </a:r>
            <a:r>
              <a:rPr lang="zh-CN" altLang="en-US" sz="2000" b="1" dirty="0"/>
              <a:t>得到括号式子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计算结果</a:t>
            </a:r>
            <a:endParaRPr lang="zh-CN" altLang="en-US" sz="2400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D741810-CC4D-4715-BE2F-CF60BC8F2FB4}"/>
              </a:ext>
            </a:extLst>
          </p:cNvPr>
          <p:cNvSpPr txBox="1"/>
          <p:nvPr/>
        </p:nvSpPr>
        <p:spPr>
          <a:xfrm>
            <a:off x="1635905" y="3324795"/>
            <a:ext cx="10556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u="sng" dirty="0">
                <a:solidFill>
                  <a:schemeClr val="accent5">
                    <a:lumMod val="75000"/>
                  </a:schemeClr>
                </a:solidFill>
              </a:rPr>
              <a:t>-3.5*11</a:t>
            </a:r>
            <a:r>
              <a:rPr lang="en-US" altLang="zh-CN" sz="2400" b="1" dirty="0"/>
              <a:t>-</a:t>
            </a:r>
            <a:r>
              <a:rPr lang="en-US" altLang="zh-CN" sz="2400" b="1" dirty="0">
                <a:solidFill>
                  <a:srgbClr val="7030A0"/>
                </a:solidFill>
              </a:rPr>
              <a:t>756					</a:t>
            </a:r>
            <a:r>
              <a:rPr lang="en-US" altLang="zh-CN" sz="2000" b="1" dirty="0"/>
              <a:t>Step6.</a:t>
            </a:r>
            <a:r>
              <a:rPr lang="zh-CN" altLang="en-US" sz="2000" b="1" dirty="0"/>
              <a:t>无括号式子从左至右四则运算优先级</a:t>
            </a:r>
            <a:endParaRPr lang="zh-CN" altLang="en-US" sz="2400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20FC7F9-4E5C-42F6-B815-32E115B8733A}"/>
              </a:ext>
            </a:extLst>
          </p:cNvPr>
          <p:cNvSpPr txBox="1"/>
          <p:nvPr/>
        </p:nvSpPr>
        <p:spPr>
          <a:xfrm>
            <a:off x="1635905" y="12485134"/>
            <a:ext cx="9353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</a:rPr>
              <a:t>-38.5</a:t>
            </a:r>
            <a:r>
              <a:rPr lang="en-US" altLang="zh-CN" sz="2400" b="1" dirty="0"/>
              <a:t>-</a:t>
            </a:r>
            <a:r>
              <a:rPr lang="en-US" altLang="zh-CN" sz="2400" b="1" dirty="0">
                <a:solidFill>
                  <a:srgbClr val="7030A0"/>
                </a:solidFill>
              </a:rPr>
              <a:t>756					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</a:rPr>
              <a:t>Result5.</a:t>
            </a:r>
            <a:r>
              <a:rPr lang="zh-CN" altLang="en-US" sz="2000" b="1" dirty="0"/>
              <a:t>得到乘法运算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计算结果</a:t>
            </a:r>
            <a:endParaRPr lang="zh-CN" altLang="en-US" sz="2400" b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25D955D-232D-46F2-A725-2769FA520CDD}"/>
              </a:ext>
            </a:extLst>
          </p:cNvPr>
          <p:cNvSpPr txBox="1"/>
          <p:nvPr/>
        </p:nvSpPr>
        <p:spPr>
          <a:xfrm>
            <a:off x="1635905" y="13003087"/>
            <a:ext cx="10128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u="sng" dirty="0">
                <a:solidFill>
                  <a:srgbClr val="FF0000"/>
                </a:solidFill>
              </a:rPr>
              <a:t>-38.5-756</a:t>
            </a:r>
            <a:r>
              <a:rPr lang="en-US" altLang="zh-CN" sz="2400" b="1" dirty="0">
                <a:solidFill>
                  <a:srgbClr val="7030A0"/>
                </a:solidFill>
              </a:rPr>
              <a:t>					</a:t>
            </a:r>
            <a:r>
              <a:rPr lang="en-US" altLang="zh-CN" sz="2400" b="1" dirty="0"/>
              <a:t>Step7.</a:t>
            </a:r>
            <a:r>
              <a:rPr lang="zh-CN" altLang="en-US" sz="2400" b="1" dirty="0"/>
              <a:t>无括号</a:t>
            </a:r>
            <a:r>
              <a:rPr lang="en-US" altLang="zh-CN" sz="2400" b="1" dirty="0"/>
              <a:t>Base Case</a:t>
            </a:r>
            <a:r>
              <a:rPr lang="zh-CN" altLang="en-US" sz="2400" b="1" dirty="0"/>
              <a:t>二元运算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DC60490-4A8E-459A-9632-23242DF812FD}"/>
              </a:ext>
            </a:extLst>
          </p:cNvPr>
          <p:cNvSpPr txBox="1"/>
          <p:nvPr/>
        </p:nvSpPr>
        <p:spPr>
          <a:xfrm>
            <a:off x="1635905" y="13474552"/>
            <a:ext cx="8060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-717.5						Result6.</a:t>
            </a:r>
            <a:r>
              <a:rPr lang="zh-CN" altLang="en-US" sz="2400" b="1" dirty="0"/>
              <a:t>最终结果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58DADC2-74AB-4C2B-BB1C-722406902D33}"/>
              </a:ext>
            </a:extLst>
          </p:cNvPr>
          <p:cNvSpPr txBox="1"/>
          <p:nvPr/>
        </p:nvSpPr>
        <p:spPr>
          <a:xfrm>
            <a:off x="1635905" y="-2245034"/>
            <a:ext cx="6479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(1+2/4-a)*sum(a,b)-(6*9*sub(d,a))	</a:t>
            </a:r>
            <a:r>
              <a:rPr lang="en-US" altLang="zh-CN" sz="1400" dirty="0"/>
              <a:t>Step1.</a:t>
            </a:r>
            <a:r>
              <a:rPr lang="zh-CN" altLang="en-US" sz="1400" dirty="0"/>
              <a:t>读入表达式</a:t>
            </a:r>
            <a:r>
              <a:rPr lang="en-US" altLang="zh-CN" sz="1400" dirty="0"/>
              <a:t>(</a:t>
            </a:r>
            <a:r>
              <a:rPr lang="zh-CN" altLang="en-US" sz="1400" dirty="0"/>
              <a:t>经过括号检查</a:t>
            </a:r>
            <a:r>
              <a:rPr lang="en-US" altLang="zh-CN" sz="1400" dirty="0"/>
              <a:t>)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92465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729820F-C230-4187-9DFE-3C999DBF5103}"/>
              </a:ext>
            </a:extLst>
          </p:cNvPr>
          <p:cNvSpPr txBox="1"/>
          <p:nvPr/>
        </p:nvSpPr>
        <p:spPr>
          <a:xfrm>
            <a:off x="0" y="0"/>
            <a:ext cx="30652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latin typeface="Segoe UI Historic" panose="020B0502040204020203" pitchFamily="34" charset="0"/>
                <a:cs typeface="Segoe UI Historic" panose="020B0502040204020203" pitchFamily="34" charset="0"/>
              </a:rPr>
              <a:t>2.</a:t>
            </a:r>
            <a:r>
              <a:rPr lang="zh-CN" altLang="en-US" sz="4800" b="1" dirty="0">
                <a:latin typeface="Segoe UI Historic" panose="020B0502040204020203" pitchFamily="34" charset="0"/>
                <a:cs typeface="Segoe UI Historic" panose="020B0502040204020203" pitchFamily="34" charset="0"/>
              </a:rPr>
              <a:t>功能实现</a:t>
            </a:r>
            <a:endParaRPr lang="en-US" altLang="zh-CN" sz="4800" b="1" dirty="0">
              <a:latin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9A746F1-C7C2-4267-B615-B5DB9B8E84E2}"/>
              </a:ext>
            </a:extLst>
          </p:cNvPr>
          <p:cNvSpPr txBox="1"/>
          <p:nvPr/>
        </p:nvSpPr>
        <p:spPr>
          <a:xfrm>
            <a:off x="1635905" y="-1349337"/>
            <a:ext cx="7922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u="sng" dirty="0">
                <a:solidFill>
                  <a:schemeClr val="accent6">
                    <a:lumMod val="75000"/>
                  </a:schemeClr>
                </a:solidFill>
              </a:rPr>
              <a:t>(1+2/4-5)</a:t>
            </a:r>
            <a:r>
              <a:rPr lang="en-US" altLang="zh-CN" sz="1600" dirty="0"/>
              <a:t>*</a:t>
            </a:r>
            <a:r>
              <a:rPr lang="en-US" altLang="zh-CN" sz="1600" dirty="0">
                <a:solidFill>
                  <a:srgbClr val="00B0F0"/>
                </a:solidFill>
              </a:rPr>
              <a:t>11</a:t>
            </a:r>
            <a:r>
              <a:rPr lang="en-US" altLang="zh-CN" sz="1600" dirty="0"/>
              <a:t>-(6*9*</a:t>
            </a:r>
            <a:r>
              <a:rPr lang="en-US" altLang="zh-CN" sz="1600" dirty="0">
                <a:solidFill>
                  <a:srgbClr val="00B0F0"/>
                </a:solidFill>
              </a:rPr>
              <a:t>14</a:t>
            </a:r>
            <a:r>
              <a:rPr lang="en-US" altLang="zh-CN" sz="1600" dirty="0"/>
              <a:t>)			</a:t>
            </a:r>
            <a:r>
              <a:rPr lang="en-US" altLang="zh-CN" sz="1400" dirty="0"/>
              <a:t>Step4.</a:t>
            </a:r>
            <a:r>
              <a:rPr lang="zh-CN" altLang="en-US" sz="1400" dirty="0"/>
              <a:t>据括号得到优先级计算括号式子</a:t>
            </a:r>
            <a:r>
              <a:rPr lang="en-US" altLang="zh-CN" sz="1400" dirty="0"/>
              <a:t>1</a:t>
            </a:r>
            <a:endParaRPr lang="zh-CN" altLang="en-US" sz="16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2598E52-78D8-4117-917A-9E8A88B7BC62}"/>
              </a:ext>
            </a:extLst>
          </p:cNvPr>
          <p:cNvSpPr txBox="1"/>
          <p:nvPr/>
        </p:nvSpPr>
        <p:spPr>
          <a:xfrm>
            <a:off x="1640554" y="-954495"/>
            <a:ext cx="72394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-3.5</a:t>
            </a:r>
            <a:r>
              <a:rPr lang="en-US" altLang="zh-CN" sz="1600" dirty="0"/>
              <a:t>*</a:t>
            </a:r>
            <a:r>
              <a:rPr lang="en-US" altLang="zh-CN" sz="1600" dirty="0">
                <a:solidFill>
                  <a:srgbClr val="00B0F0"/>
                </a:solidFill>
              </a:rPr>
              <a:t>11</a:t>
            </a:r>
            <a:r>
              <a:rPr lang="en-US" altLang="zh-CN" sz="1600" dirty="0"/>
              <a:t>- (6*9*</a:t>
            </a:r>
            <a:r>
              <a:rPr lang="en-US" altLang="zh-CN" sz="1600" dirty="0">
                <a:solidFill>
                  <a:srgbClr val="00B0F0"/>
                </a:solidFill>
              </a:rPr>
              <a:t>14</a:t>
            </a:r>
            <a:r>
              <a:rPr lang="en-US" altLang="zh-CN" sz="1600" dirty="0"/>
              <a:t>) 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				</a:t>
            </a:r>
            <a:r>
              <a:rPr lang="en-US" altLang="zh-CN" sz="1400" dirty="0">
                <a:solidFill>
                  <a:srgbClr val="81A27F"/>
                </a:solidFill>
              </a:rPr>
              <a:t>Result3</a:t>
            </a:r>
            <a:r>
              <a:rPr lang="en-US" altLang="zh-CN" sz="1400" dirty="0"/>
              <a:t>.</a:t>
            </a:r>
            <a:r>
              <a:rPr lang="zh-CN" altLang="en-US" sz="1400" dirty="0"/>
              <a:t>得到括号式子计算结果</a:t>
            </a:r>
            <a:endParaRPr lang="zh-CN" altLang="en-US" sz="16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C6A9357-8048-407A-94E8-38B0352710EE}"/>
              </a:ext>
            </a:extLst>
          </p:cNvPr>
          <p:cNvSpPr txBox="1"/>
          <p:nvPr/>
        </p:nvSpPr>
        <p:spPr>
          <a:xfrm>
            <a:off x="1640554" y="708719"/>
            <a:ext cx="7922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-3.5</a:t>
            </a:r>
            <a:r>
              <a:rPr lang="en-US" altLang="zh-CN" sz="1600" dirty="0"/>
              <a:t>*</a:t>
            </a:r>
            <a:r>
              <a:rPr lang="en-US" altLang="zh-CN" sz="1600" dirty="0">
                <a:solidFill>
                  <a:srgbClr val="00B0F0"/>
                </a:solidFill>
              </a:rPr>
              <a:t>11</a:t>
            </a:r>
            <a:r>
              <a:rPr lang="en-US" altLang="zh-CN" sz="1600" dirty="0"/>
              <a:t>-</a:t>
            </a:r>
            <a:r>
              <a:rPr lang="en-US" altLang="zh-CN" sz="1600" u="sng" dirty="0">
                <a:solidFill>
                  <a:srgbClr val="7030A0"/>
                </a:solidFill>
              </a:rPr>
              <a:t>(6*9*14)	</a:t>
            </a:r>
            <a:r>
              <a:rPr lang="en-US" altLang="zh-CN" sz="1600" dirty="0">
                <a:solidFill>
                  <a:srgbClr val="7030A0"/>
                </a:solidFill>
              </a:rPr>
              <a:t>			</a:t>
            </a:r>
            <a:r>
              <a:rPr lang="en-US" altLang="zh-CN" sz="1400" dirty="0"/>
              <a:t>Step5.</a:t>
            </a:r>
            <a:r>
              <a:rPr lang="zh-CN" altLang="en-US" sz="1400" dirty="0"/>
              <a:t>据括号得到优先级计算括号式子</a:t>
            </a:r>
            <a:r>
              <a:rPr lang="en-US" altLang="zh-CN" sz="1400" dirty="0"/>
              <a:t>2</a:t>
            </a:r>
            <a:endParaRPr lang="zh-CN" altLang="en-US" sz="16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55F0B2A-FDEC-4292-9883-7F799E38501D}"/>
              </a:ext>
            </a:extLst>
          </p:cNvPr>
          <p:cNvSpPr txBox="1"/>
          <p:nvPr/>
        </p:nvSpPr>
        <p:spPr>
          <a:xfrm>
            <a:off x="1635905" y="1057073"/>
            <a:ext cx="8262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-3.5</a:t>
            </a:r>
            <a:r>
              <a:rPr lang="en-US" altLang="zh-CN" sz="1600" dirty="0"/>
              <a:t>*</a:t>
            </a:r>
            <a:r>
              <a:rPr lang="en-US" altLang="zh-CN" sz="1600" dirty="0">
                <a:solidFill>
                  <a:srgbClr val="00B0F0"/>
                </a:solidFill>
              </a:rPr>
              <a:t>11</a:t>
            </a:r>
            <a:r>
              <a:rPr lang="en-US" altLang="zh-CN" sz="1600" dirty="0"/>
              <a:t>-</a:t>
            </a:r>
            <a:r>
              <a:rPr lang="en-US" altLang="zh-CN" sz="1600" dirty="0">
                <a:solidFill>
                  <a:srgbClr val="7030A0"/>
                </a:solidFill>
              </a:rPr>
              <a:t>756					</a:t>
            </a:r>
            <a:r>
              <a:rPr lang="en-US" altLang="zh-CN" sz="1400" dirty="0">
                <a:solidFill>
                  <a:srgbClr val="7030A0"/>
                </a:solidFill>
              </a:rPr>
              <a:t>Result4.</a:t>
            </a:r>
            <a:r>
              <a:rPr lang="zh-CN" altLang="en-US" sz="1400" dirty="0"/>
              <a:t>得到括号式子</a:t>
            </a:r>
            <a:r>
              <a:rPr lang="en-US" altLang="zh-CN" sz="1400" dirty="0"/>
              <a:t>2</a:t>
            </a:r>
            <a:r>
              <a:rPr lang="zh-CN" altLang="en-US" sz="1400" dirty="0"/>
              <a:t>计算结果</a:t>
            </a:r>
            <a:endParaRPr lang="zh-CN" altLang="en-US" sz="16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D741810-CC4D-4715-BE2F-CF60BC8F2FB4}"/>
              </a:ext>
            </a:extLst>
          </p:cNvPr>
          <p:cNvSpPr txBox="1"/>
          <p:nvPr/>
        </p:nvSpPr>
        <p:spPr>
          <a:xfrm>
            <a:off x="1635905" y="2830392"/>
            <a:ext cx="10556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u="sng" dirty="0">
                <a:solidFill>
                  <a:schemeClr val="accent5">
                    <a:lumMod val="75000"/>
                  </a:schemeClr>
                </a:solidFill>
              </a:rPr>
              <a:t>-3.5*11</a:t>
            </a:r>
            <a:r>
              <a:rPr lang="en-US" altLang="zh-CN" sz="2400" b="1" dirty="0"/>
              <a:t>-</a:t>
            </a:r>
            <a:r>
              <a:rPr lang="en-US" altLang="zh-CN" sz="2400" b="1" dirty="0">
                <a:solidFill>
                  <a:srgbClr val="7030A0"/>
                </a:solidFill>
              </a:rPr>
              <a:t>756					</a:t>
            </a:r>
            <a:r>
              <a:rPr lang="en-US" altLang="zh-CN" sz="2000" b="1" dirty="0"/>
              <a:t>Step6.</a:t>
            </a:r>
            <a:r>
              <a:rPr lang="zh-CN" altLang="en-US" sz="2000" b="1" dirty="0"/>
              <a:t>无括号式子从左至右四则运算优先级</a:t>
            </a:r>
            <a:endParaRPr lang="zh-CN" altLang="en-US" sz="2400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20FC7F9-4E5C-42F6-B815-32E115B8733A}"/>
              </a:ext>
            </a:extLst>
          </p:cNvPr>
          <p:cNvSpPr txBox="1"/>
          <p:nvPr/>
        </p:nvSpPr>
        <p:spPr>
          <a:xfrm>
            <a:off x="1635905" y="3272744"/>
            <a:ext cx="9353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</a:rPr>
              <a:t>-38.5</a:t>
            </a:r>
            <a:r>
              <a:rPr lang="en-US" altLang="zh-CN" sz="2400" b="1" dirty="0"/>
              <a:t>-</a:t>
            </a:r>
            <a:r>
              <a:rPr lang="en-US" altLang="zh-CN" sz="2400" b="1" dirty="0">
                <a:solidFill>
                  <a:srgbClr val="7030A0"/>
                </a:solidFill>
              </a:rPr>
              <a:t>756					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</a:rPr>
              <a:t>Result5.</a:t>
            </a:r>
            <a:r>
              <a:rPr lang="zh-CN" altLang="en-US" sz="2000" b="1" dirty="0"/>
              <a:t>得到乘法运算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计算结果</a:t>
            </a:r>
            <a:endParaRPr lang="zh-CN" altLang="en-US" sz="2400" b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25D955D-232D-46F2-A725-2769FA520CDD}"/>
              </a:ext>
            </a:extLst>
          </p:cNvPr>
          <p:cNvSpPr txBox="1"/>
          <p:nvPr/>
        </p:nvSpPr>
        <p:spPr>
          <a:xfrm>
            <a:off x="1635905" y="13003087"/>
            <a:ext cx="10128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u="sng" dirty="0">
                <a:solidFill>
                  <a:srgbClr val="FF0000"/>
                </a:solidFill>
              </a:rPr>
              <a:t>-38.5-756</a:t>
            </a:r>
            <a:r>
              <a:rPr lang="en-US" altLang="zh-CN" sz="2400" b="1" dirty="0">
                <a:solidFill>
                  <a:srgbClr val="7030A0"/>
                </a:solidFill>
              </a:rPr>
              <a:t>					</a:t>
            </a:r>
            <a:r>
              <a:rPr lang="en-US" altLang="zh-CN" sz="2400" b="1" dirty="0"/>
              <a:t>Step7.</a:t>
            </a:r>
            <a:r>
              <a:rPr lang="zh-CN" altLang="en-US" sz="2400" b="1" dirty="0"/>
              <a:t>无括号</a:t>
            </a:r>
            <a:r>
              <a:rPr lang="en-US" altLang="zh-CN" sz="2400" b="1" dirty="0"/>
              <a:t>Base Case</a:t>
            </a:r>
            <a:r>
              <a:rPr lang="zh-CN" altLang="en-US" sz="2400" b="1" dirty="0"/>
              <a:t>二元运算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DC60490-4A8E-459A-9632-23242DF812FD}"/>
              </a:ext>
            </a:extLst>
          </p:cNvPr>
          <p:cNvSpPr txBox="1"/>
          <p:nvPr/>
        </p:nvSpPr>
        <p:spPr>
          <a:xfrm>
            <a:off x="1635905" y="13474552"/>
            <a:ext cx="8060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-717.5						Result6.</a:t>
            </a:r>
            <a:r>
              <a:rPr lang="zh-CN" altLang="en-US" sz="2400" b="1" dirty="0"/>
              <a:t>最终结果</a:t>
            </a:r>
          </a:p>
        </p:txBody>
      </p:sp>
    </p:spTree>
    <p:extLst>
      <p:ext uri="{BB962C8B-B14F-4D97-AF65-F5344CB8AC3E}">
        <p14:creationId xmlns:p14="http://schemas.microsoft.com/office/powerpoint/2010/main" val="38335267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729820F-C230-4187-9DFE-3C999DBF5103}"/>
              </a:ext>
            </a:extLst>
          </p:cNvPr>
          <p:cNvSpPr txBox="1"/>
          <p:nvPr/>
        </p:nvSpPr>
        <p:spPr>
          <a:xfrm>
            <a:off x="0" y="0"/>
            <a:ext cx="30652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latin typeface="Segoe UI Historic" panose="020B0502040204020203" pitchFamily="34" charset="0"/>
                <a:cs typeface="Segoe UI Historic" panose="020B0502040204020203" pitchFamily="34" charset="0"/>
              </a:rPr>
              <a:t>2.</a:t>
            </a:r>
            <a:r>
              <a:rPr lang="zh-CN" altLang="en-US" sz="4800" b="1" dirty="0">
                <a:latin typeface="Segoe UI Historic" panose="020B0502040204020203" pitchFamily="34" charset="0"/>
                <a:cs typeface="Segoe UI Historic" panose="020B0502040204020203" pitchFamily="34" charset="0"/>
              </a:rPr>
              <a:t>功能实现</a:t>
            </a:r>
            <a:endParaRPr lang="en-US" altLang="zh-CN" sz="4800" b="1" dirty="0">
              <a:latin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9A746F1-C7C2-4267-B615-B5DB9B8E84E2}"/>
              </a:ext>
            </a:extLst>
          </p:cNvPr>
          <p:cNvSpPr txBox="1"/>
          <p:nvPr/>
        </p:nvSpPr>
        <p:spPr>
          <a:xfrm>
            <a:off x="1635905" y="-1349337"/>
            <a:ext cx="7922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u="sng" dirty="0">
                <a:solidFill>
                  <a:schemeClr val="accent6">
                    <a:lumMod val="75000"/>
                  </a:schemeClr>
                </a:solidFill>
              </a:rPr>
              <a:t>(1+2/4-5)</a:t>
            </a:r>
            <a:r>
              <a:rPr lang="en-US" altLang="zh-CN" sz="1600" dirty="0"/>
              <a:t>*</a:t>
            </a:r>
            <a:r>
              <a:rPr lang="en-US" altLang="zh-CN" sz="1600" dirty="0">
                <a:solidFill>
                  <a:srgbClr val="00B0F0"/>
                </a:solidFill>
              </a:rPr>
              <a:t>11</a:t>
            </a:r>
            <a:r>
              <a:rPr lang="en-US" altLang="zh-CN" sz="1600" dirty="0"/>
              <a:t>-(6*9*</a:t>
            </a:r>
            <a:r>
              <a:rPr lang="en-US" altLang="zh-CN" sz="1600" dirty="0">
                <a:solidFill>
                  <a:srgbClr val="00B0F0"/>
                </a:solidFill>
              </a:rPr>
              <a:t>14</a:t>
            </a:r>
            <a:r>
              <a:rPr lang="en-US" altLang="zh-CN" sz="1600" dirty="0"/>
              <a:t>)			</a:t>
            </a:r>
            <a:r>
              <a:rPr lang="en-US" altLang="zh-CN" sz="1400" dirty="0"/>
              <a:t>Step4.</a:t>
            </a:r>
            <a:r>
              <a:rPr lang="zh-CN" altLang="en-US" sz="1400" dirty="0"/>
              <a:t>据括号得到优先级计算括号式子</a:t>
            </a:r>
            <a:r>
              <a:rPr lang="en-US" altLang="zh-CN" sz="1400" dirty="0"/>
              <a:t>1</a:t>
            </a:r>
            <a:endParaRPr lang="zh-CN" altLang="en-US" sz="16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2598E52-78D8-4117-917A-9E8A88B7BC62}"/>
              </a:ext>
            </a:extLst>
          </p:cNvPr>
          <p:cNvSpPr txBox="1"/>
          <p:nvPr/>
        </p:nvSpPr>
        <p:spPr>
          <a:xfrm>
            <a:off x="1640554" y="-954495"/>
            <a:ext cx="72394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-3.5</a:t>
            </a:r>
            <a:r>
              <a:rPr lang="en-US" altLang="zh-CN" sz="1600" dirty="0"/>
              <a:t>*</a:t>
            </a:r>
            <a:r>
              <a:rPr lang="en-US" altLang="zh-CN" sz="1600" dirty="0">
                <a:solidFill>
                  <a:srgbClr val="00B0F0"/>
                </a:solidFill>
              </a:rPr>
              <a:t>11</a:t>
            </a:r>
            <a:r>
              <a:rPr lang="en-US" altLang="zh-CN" sz="1600" dirty="0"/>
              <a:t>- (6*9*</a:t>
            </a:r>
            <a:r>
              <a:rPr lang="en-US" altLang="zh-CN" sz="1600" dirty="0">
                <a:solidFill>
                  <a:srgbClr val="00B0F0"/>
                </a:solidFill>
              </a:rPr>
              <a:t>14</a:t>
            </a:r>
            <a:r>
              <a:rPr lang="en-US" altLang="zh-CN" sz="1600" dirty="0"/>
              <a:t>) 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				</a:t>
            </a:r>
            <a:r>
              <a:rPr lang="en-US" altLang="zh-CN" sz="1400" dirty="0">
                <a:solidFill>
                  <a:srgbClr val="81A27F"/>
                </a:solidFill>
              </a:rPr>
              <a:t>Result3</a:t>
            </a:r>
            <a:r>
              <a:rPr lang="en-US" altLang="zh-CN" sz="1400" dirty="0"/>
              <a:t>.</a:t>
            </a:r>
            <a:r>
              <a:rPr lang="zh-CN" altLang="en-US" sz="1400" dirty="0"/>
              <a:t>得到括号式子计算结果</a:t>
            </a:r>
            <a:endParaRPr lang="zh-CN" altLang="en-US" sz="16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C6A9357-8048-407A-94E8-38B0352710EE}"/>
              </a:ext>
            </a:extLst>
          </p:cNvPr>
          <p:cNvSpPr txBox="1"/>
          <p:nvPr/>
        </p:nvSpPr>
        <p:spPr>
          <a:xfrm>
            <a:off x="1640554" y="-950978"/>
            <a:ext cx="7922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-3.5</a:t>
            </a:r>
            <a:r>
              <a:rPr lang="en-US" altLang="zh-CN" sz="1600" dirty="0"/>
              <a:t>*</a:t>
            </a:r>
            <a:r>
              <a:rPr lang="en-US" altLang="zh-CN" sz="1600" dirty="0">
                <a:solidFill>
                  <a:srgbClr val="00B0F0"/>
                </a:solidFill>
              </a:rPr>
              <a:t>11</a:t>
            </a:r>
            <a:r>
              <a:rPr lang="en-US" altLang="zh-CN" sz="1600" dirty="0"/>
              <a:t>-</a:t>
            </a:r>
            <a:r>
              <a:rPr lang="en-US" altLang="zh-CN" sz="1600" u="sng" dirty="0">
                <a:solidFill>
                  <a:srgbClr val="7030A0"/>
                </a:solidFill>
              </a:rPr>
              <a:t>(6*9*14)	</a:t>
            </a:r>
            <a:r>
              <a:rPr lang="en-US" altLang="zh-CN" sz="1600" dirty="0">
                <a:solidFill>
                  <a:srgbClr val="7030A0"/>
                </a:solidFill>
              </a:rPr>
              <a:t>			</a:t>
            </a:r>
            <a:r>
              <a:rPr lang="en-US" altLang="zh-CN" sz="1400" dirty="0"/>
              <a:t>Step5.</a:t>
            </a:r>
            <a:r>
              <a:rPr lang="zh-CN" altLang="en-US" sz="1400" dirty="0"/>
              <a:t>据括号得到优先级计算括号式子</a:t>
            </a:r>
            <a:r>
              <a:rPr lang="en-US" altLang="zh-CN" sz="1400" dirty="0"/>
              <a:t>2</a:t>
            </a:r>
            <a:endParaRPr lang="zh-CN" altLang="en-US" sz="16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55F0B2A-FDEC-4292-9883-7F799E38501D}"/>
              </a:ext>
            </a:extLst>
          </p:cNvPr>
          <p:cNvSpPr txBox="1"/>
          <p:nvPr/>
        </p:nvSpPr>
        <p:spPr>
          <a:xfrm>
            <a:off x="1635905" y="-602624"/>
            <a:ext cx="8262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-3.5</a:t>
            </a:r>
            <a:r>
              <a:rPr lang="en-US" altLang="zh-CN" sz="1600" dirty="0"/>
              <a:t>*</a:t>
            </a:r>
            <a:r>
              <a:rPr lang="en-US" altLang="zh-CN" sz="1600" dirty="0">
                <a:solidFill>
                  <a:srgbClr val="00B0F0"/>
                </a:solidFill>
              </a:rPr>
              <a:t>11</a:t>
            </a:r>
            <a:r>
              <a:rPr lang="en-US" altLang="zh-CN" sz="1600" dirty="0"/>
              <a:t>-</a:t>
            </a:r>
            <a:r>
              <a:rPr lang="en-US" altLang="zh-CN" sz="1600" dirty="0">
                <a:solidFill>
                  <a:srgbClr val="7030A0"/>
                </a:solidFill>
              </a:rPr>
              <a:t>756					</a:t>
            </a:r>
            <a:r>
              <a:rPr lang="en-US" altLang="zh-CN" sz="1400" dirty="0">
                <a:solidFill>
                  <a:srgbClr val="7030A0"/>
                </a:solidFill>
              </a:rPr>
              <a:t>Result4.</a:t>
            </a:r>
            <a:r>
              <a:rPr lang="zh-CN" altLang="en-US" sz="1400" dirty="0"/>
              <a:t>得到括号式子</a:t>
            </a:r>
            <a:r>
              <a:rPr lang="en-US" altLang="zh-CN" sz="1400" dirty="0"/>
              <a:t>2</a:t>
            </a:r>
            <a:r>
              <a:rPr lang="zh-CN" altLang="en-US" sz="1400" dirty="0"/>
              <a:t>计算结果</a:t>
            </a:r>
            <a:endParaRPr lang="zh-CN" altLang="en-US" sz="16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D741810-CC4D-4715-BE2F-CF60BC8F2FB4}"/>
              </a:ext>
            </a:extLst>
          </p:cNvPr>
          <p:cNvSpPr txBox="1"/>
          <p:nvPr/>
        </p:nvSpPr>
        <p:spPr>
          <a:xfrm>
            <a:off x="1635905" y="746713"/>
            <a:ext cx="9105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u="sng" dirty="0">
                <a:solidFill>
                  <a:schemeClr val="accent5">
                    <a:lumMod val="75000"/>
                  </a:schemeClr>
                </a:solidFill>
              </a:rPr>
              <a:t>-3.5*11</a:t>
            </a:r>
            <a:r>
              <a:rPr lang="en-US" altLang="zh-CN" sz="1600" dirty="0"/>
              <a:t>-</a:t>
            </a:r>
            <a:r>
              <a:rPr lang="en-US" altLang="zh-CN" sz="1600" dirty="0">
                <a:solidFill>
                  <a:srgbClr val="7030A0"/>
                </a:solidFill>
              </a:rPr>
              <a:t>756					</a:t>
            </a:r>
            <a:r>
              <a:rPr lang="en-US" altLang="zh-CN" sz="1400" dirty="0"/>
              <a:t>Step6.</a:t>
            </a:r>
            <a:r>
              <a:rPr lang="zh-CN" altLang="en-US" sz="1400" dirty="0"/>
              <a:t>无括号式子从左至右四则运算优先级</a:t>
            </a:r>
            <a:endParaRPr lang="zh-CN" altLang="en-US" sz="16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20FC7F9-4E5C-42F6-B815-32E115B8733A}"/>
              </a:ext>
            </a:extLst>
          </p:cNvPr>
          <p:cNvSpPr txBox="1"/>
          <p:nvPr/>
        </p:nvSpPr>
        <p:spPr>
          <a:xfrm>
            <a:off x="1635905" y="2766775"/>
            <a:ext cx="9353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</a:rPr>
              <a:t>-38.5</a:t>
            </a:r>
            <a:r>
              <a:rPr lang="en-US" altLang="zh-CN" sz="2400" b="1" dirty="0"/>
              <a:t>-</a:t>
            </a:r>
            <a:r>
              <a:rPr lang="en-US" altLang="zh-CN" sz="2400" b="1" dirty="0">
                <a:solidFill>
                  <a:srgbClr val="7030A0"/>
                </a:solidFill>
              </a:rPr>
              <a:t>756					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</a:rPr>
              <a:t>Result5.</a:t>
            </a:r>
            <a:r>
              <a:rPr lang="zh-CN" altLang="en-US" sz="2000" b="1" dirty="0"/>
              <a:t>得到乘法运算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计算结果</a:t>
            </a:r>
            <a:endParaRPr lang="zh-CN" altLang="en-US" sz="2400" b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25D955D-232D-46F2-A725-2769FA520CDD}"/>
              </a:ext>
            </a:extLst>
          </p:cNvPr>
          <p:cNvSpPr txBox="1"/>
          <p:nvPr/>
        </p:nvSpPr>
        <p:spPr>
          <a:xfrm>
            <a:off x="1635905" y="3232650"/>
            <a:ext cx="10128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u="sng" dirty="0">
                <a:solidFill>
                  <a:srgbClr val="FF0000"/>
                </a:solidFill>
              </a:rPr>
              <a:t>-38.5-756</a:t>
            </a:r>
            <a:r>
              <a:rPr lang="en-US" altLang="zh-CN" sz="2400" b="1" dirty="0">
                <a:solidFill>
                  <a:srgbClr val="7030A0"/>
                </a:solidFill>
              </a:rPr>
              <a:t>					</a:t>
            </a:r>
            <a:r>
              <a:rPr lang="en-US" altLang="zh-CN" sz="2400" b="1" dirty="0"/>
              <a:t>Step7.</a:t>
            </a:r>
            <a:r>
              <a:rPr lang="zh-CN" altLang="en-US" sz="2400" b="1" dirty="0"/>
              <a:t>无括号</a:t>
            </a:r>
            <a:r>
              <a:rPr lang="en-US" altLang="zh-CN" sz="2400" b="1" dirty="0"/>
              <a:t>Base Case</a:t>
            </a:r>
            <a:r>
              <a:rPr lang="zh-CN" altLang="en-US" sz="2400" b="1" dirty="0"/>
              <a:t>二元运算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DC60490-4A8E-459A-9632-23242DF812FD}"/>
              </a:ext>
            </a:extLst>
          </p:cNvPr>
          <p:cNvSpPr txBox="1"/>
          <p:nvPr/>
        </p:nvSpPr>
        <p:spPr>
          <a:xfrm>
            <a:off x="1635905" y="13474552"/>
            <a:ext cx="8060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-717.5						Result6.</a:t>
            </a:r>
            <a:r>
              <a:rPr lang="zh-CN" altLang="en-US" sz="2400" b="1" dirty="0"/>
              <a:t>最终结果</a:t>
            </a:r>
          </a:p>
        </p:txBody>
      </p:sp>
    </p:spTree>
    <p:extLst>
      <p:ext uri="{BB962C8B-B14F-4D97-AF65-F5344CB8AC3E}">
        <p14:creationId xmlns:p14="http://schemas.microsoft.com/office/powerpoint/2010/main" val="4159932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729820F-C230-4187-9DFE-3C999DBF5103}"/>
              </a:ext>
            </a:extLst>
          </p:cNvPr>
          <p:cNvSpPr txBox="1"/>
          <p:nvPr/>
        </p:nvSpPr>
        <p:spPr>
          <a:xfrm>
            <a:off x="0" y="0"/>
            <a:ext cx="30652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latin typeface="Segoe UI Historic" panose="020B0502040204020203" pitchFamily="34" charset="0"/>
                <a:cs typeface="Segoe UI Historic" panose="020B0502040204020203" pitchFamily="34" charset="0"/>
              </a:rPr>
              <a:t>2.</a:t>
            </a:r>
            <a:r>
              <a:rPr lang="zh-CN" altLang="en-US" sz="4800" b="1" dirty="0">
                <a:latin typeface="Segoe UI Historic" panose="020B0502040204020203" pitchFamily="34" charset="0"/>
                <a:cs typeface="Segoe UI Historic" panose="020B0502040204020203" pitchFamily="34" charset="0"/>
              </a:rPr>
              <a:t>功能实现</a:t>
            </a:r>
            <a:endParaRPr lang="en-US" altLang="zh-CN" sz="4800" b="1" dirty="0">
              <a:latin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9A746F1-C7C2-4267-B615-B5DB9B8E84E2}"/>
              </a:ext>
            </a:extLst>
          </p:cNvPr>
          <p:cNvSpPr txBox="1"/>
          <p:nvPr/>
        </p:nvSpPr>
        <p:spPr>
          <a:xfrm>
            <a:off x="1635905" y="-1349337"/>
            <a:ext cx="7922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u="sng" dirty="0">
                <a:solidFill>
                  <a:schemeClr val="accent6">
                    <a:lumMod val="75000"/>
                  </a:schemeClr>
                </a:solidFill>
              </a:rPr>
              <a:t>(1+2/4-5)</a:t>
            </a:r>
            <a:r>
              <a:rPr lang="en-US" altLang="zh-CN" sz="1600" dirty="0"/>
              <a:t>*</a:t>
            </a:r>
            <a:r>
              <a:rPr lang="en-US" altLang="zh-CN" sz="1600" dirty="0">
                <a:solidFill>
                  <a:srgbClr val="00B0F0"/>
                </a:solidFill>
              </a:rPr>
              <a:t>11</a:t>
            </a:r>
            <a:r>
              <a:rPr lang="en-US" altLang="zh-CN" sz="1600" dirty="0"/>
              <a:t>-(6*9*</a:t>
            </a:r>
            <a:r>
              <a:rPr lang="en-US" altLang="zh-CN" sz="1600" dirty="0">
                <a:solidFill>
                  <a:srgbClr val="00B0F0"/>
                </a:solidFill>
              </a:rPr>
              <a:t>14</a:t>
            </a:r>
            <a:r>
              <a:rPr lang="en-US" altLang="zh-CN" sz="1600" dirty="0"/>
              <a:t>)			</a:t>
            </a:r>
            <a:r>
              <a:rPr lang="en-US" altLang="zh-CN" sz="1400" dirty="0"/>
              <a:t>Step4.</a:t>
            </a:r>
            <a:r>
              <a:rPr lang="zh-CN" altLang="en-US" sz="1400" dirty="0"/>
              <a:t>据括号得到优先级计算括号式子</a:t>
            </a:r>
            <a:r>
              <a:rPr lang="en-US" altLang="zh-CN" sz="1400" dirty="0"/>
              <a:t>1</a:t>
            </a:r>
            <a:endParaRPr lang="zh-CN" altLang="en-US" sz="16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2598E52-78D8-4117-917A-9E8A88B7BC62}"/>
              </a:ext>
            </a:extLst>
          </p:cNvPr>
          <p:cNvSpPr txBox="1"/>
          <p:nvPr/>
        </p:nvSpPr>
        <p:spPr>
          <a:xfrm>
            <a:off x="1640554" y="-954495"/>
            <a:ext cx="72394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-3.5</a:t>
            </a:r>
            <a:r>
              <a:rPr lang="en-US" altLang="zh-CN" sz="1600" dirty="0"/>
              <a:t>*</a:t>
            </a:r>
            <a:r>
              <a:rPr lang="en-US" altLang="zh-CN" sz="1600" dirty="0">
                <a:solidFill>
                  <a:srgbClr val="00B0F0"/>
                </a:solidFill>
              </a:rPr>
              <a:t>11</a:t>
            </a:r>
            <a:r>
              <a:rPr lang="en-US" altLang="zh-CN" sz="1600" dirty="0"/>
              <a:t>- (6*9*</a:t>
            </a:r>
            <a:r>
              <a:rPr lang="en-US" altLang="zh-CN" sz="1600" dirty="0">
                <a:solidFill>
                  <a:srgbClr val="00B0F0"/>
                </a:solidFill>
              </a:rPr>
              <a:t>14</a:t>
            </a:r>
            <a:r>
              <a:rPr lang="en-US" altLang="zh-CN" sz="1600" dirty="0"/>
              <a:t>) 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				</a:t>
            </a:r>
            <a:r>
              <a:rPr lang="en-US" altLang="zh-CN" sz="1400" dirty="0">
                <a:solidFill>
                  <a:srgbClr val="81A27F"/>
                </a:solidFill>
              </a:rPr>
              <a:t>Result3</a:t>
            </a:r>
            <a:r>
              <a:rPr lang="en-US" altLang="zh-CN" sz="1400" dirty="0"/>
              <a:t>.</a:t>
            </a:r>
            <a:r>
              <a:rPr lang="zh-CN" altLang="en-US" sz="1400" dirty="0"/>
              <a:t>得到括号式子计算结果</a:t>
            </a:r>
            <a:endParaRPr lang="zh-CN" altLang="en-US" sz="16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C6A9357-8048-407A-94E8-38B0352710EE}"/>
              </a:ext>
            </a:extLst>
          </p:cNvPr>
          <p:cNvSpPr txBox="1"/>
          <p:nvPr/>
        </p:nvSpPr>
        <p:spPr>
          <a:xfrm>
            <a:off x="1640554" y="-820701"/>
            <a:ext cx="7922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-3.5</a:t>
            </a:r>
            <a:r>
              <a:rPr lang="en-US" altLang="zh-CN" sz="1600" dirty="0"/>
              <a:t>*</a:t>
            </a:r>
            <a:r>
              <a:rPr lang="en-US" altLang="zh-CN" sz="1600" dirty="0">
                <a:solidFill>
                  <a:srgbClr val="00B0F0"/>
                </a:solidFill>
              </a:rPr>
              <a:t>11</a:t>
            </a:r>
            <a:r>
              <a:rPr lang="en-US" altLang="zh-CN" sz="1600" dirty="0"/>
              <a:t>-</a:t>
            </a:r>
            <a:r>
              <a:rPr lang="en-US" altLang="zh-CN" sz="1600" u="sng" dirty="0">
                <a:solidFill>
                  <a:srgbClr val="7030A0"/>
                </a:solidFill>
              </a:rPr>
              <a:t>(6*9*14)	</a:t>
            </a:r>
            <a:r>
              <a:rPr lang="en-US" altLang="zh-CN" sz="1600" dirty="0">
                <a:solidFill>
                  <a:srgbClr val="7030A0"/>
                </a:solidFill>
              </a:rPr>
              <a:t>			</a:t>
            </a:r>
            <a:r>
              <a:rPr lang="en-US" altLang="zh-CN" sz="1400" dirty="0"/>
              <a:t>Step5.</a:t>
            </a:r>
            <a:r>
              <a:rPr lang="zh-CN" altLang="en-US" sz="1400" dirty="0"/>
              <a:t>据括号得到优先级计算括号式子</a:t>
            </a:r>
            <a:r>
              <a:rPr lang="en-US" altLang="zh-CN" sz="1400" dirty="0"/>
              <a:t>2</a:t>
            </a:r>
            <a:endParaRPr lang="zh-CN" altLang="en-US" sz="16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55F0B2A-FDEC-4292-9883-7F799E38501D}"/>
              </a:ext>
            </a:extLst>
          </p:cNvPr>
          <p:cNvSpPr txBox="1"/>
          <p:nvPr/>
        </p:nvSpPr>
        <p:spPr>
          <a:xfrm>
            <a:off x="1635905" y="-472347"/>
            <a:ext cx="8262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-3.5</a:t>
            </a:r>
            <a:r>
              <a:rPr lang="en-US" altLang="zh-CN" sz="1600" dirty="0"/>
              <a:t>*</a:t>
            </a:r>
            <a:r>
              <a:rPr lang="en-US" altLang="zh-CN" sz="1600" dirty="0">
                <a:solidFill>
                  <a:srgbClr val="00B0F0"/>
                </a:solidFill>
              </a:rPr>
              <a:t>11</a:t>
            </a:r>
            <a:r>
              <a:rPr lang="en-US" altLang="zh-CN" sz="1600" dirty="0"/>
              <a:t>-</a:t>
            </a:r>
            <a:r>
              <a:rPr lang="en-US" altLang="zh-CN" sz="1600" dirty="0">
                <a:solidFill>
                  <a:srgbClr val="7030A0"/>
                </a:solidFill>
              </a:rPr>
              <a:t>756					</a:t>
            </a:r>
            <a:r>
              <a:rPr lang="en-US" altLang="zh-CN" sz="1400" dirty="0">
                <a:solidFill>
                  <a:srgbClr val="7030A0"/>
                </a:solidFill>
              </a:rPr>
              <a:t>Result4.</a:t>
            </a:r>
            <a:r>
              <a:rPr lang="zh-CN" altLang="en-US" sz="1400" dirty="0"/>
              <a:t>得到括号式子</a:t>
            </a:r>
            <a:r>
              <a:rPr lang="en-US" altLang="zh-CN" sz="1400" dirty="0"/>
              <a:t>2</a:t>
            </a:r>
            <a:r>
              <a:rPr lang="zh-CN" altLang="en-US" sz="1400" dirty="0"/>
              <a:t>计算结果</a:t>
            </a:r>
            <a:endParaRPr lang="zh-CN" altLang="en-US" sz="16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D741810-CC4D-4715-BE2F-CF60BC8F2FB4}"/>
              </a:ext>
            </a:extLst>
          </p:cNvPr>
          <p:cNvSpPr txBox="1"/>
          <p:nvPr/>
        </p:nvSpPr>
        <p:spPr>
          <a:xfrm>
            <a:off x="1635905" y="795513"/>
            <a:ext cx="9105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u="sng" dirty="0">
                <a:solidFill>
                  <a:schemeClr val="accent5">
                    <a:lumMod val="75000"/>
                  </a:schemeClr>
                </a:solidFill>
              </a:rPr>
              <a:t>-3.5*11</a:t>
            </a:r>
            <a:r>
              <a:rPr lang="en-US" altLang="zh-CN" sz="1600" dirty="0"/>
              <a:t>-</a:t>
            </a:r>
            <a:r>
              <a:rPr lang="en-US" altLang="zh-CN" sz="1600" dirty="0">
                <a:solidFill>
                  <a:srgbClr val="7030A0"/>
                </a:solidFill>
              </a:rPr>
              <a:t>756					</a:t>
            </a:r>
            <a:r>
              <a:rPr lang="en-US" altLang="zh-CN" sz="1400" dirty="0"/>
              <a:t>Step6.</a:t>
            </a:r>
            <a:r>
              <a:rPr lang="zh-CN" altLang="en-US" sz="1400" dirty="0"/>
              <a:t>无括号式子从左至右四则运算优先级</a:t>
            </a:r>
            <a:endParaRPr lang="zh-CN" altLang="en-US" sz="16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20FC7F9-4E5C-42F6-B815-32E115B8733A}"/>
              </a:ext>
            </a:extLst>
          </p:cNvPr>
          <p:cNvSpPr txBox="1"/>
          <p:nvPr/>
        </p:nvSpPr>
        <p:spPr>
          <a:xfrm>
            <a:off x="1635905" y="1205633"/>
            <a:ext cx="72939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</a:rPr>
              <a:t>-38.5</a:t>
            </a:r>
            <a:r>
              <a:rPr lang="en-US" altLang="zh-CN" sz="1600" dirty="0"/>
              <a:t>-</a:t>
            </a:r>
            <a:r>
              <a:rPr lang="en-US" altLang="zh-CN" sz="1600" dirty="0">
                <a:solidFill>
                  <a:srgbClr val="7030A0"/>
                </a:solidFill>
              </a:rPr>
              <a:t>756					</a:t>
            </a:r>
            <a:r>
              <a:rPr lang="en-US" altLang="zh-CN" sz="1400" dirty="0">
                <a:solidFill>
                  <a:schemeClr val="accent5">
                    <a:lumMod val="75000"/>
                  </a:schemeClr>
                </a:solidFill>
              </a:rPr>
              <a:t>Result5.</a:t>
            </a:r>
            <a:r>
              <a:rPr lang="zh-CN" altLang="en-US" sz="1400" dirty="0"/>
              <a:t>得到乘法运算</a:t>
            </a:r>
            <a:r>
              <a:rPr lang="en-US" altLang="zh-CN" sz="1400" dirty="0"/>
              <a:t>1</a:t>
            </a:r>
            <a:r>
              <a:rPr lang="zh-CN" altLang="en-US" sz="1400" dirty="0"/>
              <a:t>计算结果</a:t>
            </a:r>
            <a:endParaRPr lang="zh-CN" altLang="en-US" sz="16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25D955D-232D-46F2-A725-2769FA520CDD}"/>
              </a:ext>
            </a:extLst>
          </p:cNvPr>
          <p:cNvSpPr txBox="1"/>
          <p:nvPr/>
        </p:nvSpPr>
        <p:spPr>
          <a:xfrm>
            <a:off x="1635905" y="2967335"/>
            <a:ext cx="10128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u="sng" dirty="0">
                <a:solidFill>
                  <a:srgbClr val="FF0000"/>
                </a:solidFill>
              </a:rPr>
              <a:t>-38.5-756</a:t>
            </a:r>
            <a:r>
              <a:rPr lang="en-US" altLang="zh-CN" sz="2400" b="1" dirty="0">
                <a:solidFill>
                  <a:srgbClr val="7030A0"/>
                </a:solidFill>
              </a:rPr>
              <a:t>					</a:t>
            </a:r>
            <a:r>
              <a:rPr lang="en-US" altLang="zh-CN" sz="2400" b="1" dirty="0"/>
              <a:t>Step7.</a:t>
            </a:r>
            <a:r>
              <a:rPr lang="zh-CN" altLang="en-US" sz="2400" b="1" dirty="0"/>
              <a:t>无括号</a:t>
            </a:r>
            <a:r>
              <a:rPr lang="en-US" altLang="zh-CN" sz="2400" b="1" dirty="0"/>
              <a:t>Base Case</a:t>
            </a:r>
            <a:r>
              <a:rPr lang="zh-CN" altLang="en-US" sz="2400" b="1" dirty="0"/>
              <a:t>二元运算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DC60490-4A8E-459A-9632-23242DF812FD}"/>
              </a:ext>
            </a:extLst>
          </p:cNvPr>
          <p:cNvSpPr txBox="1"/>
          <p:nvPr/>
        </p:nvSpPr>
        <p:spPr>
          <a:xfrm>
            <a:off x="1635905" y="3429000"/>
            <a:ext cx="8060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-717.5						Result6.</a:t>
            </a:r>
            <a:r>
              <a:rPr lang="zh-CN" altLang="en-US" sz="2400" b="1" dirty="0"/>
              <a:t>最终结果</a:t>
            </a:r>
          </a:p>
        </p:txBody>
      </p:sp>
    </p:spTree>
    <p:extLst>
      <p:ext uri="{BB962C8B-B14F-4D97-AF65-F5344CB8AC3E}">
        <p14:creationId xmlns:p14="http://schemas.microsoft.com/office/powerpoint/2010/main" val="2778583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818CABE-F9C5-4999-B591-3BCA1ACAC0A3}"/>
              </a:ext>
            </a:extLst>
          </p:cNvPr>
          <p:cNvSpPr txBox="1"/>
          <p:nvPr/>
        </p:nvSpPr>
        <p:spPr>
          <a:xfrm>
            <a:off x="0" y="0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目录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5378A87-A961-4147-95EA-EFA4966B5037}"/>
              </a:ext>
            </a:extLst>
          </p:cNvPr>
          <p:cNvSpPr txBox="1"/>
          <p:nvPr/>
        </p:nvSpPr>
        <p:spPr>
          <a:xfrm>
            <a:off x="93345" y="1131986"/>
            <a:ext cx="316304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Segoe UI Historic" panose="020B0502040204020203" pitchFamily="34" charset="0"/>
                <a:cs typeface="Segoe UI Historic" panose="020B0502040204020203" pitchFamily="34" charset="0"/>
              </a:rPr>
              <a:t>1.</a:t>
            </a:r>
            <a:r>
              <a:rPr lang="zh-CN" altLang="en-US" sz="2400" b="1" dirty="0">
                <a:latin typeface="Segoe UI Historic" panose="020B0502040204020203" pitchFamily="34" charset="0"/>
                <a:cs typeface="Segoe UI Historic" panose="020B0502040204020203" pitchFamily="34" charset="0"/>
              </a:rPr>
              <a:t>需求分析</a:t>
            </a:r>
            <a:endParaRPr lang="en-US" altLang="zh-CN" sz="2400" b="1" dirty="0">
              <a:latin typeface="Segoe UI Historic" panose="020B0502040204020203" pitchFamily="34" charset="0"/>
              <a:cs typeface="Segoe UI Historic" panose="020B0502040204020203" pitchFamily="34" charset="0"/>
            </a:endParaRPr>
          </a:p>
          <a:p>
            <a:endParaRPr lang="zh-CN" altLang="en-US" sz="2400" b="1" dirty="0">
              <a:latin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en-US" altLang="zh-CN" sz="2000" b="1" dirty="0">
                <a:latin typeface="Segoe UI Historic" panose="020B0502040204020203" pitchFamily="34" charset="0"/>
                <a:cs typeface="Segoe UI Historic" panose="020B0502040204020203" pitchFamily="34" charset="0"/>
              </a:rPr>
              <a:t>2.</a:t>
            </a:r>
            <a:r>
              <a:rPr lang="zh-CN" altLang="en-US" sz="2400" b="1" dirty="0">
                <a:latin typeface="Segoe UI Historic" panose="020B0502040204020203" pitchFamily="34" charset="0"/>
                <a:cs typeface="Segoe UI Historic" panose="020B0502040204020203" pitchFamily="34" charset="0"/>
              </a:rPr>
              <a:t> 功能实现</a:t>
            </a:r>
            <a:r>
              <a:rPr lang="en-US" altLang="zh-CN" sz="2400" b="1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&amp;</a:t>
            </a:r>
            <a:r>
              <a:rPr lang="zh-CN" altLang="en-US" sz="2400" b="1" dirty="0">
                <a:latin typeface="Segoe UI Historic" panose="020B0502040204020203" pitchFamily="34" charset="0"/>
                <a:cs typeface="Segoe UI Historic" panose="020B0502040204020203" pitchFamily="34" charset="0"/>
              </a:rPr>
              <a:t>数据结构</a:t>
            </a:r>
            <a:endParaRPr lang="en-US" altLang="zh-CN" sz="2400" b="1" dirty="0">
              <a:latin typeface="Segoe UI Historic" panose="020B0502040204020203" pitchFamily="34" charset="0"/>
              <a:cs typeface="Segoe UI Historic" panose="020B0502040204020203" pitchFamily="34" charset="0"/>
            </a:endParaRPr>
          </a:p>
          <a:p>
            <a:endParaRPr lang="zh-CN" altLang="en-US" sz="2400" b="1" dirty="0">
              <a:latin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en-US" altLang="zh-CN" sz="2000" b="1" dirty="0">
                <a:latin typeface="Segoe UI Historic" panose="020B0502040204020203" pitchFamily="34" charset="0"/>
                <a:cs typeface="Segoe UI Historic" panose="020B0502040204020203" pitchFamily="34" charset="0"/>
              </a:rPr>
              <a:t>3.</a:t>
            </a:r>
            <a:r>
              <a:rPr lang="zh-CN" altLang="en-US" sz="2400" b="1" dirty="0">
                <a:latin typeface="Segoe UI Historic" panose="020B0502040204020203" pitchFamily="34" charset="0"/>
                <a:cs typeface="Segoe UI Historic" panose="020B0502040204020203" pitchFamily="34" charset="0"/>
              </a:rPr>
              <a:t>问题分解</a:t>
            </a:r>
            <a:endParaRPr lang="en-US" altLang="zh-CN" sz="2400" b="1" dirty="0">
              <a:latin typeface="Segoe UI Historic" panose="020B0502040204020203" pitchFamily="34" charset="0"/>
              <a:cs typeface="Segoe UI Historic" panose="020B0502040204020203" pitchFamily="34" charset="0"/>
            </a:endParaRPr>
          </a:p>
          <a:p>
            <a:endParaRPr lang="zh-CN" altLang="en-US" sz="2400" b="1" dirty="0">
              <a:latin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en-US" altLang="zh-CN" sz="2000" b="1" dirty="0">
                <a:latin typeface="Segoe UI Historic" panose="020B0502040204020203" pitchFamily="34" charset="0"/>
                <a:cs typeface="Segoe UI Historic" panose="020B0502040204020203" pitchFamily="34" charset="0"/>
              </a:rPr>
              <a:t>5.</a:t>
            </a:r>
            <a:r>
              <a:rPr lang="zh-CN" altLang="en-US" sz="2400" b="1" dirty="0">
                <a:latin typeface="Segoe UI Historic" panose="020B0502040204020203" pitchFamily="34" charset="0"/>
                <a:cs typeface="Segoe UI Historic" panose="020B0502040204020203" pitchFamily="34" charset="0"/>
              </a:rPr>
              <a:t>模块化</a:t>
            </a:r>
            <a:endParaRPr lang="en-US" altLang="zh-CN" sz="2400" b="1" dirty="0">
              <a:latin typeface="Segoe UI Historic" panose="020B0502040204020203" pitchFamily="34" charset="0"/>
              <a:cs typeface="Segoe UI Historic" panose="020B0502040204020203" pitchFamily="34" charset="0"/>
            </a:endParaRPr>
          </a:p>
          <a:p>
            <a:endParaRPr lang="zh-CN" altLang="en-US" sz="2400" b="1" dirty="0">
              <a:latin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en-US" altLang="zh-CN" sz="2000" b="1" dirty="0">
                <a:latin typeface="Segoe UI Historic" panose="020B0502040204020203" pitchFamily="34" charset="0"/>
                <a:cs typeface="Segoe UI Historic" panose="020B0502040204020203" pitchFamily="34" charset="0"/>
              </a:rPr>
              <a:t>6.</a:t>
            </a:r>
            <a:r>
              <a:rPr lang="zh-CN" altLang="en-US" sz="2400" b="1" dirty="0">
                <a:latin typeface="Segoe UI Historic" panose="020B0502040204020203" pitchFamily="34" charset="0"/>
                <a:cs typeface="Segoe UI Historic" panose="020B0502040204020203" pitchFamily="34" charset="0"/>
              </a:rPr>
              <a:t>拓展功能和用户手册</a:t>
            </a:r>
          </a:p>
        </p:txBody>
      </p:sp>
    </p:spTree>
    <p:extLst>
      <p:ext uri="{BB962C8B-B14F-4D97-AF65-F5344CB8AC3E}">
        <p14:creationId xmlns:p14="http://schemas.microsoft.com/office/powerpoint/2010/main" val="4049249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729820F-C230-4187-9DFE-3C999DBF5103}"/>
              </a:ext>
            </a:extLst>
          </p:cNvPr>
          <p:cNvSpPr txBox="1"/>
          <p:nvPr/>
        </p:nvSpPr>
        <p:spPr>
          <a:xfrm>
            <a:off x="0" y="0"/>
            <a:ext cx="30652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latin typeface="Segoe UI Historic" panose="020B0502040204020203" pitchFamily="34" charset="0"/>
                <a:cs typeface="Segoe UI Historic" panose="020B0502040204020203" pitchFamily="34" charset="0"/>
              </a:rPr>
              <a:t>2.</a:t>
            </a:r>
            <a:r>
              <a:rPr lang="zh-CN" altLang="en-US" sz="4800" b="1" dirty="0">
                <a:latin typeface="Segoe UI Historic" panose="020B0502040204020203" pitchFamily="34" charset="0"/>
                <a:cs typeface="Segoe UI Historic" panose="020B0502040204020203" pitchFamily="34" charset="0"/>
              </a:rPr>
              <a:t>功能实现</a:t>
            </a:r>
            <a:endParaRPr lang="en-US" altLang="zh-CN" sz="4800" b="1" dirty="0">
              <a:latin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9A746F1-C7C2-4267-B615-B5DB9B8E84E2}"/>
              </a:ext>
            </a:extLst>
          </p:cNvPr>
          <p:cNvSpPr txBox="1"/>
          <p:nvPr/>
        </p:nvSpPr>
        <p:spPr>
          <a:xfrm>
            <a:off x="1635905" y="-1349337"/>
            <a:ext cx="7922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u="sng" dirty="0">
                <a:solidFill>
                  <a:schemeClr val="accent6">
                    <a:lumMod val="75000"/>
                  </a:schemeClr>
                </a:solidFill>
              </a:rPr>
              <a:t>(1+2/4-5)</a:t>
            </a:r>
            <a:r>
              <a:rPr lang="en-US" altLang="zh-CN" sz="1600" dirty="0"/>
              <a:t>*</a:t>
            </a:r>
            <a:r>
              <a:rPr lang="en-US" altLang="zh-CN" sz="1600" dirty="0">
                <a:solidFill>
                  <a:srgbClr val="00B0F0"/>
                </a:solidFill>
              </a:rPr>
              <a:t>11</a:t>
            </a:r>
            <a:r>
              <a:rPr lang="en-US" altLang="zh-CN" sz="1600" dirty="0"/>
              <a:t>-(6*9*</a:t>
            </a:r>
            <a:r>
              <a:rPr lang="en-US" altLang="zh-CN" sz="1600" dirty="0">
                <a:solidFill>
                  <a:srgbClr val="00B0F0"/>
                </a:solidFill>
              </a:rPr>
              <a:t>14</a:t>
            </a:r>
            <a:r>
              <a:rPr lang="en-US" altLang="zh-CN" sz="1600" dirty="0"/>
              <a:t>)			</a:t>
            </a:r>
            <a:r>
              <a:rPr lang="en-US" altLang="zh-CN" sz="1400" dirty="0"/>
              <a:t>Step4.</a:t>
            </a:r>
            <a:r>
              <a:rPr lang="zh-CN" altLang="en-US" sz="1400" dirty="0"/>
              <a:t>据括号得到优先级计算括号式子</a:t>
            </a:r>
            <a:r>
              <a:rPr lang="en-US" altLang="zh-CN" sz="1400" dirty="0"/>
              <a:t>1</a:t>
            </a:r>
            <a:endParaRPr lang="zh-CN" altLang="en-US" sz="16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2598E52-78D8-4117-917A-9E8A88B7BC62}"/>
              </a:ext>
            </a:extLst>
          </p:cNvPr>
          <p:cNvSpPr txBox="1"/>
          <p:nvPr/>
        </p:nvSpPr>
        <p:spPr>
          <a:xfrm>
            <a:off x="1640554" y="-954495"/>
            <a:ext cx="72394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-3.5</a:t>
            </a:r>
            <a:r>
              <a:rPr lang="en-US" altLang="zh-CN" sz="1600" dirty="0"/>
              <a:t>*</a:t>
            </a:r>
            <a:r>
              <a:rPr lang="en-US" altLang="zh-CN" sz="1600" dirty="0">
                <a:solidFill>
                  <a:srgbClr val="00B0F0"/>
                </a:solidFill>
              </a:rPr>
              <a:t>11</a:t>
            </a:r>
            <a:r>
              <a:rPr lang="en-US" altLang="zh-CN" sz="1600" dirty="0"/>
              <a:t>- (6*9*</a:t>
            </a:r>
            <a:r>
              <a:rPr lang="en-US" altLang="zh-CN" sz="1600" dirty="0">
                <a:solidFill>
                  <a:srgbClr val="00B0F0"/>
                </a:solidFill>
              </a:rPr>
              <a:t>14</a:t>
            </a:r>
            <a:r>
              <a:rPr lang="en-US" altLang="zh-CN" sz="1600" dirty="0"/>
              <a:t>) 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				</a:t>
            </a:r>
            <a:r>
              <a:rPr lang="en-US" altLang="zh-CN" sz="1400" dirty="0">
                <a:solidFill>
                  <a:srgbClr val="81A27F"/>
                </a:solidFill>
              </a:rPr>
              <a:t>Result3</a:t>
            </a:r>
            <a:r>
              <a:rPr lang="en-US" altLang="zh-CN" sz="1400" dirty="0"/>
              <a:t>.</a:t>
            </a:r>
            <a:r>
              <a:rPr lang="zh-CN" altLang="en-US" sz="1400" dirty="0"/>
              <a:t>得到括号式子计算结果</a:t>
            </a:r>
            <a:endParaRPr lang="zh-CN" altLang="en-US" sz="16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C6A9357-8048-407A-94E8-38B0352710EE}"/>
              </a:ext>
            </a:extLst>
          </p:cNvPr>
          <p:cNvSpPr txBox="1"/>
          <p:nvPr/>
        </p:nvSpPr>
        <p:spPr>
          <a:xfrm>
            <a:off x="1640554" y="-820701"/>
            <a:ext cx="7922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-3.5</a:t>
            </a:r>
            <a:r>
              <a:rPr lang="en-US" altLang="zh-CN" sz="1600" dirty="0"/>
              <a:t>*</a:t>
            </a:r>
            <a:r>
              <a:rPr lang="en-US" altLang="zh-CN" sz="1600" dirty="0">
                <a:solidFill>
                  <a:srgbClr val="00B0F0"/>
                </a:solidFill>
              </a:rPr>
              <a:t>11</a:t>
            </a:r>
            <a:r>
              <a:rPr lang="en-US" altLang="zh-CN" sz="1600" dirty="0"/>
              <a:t>-</a:t>
            </a:r>
            <a:r>
              <a:rPr lang="en-US" altLang="zh-CN" sz="1600" u="sng" dirty="0">
                <a:solidFill>
                  <a:srgbClr val="7030A0"/>
                </a:solidFill>
              </a:rPr>
              <a:t>(6*9*14)	</a:t>
            </a:r>
            <a:r>
              <a:rPr lang="en-US" altLang="zh-CN" sz="1600" dirty="0">
                <a:solidFill>
                  <a:srgbClr val="7030A0"/>
                </a:solidFill>
              </a:rPr>
              <a:t>			</a:t>
            </a:r>
            <a:r>
              <a:rPr lang="en-US" altLang="zh-CN" sz="1400" dirty="0"/>
              <a:t>Step5.</a:t>
            </a:r>
            <a:r>
              <a:rPr lang="zh-CN" altLang="en-US" sz="1400" dirty="0"/>
              <a:t>据括号得到优先级计算括号式子</a:t>
            </a:r>
            <a:r>
              <a:rPr lang="en-US" altLang="zh-CN" sz="1400" dirty="0"/>
              <a:t>2</a:t>
            </a:r>
            <a:endParaRPr lang="zh-CN" altLang="en-US" sz="16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55F0B2A-FDEC-4292-9883-7F799E38501D}"/>
              </a:ext>
            </a:extLst>
          </p:cNvPr>
          <p:cNvSpPr txBox="1"/>
          <p:nvPr/>
        </p:nvSpPr>
        <p:spPr>
          <a:xfrm>
            <a:off x="1635905" y="-472347"/>
            <a:ext cx="8262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-3.5</a:t>
            </a:r>
            <a:r>
              <a:rPr lang="en-US" altLang="zh-CN" sz="1600" dirty="0"/>
              <a:t>*</a:t>
            </a:r>
            <a:r>
              <a:rPr lang="en-US" altLang="zh-CN" sz="1600" dirty="0">
                <a:solidFill>
                  <a:srgbClr val="00B0F0"/>
                </a:solidFill>
              </a:rPr>
              <a:t>11</a:t>
            </a:r>
            <a:r>
              <a:rPr lang="en-US" altLang="zh-CN" sz="1600" dirty="0"/>
              <a:t>-</a:t>
            </a:r>
            <a:r>
              <a:rPr lang="en-US" altLang="zh-CN" sz="1600" dirty="0">
                <a:solidFill>
                  <a:srgbClr val="7030A0"/>
                </a:solidFill>
              </a:rPr>
              <a:t>756					</a:t>
            </a:r>
            <a:r>
              <a:rPr lang="en-US" altLang="zh-CN" sz="1400" dirty="0">
                <a:solidFill>
                  <a:srgbClr val="7030A0"/>
                </a:solidFill>
              </a:rPr>
              <a:t>Result4.</a:t>
            </a:r>
            <a:r>
              <a:rPr lang="zh-CN" altLang="en-US" sz="1400" dirty="0"/>
              <a:t>得到括号式子</a:t>
            </a:r>
            <a:r>
              <a:rPr lang="en-US" altLang="zh-CN" sz="1400" dirty="0"/>
              <a:t>2</a:t>
            </a:r>
            <a:r>
              <a:rPr lang="zh-CN" altLang="en-US" sz="1400" dirty="0"/>
              <a:t>计算结果</a:t>
            </a:r>
            <a:endParaRPr lang="zh-CN" altLang="en-US" sz="16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D741810-CC4D-4715-BE2F-CF60BC8F2FB4}"/>
              </a:ext>
            </a:extLst>
          </p:cNvPr>
          <p:cNvSpPr txBox="1"/>
          <p:nvPr/>
        </p:nvSpPr>
        <p:spPr>
          <a:xfrm>
            <a:off x="1635905" y="-1931704"/>
            <a:ext cx="9105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u="sng" dirty="0">
                <a:solidFill>
                  <a:schemeClr val="accent5">
                    <a:lumMod val="75000"/>
                  </a:schemeClr>
                </a:solidFill>
              </a:rPr>
              <a:t>-3.5*11</a:t>
            </a:r>
            <a:r>
              <a:rPr lang="en-US" altLang="zh-CN" sz="1600" dirty="0"/>
              <a:t>-</a:t>
            </a:r>
            <a:r>
              <a:rPr lang="en-US" altLang="zh-CN" sz="1600" dirty="0">
                <a:solidFill>
                  <a:srgbClr val="7030A0"/>
                </a:solidFill>
              </a:rPr>
              <a:t>756					</a:t>
            </a:r>
            <a:r>
              <a:rPr lang="en-US" altLang="zh-CN" sz="1400" dirty="0"/>
              <a:t>Step6.</a:t>
            </a:r>
            <a:r>
              <a:rPr lang="zh-CN" altLang="en-US" sz="1400" dirty="0"/>
              <a:t>无括号式子从左至右四则运算优先级</a:t>
            </a:r>
            <a:endParaRPr lang="zh-CN" altLang="en-US" sz="16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20FC7F9-4E5C-42F6-B815-32E115B8733A}"/>
              </a:ext>
            </a:extLst>
          </p:cNvPr>
          <p:cNvSpPr txBox="1"/>
          <p:nvPr/>
        </p:nvSpPr>
        <p:spPr>
          <a:xfrm>
            <a:off x="1635905" y="-1521584"/>
            <a:ext cx="72939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</a:rPr>
              <a:t>-38.5</a:t>
            </a:r>
            <a:r>
              <a:rPr lang="en-US" altLang="zh-CN" sz="1600" dirty="0"/>
              <a:t>-</a:t>
            </a:r>
            <a:r>
              <a:rPr lang="en-US" altLang="zh-CN" sz="1600" dirty="0">
                <a:solidFill>
                  <a:srgbClr val="7030A0"/>
                </a:solidFill>
              </a:rPr>
              <a:t>756					</a:t>
            </a:r>
            <a:r>
              <a:rPr lang="en-US" altLang="zh-CN" sz="1400" dirty="0">
                <a:solidFill>
                  <a:schemeClr val="accent5">
                    <a:lumMod val="75000"/>
                  </a:schemeClr>
                </a:solidFill>
              </a:rPr>
              <a:t>Result5.</a:t>
            </a:r>
            <a:r>
              <a:rPr lang="zh-CN" altLang="en-US" sz="1400" dirty="0"/>
              <a:t>得到乘法运算</a:t>
            </a:r>
            <a:r>
              <a:rPr lang="en-US" altLang="zh-CN" sz="1400" dirty="0"/>
              <a:t>1</a:t>
            </a:r>
            <a:r>
              <a:rPr lang="zh-CN" altLang="en-US" sz="1400" dirty="0"/>
              <a:t>计算结果</a:t>
            </a:r>
            <a:endParaRPr lang="zh-CN" altLang="en-US" sz="16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25D955D-232D-46F2-A725-2769FA520CDD}"/>
              </a:ext>
            </a:extLst>
          </p:cNvPr>
          <p:cNvSpPr txBox="1"/>
          <p:nvPr/>
        </p:nvSpPr>
        <p:spPr>
          <a:xfrm>
            <a:off x="1635905" y="-1183030"/>
            <a:ext cx="76658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u="sng" dirty="0">
                <a:solidFill>
                  <a:srgbClr val="FF0000"/>
                </a:solidFill>
              </a:rPr>
              <a:t>-38.5-756</a:t>
            </a:r>
            <a:r>
              <a:rPr lang="en-US" altLang="zh-CN" sz="1600" dirty="0">
                <a:solidFill>
                  <a:srgbClr val="7030A0"/>
                </a:solidFill>
              </a:rPr>
              <a:t>					</a:t>
            </a:r>
            <a:r>
              <a:rPr lang="en-US" altLang="zh-CN" sz="1600" dirty="0"/>
              <a:t>Step7.</a:t>
            </a:r>
            <a:r>
              <a:rPr lang="zh-CN" altLang="en-US" sz="1600" dirty="0"/>
              <a:t>无括号</a:t>
            </a:r>
            <a:r>
              <a:rPr lang="en-US" altLang="zh-CN" sz="1600" dirty="0"/>
              <a:t>Base Case</a:t>
            </a:r>
            <a:r>
              <a:rPr lang="zh-CN" altLang="en-US" sz="1600" dirty="0"/>
              <a:t>二元运算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DC60490-4A8E-459A-9632-23242DF812FD}"/>
              </a:ext>
            </a:extLst>
          </p:cNvPr>
          <p:cNvSpPr txBox="1"/>
          <p:nvPr/>
        </p:nvSpPr>
        <p:spPr>
          <a:xfrm>
            <a:off x="1635905" y="2967335"/>
            <a:ext cx="8060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-717.5						Result6.</a:t>
            </a:r>
            <a:r>
              <a:rPr lang="zh-CN" altLang="en-US" sz="2400" b="1" dirty="0"/>
              <a:t>最终结果</a:t>
            </a:r>
          </a:p>
        </p:txBody>
      </p:sp>
    </p:spTree>
    <p:extLst>
      <p:ext uri="{BB962C8B-B14F-4D97-AF65-F5344CB8AC3E}">
        <p14:creationId xmlns:p14="http://schemas.microsoft.com/office/powerpoint/2010/main" val="2210197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42CEDA5-FF30-49B0-B107-3D8485F593D1}"/>
              </a:ext>
            </a:extLst>
          </p:cNvPr>
          <p:cNvSpPr txBox="1"/>
          <p:nvPr/>
        </p:nvSpPr>
        <p:spPr>
          <a:xfrm>
            <a:off x="0" y="0"/>
            <a:ext cx="30652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latin typeface="Segoe UI Historic" panose="020B0502040204020203" pitchFamily="34" charset="0"/>
                <a:cs typeface="Segoe UI Historic" panose="020B0502040204020203" pitchFamily="34" charset="0"/>
              </a:rPr>
              <a:t>2.</a:t>
            </a:r>
            <a:r>
              <a:rPr lang="zh-CN" altLang="en-US" sz="4800" b="1" dirty="0">
                <a:latin typeface="Segoe UI Historic" panose="020B0502040204020203" pitchFamily="34" charset="0"/>
                <a:cs typeface="Segoe UI Historic" panose="020B0502040204020203" pitchFamily="34" charset="0"/>
              </a:rPr>
              <a:t>功能实现</a:t>
            </a:r>
            <a:endParaRPr lang="en-US" altLang="zh-CN" sz="4800" b="1" dirty="0">
              <a:latin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F885A4B-3708-4A65-ADAF-7CE8E04A608F}"/>
              </a:ext>
            </a:extLst>
          </p:cNvPr>
          <p:cNvSpPr txBox="1"/>
          <p:nvPr/>
        </p:nvSpPr>
        <p:spPr>
          <a:xfrm>
            <a:off x="132080" y="830997"/>
            <a:ext cx="2258952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定义有函数：</a:t>
            </a:r>
            <a:endParaRPr lang="en-US" altLang="zh-CN" sz="1600" b="1" dirty="0"/>
          </a:p>
          <a:p>
            <a:r>
              <a:rPr lang="en-US" altLang="zh-CN" sz="1600" b="1" dirty="0"/>
              <a:t>sum(x,y)=x+y</a:t>
            </a:r>
          </a:p>
          <a:p>
            <a:r>
              <a:rPr lang="en-US" altLang="zh-CN" sz="1600" b="1" dirty="0"/>
              <a:t>mul(x,y)=x*y</a:t>
            </a:r>
          </a:p>
          <a:p>
            <a:r>
              <a:rPr lang="en-US" altLang="zh-CN" sz="1600" b="1" dirty="0"/>
              <a:t>sub(x,y)=x-y</a:t>
            </a:r>
          </a:p>
          <a:p>
            <a:r>
              <a:rPr lang="en-US" altLang="zh-CN" sz="1600" b="1" dirty="0"/>
              <a:t>div(x,y)=x-y</a:t>
            </a:r>
          </a:p>
          <a:p>
            <a:r>
              <a:rPr lang="en-US" altLang="zh-CN" sz="1600" b="1" dirty="0"/>
              <a:t>aver(x,y,z)=x+y+z</a:t>
            </a:r>
          </a:p>
          <a:p>
            <a:r>
              <a:rPr lang="zh-CN" altLang="en-US" sz="1600" b="1" dirty="0"/>
              <a:t>定义有变量</a:t>
            </a:r>
            <a:r>
              <a:rPr lang="en-US" altLang="zh-CN" sz="1600" b="1" dirty="0"/>
              <a:t>:</a:t>
            </a:r>
          </a:p>
          <a:p>
            <a:r>
              <a:rPr lang="en-US" altLang="zh-CN" sz="1600" b="1" dirty="0"/>
              <a:t>a=5		5</a:t>
            </a:r>
          </a:p>
          <a:p>
            <a:r>
              <a:rPr lang="en-US" altLang="zh-CN" sz="1600" b="1" dirty="0"/>
              <a:t>b=a+1		6</a:t>
            </a:r>
          </a:p>
          <a:p>
            <a:r>
              <a:rPr lang="en-US" altLang="zh-CN" sz="1600" b="1" dirty="0"/>
              <a:t>c=a+sum(1,2)	8</a:t>
            </a:r>
          </a:p>
          <a:p>
            <a:r>
              <a:rPr lang="en-US" altLang="zh-CN" sz="1600" b="1" dirty="0"/>
              <a:t>d=a+b+c		19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EA230BF6-7B9A-4465-B205-B26D6528F882}"/>
              </a:ext>
            </a:extLst>
          </p:cNvPr>
          <p:cNvGrpSpPr/>
          <p:nvPr/>
        </p:nvGrpSpPr>
        <p:grpSpPr>
          <a:xfrm>
            <a:off x="3606800" y="115163"/>
            <a:ext cx="8666155" cy="6621465"/>
            <a:chOff x="3606800" y="115163"/>
            <a:chExt cx="8666155" cy="6621465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0DE46AD5-4F72-4FDE-B97C-A1EBE00ECCC9}"/>
                </a:ext>
              </a:extLst>
            </p:cNvPr>
            <p:cNvSpPr txBox="1"/>
            <p:nvPr/>
          </p:nvSpPr>
          <p:spPr>
            <a:xfrm>
              <a:off x="3606800" y="115163"/>
              <a:ext cx="777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(1+2/4-a)*sum(a,b)-(6*9*sub(d,a))		</a:t>
              </a:r>
              <a:r>
                <a:rPr lang="en-US" altLang="zh-CN" sz="1600" b="1" dirty="0"/>
                <a:t>Step1.</a:t>
              </a:r>
              <a:r>
                <a:rPr lang="zh-CN" altLang="en-US" sz="1600" b="1" dirty="0"/>
                <a:t>读入表达式</a:t>
              </a:r>
              <a:r>
                <a:rPr lang="en-US" altLang="zh-CN" sz="1600" b="1" dirty="0"/>
                <a:t>(</a:t>
              </a:r>
              <a:r>
                <a:rPr lang="zh-CN" altLang="en-US" sz="1600" b="1" dirty="0"/>
                <a:t>经过括号检查</a:t>
              </a:r>
              <a:r>
                <a:rPr lang="en-US" altLang="zh-CN" sz="1600" b="1" dirty="0"/>
                <a:t>)</a:t>
              </a:r>
              <a:endParaRPr lang="zh-CN" altLang="en-US" b="1" dirty="0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567F3CAA-99DF-4BBB-8330-2F171284FBD6}"/>
                </a:ext>
              </a:extLst>
            </p:cNvPr>
            <p:cNvSpPr txBox="1"/>
            <p:nvPr/>
          </p:nvSpPr>
          <p:spPr>
            <a:xfrm>
              <a:off x="3606800" y="646331"/>
              <a:ext cx="66143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(1+2/4-</a:t>
              </a:r>
              <a:r>
                <a:rPr lang="en-US" altLang="zh-CN" b="1" u="sng" dirty="0">
                  <a:solidFill>
                    <a:srgbClr val="FF0000"/>
                  </a:solidFill>
                </a:rPr>
                <a:t>a</a:t>
              </a:r>
              <a:r>
                <a:rPr lang="en-US" altLang="zh-CN" b="1" dirty="0"/>
                <a:t>)*sum(</a:t>
              </a:r>
              <a:r>
                <a:rPr lang="en-US" altLang="zh-CN" b="1" u="sng" dirty="0">
                  <a:solidFill>
                    <a:srgbClr val="FF0000"/>
                  </a:solidFill>
                </a:rPr>
                <a:t>a</a:t>
              </a:r>
              <a:r>
                <a:rPr lang="en-US" altLang="zh-CN" b="1" dirty="0"/>
                <a:t>,</a:t>
              </a:r>
              <a:r>
                <a:rPr lang="en-US" altLang="zh-CN" b="1" u="sng" dirty="0">
                  <a:solidFill>
                    <a:srgbClr val="FF0000"/>
                  </a:solidFill>
                </a:rPr>
                <a:t>b</a:t>
              </a:r>
              <a:r>
                <a:rPr lang="en-US" altLang="zh-CN" b="1" dirty="0"/>
                <a:t>)-(6*9*sub(</a:t>
              </a:r>
              <a:r>
                <a:rPr lang="en-US" altLang="zh-CN" b="1" u="sng" dirty="0">
                  <a:solidFill>
                    <a:srgbClr val="FF0000"/>
                  </a:solidFill>
                </a:rPr>
                <a:t>d</a:t>
              </a:r>
              <a:r>
                <a:rPr lang="en-US" altLang="zh-CN" b="1" dirty="0"/>
                <a:t>,</a:t>
              </a:r>
              <a:r>
                <a:rPr lang="en-US" altLang="zh-CN" b="1" u="sng" dirty="0">
                  <a:solidFill>
                    <a:srgbClr val="FF0000"/>
                  </a:solidFill>
                </a:rPr>
                <a:t>a</a:t>
              </a:r>
              <a:r>
                <a:rPr lang="en-US" altLang="zh-CN" b="1" dirty="0"/>
                <a:t>))		</a:t>
              </a:r>
              <a:r>
                <a:rPr lang="en-US" altLang="zh-CN" sz="1600" b="1" dirty="0"/>
                <a:t>Step2.</a:t>
              </a:r>
              <a:r>
                <a:rPr lang="zh-CN" altLang="en-US" sz="1600" b="1" dirty="0"/>
                <a:t>计算所有变量</a:t>
              </a:r>
              <a:endParaRPr lang="zh-CN" altLang="en-US" b="1" dirty="0"/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9C952DF9-F9B4-4755-828D-F1E4A484ED24}"/>
                </a:ext>
              </a:extLst>
            </p:cNvPr>
            <p:cNvSpPr txBox="1"/>
            <p:nvPr/>
          </p:nvSpPr>
          <p:spPr>
            <a:xfrm>
              <a:off x="3606800" y="1181497"/>
              <a:ext cx="7383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(1+2/4-</a:t>
              </a:r>
              <a:r>
                <a:rPr lang="en-US" altLang="zh-CN" b="1" dirty="0">
                  <a:solidFill>
                    <a:srgbClr val="FF0000"/>
                  </a:solidFill>
                </a:rPr>
                <a:t>5</a:t>
              </a:r>
              <a:r>
                <a:rPr lang="en-US" altLang="zh-CN" b="1" dirty="0"/>
                <a:t>)*sum(</a:t>
              </a:r>
              <a:r>
                <a:rPr lang="en-US" altLang="zh-CN" b="1" dirty="0">
                  <a:solidFill>
                    <a:srgbClr val="FF0000"/>
                  </a:solidFill>
                </a:rPr>
                <a:t>5</a:t>
              </a:r>
              <a:r>
                <a:rPr lang="en-US" altLang="zh-CN" b="1" dirty="0"/>
                <a:t>,</a:t>
              </a:r>
              <a:r>
                <a:rPr lang="en-US" altLang="zh-CN" b="1" dirty="0">
                  <a:solidFill>
                    <a:srgbClr val="FF0000"/>
                  </a:solidFill>
                </a:rPr>
                <a:t>6</a:t>
              </a:r>
              <a:r>
                <a:rPr lang="en-US" altLang="zh-CN" b="1" dirty="0"/>
                <a:t>)-(6*9*sub(</a:t>
              </a:r>
              <a:r>
                <a:rPr lang="en-US" altLang="zh-CN" b="1" dirty="0">
                  <a:solidFill>
                    <a:srgbClr val="FF0000"/>
                  </a:solidFill>
                </a:rPr>
                <a:t>19</a:t>
              </a:r>
              <a:r>
                <a:rPr lang="en-US" altLang="zh-CN" b="1" dirty="0"/>
                <a:t>,</a:t>
              </a:r>
              <a:r>
                <a:rPr lang="en-US" altLang="zh-CN" b="1" dirty="0">
                  <a:solidFill>
                    <a:srgbClr val="FF0000"/>
                  </a:solidFill>
                </a:rPr>
                <a:t>5</a:t>
              </a:r>
              <a:r>
                <a:rPr lang="en-US" altLang="zh-CN" b="1" dirty="0"/>
                <a:t>))	</a:t>
              </a:r>
              <a:r>
                <a:rPr lang="en-US" altLang="zh-CN" sz="1600" b="1" dirty="0">
                  <a:solidFill>
                    <a:srgbClr val="FF0000"/>
                  </a:solidFill>
                </a:rPr>
                <a:t>Result1</a:t>
              </a:r>
              <a:r>
                <a:rPr lang="en-US" altLang="zh-CN" sz="1600" b="1" dirty="0"/>
                <a:t>.</a:t>
              </a:r>
              <a:r>
                <a:rPr lang="zh-CN" altLang="en-US" sz="1600" b="1" dirty="0"/>
                <a:t>得到变量的计算结果</a:t>
              </a:r>
              <a:endParaRPr lang="zh-CN" altLang="en-US" b="1" dirty="0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9C008686-CBC4-450A-B1E5-1FEFBB92628C}"/>
                </a:ext>
              </a:extLst>
            </p:cNvPr>
            <p:cNvSpPr txBox="1"/>
            <p:nvPr/>
          </p:nvSpPr>
          <p:spPr>
            <a:xfrm>
              <a:off x="3606800" y="1707887"/>
              <a:ext cx="6841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(1+2/4-</a:t>
              </a:r>
              <a:r>
                <a:rPr lang="en-US" altLang="zh-CN" b="1" dirty="0">
                  <a:solidFill>
                    <a:srgbClr val="FF0000"/>
                  </a:solidFill>
                </a:rPr>
                <a:t>5</a:t>
              </a:r>
              <a:r>
                <a:rPr lang="en-US" altLang="zh-CN" b="1" dirty="0"/>
                <a:t>)*</a:t>
              </a:r>
              <a:r>
                <a:rPr lang="en-US" altLang="zh-CN" b="1" u="sng" dirty="0">
                  <a:solidFill>
                    <a:srgbClr val="00B0F0"/>
                  </a:solidFill>
                </a:rPr>
                <a:t>sum(5,6)</a:t>
              </a:r>
              <a:r>
                <a:rPr lang="en-US" altLang="zh-CN" b="1" dirty="0"/>
                <a:t>-(6*9*</a:t>
              </a:r>
              <a:r>
                <a:rPr lang="en-US" altLang="zh-CN" b="1" u="sng" dirty="0">
                  <a:solidFill>
                    <a:srgbClr val="00B0F0"/>
                  </a:solidFill>
                </a:rPr>
                <a:t>sub(19,5)</a:t>
              </a:r>
              <a:r>
                <a:rPr lang="en-US" altLang="zh-CN" b="1" dirty="0"/>
                <a:t>)	</a:t>
              </a:r>
              <a:r>
                <a:rPr lang="en-US" altLang="zh-CN" sz="1600" b="1" dirty="0"/>
                <a:t>Step3.</a:t>
              </a:r>
              <a:r>
                <a:rPr lang="zh-CN" altLang="en-US" sz="1600" b="1" dirty="0"/>
                <a:t>计算所有函数</a:t>
              </a:r>
              <a:endParaRPr lang="zh-CN" altLang="en-US" b="1" dirty="0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F55A34DC-7492-4C8A-9AE9-11BB7DAB50AB}"/>
                </a:ext>
              </a:extLst>
            </p:cNvPr>
            <p:cNvSpPr txBox="1"/>
            <p:nvPr/>
          </p:nvSpPr>
          <p:spPr>
            <a:xfrm>
              <a:off x="3606800" y="2231380"/>
              <a:ext cx="7383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(1+2/4-</a:t>
              </a:r>
              <a:r>
                <a:rPr lang="en-US" altLang="zh-CN" b="1" dirty="0">
                  <a:solidFill>
                    <a:srgbClr val="FF0000"/>
                  </a:solidFill>
                </a:rPr>
                <a:t>5</a:t>
              </a:r>
              <a:r>
                <a:rPr lang="en-US" altLang="zh-CN" b="1" dirty="0"/>
                <a:t>)*</a:t>
              </a:r>
              <a:r>
                <a:rPr lang="en-US" altLang="zh-CN" b="1" dirty="0">
                  <a:solidFill>
                    <a:srgbClr val="00B0F0"/>
                  </a:solidFill>
                </a:rPr>
                <a:t>11</a:t>
              </a:r>
              <a:r>
                <a:rPr lang="en-US" altLang="zh-CN" b="1" dirty="0"/>
                <a:t>-(6*9*</a:t>
              </a:r>
              <a:r>
                <a:rPr lang="en-US" altLang="zh-CN" b="1" dirty="0">
                  <a:solidFill>
                    <a:srgbClr val="00B0F0"/>
                  </a:solidFill>
                </a:rPr>
                <a:t>14</a:t>
              </a:r>
              <a:r>
                <a:rPr lang="en-US" altLang="zh-CN" b="1" dirty="0"/>
                <a:t>)			</a:t>
              </a:r>
              <a:r>
                <a:rPr lang="en-US" altLang="zh-CN" sz="1600" b="1" dirty="0">
                  <a:solidFill>
                    <a:srgbClr val="00B0F0"/>
                  </a:solidFill>
                </a:rPr>
                <a:t>Result2</a:t>
              </a:r>
              <a:r>
                <a:rPr lang="en-US" altLang="zh-CN" sz="1600" b="1" dirty="0"/>
                <a:t>.</a:t>
              </a:r>
              <a:r>
                <a:rPr lang="zh-CN" altLang="en-US" sz="1600" b="1" dirty="0"/>
                <a:t>得到函数的计算结果</a:t>
              </a:r>
              <a:endParaRPr lang="zh-CN" altLang="en-US" b="1" dirty="0"/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6E1086FB-335E-4AB5-A5CF-DE6D2B0091D6}"/>
                </a:ext>
              </a:extLst>
            </p:cNvPr>
            <p:cNvSpPr txBox="1"/>
            <p:nvPr/>
          </p:nvSpPr>
          <p:spPr>
            <a:xfrm>
              <a:off x="3606800" y="2754873"/>
              <a:ext cx="83695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u="sng" dirty="0">
                  <a:solidFill>
                    <a:schemeClr val="accent6">
                      <a:lumMod val="75000"/>
                    </a:schemeClr>
                  </a:solidFill>
                </a:rPr>
                <a:t>(1+2/4-5)</a:t>
              </a:r>
              <a:r>
                <a:rPr lang="en-US" altLang="zh-CN" b="1" dirty="0"/>
                <a:t>*</a:t>
              </a:r>
              <a:r>
                <a:rPr lang="en-US" altLang="zh-CN" b="1" dirty="0">
                  <a:solidFill>
                    <a:srgbClr val="00B0F0"/>
                  </a:solidFill>
                </a:rPr>
                <a:t>11</a:t>
              </a:r>
              <a:r>
                <a:rPr lang="en-US" altLang="zh-CN" b="1" dirty="0"/>
                <a:t>-(6*9*</a:t>
              </a:r>
              <a:r>
                <a:rPr lang="en-US" altLang="zh-CN" b="1" dirty="0">
                  <a:solidFill>
                    <a:srgbClr val="00B0F0"/>
                  </a:solidFill>
                </a:rPr>
                <a:t>14</a:t>
              </a:r>
              <a:r>
                <a:rPr lang="en-US" altLang="zh-CN" b="1" dirty="0"/>
                <a:t>)			</a:t>
              </a:r>
              <a:r>
                <a:rPr lang="en-US" altLang="zh-CN" sz="1600" b="1" dirty="0"/>
                <a:t>Step4.</a:t>
              </a:r>
              <a:r>
                <a:rPr lang="zh-CN" altLang="en-US" sz="1600" b="1" dirty="0"/>
                <a:t>据括号得到优先级计算括号式子</a:t>
              </a:r>
              <a:r>
                <a:rPr lang="en-US" altLang="zh-CN" sz="1600" b="1" dirty="0"/>
                <a:t>1</a:t>
              </a:r>
              <a:endParaRPr lang="zh-CN" altLang="en-US" b="1" dirty="0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750AA5B6-1303-4FAE-A634-88EEAEF1F519}"/>
                </a:ext>
              </a:extLst>
            </p:cNvPr>
            <p:cNvSpPr txBox="1"/>
            <p:nvPr/>
          </p:nvSpPr>
          <p:spPr>
            <a:xfrm>
              <a:off x="3611449" y="3278366"/>
              <a:ext cx="75889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accent6">
                      <a:lumMod val="75000"/>
                    </a:schemeClr>
                  </a:solidFill>
                </a:rPr>
                <a:t>-3.5</a:t>
              </a:r>
              <a:r>
                <a:rPr lang="en-US" altLang="zh-CN" b="1" dirty="0"/>
                <a:t>*</a:t>
              </a:r>
              <a:r>
                <a:rPr lang="en-US" altLang="zh-CN" b="1" dirty="0">
                  <a:solidFill>
                    <a:srgbClr val="00B0F0"/>
                  </a:solidFill>
                </a:rPr>
                <a:t>11</a:t>
              </a:r>
              <a:r>
                <a:rPr lang="en-US" altLang="zh-CN" b="1" dirty="0"/>
                <a:t>- (6*9*</a:t>
              </a:r>
              <a:r>
                <a:rPr lang="en-US" altLang="zh-CN" b="1" dirty="0">
                  <a:solidFill>
                    <a:srgbClr val="00B0F0"/>
                  </a:solidFill>
                </a:rPr>
                <a:t>14</a:t>
              </a:r>
              <a:r>
                <a:rPr lang="en-US" altLang="zh-CN" b="1" dirty="0"/>
                <a:t>) </a:t>
              </a:r>
              <a:r>
                <a:rPr lang="en-US" altLang="zh-CN" b="1" dirty="0">
                  <a:solidFill>
                    <a:schemeClr val="accent6">
                      <a:lumMod val="75000"/>
                    </a:schemeClr>
                  </a:solidFill>
                </a:rPr>
                <a:t>			</a:t>
              </a:r>
              <a:r>
                <a:rPr lang="en-US" altLang="zh-CN" sz="1600" b="1" dirty="0">
                  <a:solidFill>
                    <a:srgbClr val="81A27F"/>
                  </a:solidFill>
                </a:rPr>
                <a:t>Result3</a:t>
              </a:r>
              <a:r>
                <a:rPr lang="en-US" altLang="zh-CN" sz="1600" b="1" dirty="0"/>
                <a:t>.</a:t>
              </a:r>
              <a:r>
                <a:rPr lang="zh-CN" altLang="en-US" sz="1600" b="1" dirty="0"/>
                <a:t>得到括号式子计算结果</a:t>
              </a:r>
              <a:endParaRPr lang="zh-CN" altLang="en-US" b="1" dirty="0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1C6899FC-DEDD-404E-8C22-7C3241E564B7}"/>
                </a:ext>
              </a:extLst>
            </p:cNvPr>
            <p:cNvSpPr txBox="1"/>
            <p:nvPr/>
          </p:nvSpPr>
          <p:spPr>
            <a:xfrm>
              <a:off x="3611449" y="3801859"/>
              <a:ext cx="83695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accent6">
                      <a:lumMod val="75000"/>
                    </a:schemeClr>
                  </a:solidFill>
                </a:rPr>
                <a:t>-3.5</a:t>
              </a:r>
              <a:r>
                <a:rPr lang="en-US" altLang="zh-CN" b="1" dirty="0"/>
                <a:t>*</a:t>
              </a:r>
              <a:r>
                <a:rPr lang="en-US" altLang="zh-CN" b="1" dirty="0">
                  <a:solidFill>
                    <a:srgbClr val="00B0F0"/>
                  </a:solidFill>
                </a:rPr>
                <a:t>11</a:t>
              </a:r>
              <a:r>
                <a:rPr lang="en-US" altLang="zh-CN" b="1" dirty="0"/>
                <a:t>-</a:t>
              </a:r>
              <a:r>
                <a:rPr lang="en-US" altLang="zh-CN" b="1" u="sng" dirty="0">
                  <a:solidFill>
                    <a:srgbClr val="7030A0"/>
                  </a:solidFill>
                </a:rPr>
                <a:t>(6*9*14)	</a:t>
              </a:r>
              <a:r>
                <a:rPr lang="en-US" altLang="zh-CN" b="1" dirty="0">
                  <a:solidFill>
                    <a:srgbClr val="7030A0"/>
                  </a:solidFill>
                </a:rPr>
                <a:t>			</a:t>
              </a:r>
              <a:r>
                <a:rPr lang="en-US" altLang="zh-CN" sz="1600" b="1" dirty="0"/>
                <a:t>Step5.</a:t>
              </a:r>
              <a:r>
                <a:rPr lang="zh-CN" altLang="en-US" sz="1600" b="1" dirty="0"/>
                <a:t>据括号得到优先级计算括号式子</a:t>
              </a:r>
              <a:r>
                <a:rPr lang="en-US" altLang="zh-CN" sz="1600" b="1" dirty="0"/>
                <a:t>2</a:t>
              </a:r>
              <a:endParaRPr lang="zh-CN" altLang="en-US" b="1" dirty="0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DCCF7B0E-5540-4091-A7C0-6E7519B3EAA3}"/>
                </a:ext>
              </a:extLst>
            </p:cNvPr>
            <p:cNvSpPr txBox="1"/>
            <p:nvPr/>
          </p:nvSpPr>
          <p:spPr>
            <a:xfrm>
              <a:off x="3606800" y="4325352"/>
              <a:ext cx="770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accent6">
                      <a:lumMod val="75000"/>
                    </a:schemeClr>
                  </a:solidFill>
                </a:rPr>
                <a:t>-3.5</a:t>
              </a:r>
              <a:r>
                <a:rPr lang="en-US" altLang="zh-CN" b="1" dirty="0"/>
                <a:t>*</a:t>
              </a:r>
              <a:r>
                <a:rPr lang="en-US" altLang="zh-CN" b="1" dirty="0">
                  <a:solidFill>
                    <a:srgbClr val="00B0F0"/>
                  </a:solidFill>
                </a:rPr>
                <a:t>11</a:t>
              </a:r>
              <a:r>
                <a:rPr lang="en-US" altLang="zh-CN" b="1" dirty="0"/>
                <a:t>-</a:t>
              </a:r>
              <a:r>
                <a:rPr lang="en-US" altLang="zh-CN" b="1" dirty="0">
                  <a:solidFill>
                    <a:srgbClr val="7030A0"/>
                  </a:solidFill>
                </a:rPr>
                <a:t>756				</a:t>
              </a:r>
              <a:r>
                <a:rPr lang="en-US" altLang="zh-CN" sz="1600" b="1" dirty="0">
                  <a:solidFill>
                    <a:srgbClr val="7030A0"/>
                  </a:solidFill>
                </a:rPr>
                <a:t>Result4.</a:t>
              </a:r>
              <a:r>
                <a:rPr lang="zh-CN" altLang="en-US" sz="1600" b="1" dirty="0"/>
                <a:t>得到括号式子</a:t>
              </a:r>
              <a:r>
                <a:rPr lang="en-US" altLang="zh-CN" sz="1600" b="1" dirty="0"/>
                <a:t>2</a:t>
              </a:r>
              <a:r>
                <a:rPr lang="zh-CN" altLang="en-US" sz="1600" b="1" dirty="0"/>
                <a:t>计算结果</a:t>
              </a:r>
              <a:endParaRPr lang="zh-CN" altLang="en-US" b="1" dirty="0"/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05EA028F-3611-4009-B644-620AFE1A5340}"/>
                </a:ext>
              </a:extLst>
            </p:cNvPr>
            <p:cNvSpPr txBox="1"/>
            <p:nvPr/>
          </p:nvSpPr>
          <p:spPr>
            <a:xfrm>
              <a:off x="3606800" y="4848845"/>
              <a:ext cx="8666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u="sng" dirty="0">
                  <a:solidFill>
                    <a:schemeClr val="accent5">
                      <a:lumMod val="75000"/>
                    </a:schemeClr>
                  </a:solidFill>
                </a:rPr>
                <a:t>-3.5*11</a:t>
              </a:r>
              <a:r>
                <a:rPr lang="en-US" altLang="zh-CN" b="1" dirty="0"/>
                <a:t>-</a:t>
              </a:r>
              <a:r>
                <a:rPr lang="en-US" altLang="zh-CN" b="1" dirty="0">
                  <a:solidFill>
                    <a:srgbClr val="7030A0"/>
                  </a:solidFill>
                </a:rPr>
                <a:t>756				</a:t>
              </a:r>
              <a:r>
                <a:rPr lang="en-US" altLang="zh-CN" sz="1600" b="1" dirty="0"/>
                <a:t>Step6.</a:t>
              </a:r>
              <a:r>
                <a:rPr lang="zh-CN" altLang="en-US" sz="1600" b="1" dirty="0"/>
                <a:t>无括号式子从左至右四则运算优先级</a:t>
              </a:r>
              <a:endParaRPr lang="zh-CN" altLang="en-US" b="1" dirty="0"/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8F3F6FA4-1541-4E94-B39D-4957A18BB9A1}"/>
                </a:ext>
              </a:extLst>
            </p:cNvPr>
            <p:cNvSpPr txBox="1"/>
            <p:nvPr/>
          </p:nvSpPr>
          <p:spPr>
            <a:xfrm>
              <a:off x="3606800" y="5377878"/>
              <a:ext cx="79255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accent5">
                      <a:lumMod val="75000"/>
                    </a:schemeClr>
                  </a:solidFill>
                </a:rPr>
                <a:t>-38.5</a:t>
              </a:r>
              <a:r>
                <a:rPr lang="en-US" altLang="zh-CN" b="1" dirty="0"/>
                <a:t>-</a:t>
              </a:r>
              <a:r>
                <a:rPr lang="en-US" altLang="zh-CN" b="1" dirty="0">
                  <a:solidFill>
                    <a:srgbClr val="7030A0"/>
                  </a:solidFill>
                </a:rPr>
                <a:t>756				</a:t>
              </a:r>
              <a:r>
                <a:rPr lang="en-US" altLang="zh-CN" sz="1600" b="1" dirty="0">
                  <a:solidFill>
                    <a:schemeClr val="accent5">
                      <a:lumMod val="75000"/>
                    </a:schemeClr>
                  </a:solidFill>
                </a:rPr>
                <a:t>Result5.</a:t>
              </a:r>
              <a:r>
                <a:rPr lang="zh-CN" altLang="en-US" sz="1600" b="1" dirty="0"/>
                <a:t>得到乘法运算</a:t>
              </a:r>
              <a:r>
                <a:rPr lang="en-US" altLang="zh-CN" sz="1600" b="1" dirty="0"/>
                <a:t>1</a:t>
              </a:r>
              <a:r>
                <a:rPr lang="zh-CN" altLang="en-US" sz="1600" b="1" dirty="0"/>
                <a:t>计算结果</a:t>
              </a:r>
              <a:endParaRPr lang="zh-CN" altLang="en-US" b="1" dirty="0"/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28044CFD-F681-4A4C-8BB5-B759DC95D92B}"/>
                </a:ext>
              </a:extLst>
            </p:cNvPr>
            <p:cNvSpPr txBox="1"/>
            <p:nvPr/>
          </p:nvSpPr>
          <p:spPr>
            <a:xfrm>
              <a:off x="3606800" y="5895831"/>
              <a:ext cx="84176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u="sng" dirty="0">
                  <a:solidFill>
                    <a:srgbClr val="FF0000"/>
                  </a:solidFill>
                </a:rPr>
                <a:t>-38.5-756</a:t>
              </a:r>
              <a:r>
                <a:rPr lang="en-US" altLang="zh-CN" b="1" dirty="0">
                  <a:solidFill>
                    <a:srgbClr val="7030A0"/>
                  </a:solidFill>
                </a:rPr>
                <a:t>				</a:t>
              </a:r>
              <a:r>
                <a:rPr lang="en-US" altLang="zh-CN" b="1" dirty="0"/>
                <a:t>Step7.</a:t>
              </a:r>
              <a:r>
                <a:rPr lang="zh-CN" altLang="en-US" b="1" dirty="0"/>
                <a:t>无括号</a:t>
              </a:r>
              <a:r>
                <a:rPr lang="en-US" altLang="zh-CN" b="1" dirty="0"/>
                <a:t>Base Case</a:t>
              </a:r>
              <a:r>
                <a:rPr lang="zh-CN" altLang="en-US" b="1" dirty="0"/>
                <a:t>二元运算</a:t>
              </a: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2A7C3951-0998-4B4C-90EE-BD15370E6D92}"/>
                </a:ext>
              </a:extLst>
            </p:cNvPr>
            <p:cNvSpPr txBox="1"/>
            <p:nvPr/>
          </p:nvSpPr>
          <p:spPr>
            <a:xfrm>
              <a:off x="3606800" y="6367296"/>
              <a:ext cx="6809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-717.5					Result6.</a:t>
              </a:r>
              <a:r>
                <a:rPr lang="zh-CN" altLang="en-US" b="1" dirty="0"/>
                <a:t>最终结果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4294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42CEDA5-FF30-49B0-B107-3D8485F593D1}"/>
              </a:ext>
            </a:extLst>
          </p:cNvPr>
          <p:cNvSpPr txBox="1"/>
          <p:nvPr/>
        </p:nvSpPr>
        <p:spPr>
          <a:xfrm>
            <a:off x="0" y="0"/>
            <a:ext cx="30652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latin typeface="Segoe UI Historic" panose="020B0502040204020203" pitchFamily="34" charset="0"/>
                <a:cs typeface="Segoe UI Historic" panose="020B0502040204020203" pitchFamily="34" charset="0"/>
              </a:rPr>
              <a:t>2.</a:t>
            </a:r>
            <a:r>
              <a:rPr lang="zh-CN" altLang="en-US" sz="4800" b="1" dirty="0">
                <a:latin typeface="Segoe UI Historic" panose="020B0502040204020203" pitchFamily="34" charset="0"/>
                <a:cs typeface="Segoe UI Historic" panose="020B0502040204020203" pitchFamily="34" charset="0"/>
              </a:rPr>
              <a:t>功能实现</a:t>
            </a:r>
            <a:endParaRPr lang="en-US" altLang="zh-CN" sz="4800" b="1" dirty="0">
              <a:latin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4356285-D90A-46E6-845F-AECAB1F65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178" y="1127609"/>
            <a:ext cx="8373644" cy="5306165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D1E2B152-431A-4DAF-97E1-8BED44DF46D2}"/>
              </a:ext>
            </a:extLst>
          </p:cNvPr>
          <p:cNvGrpSpPr/>
          <p:nvPr/>
        </p:nvGrpSpPr>
        <p:grpSpPr>
          <a:xfrm>
            <a:off x="6567949" y="4497581"/>
            <a:ext cx="2241230" cy="276999"/>
            <a:chOff x="6567949" y="4497581"/>
            <a:chExt cx="2241230" cy="276999"/>
          </a:xfrm>
        </p:grpSpPr>
        <p:cxnSp>
          <p:nvCxnSpPr>
            <p:cNvPr id="3" name="直接箭头连接符 2">
              <a:extLst>
                <a:ext uri="{FF2B5EF4-FFF2-40B4-BE49-F238E27FC236}">
                  <a16:creationId xmlns:a16="http://schemas.microsoft.com/office/drawing/2014/main" id="{4CBCB5C1-B2C2-42A4-AF70-B09048ADCC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67949" y="4636081"/>
              <a:ext cx="363793" cy="0"/>
            </a:xfrm>
            <a:prstGeom prst="straightConnector1">
              <a:avLst/>
            </a:prstGeom>
            <a:ln w="603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194A16C-0A0C-42DC-A654-901EE0176C2C}"/>
                </a:ext>
              </a:extLst>
            </p:cNvPr>
            <p:cNvSpPr txBox="1"/>
            <p:nvPr/>
          </p:nvSpPr>
          <p:spPr>
            <a:xfrm>
              <a:off x="6931742" y="4497581"/>
              <a:ext cx="18774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>
                  <a:solidFill>
                    <a:schemeClr val="bg1"/>
                  </a:solidFill>
                </a:rPr>
                <a:t>拓展：加减号一元运算符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2C063F8-A948-4158-A16B-9DAA4981E097}"/>
              </a:ext>
            </a:extLst>
          </p:cNvPr>
          <p:cNvGrpSpPr/>
          <p:nvPr/>
        </p:nvGrpSpPr>
        <p:grpSpPr>
          <a:xfrm>
            <a:off x="6096000" y="5071192"/>
            <a:ext cx="2483608" cy="276999"/>
            <a:chOff x="6567949" y="3081735"/>
            <a:chExt cx="2483608" cy="276999"/>
          </a:xfrm>
        </p:grpSpPr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76813B08-0731-4227-B39D-0FB67AF909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67949" y="3220235"/>
              <a:ext cx="363793" cy="0"/>
            </a:xfrm>
            <a:prstGeom prst="straightConnector1">
              <a:avLst/>
            </a:prstGeom>
            <a:ln w="603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2EAB3E18-B3B7-488F-8C4E-03D4BCAEA90D}"/>
                </a:ext>
              </a:extLst>
            </p:cNvPr>
            <p:cNvSpPr txBox="1"/>
            <p:nvPr/>
          </p:nvSpPr>
          <p:spPr>
            <a:xfrm>
              <a:off x="7020232" y="3081735"/>
              <a:ext cx="20313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>
                  <a:solidFill>
                    <a:schemeClr val="bg1"/>
                  </a:solidFill>
                </a:rPr>
                <a:t>拓展：支持递归函数调用？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50106AC3-7FE9-4523-9789-2D0B104E94AB}"/>
              </a:ext>
            </a:extLst>
          </p:cNvPr>
          <p:cNvGrpSpPr/>
          <p:nvPr/>
        </p:nvGrpSpPr>
        <p:grpSpPr>
          <a:xfrm>
            <a:off x="5801033" y="3708610"/>
            <a:ext cx="1779565" cy="276999"/>
            <a:chOff x="6567949" y="4497581"/>
            <a:chExt cx="1779565" cy="276999"/>
          </a:xfrm>
        </p:grpSpPr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176C6FAE-B1CE-48F7-AD1B-52040CE3F8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67949" y="4636081"/>
              <a:ext cx="363793" cy="0"/>
            </a:xfrm>
            <a:prstGeom prst="straightConnector1">
              <a:avLst/>
            </a:prstGeom>
            <a:ln w="603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C0A03966-C094-418F-92CA-73EB143F8DA2}"/>
                </a:ext>
              </a:extLst>
            </p:cNvPr>
            <p:cNvSpPr txBox="1"/>
            <p:nvPr/>
          </p:nvSpPr>
          <p:spPr>
            <a:xfrm>
              <a:off x="6931742" y="4497581"/>
              <a:ext cx="14157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>
                  <a:solidFill>
                    <a:schemeClr val="bg1"/>
                  </a:solidFill>
                </a:rPr>
                <a:t>拓展：超大数运算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17097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42CEDA5-FF30-49B0-B107-3D8485F593D1}"/>
              </a:ext>
            </a:extLst>
          </p:cNvPr>
          <p:cNvSpPr txBox="1"/>
          <p:nvPr/>
        </p:nvSpPr>
        <p:spPr>
          <a:xfrm>
            <a:off x="0" y="0"/>
            <a:ext cx="30652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latin typeface="Segoe UI Historic" panose="020B0502040204020203" pitchFamily="34" charset="0"/>
                <a:cs typeface="Segoe UI Historic" panose="020B0502040204020203" pitchFamily="34" charset="0"/>
              </a:rPr>
              <a:t>3.</a:t>
            </a:r>
            <a:r>
              <a:rPr lang="zh-CN" altLang="en-US" sz="4800" b="1" dirty="0">
                <a:latin typeface="Segoe UI Historic" panose="020B0502040204020203" pitchFamily="34" charset="0"/>
                <a:cs typeface="Segoe UI Historic" panose="020B0502040204020203" pitchFamily="34" charset="0"/>
              </a:rPr>
              <a:t>问题分解</a:t>
            </a:r>
            <a:endParaRPr lang="en-US" altLang="zh-CN" sz="4800" b="1" dirty="0">
              <a:latin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BC2319C6-F369-4713-BB9B-16108B3B86EF}"/>
              </a:ext>
            </a:extLst>
          </p:cNvPr>
          <p:cNvGrpSpPr/>
          <p:nvPr/>
        </p:nvGrpSpPr>
        <p:grpSpPr>
          <a:xfrm>
            <a:off x="1128223" y="556253"/>
            <a:ext cx="10624616" cy="5704901"/>
            <a:chOff x="1128223" y="556253"/>
            <a:chExt cx="10624616" cy="5704901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F7112DFD-83B1-423E-A008-171C7C605905}"/>
                </a:ext>
              </a:extLst>
            </p:cNvPr>
            <p:cNvSpPr/>
            <p:nvPr/>
          </p:nvSpPr>
          <p:spPr>
            <a:xfrm>
              <a:off x="1128223" y="2079299"/>
              <a:ext cx="1525270" cy="505088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/>
                <a:t>输入规范问题</a:t>
              </a:r>
              <a:endParaRPr lang="en-US" altLang="zh-CN" sz="1600" b="1" dirty="0"/>
            </a:p>
            <a:p>
              <a:pPr algn="ctr"/>
              <a:r>
                <a:rPr lang="en-US" altLang="zh-CN" sz="1600" b="1" dirty="0"/>
                <a:t>(</a:t>
              </a:r>
              <a:r>
                <a:rPr lang="zh-CN" altLang="en-US" sz="1600" b="1" dirty="0"/>
                <a:t>违法输入</a:t>
              </a:r>
              <a:r>
                <a:rPr lang="en-US" altLang="zh-CN" sz="1600" b="1" dirty="0"/>
                <a:t>)</a:t>
              </a:r>
              <a:endParaRPr lang="zh-CN" altLang="en-US" sz="1600" b="1" dirty="0"/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5396C09E-7281-4B07-AFA2-F0A2D9AE53AF}"/>
                </a:ext>
              </a:extLst>
            </p:cNvPr>
            <p:cNvSpPr/>
            <p:nvPr/>
          </p:nvSpPr>
          <p:spPr>
            <a:xfrm>
              <a:off x="3687945" y="2079299"/>
              <a:ext cx="1525270" cy="505088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/>
                <a:t>变量类</a:t>
              </a:r>
              <a:endParaRPr lang="en-US" altLang="zh-CN" sz="2000" b="1" dirty="0"/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9FC5C1CB-5E9B-487D-94AD-3652FFE1267A}"/>
                </a:ext>
              </a:extLst>
            </p:cNvPr>
            <p:cNvSpPr/>
            <p:nvPr/>
          </p:nvSpPr>
          <p:spPr>
            <a:xfrm>
              <a:off x="6587479" y="2079299"/>
              <a:ext cx="1525270" cy="505088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/>
                <a:t>函数类</a:t>
              </a:r>
              <a:endParaRPr lang="en-US" altLang="zh-CN" sz="2000" b="1" dirty="0"/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F9FEA790-BCCE-4A0F-9F42-9ACA530BE2EF}"/>
                </a:ext>
              </a:extLst>
            </p:cNvPr>
            <p:cNvSpPr/>
            <p:nvPr/>
          </p:nvSpPr>
          <p:spPr>
            <a:xfrm>
              <a:off x="9657974" y="2955023"/>
              <a:ext cx="1332230" cy="411045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/>
                <a:t>运算</a:t>
              </a:r>
              <a:endParaRPr lang="en-US" altLang="zh-CN" sz="1400" b="1" dirty="0"/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EA739268-8C8D-4FE7-A816-8984A2BC09CE}"/>
                </a:ext>
              </a:extLst>
            </p:cNvPr>
            <p:cNvSpPr/>
            <p:nvPr/>
          </p:nvSpPr>
          <p:spPr>
            <a:xfrm>
              <a:off x="3784465" y="2955025"/>
              <a:ext cx="1332230" cy="411045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/>
                <a:t>变量定义</a:t>
              </a:r>
              <a:endParaRPr lang="en-US" altLang="zh-CN" sz="1400" b="1" dirty="0"/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3ABFBBEC-4A61-468D-800E-6A067B19BB8F}"/>
                </a:ext>
              </a:extLst>
            </p:cNvPr>
            <p:cNvSpPr/>
            <p:nvPr/>
          </p:nvSpPr>
          <p:spPr>
            <a:xfrm>
              <a:off x="3784465" y="3692807"/>
              <a:ext cx="1332230" cy="411045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/>
                <a:t>变量重定义</a:t>
              </a:r>
              <a:endParaRPr lang="en-US" altLang="zh-CN" sz="1400" b="1" dirty="0"/>
            </a:p>
            <a:p>
              <a:pPr algn="ctr"/>
              <a:r>
                <a:rPr lang="en-US" altLang="zh-CN" sz="1400" b="1" dirty="0"/>
                <a:t>Operator =</a:t>
              </a: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0B5A0B7C-A35F-48CB-A033-368E1E33810F}"/>
                </a:ext>
              </a:extLst>
            </p:cNvPr>
            <p:cNvSpPr/>
            <p:nvPr/>
          </p:nvSpPr>
          <p:spPr>
            <a:xfrm>
              <a:off x="6683999" y="2955024"/>
              <a:ext cx="1332230" cy="411045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/>
                <a:t>函数定义</a:t>
              </a:r>
              <a:endParaRPr lang="en-US" altLang="zh-CN" sz="1400" b="1" dirty="0"/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9F3F3DFF-8C90-49A8-9227-46A3B7703495}"/>
                </a:ext>
              </a:extLst>
            </p:cNvPr>
            <p:cNvSpPr/>
            <p:nvPr/>
          </p:nvSpPr>
          <p:spPr>
            <a:xfrm>
              <a:off x="3784465" y="4430589"/>
              <a:ext cx="1332230" cy="411045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/>
                <a:t>变量展示</a:t>
              </a:r>
              <a:endParaRPr lang="en-US" altLang="zh-CN" sz="1400" b="1" dirty="0"/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7589BEEA-FE2A-4CF7-A3E5-F7BDAC560643}"/>
                </a:ext>
              </a:extLst>
            </p:cNvPr>
            <p:cNvSpPr/>
            <p:nvPr/>
          </p:nvSpPr>
          <p:spPr>
            <a:xfrm>
              <a:off x="6683999" y="3692807"/>
              <a:ext cx="1332230" cy="411045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/>
                <a:t>函数展示</a:t>
              </a:r>
              <a:endParaRPr lang="en-US" altLang="zh-CN" sz="1400" b="1" dirty="0"/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AD5E2EBF-0AA7-48E5-91CE-CB87B63E75E7}"/>
                </a:ext>
              </a:extLst>
            </p:cNvPr>
            <p:cNvSpPr/>
            <p:nvPr/>
          </p:nvSpPr>
          <p:spPr>
            <a:xfrm>
              <a:off x="8752904" y="4430588"/>
              <a:ext cx="1332230" cy="411045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/>
                <a:t>变量求值</a:t>
              </a:r>
              <a:endParaRPr lang="en-US" altLang="zh-CN" sz="1400" b="1" dirty="0"/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8C0C05A3-7D60-4A20-A649-EB2E7E8F1F86}"/>
                </a:ext>
              </a:extLst>
            </p:cNvPr>
            <p:cNvSpPr/>
            <p:nvPr/>
          </p:nvSpPr>
          <p:spPr>
            <a:xfrm>
              <a:off x="9561454" y="2079299"/>
              <a:ext cx="1525270" cy="505088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/>
                <a:t>运算类</a:t>
              </a:r>
              <a:endParaRPr lang="en-US" altLang="zh-CN" sz="2000" b="1" dirty="0"/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1C3B0E36-3195-42C7-A0A6-DA2D2118E2E6}"/>
                </a:ext>
              </a:extLst>
            </p:cNvPr>
            <p:cNvSpPr/>
            <p:nvPr/>
          </p:nvSpPr>
          <p:spPr>
            <a:xfrm>
              <a:off x="8752904" y="5159953"/>
              <a:ext cx="1332230" cy="411045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/>
                <a:t>函数求值</a:t>
              </a:r>
              <a:endParaRPr lang="en-US" altLang="zh-CN" sz="1400" b="1" dirty="0"/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DBBBEA43-8D7B-4721-A736-A0C7DC304BFC}"/>
                </a:ext>
              </a:extLst>
            </p:cNvPr>
            <p:cNvSpPr/>
            <p:nvPr/>
          </p:nvSpPr>
          <p:spPr>
            <a:xfrm>
              <a:off x="8752904" y="5850109"/>
              <a:ext cx="1332230" cy="411045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/>
                <a:t>二元运算</a:t>
              </a:r>
              <a:endParaRPr lang="en-US" altLang="zh-CN" sz="1400" b="1" dirty="0"/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116E314D-410A-4858-990A-07D6DCE23038}"/>
                </a:ext>
              </a:extLst>
            </p:cNvPr>
            <p:cNvSpPr/>
            <p:nvPr/>
          </p:nvSpPr>
          <p:spPr>
            <a:xfrm>
              <a:off x="10420609" y="3682397"/>
              <a:ext cx="1332230" cy="411045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/>
                <a:t>带括号</a:t>
              </a:r>
              <a:endParaRPr lang="en-US" altLang="zh-CN" sz="1400" b="1" dirty="0"/>
            </a:p>
            <a:p>
              <a:pPr algn="ctr"/>
              <a:r>
                <a:rPr lang="zh-CN" altLang="en-US" sz="1400" b="1" dirty="0"/>
                <a:t>综合式</a:t>
              </a:r>
              <a:endParaRPr lang="en-US" altLang="zh-CN" sz="1400" b="1" dirty="0"/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D2D9E66C-C8EE-41D8-A2B7-CE052BCE4A4B}"/>
                </a:ext>
              </a:extLst>
            </p:cNvPr>
            <p:cNvSpPr/>
            <p:nvPr/>
          </p:nvSpPr>
          <p:spPr>
            <a:xfrm>
              <a:off x="10420609" y="4412997"/>
              <a:ext cx="1332230" cy="411045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/>
                <a:t>不带括号</a:t>
              </a:r>
              <a:endParaRPr lang="en-US" altLang="zh-CN" sz="1400" b="1" dirty="0"/>
            </a:p>
            <a:p>
              <a:pPr algn="ctr"/>
              <a:r>
                <a:rPr lang="zh-CN" altLang="en-US" sz="1400" b="1" dirty="0"/>
                <a:t>综合式</a:t>
              </a:r>
              <a:endParaRPr lang="en-US" altLang="zh-CN" sz="1400" b="1" dirty="0"/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F6DD579D-5E96-4638-9BB3-D2377AAA1DB5}"/>
                </a:ext>
              </a:extLst>
            </p:cNvPr>
            <p:cNvSpPr/>
            <p:nvPr/>
          </p:nvSpPr>
          <p:spPr>
            <a:xfrm>
              <a:off x="1224743" y="2955026"/>
              <a:ext cx="1332230" cy="411045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/>
                <a:t>括号规范</a:t>
              </a:r>
              <a:endParaRPr lang="en-US" altLang="zh-CN" sz="1400" b="1" dirty="0"/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F13D9E9C-AFCD-4AD8-8CEC-1D3ABEA2E5BA}"/>
                </a:ext>
              </a:extLst>
            </p:cNvPr>
            <p:cNvSpPr/>
            <p:nvPr/>
          </p:nvSpPr>
          <p:spPr>
            <a:xfrm>
              <a:off x="1224743" y="3692807"/>
              <a:ext cx="1332230" cy="411045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/>
                <a:t>其它规范</a:t>
              </a:r>
              <a:endParaRPr lang="en-US" altLang="zh-CN" sz="1400" b="1" dirty="0"/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9CA660A6-55E3-45F9-B5F4-2D2963C59B50}"/>
                </a:ext>
              </a:extLst>
            </p:cNvPr>
            <p:cNvSpPr/>
            <p:nvPr/>
          </p:nvSpPr>
          <p:spPr>
            <a:xfrm>
              <a:off x="4985911" y="556253"/>
              <a:ext cx="2220178" cy="78319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/>
                <a:t>表达式</a:t>
              </a:r>
              <a:endParaRPr lang="en-US" altLang="zh-CN" sz="2400" b="1" dirty="0"/>
            </a:p>
            <a:p>
              <a:pPr algn="ctr"/>
              <a:r>
                <a:rPr lang="zh-CN" altLang="en-US" sz="2400" b="1" dirty="0"/>
                <a:t>计算器</a:t>
              </a:r>
              <a:endParaRPr lang="en-US" altLang="zh-CN" sz="2400" b="1" dirty="0"/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FA0CC706-EB0B-4B2C-9807-457C39D1CB11}"/>
                </a:ext>
              </a:extLst>
            </p:cNvPr>
            <p:cNvSpPr/>
            <p:nvPr/>
          </p:nvSpPr>
          <p:spPr>
            <a:xfrm>
              <a:off x="8752904" y="3692806"/>
              <a:ext cx="1332230" cy="411045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/>
                <a:t>Base</a:t>
              </a:r>
            </a:p>
            <a:p>
              <a:pPr algn="ctr"/>
              <a:r>
                <a:rPr lang="en-US" altLang="zh-CN" sz="1400" b="1" dirty="0"/>
                <a:t>Case</a:t>
              </a:r>
            </a:p>
          </p:txBody>
        </p:sp>
        <p:cxnSp>
          <p:nvCxnSpPr>
            <p:cNvPr id="25" name="连接符: 曲线 24">
              <a:extLst>
                <a:ext uri="{FF2B5EF4-FFF2-40B4-BE49-F238E27FC236}">
                  <a16:creationId xmlns:a16="http://schemas.microsoft.com/office/drawing/2014/main" id="{E110EC7E-5592-46D8-8107-CD5658A7B9EF}"/>
                </a:ext>
              </a:extLst>
            </p:cNvPr>
            <p:cNvCxnSpPr>
              <a:stCxn id="23" idx="2"/>
              <a:endCxn id="2" idx="0"/>
            </p:cNvCxnSpPr>
            <p:nvPr/>
          </p:nvCxnSpPr>
          <p:spPr>
            <a:xfrm rot="5400000">
              <a:off x="3623504" y="-393197"/>
              <a:ext cx="739850" cy="4205142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连接符: 曲线 26">
              <a:extLst>
                <a:ext uri="{FF2B5EF4-FFF2-40B4-BE49-F238E27FC236}">
                  <a16:creationId xmlns:a16="http://schemas.microsoft.com/office/drawing/2014/main" id="{350D7869-6449-49AD-AADE-A03CC9756671}"/>
                </a:ext>
              </a:extLst>
            </p:cNvPr>
            <p:cNvCxnSpPr>
              <a:stCxn id="23" idx="2"/>
              <a:endCxn id="6" idx="0"/>
            </p:cNvCxnSpPr>
            <p:nvPr/>
          </p:nvCxnSpPr>
          <p:spPr>
            <a:xfrm rot="5400000">
              <a:off x="4903365" y="886664"/>
              <a:ext cx="739850" cy="164542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连接符: 曲线 28">
              <a:extLst>
                <a:ext uri="{FF2B5EF4-FFF2-40B4-BE49-F238E27FC236}">
                  <a16:creationId xmlns:a16="http://schemas.microsoft.com/office/drawing/2014/main" id="{88D8DADE-CA9F-41E3-8D2A-89D8AA118335}"/>
                </a:ext>
              </a:extLst>
            </p:cNvPr>
            <p:cNvCxnSpPr>
              <a:stCxn id="23" idx="2"/>
              <a:endCxn id="7" idx="0"/>
            </p:cNvCxnSpPr>
            <p:nvPr/>
          </p:nvCxnSpPr>
          <p:spPr>
            <a:xfrm rot="16200000" flipH="1">
              <a:off x="6353132" y="1082317"/>
              <a:ext cx="739850" cy="1254114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连接符: 曲线 30">
              <a:extLst>
                <a:ext uri="{FF2B5EF4-FFF2-40B4-BE49-F238E27FC236}">
                  <a16:creationId xmlns:a16="http://schemas.microsoft.com/office/drawing/2014/main" id="{D34396AF-B867-49C8-A349-8234CE9B8753}"/>
                </a:ext>
              </a:extLst>
            </p:cNvPr>
            <p:cNvCxnSpPr>
              <a:stCxn id="23" idx="2"/>
              <a:endCxn id="16" idx="0"/>
            </p:cNvCxnSpPr>
            <p:nvPr/>
          </p:nvCxnSpPr>
          <p:spPr>
            <a:xfrm rot="16200000" flipH="1">
              <a:off x="7840119" y="-404671"/>
              <a:ext cx="739850" cy="4228089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连接符: 曲线 32">
              <a:extLst>
                <a:ext uri="{FF2B5EF4-FFF2-40B4-BE49-F238E27FC236}">
                  <a16:creationId xmlns:a16="http://schemas.microsoft.com/office/drawing/2014/main" id="{6C8C5BC5-504C-4CD8-9C0B-06965FF492B2}"/>
                </a:ext>
              </a:extLst>
            </p:cNvPr>
            <p:cNvCxnSpPr>
              <a:stCxn id="2" idx="2"/>
              <a:endCxn id="21" idx="0"/>
            </p:cNvCxnSpPr>
            <p:nvPr/>
          </p:nvCxnSpPr>
          <p:spPr>
            <a:xfrm rot="5400000">
              <a:off x="1705539" y="2769706"/>
              <a:ext cx="370639" cy="1270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连接符: 曲线 34">
              <a:extLst>
                <a:ext uri="{FF2B5EF4-FFF2-40B4-BE49-F238E27FC236}">
                  <a16:creationId xmlns:a16="http://schemas.microsoft.com/office/drawing/2014/main" id="{619ACD47-14D5-4AD7-B9C1-F5D3CFA7A429}"/>
                </a:ext>
              </a:extLst>
            </p:cNvPr>
            <p:cNvCxnSpPr>
              <a:stCxn id="21" idx="2"/>
              <a:endCxn id="22" idx="0"/>
            </p:cNvCxnSpPr>
            <p:nvPr/>
          </p:nvCxnSpPr>
          <p:spPr>
            <a:xfrm rot="5400000">
              <a:off x="1727490" y="3529439"/>
              <a:ext cx="326736" cy="1270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连接符: 曲线 36">
              <a:extLst>
                <a:ext uri="{FF2B5EF4-FFF2-40B4-BE49-F238E27FC236}">
                  <a16:creationId xmlns:a16="http://schemas.microsoft.com/office/drawing/2014/main" id="{4084683F-8B40-4FE9-8D88-D1BBE475BFCA}"/>
                </a:ext>
              </a:extLst>
            </p:cNvPr>
            <p:cNvCxnSpPr>
              <a:stCxn id="6" idx="2"/>
              <a:endCxn id="9" idx="0"/>
            </p:cNvCxnSpPr>
            <p:nvPr/>
          </p:nvCxnSpPr>
          <p:spPr>
            <a:xfrm rot="5400000">
              <a:off x="4265261" y="2769706"/>
              <a:ext cx="370638" cy="1270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连接符: 曲线 38">
              <a:extLst>
                <a:ext uri="{FF2B5EF4-FFF2-40B4-BE49-F238E27FC236}">
                  <a16:creationId xmlns:a16="http://schemas.microsoft.com/office/drawing/2014/main" id="{2733DBCB-4D43-44DC-922F-3A11F88142DD}"/>
                </a:ext>
              </a:extLst>
            </p:cNvPr>
            <p:cNvCxnSpPr>
              <a:stCxn id="9" idx="2"/>
              <a:endCxn id="10" idx="0"/>
            </p:cNvCxnSpPr>
            <p:nvPr/>
          </p:nvCxnSpPr>
          <p:spPr>
            <a:xfrm rot="5400000">
              <a:off x="4287212" y="3529438"/>
              <a:ext cx="326737" cy="1270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连接符: 曲线 40">
              <a:extLst>
                <a:ext uri="{FF2B5EF4-FFF2-40B4-BE49-F238E27FC236}">
                  <a16:creationId xmlns:a16="http://schemas.microsoft.com/office/drawing/2014/main" id="{F201ED35-71D5-46D0-8B30-1F94AB6DDF9B}"/>
                </a:ext>
              </a:extLst>
            </p:cNvPr>
            <p:cNvCxnSpPr>
              <a:stCxn id="10" idx="2"/>
              <a:endCxn id="13" idx="0"/>
            </p:cNvCxnSpPr>
            <p:nvPr/>
          </p:nvCxnSpPr>
          <p:spPr>
            <a:xfrm rot="5400000">
              <a:off x="4287212" y="4267220"/>
              <a:ext cx="326737" cy="1270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连接符: 曲线 42">
              <a:extLst>
                <a:ext uri="{FF2B5EF4-FFF2-40B4-BE49-F238E27FC236}">
                  <a16:creationId xmlns:a16="http://schemas.microsoft.com/office/drawing/2014/main" id="{98C0B8F5-A208-4E1C-8EE9-AF2579EE32A4}"/>
                </a:ext>
              </a:extLst>
            </p:cNvPr>
            <p:cNvCxnSpPr>
              <a:stCxn id="7" idx="2"/>
              <a:endCxn id="12" idx="0"/>
            </p:cNvCxnSpPr>
            <p:nvPr/>
          </p:nvCxnSpPr>
          <p:spPr>
            <a:xfrm rot="5400000">
              <a:off x="7164796" y="2769705"/>
              <a:ext cx="370637" cy="1270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连接符: 曲线 44">
              <a:extLst>
                <a:ext uri="{FF2B5EF4-FFF2-40B4-BE49-F238E27FC236}">
                  <a16:creationId xmlns:a16="http://schemas.microsoft.com/office/drawing/2014/main" id="{8F9B040A-EF77-46F8-85B7-53184E3B12B8}"/>
                </a:ext>
              </a:extLst>
            </p:cNvPr>
            <p:cNvCxnSpPr>
              <a:stCxn id="12" idx="2"/>
              <a:endCxn id="14" idx="0"/>
            </p:cNvCxnSpPr>
            <p:nvPr/>
          </p:nvCxnSpPr>
          <p:spPr>
            <a:xfrm rot="5400000">
              <a:off x="7186745" y="3529438"/>
              <a:ext cx="326738" cy="1270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连接符: 曲线 46">
              <a:extLst>
                <a:ext uri="{FF2B5EF4-FFF2-40B4-BE49-F238E27FC236}">
                  <a16:creationId xmlns:a16="http://schemas.microsoft.com/office/drawing/2014/main" id="{8300D7A4-1E7E-44E7-95DA-A32C870E56C1}"/>
                </a:ext>
              </a:extLst>
            </p:cNvPr>
            <p:cNvCxnSpPr>
              <a:stCxn id="16" idx="2"/>
              <a:endCxn id="8" idx="0"/>
            </p:cNvCxnSpPr>
            <p:nvPr/>
          </p:nvCxnSpPr>
          <p:spPr>
            <a:xfrm rot="5400000">
              <a:off x="10138771" y="2769705"/>
              <a:ext cx="370636" cy="1270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连接符: 曲线 48">
              <a:extLst>
                <a:ext uri="{FF2B5EF4-FFF2-40B4-BE49-F238E27FC236}">
                  <a16:creationId xmlns:a16="http://schemas.microsoft.com/office/drawing/2014/main" id="{659E7B6D-5D4E-4B55-99F4-AB950B2548FA}"/>
                </a:ext>
              </a:extLst>
            </p:cNvPr>
            <p:cNvCxnSpPr>
              <a:stCxn id="8" idx="2"/>
              <a:endCxn id="24" idx="0"/>
            </p:cNvCxnSpPr>
            <p:nvPr/>
          </p:nvCxnSpPr>
          <p:spPr>
            <a:xfrm rot="5400000">
              <a:off x="9708185" y="3076902"/>
              <a:ext cx="326738" cy="90507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连接符: 曲线 50">
              <a:extLst>
                <a:ext uri="{FF2B5EF4-FFF2-40B4-BE49-F238E27FC236}">
                  <a16:creationId xmlns:a16="http://schemas.microsoft.com/office/drawing/2014/main" id="{AA5B25C1-0B48-4522-ABD8-DA1120874F88}"/>
                </a:ext>
              </a:extLst>
            </p:cNvPr>
            <p:cNvCxnSpPr>
              <a:stCxn id="8" idx="2"/>
              <a:endCxn id="19" idx="0"/>
            </p:cNvCxnSpPr>
            <p:nvPr/>
          </p:nvCxnSpPr>
          <p:spPr>
            <a:xfrm rot="16200000" flipH="1">
              <a:off x="10547242" y="3142914"/>
              <a:ext cx="316329" cy="762635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连接符: 曲线 52">
              <a:extLst>
                <a:ext uri="{FF2B5EF4-FFF2-40B4-BE49-F238E27FC236}">
                  <a16:creationId xmlns:a16="http://schemas.microsoft.com/office/drawing/2014/main" id="{BBF272A1-3134-4D74-BA50-314DF682FAC6}"/>
                </a:ext>
              </a:extLst>
            </p:cNvPr>
            <p:cNvCxnSpPr>
              <a:stCxn id="24" idx="2"/>
              <a:endCxn id="15" idx="0"/>
            </p:cNvCxnSpPr>
            <p:nvPr/>
          </p:nvCxnSpPr>
          <p:spPr>
            <a:xfrm rot="5400000">
              <a:off x="9255651" y="4267219"/>
              <a:ext cx="326737" cy="1270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连接符: 曲线 54">
              <a:extLst>
                <a:ext uri="{FF2B5EF4-FFF2-40B4-BE49-F238E27FC236}">
                  <a16:creationId xmlns:a16="http://schemas.microsoft.com/office/drawing/2014/main" id="{F73103D3-09C5-4628-9B97-6E0978473E0A}"/>
                </a:ext>
              </a:extLst>
            </p:cNvPr>
            <p:cNvCxnSpPr>
              <a:stCxn id="15" idx="2"/>
              <a:endCxn id="17" idx="0"/>
            </p:cNvCxnSpPr>
            <p:nvPr/>
          </p:nvCxnSpPr>
          <p:spPr>
            <a:xfrm rot="5400000">
              <a:off x="9259859" y="5000793"/>
              <a:ext cx="318320" cy="1270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连接符: 曲线 56">
              <a:extLst>
                <a:ext uri="{FF2B5EF4-FFF2-40B4-BE49-F238E27FC236}">
                  <a16:creationId xmlns:a16="http://schemas.microsoft.com/office/drawing/2014/main" id="{3787A924-993D-42F5-A062-D7B533B6C8DC}"/>
                </a:ext>
              </a:extLst>
            </p:cNvPr>
            <p:cNvCxnSpPr>
              <a:stCxn id="17" idx="2"/>
              <a:endCxn id="18" idx="0"/>
            </p:cNvCxnSpPr>
            <p:nvPr/>
          </p:nvCxnSpPr>
          <p:spPr>
            <a:xfrm rot="5400000">
              <a:off x="9279464" y="5710553"/>
              <a:ext cx="279111" cy="1270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连接符: 曲线 58">
              <a:extLst>
                <a:ext uri="{FF2B5EF4-FFF2-40B4-BE49-F238E27FC236}">
                  <a16:creationId xmlns:a16="http://schemas.microsoft.com/office/drawing/2014/main" id="{CCD41B22-9734-4D24-91C8-BE049F8A32A6}"/>
                </a:ext>
              </a:extLst>
            </p:cNvPr>
            <p:cNvCxnSpPr>
              <a:stCxn id="19" idx="2"/>
              <a:endCxn id="20" idx="0"/>
            </p:cNvCxnSpPr>
            <p:nvPr/>
          </p:nvCxnSpPr>
          <p:spPr>
            <a:xfrm rot="5400000">
              <a:off x="10926947" y="4253219"/>
              <a:ext cx="319555" cy="1270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0280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42CEDA5-FF30-49B0-B107-3D8485F593D1}"/>
              </a:ext>
            </a:extLst>
          </p:cNvPr>
          <p:cNvSpPr txBox="1"/>
          <p:nvPr/>
        </p:nvSpPr>
        <p:spPr>
          <a:xfrm>
            <a:off x="0" y="0"/>
            <a:ext cx="30652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latin typeface="Segoe UI Historic" panose="020B0502040204020203" pitchFamily="34" charset="0"/>
                <a:cs typeface="Segoe UI Historic" panose="020B0502040204020203" pitchFamily="34" charset="0"/>
              </a:rPr>
              <a:t>3.</a:t>
            </a:r>
            <a:r>
              <a:rPr lang="zh-CN" altLang="en-US" sz="4800" b="1" dirty="0">
                <a:latin typeface="Segoe UI Historic" panose="020B0502040204020203" pitchFamily="34" charset="0"/>
                <a:cs typeface="Segoe UI Historic" panose="020B0502040204020203" pitchFamily="34" charset="0"/>
              </a:rPr>
              <a:t>数据结构</a:t>
            </a:r>
            <a:endParaRPr lang="en-US" altLang="zh-CN" sz="4800" b="1" dirty="0">
              <a:latin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42D9817A-5D87-4EDC-99DF-7805FE046CF6}"/>
              </a:ext>
            </a:extLst>
          </p:cNvPr>
          <p:cNvGrpSpPr/>
          <p:nvPr/>
        </p:nvGrpSpPr>
        <p:grpSpPr>
          <a:xfrm>
            <a:off x="2016287" y="1868686"/>
            <a:ext cx="8159426" cy="3529678"/>
            <a:chOff x="867042" y="1817886"/>
            <a:chExt cx="8159426" cy="3529678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CA339C48-1DF9-4C52-B832-B0C55F7F06F6}"/>
                </a:ext>
              </a:extLst>
            </p:cNvPr>
            <p:cNvGrpSpPr/>
            <p:nvPr/>
          </p:nvGrpSpPr>
          <p:grpSpPr>
            <a:xfrm>
              <a:off x="1561325" y="1817886"/>
              <a:ext cx="1503938" cy="1376065"/>
              <a:chOff x="1561325" y="1817886"/>
              <a:chExt cx="1503938" cy="1376065"/>
            </a:xfrm>
          </p:grpSpPr>
          <p:pic>
            <p:nvPicPr>
              <p:cNvPr id="7" name="图形 6" descr="计算器​​">
                <a:extLst>
                  <a:ext uri="{FF2B5EF4-FFF2-40B4-BE49-F238E27FC236}">
                    <a16:creationId xmlns:a16="http://schemas.microsoft.com/office/drawing/2014/main" id="{09992D4A-940E-4055-9468-0DC8437BD0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856094" y="1817886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43E1917-9809-454D-88F1-1B0DEA43B3A4}"/>
                  </a:ext>
                </a:extLst>
              </p:cNvPr>
              <p:cNvSpPr txBox="1"/>
              <p:nvPr/>
            </p:nvSpPr>
            <p:spPr>
              <a:xfrm>
                <a:off x="1561325" y="2732286"/>
                <a:ext cx="15039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200" b="1" dirty="0"/>
                  <a:t>实例化</a:t>
                </a:r>
                <a:endParaRPr lang="en-US" altLang="zh-CN" sz="1200" b="1" dirty="0"/>
              </a:p>
              <a:p>
                <a:pPr algn="ctr"/>
                <a:r>
                  <a:rPr lang="zh-CN" altLang="en-US" sz="1200" b="1" dirty="0"/>
                  <a:t>一个</a:t>
                </a:r>
                <a:r>
                  <a:rPr lang="en-US" altLang="zh-CN" sz="1200" b="1" dirty="0"/>
                  <a:t>Calculator</a:t>
                </a:r>
                <a:r>
                  <a:rPr lang="zh-CN" altLang="en-US" sz="1200" b="1" dirty="0"/>
                  <a:t>对象</a:t>
                </a:r>
              </a:p>
            </p:txBody>
          </p: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EB916DD1-7797-401C-9A88-8D1CD4B97E17}"/>
                </a:ext>
              </a:extLst>
            </p:cNvPr>
            <p:cNvGrpSpPr/>
            <p:nvPr/>
          </p:nvGrpSpPr>
          <p:grpSpPr>
            <a:xfrm>
              <a:off x="3942080" y="1817886"/>
              <a:ext cx="954107" cy="1376063"/>
              <a:chOff x="3982720" y="1817886"/>
              <a:chExt cx="954107" cy="1376063"/>
            </a:xfrm>
          </p:grpSpPr>
          <p:pic>
            <p:nvPicPr>
              <p:cNvPr id="9" name="图形 8" descr="数学">
                <a:extLst>
                  <a:ext uri="{FF2B5EF4-FFF2-40B4-BE49-F238E27FC236}">
                    <a16:creationId xmlns:a16="http://schemas.microsoft.com/office/drawing/2014/main" id="{C4FDBFF4-A31A-4FC5-AF19-88F339B9E6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982720" y="1817886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F64CD0B4-EA4E-4A50-894C-D7F62FDEC856}"/>
                  </a:ext>
                </a:extLst>
              </p:cNvPr>
              <p:cNvSpPr txBox="1"/>
              <p:nvPr/>
            </p:nvSpPr>
            <p:spPr>
              <a:xfrm>
                <a:off x="3982720" y="2732284"/>
                <a:ext cx="9541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200" b="1" dirty="0"/>
                  <a:t>成员函数</a:t>
                </a:r>
                <a:endParaRPr lang="en-US" altLang="zh-CN" sz="1200" b="1" dirty="0"/>
              </a:p>
              <a:p>
                <a:pPr algn="ctr"/>
                <a:r>
                  <a:rPr lang="zh-CN" altLang="en-US" sz="1200" b="1" dirty="0"/>
                  <a:t>用于计算等</a:t>
                </a:r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010B83F8-B540-48BA-865D-A4195A2C856F}"/>
                </a:ext>
              </a:extLst>
            </p:cNvPr>
            <p:cNvGrpSpPr/>
            <p:nvPr/>
          </p:nvGrpSpPr>
          <p:grpSpPr>
            <a:xfrm>
              <a:off x="867042" y="3804920"/>
              <a:ext cx="1415772" cy="1542644"/>
              <a:chOff x="2855217" y="2971800"/>
              <a:chExt cx="1415772" cy="1542644"/>
            </a:xfrm>
          </p:grpSpPr>
          <p:pic>
            <p:nvPicPr>
              <p:cNvPr id="3" name="图形 2" descr="数据库">
                <a:extLst>
                  <a:ext uri="{FF2B5EF4-FFF2-40B4-BE49-F238E27FC236}">
                    <a16:creationId xmlns:a16="http://schemas.microsoft.com/office/drawing/2014/main" id="{2989F11B-1B48-4093-A9FE-2A2D5A98A3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105903" y="297180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3BB1FCC-FE6B-48EB-B4D8-432C3E862909}"/>
                  </a:ext>
                </a:extLst>
              </p:cNvPr>
              <p:cNvSpPr txBox="1"/>
              <p:nvPr/>
            </p:nvSpPr>
            <p:spPr>
              <a:xfrm>
                <a:off x="2855217" y="3868113"/>
                <a:ext cx="14157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200" b="1" dirty="0"/>
                  <a:t>函数库</a:t>
                </a:r>
                <a:endParaRPr lang="en-US" altLang="zh-CN" sz="1200" b="1" dirty="0"/>
              </a:p>
              <a:p>
                <a:pPr algn="ctr"/>
                <a:r>
                  <a:rPr lang="zh-CN" altLang="en-US" sz="1200" b="1" dirty="0"/>
                  <a:t>存储用户定义函数</a:t>
                </a:r>
                <a:endParaRPr lang="en-US" altLang="zh-CN" sz="1200" b="1" dirty="0"/>
              </a:p>
              <a:p>
                <a:pPr algn="ctr"/>
                <a:r>
                  <a:rPr lang="zh-CN" altLang="en-US" sz="1200" b="1" dirty="0"/>
                  <a:t>结构体数组</a:t>
                </a:r>
                <a:endParaRPr lang="en-US" altLang="zh-CN" sz="1200" b="1" dirty="0"/>
              </a:p>
            </p:txBody>
          </p: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18EBFB41-A4AA-44EE-98CC-B8F97B3119BC}"/>
                </a:ext>
              </a:extLst>
            </p:cNvPr>
            <p:cNvGrpSpPr/>
            <p:nvPr/>
          </p:nvGrpSpPr>
          <p:grpSpPr>
            <a:xfrm>
              <a:off x="2313294" y="3804920"/>
              <a:ext cx="1415772" cy="1542644"/>
              <a:chOff x="2855218" y="2971800"/>
              <a:chExt cx="1415772" cy="1542644"/>
            </a:xfrm>
          </p:grpSpPr>
          <p:pic>
            <p:nvPicPr>
              <p:cNvPr id="16" name="图形 15" descr="数据库">
                <a:extLst>
                  <a:ext uri="{FF2B5EF4-FFF2-40B4-BE49-F238E27FC236}">
                    <a16:creationId xmlns:a16="http://schemas.microsoft.com/office/drawing/2014/main" id="{CA2AA8E5-FE5A-48ED-9C82-93DD545F45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105903" y="297180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71D1641-E8C3-45D0-98D9-05E9A78217F9}"/>
                  </a:ext>
                </a:extLst>
              </p:cNvPr>
              <p:cNvSpPr txBox="1"/>
              <p:nvPr/>
            </p:nvSpPr>
            <p:spPr>
              <a:xfrm>
                <a:off x="2855218" y="3868113"/>
                <a:ext cx="14157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200" b="1" dirty="0"/>
                  <a:t>变量库</a:t>
                </a:r>
                <a:endParaRPr lang="en-US" altLang="zh-CN" sz="1200" b="1" dirty="0"/>
              </a:p>
              <a:p>
                <a:pPr algn="ctr"/>
                <a:r>
                  <a:rPr lang="zh-CN" altLang="en-US" sz="1200" b="1" dirty="0"/>
                  <a:t>存储用户定义变量</a:t>
                </a:r>
                <a:endParaRPr lang="en-US" altLang="zh-CN" sz="1200" b="1" dirty="0"/>
              </a:p>
              <a:p>
                <a:pPr algn="ctr"/>
                <a:r>
                  <a:rPr lang="zh-CN" altLang="en-US" sz="1200" b="1" dirty="0"/>
                  <a:t>结构体数组</a:t>
                </a:r>
              </a:p>
            </p:txBody>
          </p:sp>
        </p:grpSp>
        <p:cxnSp>
          <p:nvCxnSpPr>
            <p:cNvPr id="19" name="连接符: 曲线 18">
              <a:extLst>
                <a:ext uri="{FF2B5EF4-FFF2-40B4-BE49-F238E27FC236}">
                  <a16:creationId xmlns:a16="http://schemas.microsoft.com/office/drawing/2014/main" id="{72A3C2C7-AF00-429D-9BE9-7F73D98243C4}"/>
                </a:ext>
              </a:extLst>
            </p:cNvPr>
            <p:cNvCxnSpPr>
              <a:stCxn id="10" idx="2"/>
              <a:endCxn id="3" idx="0"/>
            </p:cNvCxnSpPr>
            <p:nvPr/>
          </p:nvCxnSpPr>
          <p:spPr>
            <a:xfrm rot="5400000">
              <a:off x="1638627" y="3130252"/>
              <a:ext cx="610969" cy="738366"/>
            </a:xfrm>
            <a:prstGeom prst="curvedConnector3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连接符: 曲线 19">
              <a:extLst>
                <a:ext uri="{FF2B5EF4-FFF2-40B4-BE49-F238E27FC236}">
                  <a16:creationId xmlns:a16="http://schemas.microsoft.com/office/drawing/2014/main" id="{4106B438-9680-4AD8-A667-1D27DA76461F}"/>
                </a:ext>
              </a:extLst>
            </p:cNvPr>
            <p:cNvCxnSpPr>
              <a:cxnSpLocks/>
              <a:stCxn id="10" idx="2"/>
              <a:endCxn id="16" idx="0"/>
            </p:cNvCxnSpPr>
            <p:nvPr/>
          </p:nvCxnSpPr>
          <p:spPr>
            <a:xfrm rot="16200000" flipH="1">
              <a:off x="2361752" y="3145492"/>
              <a:ext cx="610969" cy="707885"/>
            </a:xfrm>
            <a:prstGeom prst="curvedConnector3">
              <a:avLst>
                <a:gd name="adj1" fmla="val 50000"/>
              </a:avLst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连接符: 曲线 27">
              <a:extLst>
                <a:ext uri="{FF2B5EF4-FFF2-40B4-BE49-F238E27FC236}">
                  <a16:creationId xmlns:a16="http://schemas.microsoft.com/office/drawing/2014/main" id="{02450234-16DB-4CAA-A01B-441893F15E43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>
              <a:off x="2770494" y="2275086"/>
              <a:ext cx="1171586" cy="12700"/>
            </a:xfrm>
            <a:prstGeom prst="curvedConnector3">
              <a:avLst>
                <a:gd name="adj1" fmla="val 50000"/>
              </a:avLst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63E65475-9EFB-44B8-8C65-575C4CB6E148}"/>
                </a:ext>
              </a:extLst>
            </p:cNvPr>
            <p:cNvSpPr txBox="1"/>
            <p:nvPr/>
          </p:nvSpPr>
          <p:spPr>
            <a:xfrm>
              <a:off x="7338184" y="2270619"/>
              <a:ext cx="16882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/>
                <a:t>递归调用</a:t>
              </a:r>
              <a:endParaRPr lang="en-US" altLang="zh-CN" sz="1200" b="1" dirty="0"/>
            </a:p>
            <a:p>
              <a:r>
                <a:rPr lang="zh-CN" altLang="en-US" sz="1200" b="1" dirty="0"/>
                <a:t>到</a:t>
              </a:r>
              <a:r>
                <a:rPr lang="en-US" altLang="zh-CN" sz="1200" b="1" dirty="0"/>
                <a:t>Base Case</a:t>
              </a:r>
              <a:r>
                <a:rPr lang="zh-CN" altLang="en-US" sz="1200" b="1" dirty="0"/>
                <a:t>时返回值</a:t>
              </a:r>
            </a:p>
          </p:txBody>
        </p: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92BC6E86-56C3-4ABB-B1E8-262F85E6FAE7}"/>
                </a:ext>
              </a:extLst>
            </p:cNvPr>
            <p:cNvGrpSpPr/>
            <p:nvPr/>
          </p:nvGrpSpPr>
          <p:grpSpPr>
            <a:xfrm>
              <a:off x="5868024" y="1817886"/>
              <a:ext cx="1186542" cy="1376064"/>
              <a:chOff x="5868024" y="1817886"/>
              <a:chExt cx="1186542" cy="1376064"/>
            </a:xfrm>
          </p:grpSpPr>
          <p:pic>
            <p:nvPicPr>
              <p:cNvPr id="32" name="图形 31" descr="数学">
                <a:extLst>
                  <a:ext uri="{FF2B5EF4-FFF2-40B4-BE49-F238E27FC236}">
                    <a16:creationId xmlns:a16="http://schemas.microsoft.com/office/drawing/2014/main" id="{C40777A7-9DE7-4DDB-A67F-FC887523CC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984240" y="1817886"/>
                <a:ext cx="914400" cy="914400"/>
              </a:xfrm>
              <a:prstGeom prst="rect">
                <a:avLst/>
              </a:prstGeom>
            </p:spPr>
          </p:pic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8FE23B19-700C-4A41-8DB4-BB4ED847F69B}"/>
                  </a:ext>
                </a:extLst>
              </p:cNvPr>
              <p:cNvSpPr txBox="1"/>
              <p:nvPr/>
            </p:nvSpPr>
            <p:spPr>
              <a:xfrm>
                <a:off x="5868024" y="2732284"/>
                <a:ext cx="11865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b="1" dirty="0"/>
                  <a:t>Void Calculate</a:t>
                </a:r>
              </a:p>
              <a:p>
                <a:pPr algn="ctr"/>
                <a:r>
                  <a:rPr lang="zh-CN" altLang="en-US" sz="1200" b="1" dirty="0"/>
                  <a:t>计算函数</a:t>
                </a:r>
              </a:p>
            </p:txBody>
          </p:sp>
          <p:cxnSp>
            <p:nvCxnSpPr>
              <p:cNvPr id="34" name="连接符: 曲线 33">
                <a:extLst>
                  <a:ext uri="{FF2B5EF4-FFF2-40B4-BE49-F238E27FC236}">
                    <a16:creationId xmlns:a16="http://schemas.microsoft.com/office/drawing/2014/main" id="{07D27750-94AB-4BFF-A182-E331E15AC718}"/>
                  </a:ext>
                </a:extLst>
              </p:cNvPr>
              <p:cNvCxnSpPr>
                <a:cxnSpLocks/>
                <a:stCxn id="33" idx="2"/>
                <a:endCxn id="32" idx="0"/>
              </p:cNvCxnSpPr>
              <p:nvPr/>
            </p:nvCxnSpPr>
            <p:spPr>
              <a:xfrm rot="5400000" flipH="1">
                <a:off x="5763336" y="2495991"/>
                <a:ext cx="1376063" cy="19855"/>
              </a:xfrm>
              <a:prstGeom prst="curvedConnector5">
                <a:avLst>
                  <a:gd name="adj1" fmla="val -13660"/>
                  <a:gd name="adj2" fmla="val -4610874"/>
                  <a:gd name="adj3" fmla="val 107015"/>
                </a:avLst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连接符: 曲线 43">
              <a:extLst>
                <a:ext uri="{FF2B5EF4-FFF2-40B4-BE49-F238E27FC236}">
                  <a16:creationId xmlns:a16="http://schemas.microsoft.com/office/drawing/2014/main" id="{4B6B2A2D-0CE9-436A-8992-6BFA173B6C3C}"/>
                </a:ext>
              </a:extLst>
            </p:cNvPr>
            <p:cNvCxnSpPr>
              <a:cxnSpLocks/>
              <a:stCxn id="9" idx="3"/>
              <a:endCxn id="32" idx="1"/>
            </p:cNvCxnSpPr>
            <p:nvPr/>
          </p:nvCxnSpPr>
          <p:spPr>
            <a:xfrm>
              <a:off x="4856480" y="2275086"/>
              <a:ext cx="1127760" cy="12700"/>
            </a:xfrm>
            <a:prstGeom prst="curvedConnector3">
              <a:avLst>
                <a:gd name="adj1" fmla="val 50000"/>
              </a:avLst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954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3ACD9C2-694A-4125-B20D-33353A0F994B}"/>
              </a:ext>
            </a:extLst>
          </p:cNvPr>
          <p:cNvSpPr txBox="1"/>
          <p:nvPr/>
        </p:nvSpPr>
        <p:spPr>
          <a:xfrm>
            <a:off x="0" y="0"/>
            <a:ext cx="24497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latin typeface="Segoe UI Historic" panose="020B0502040204020203" pitchFamily="34" charset="0"/>
                <a:cs typeface="Segoe UI Historic" panose="020B0502040204020203" pitchFamily="34" charset="0"/>
              </a:rPr>
              <a:t>4.</a:t>
            </a:r>
            <a:r>
              <a:rPr lang="zh-CN" altLang="en-US" sz="4800" b="1" dirty="0">
                <a:latin typeface="Segoe UI Historic" panose="020B0502040204020203" pitchFamily="34" charset="0"/>
                <a:cs typeface="Segoe UI Historic" panose="020B0502040204020203" pitchFamily="34" charset="0"/>
              </a:rPr>
              <a:t>模块化</a:t>
            </a:r>
            <a:endParaRPr lang="en-US" altLang="zh-CN" sz="4800" b="1" dirty="0">
              <a:latin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086D79C7-E1F8-4776-977E-44E9FA07912A}"/>
              </a:ext>
            </a:extLst>
          </p:cNvPr>
          <p:cNvGrpSpPr/>
          <p:nvPr/>
        </p:nvGrpSpPr>
        <p:grpSpPr>
          <a:xfrm>
            <a:off x="3537601" y="1649361"/>
            <a:ext cx="5116798" cy="3559277"/>
            <a:chOff x="1224855" y="1098755"/>
            <a:chExt cx="5116798" cy="3559277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D053087F-E61A-4393-BDCB-BCC84412744C}"/>
                </a:ext>
              </a:extLst>
            </p:cNvPr>
            <p:cNvSpPr/>
            <p:nvPr/>
          </p:nvSpPr>
          <p:spPr>
            <a:xfrm>
              <a:off x="1224855" y="2652252"/>
              <a:ext cx="2103948" cy="7767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Calculator.h</a:t>
              </a:r>
            </a:p>
            <a:p>
              <a:pPr algn="ctr"/>
              <a:r>
                <a:rPr lang="zh-CN" altLang="en-US" b="1" dirty="0"/>
                <a:t>定义一个计算器类</a:t>
              </a:r>
              <a:endParaRPr lang="en-US" altLang="zh-CN" b="1" dirty="0"/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158D3A79-DB6A-47C9-90D8-6CCA85DB1DD8}"/>
                </a:ext>
              </a:extLst>
            </p:cNvPr>
            <p:cNvSpPr/>
            <p:nvPr/>
          </p:nvSpPr>
          <p:spPr>
            <a:xfrm>
              <a:off x="1224855" y="3881284"/>
              <a:ext cx="2103948" cy="7767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Calculator.cpp</a:t>
              </a:r>
            </a:p>
            <a:p>
              <a:pPr algn="ctr"/>
              <a:r>
                <a:rPr lang="zh-CN" altLang="en-US" b="1" dirty="0"/>
                <a:t>实现计算类器功能</a:t>
              </a:r>
              <a:endParaRPr lang="en-US" altLang="zh-CN" b="1" dirty="0"/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FFB5C0F7-4B09-46EE-AEF0-CB4633314546}"/>
                </a:ext>
              </a:extLst>
            </p:cNvPr>
            <p:cNvSpPr/>
            <p:nvPr/>
          </p:nvSpPr>
          <p:spPr>
            <a:xfrm>
              <a:off x="2900517" y="1098755"/>
              <a:ext cx="2103948" cy="7767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Main.cpp</a:t>
              </a:r>
            </a:p>
            <a:p>
              <a:pPr algn="ctr"/>
              <a:r>
                <a:rPr lang="zh-CN" altLang="en-US" b="1" dirty="0"/>
                <a:t>实例化计算器运行</a:t>
              </a:r>
              <a:endParaRPr lang="en-US" altLang="zh-CN" b="1" dirty="0"/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AB0D743B-CEC8-4DEE-9F16-1324881DE1EA}"/>
                </a:ext>
              </a:extLst>
            </p:cNvPr>
            <p:cNvSpPr/>
            <p:nvPr/>
          </p:nvSpPr>
          <p:spPr>
            <a:xfrm>
              <a:off x="4237705" y="3881284"/>
              <a:ext cx="2103948" cy="7767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/>
                <a:t>SuperCalculate.cpp</a:t>
              </a:r>
            </a:p>
            <a:p>
              <a:pPr algn="ctr"/>
              <a:r>
                <a:rPr lang="zh-CN" altLang="en-US" sz="1600" b="1" dirty="0"/>
                <a:t>超大数运算</a:t>
              </a:r>
              <a:endParaRPr lang="en-US" altLang="zh-CN" sz="1600" b="1" dirty="0"/>
            </a:p>
          </p:txBody>
        </p:sp>
        <p:cxnSp>
          <p:nvCxnSpPr>
            <p:cNvPr id="3" name="连接符: 曲线 2">
              <a:extLst>
                <a:ext uri="{FF2B5EF4-FFF2-40B4-BE49-F238E27FC236}">
                  <a16:creationId xmlns:a16="http://schemas.microsoft.com/office/drawing/2014/main" id="{BACE8B0E-F14B-4B54-B163-E61F55DFB85E}"/>
                </a:ext>
              </a:extLst>
            </p:cNvPr>
            <p:cNvCxnSpPr>
              <a:stCxn id="7" idx="2"/>
              <a:endCxn id="5" idx="0"/>
            </p:cNvCxnSpPr>
            <p:nvPr/>
          </p:nvCxnSpPr>
          <p:spPr>
            <a:xfrm rot="5400000">
              <a:off x="2726286" y="1426046"/>
              <a:ext cx="776749" cy="1675662"/>
            </a:xfrm>
            <a:prstGeom prst="curvedConnector3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连接符: 曲线 8">
              <a:extLst>
                <a:ext uri="{FF2B5EF4-FFF2-40B4-BE49-F238E27FC236}">
                  <a16:creationId xmlns:a16="http://schemas.microsoft.com/office/drawing/2014/main" id="{1D6DFC54-DEA6-4957-B232-07F3D2DEA598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 rot="5400000">
              <a:off x="2050687" y="3655142"/>
              <a:ext cx="452284" cy="12700"/>
            </a:xfrm>
            <a:prstGeom prst="curved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连接符: 曲线 11">
              <a:extLst>
                <a:ext uri="{FF2B5EF4-FFF2-40B4-BE49-F238E27FC236}">
                  <a16:creationId xmlns:a16="http://schemas.microsoft.com/office/drawing/2014/main" id="{3D9F2A2E-8E35-4E48-B46D-5E9705B5E3C3}"/>
                </a:ext>
              </a:extLst>
            </p:cNvPr>
            <p:cNvCxnSpPr>
              <a:cxnSpLocks/>
              <a:stCxn id="5" idx="2"/>
              <a:endCxn id="8" idx="0"/>
            </p:cNvCxnSpPr>
            <p:nvPr/>
          </p:nvCxnSpPr>
          <p:spPr>
            <a:xfrm rot="16200000" flipH="1">
              <a:off x="3557112" y="2148717"/>
              <a:ext cx="452284" cy="3012850"/>
            </a:xfrm>
            <a:prstGeom prst="curved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97666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312179E-6706-46F8-9EDB-612012496646}"/>
              </a:ext>
            </a:extLst>
          </p:cNvPr>
          <p:cNvSpPr txBox="1"/>
          <p:nvPr/>
        </p:nvSpPr>
        <p:spPr>
          <a:xfrm>
            <a:off x="0" y="0"/>
            <a:ext cx="28600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latin typeface="Segoe UI Historic" panose="020B0502040204020203" pitchFamily="34" charset="0"/>
                <a:cs typeface="Segoe UI Historic" panose="020B0502040204020203" pitchFamily="34" charset="0"/>
              </a:rPr>
              <a:t>5.</a:t>
            </a:r>
            <a:r>
              <a:rPr lang="zh-CN" altLang="en-US" sz="4400" b="1" dirty="0">
                <a:latin typeface="Segoe UI Historic" panose="020B0502040204020203" pitchFamily="34" charset="0"/>
                <a:cs typeface="Segoe UI Historic" panose="020B0502040204020203" pitchFamily="34" charset="0"/>
              </a:rPr>
              <a:t>拓展功能</a:t>
            </a:r>
            <a:endParaRPr lang="en-US" altLang="zh-CN" sz="4800" b="1" dirty="0">
              <a:latin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26F16B0-B7A5-405D-95E5-A052F2FD4201}"/>
              </a:ext>
            </a:extLst>
          </p:cNvPr>
          <p:cNvSpPr txBox="1"/>
          <p:nvPr/>
        </p:nvSpPr>
        <p:spPr>
          <a:xfrm>
            <a:off x="1911819" y="2967335"/>
            <a:ext cx="86677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支持函数递归调用，诸如</a:t>
            </a:r>
            <a:r>
              <a:rPr lang="en-US" altLang="zh-CN" dirty="0"/>
              <a:t>f(f(1,2),3)</a:t>
            </a:r>
          </a:p>
          <a:p>
            <a:r>
              <a:rPr lang="en-US" altLang="zh-CN" dirty="0"/>
              <a:t>2.+</a:t>
            </a:r>
            <a:r>
              <a:rPr lang="zh-CN" altLang="en-US" dirty="0"/>
              <a:t>、</a:t>
            </a:r>
            <a:r>
              <a:rPr lang="en-US" altLang="zh-CN" dirty="0"/>
              <a:t>-</a:t>
            </a:r>
            <a:r>
              <a:rPr lang="zh-CN" altLang="en-US" dirty="0"/>
              <a:t>号可作为二元运算符也可作为一元运算符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限制递归深度，在达到真实递归深度之前报错，防止因为递归调用而导致程序崩溃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520002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3ACD9C2-694A-4125-B20D-33353A0F994B}"/>
              </a:ext>
            </a:extLst>
          </p:cNvPr>
          <p:cNvSpPr txBox="1"/>
          <p:nvPr/>
        </p:nvSpPr>
        <p:spPr>
          <a:xfrm>
            <a:off x="0" y="2344087"/>
            <a:ext cx="3118098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b="1" dirty="0">
                <a:latin typeface="Segoe UI Historic" panose="020B0502040204020203" pitchFamily="34" charset="0"/>
                <a:cs typeface="Segoe UI Historic" panose="020B0502040204020203" pitchFamily="34" charset="0"/>
              </a:rPr>
              <a:t>End</a:t>
            </a:r>
          </a:p>
          <a:p>
            <a:r>
              <a:rPr lang="en-US" altLang="zh-CN" sz="2000" dirty="0">
                <a:latin typeface="Segoe UI Historic" panose="020B0502040204020203" pitchFamily="34" charset="0"/>
                <a:cs typeface="Segoe UI Historic" panose="020B0502040204020203" pitchFamily="34" charset="0"/>
              </a:rPr>
              <a:t>Thanks for your attention!</a:t>
            </a:r>
            <a:endParaRPr lang="en-US" altLang="zh-CN" sz="2400" dirty="0">
              <a:latin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5420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42CEDA5-FF30-49B0-B107-3D8485F593D1}"/>
              </a:ext>
            </a:extLst>
          </p:cNvPr>
          <p:cNvSpPr txBox="1"/>
          <p:nvPr/>
        </p:nvSpPr>
        <p:spPr>
          <a:xfrm>
            <a:off x="0" y="0"/>
            <a:ext cx="30732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latin typeface="Segoe UI Historic" panose="020B0502040204020203" pitchFamily="34" charset="0"/>
                <a:cs typeface="Segoe UI Historic" panose="020B0502040204020203" pitchFamily="34" charset="0"/>
              </a:rPr>
              <a:t>1.</a:t>
            </a:r>
            <a:r>
              <a:rPr lang="zh-CN" altLang="en-US" sz="4800" b="1" dirty="0">
                <a:latin typeface="Segoe UI Historic" panose="020B0502040204020203" pitchFamily="34" charset="0"/>
                <a:cs typeface="Segoe UI Historic" panose="020B0502040204020203" pitchFamily="34" charset="0"/>
              </a:rPr>
              <a:t>需求分析</a:t>
            </a:r>
            <a:endParaRPr lang="en-US" altLang="zh-CN" sz="4800" b="1" dirty="0">
              <a:latin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F9859D6-868A-4627-B876-DB0D2F77AE58}"/>
              </a:ext>
            </a:extLst>
          </p:cNvPr>
          <p:cNvSpPr txBox="1"/>
          <p:nvPr/>
        </p:nvSpPr>
        <p:spPr>
          <a:xfrm>
            <a:off x="0" y="1446569"/>
            <a:ext cx="48266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1.</a:t>
            </a:r>
            <a:r>
              <a:rPr lang="zh-CN" altLang="en-US" sz="2400" b="1" dirty="0"/>
              <a:t>简单四则运算</a:t>
            </a:r>
            <a:r>
              <a:rPr lang="en-US" altLang="zh-CN" sz="2400" b="1" dirty="0"/>
              <a:t>		+-</a:t>
            </a:r>
            <a:r>
              <a:rPr lang="zh-CN" altLang="en-US" sz="2400" b="1" dirty="0"/>
              <a:t>*</a:t>
            </a:r>
            <a:r>
              <a:rPr lang="en-US" altLang="zh-CN" sz="2400" b="1" dirty="0"/>
              <a:t>/</a:t>
            </a:r>
          </a:p>
          <a:p>
            <a:r>
              <a:rPr lang="en-US" altLang="zh-CN" sz="2400" b="1" dirty="0"/>
              <a:t>2.</a:t>
            </a:r>
            <a:r>
              <a:rPr lang="zh-CN" altLang="en-US" sz="2400" b="1" dirty="0"/>
              <a:t>变量定义及运算</a:t>
            </a:r>
            <a:r>
              <a:rPr lang="en-US" altLang="zh-CN" sz="2400" b="1" dirty="0"/>
              <a:t>		Var</a:t>
            </a:r>
            <a:endParaRPr lang="zh-CN" altLang="en-US" sz="2400" b="1" dirty="0"/>
          </a:p>
          <a:p>
            <a:r>
              <a:rPr lang="en-US" altLang="zh-CN" sz="2400" b="1" dirty="0"/>
              <a:t>3.</a:t>
            </a:r>
            <a:r>
              <a:rPr lang="zh-CN" altLang="en-US" sz="2400" b="1" dirty="0"/>
              <a:t>函数定义及运算</a:t>
            </a:r>
            <a:r>
              <a:rPr lang="en-US" altLang="zh-CN" sz="2400" b="1" dirty="0"/>
              <a:t>		Func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831141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42CEDA5-FF30-49B0-B107-3D8485F593D1}"/>
              </a:ext>
            </a:extLst>
          </p:cNvPr>
          <p:cNvSpPr txBox="1"/>
          <p:nvPr/>
        </p:nvSpPr>
        <p:spPr>
          <a:xfrm>
            <a:off x="0" y="0"/>
            <a:ext cx="30652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latin typeface="Segoe UI Historic" panose="020B0502040204020203" pitchFamily="34" charset="0"/>
                <a:cs typeface="Segoe UI Historic" panose="020B0502040204020203" pitchFamily="34" charset="0"/>
              </a:rPr>
              <a:t>2.</a:t>
            </a:r>
            <a:r>
              <a:rPr lang="zh-CN" altLang="en-US" sz="4800" b="1" dirty="0">
                <a:latin typeface="Segoe UI Historic" panose="020B0502040204020203" pitchFamily="34" charset="0"/>
                <a:cs typeface="Segoe UI Historic" panose="020B0502040204020203" pitchFamily="34" charset="0"/>
              </a:rPr>
              <a:t>功能实现</a:t>
            </a:r>
            <a:endParaRPr lang="en-US" altLang="zh-CN" sz="4800" b="1" dirty="0">
              <a:latin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BB204A71-9CFF-4788-B587-66243052E6FF}"/>
              </a:ext>
            </a:extLst>
          </p:cNvPr>
          <p:cNvSpPr/>
          <p:nvPr/>
        </p:nvSpPr>
        <p:spPr>
          <a:xfrm>
            <a:off x="943677" y="3035003"/>
            <a:ext cx="799711" cy="31633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altLang="zh-CN" sz="1050" b="1" dirty="0">
                <a:solidFill>
                  <a:schemeClr val="tx1"/>
                </a:solidFill>
              </a:rPr>
              <a:t>Order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FB104B33-DFFE-4F13-8886-703E29F3BEA6}"/>
              </a:ext>
            </a:extLst>
          </p:cNvPr>
          <p:cNvGrpSpPr/>
          <p:nvPr/>
        </p:nvGrpSpPr>
        <p:grpSpPr>
          <a:xfrm>
            <a:off x="771326" y="2705341"/>
            <a:ext cx="1265244" cy="955769"/>
            <a:chOff x="2600960" y="3654246"/>
            <a:chExt cx="1889760" cy="1427529"/>
          </a:xfrm>
        </p:grpSpPr>
        <p:sp>
          <p:nvSpPr>
            <p:cNvPr id="23" name="矩形: 单圆角 22">
              <a:extLst>
                <a:ext uri="{FF2B5EF4-FFF2-40B4-BE49-F238E27FC236}">
                  <a16:creationId xmlns:a16="http://schemas.microsoft.com/office/drawing/2014/main" id="{D30FAE69-B8D0-444F-9E7A-06376179E545}"/>
                </a:ext>
              </a:extLst>
            </p:cNvPr>
            <p:cNvSpPr/>
            <p:nvPr/>
          </p:nvSpPr>
          <p:spPr>
            <a:xfrm>
              <a:off x="4053839" y="3654247"/>
              <a:ext cx="436881" cy="1427528"/>
            </a:xfrm>
            <a:prstGeom prst="round1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2ACE1D19-B499-460A-B71A-C11F37FE628E}"/>
                </a:ext>
              </a:extLst>
            </p:cNvPr>
            <p:cNvSpPr/>
            <p:nvPr/>
          </p:nvSpPr>
          <p:spPr>
            <a:xfrm>
              <a:off x="2600960" y="3654246"/>
              <a:ext cx="1452880" cy="4808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API</a:t>
              </a:r>
              <a:endParaRPr lang="zh-CN" altLang="en-US" b="1" dirty="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329B13A3-0208-421F-9E40-67B26E5CE5DF}"/>
                </a:ext>
              </a:extLst>
            </p:cNvPr>
            <p:cNvSpPr/>
            <p:nvPr/>
          </p:nvSpPr>
          <p:spPr>
            <a:xfrm>
              <a:off x="2600960" y="4600899"/>
              <a:ext cx="1452880" cy="4808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9710B013-E542-46DE-A968-C062A6CFF797}"/>
              </a:ext>
            </a:extLst>
          </p:cNvPr>
          <p:cNvSpPr/>
          <p:nvPr/>
        </p:nvSpPr>
        <p:spPr>
          <a:xfrm>
            <a:off x="2374398" y="5680926"/>
            <a:ext cx="1381730" cy="562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rgbClr val="FF0000"/>
                </a:solidFill>
              </a:rPr>
              <a:t>不合规范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F0000"/>
                </a:solidFill>
              </a:rPr>
              <a:t>报错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C0A0A42-8B25-4303-AFEF-E05E8EDE7452}"/>
              </a:ext>
            </a:extLst>
          </p:cNvPr>
          <p:cNvSpPr/>
          <p:nvPr/>
        </p:nvSpPr>
        <p:spPr>
          <a:xfrm>
            <a:off x="2374398" y="2866319"/>
            <a:ext cx="1381730" cy="562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/>
              <a:t>正则表达式</a:t>
            </a:r>
            <a:endParaRPr lang="en-US" altLang="zh-CN" sz="1600" b="1" dirty="0"/>
          </a:p>
          <a:p>
            <a:pPr algn="ctr"/>
            <a:r>
              <a:rPr lang="zh-CN" altLang="en-US" sz="1600" b="1" dirty="0"/>
              <a:t>流程控制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B1A8F5C-53D2-4A4E-8FBD-C7896C864B02}"/>
              </a:ext>
            </a:extLst>
          </p:cNvPr>
          <p:cNvSpPr/>
          <p:nvPr/>
        </p:nvSpPr>
        <p:spPr>
          <a:xfrm>
            <a:off x="4227238" y="868647"/>
            <a:ext cx="974667" cy="46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/>
              <a:t>函数定义</a:t>
            </a:r>
            <a:endParaRPr lang="en-US" altLang="zh-CN" sz="1200" b="1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BD5DC8A-3AB4-4519-AD11-E8CB6E3A4CB7}"/>
              </a:ext>
            </a:extLst>
          </p:cNvPr>
          <p:cNvSpPr/>
          <p:nvPr/>
        </p:nvSpPr>
        <p:spPr>
          <a:xfrm>
            <a:off x="4227238" y="1480593"/>
            <a:ext cx="974667" cy="46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/>
              <a:t>变量定义</a:t>
            </a:r>
            <a:endParaRPr lang="en-US" altLang="zh-CN" sz="1200" b="1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B305571-B7DE-4AE0-8BF5-C28C507623DE}"/>
              </a:ext>
            </a:extLst>
          </p:cNvPr>
          <p:cNvSpPr/>
          <p:nvPr/>
        </p:nvSpPr>
        <p:spPr>
          <a:xfrm>
            <a:off x="4227238" y="2089869"/>
            <a:ext cx="974667" cy="46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/>
              <a:t>变量重定义</a:t>
            </a:r>
            <a:endParaRPr lang="en-US" altLang="zh-CN" sz="1200" b="1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CF090CE-345D-4C62-82E3-CAE5B12E68A9}"/>
              </a:ext>
            </a:extLst>
          </p:cNvPr>
          <p:cNvSpPr/>
          <p:nvPr/>
        </p:nvSpPr>
        <p:spPr>
          <a:xfrm>
            <a:off x="4215685" y="3917616"/>
            <a:ext cx="974667" cy="46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运算</a:t>
            </a:r>
            <a:endParaRPr lang="en-US" altLang="zh-CN" sz="2800" b="1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7ADCAEF-32A0-418F-8CD9-F72233A09C7B}"/>
              </a:ext>
            </a:extLst>
          </p:cNvPr>
          <p:cNvSpPr/>
          <p:nvPr/>
        </p:nvSpPr>
        <p:spPr>
          <a:xfrm>
            <a:off x="7150169" y="1063850"/>
            <a:ext cx="850347" cy="46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Base Case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E6E713E-F7A5-41F6-9E6A-99D4443A3336}"/>
              </a:ext>
            </a:extLst>
          </p:cNvPr>
          <p:cNvSpPr/>
          <p:nvPr/>
        </p:nvSpPr>
        <p:spPr>
          <a:xfrm>
            <a:off x="7150169" y="4681964"/>
            <a:ext cx="850347" cy="46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/>
              <a:t>综合式子</a:t>
            </a:r>
            <a:endParaRPr lang="en-US" altLang="zh-CN" sz="1200" b="1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823AF36-52AC-4E63-A343-DC539F73F258}"/>
              </a:ext>
            </a:extLst>
          </p:cNvPr>
          <p:cNvSpPr/>
          <p:nvPr/>
        </p:nvSpPr>
        <p:spPr>
          <a:xfrm>
            <a:off x="4215685" y="4533223"/>
            <a:ext cx="974667" cy="46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FF0000"/>
                </a:solidFill>
              </a:rPr>
              <a:t>退出程序</a:t>
            </a:r>
            <a:endParaRPr lang="en-US" altLang="zh-CN" sz="1400" b="1" dirty="0">
              <a:solidFill>
                <a:srgbClr val="FF0000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53171F3-9A90-48B1-866A-EF40BB582B4D}"/>
              </a:ext>
            </a:extLst>
          </p:cNvPr>
          <p:cNvSpPr/>
          <p:nvPr/>
        </p:nvSpPr>
        <p:spPr>
          <a:xfrm>
            <a:off x="4227238" y="2696266"/>
            <a:ext cx="974667" cy="46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/>
              <a:t>函数展示</a:t>
            </a:r>
            <a:endParaRPr lang="en-US" altLang="zh-CN" sz="1200" b="1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AEFBD5A-F252-4378-BCA3-E4612C4C9E10}"/>
              </a:ext>
            </a:extLst>
          </p:cNvPr>
          <p:cNvSpPr/>
          <p:nvPr/>
        </p:nvSpPr>
        <p:spPr>
          <a:xfrm>
            <a:off x="4215685" y="3302663"/>
            <a:ext cx="974667" cy="46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/>
              <a:t>变量展示</a:t>
            </a:r>
            <a:endParaRPr lang="en-US" altLang="zh-CN" sz="1200" b="1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A25FF06-FA83-44E7-B197-F12405843F47}"/>
              </a:ext>
            </a:extLst>
          </p:cNvPr>
          <p:cNvSpPr/>
          <p:nvPr/>
        </p:nvSpPr>
        <p:spPr>
          <a:xfrm>
            <a:off x="8721935" y="157542"/>
            <a:ext cx="974667" cy="46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/>
              <a:t>函数调用</a:t>
            </a:r>
            <a:endParaRPr lang="en-US" altLang="zh-CN" sz="1200" b="1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9C41827-4116-4E60-B6E6-E000EBCED2AD}"/>
              </a:ext>
            </a:extLst>
          </p:cNvPr>
          <p:cNvSpPr/>
          <p:nvPr/>
        </p:nvSpPr>
        <p:spPr>
          <a:xfrm>
            <a:off x="8721935" y="777413"/>
            <a:ext cx="974667" cy="46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/>
              <a:t>变量求值</a:t>
            </a:r>
            <a:endParaRPr lang="en-US" altLang="zh-CN" sz="1200" b="1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AC5668F-95D2-403F-A541-5D9059C3D9B6}"/>
              </a:ext>
            </a:extLst>
          </p:cNvPr>
          <p:cNvSpPr/>
          <p:nvPr/>
        </p:nvSpPr>
        <p:spPr>
          <a:xfrm>
            <a:off x="8721935" y="1449493"/>
            <a:ext cx="974667" cy="46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/>
              <a:t>二元运算</a:t>
            </a:r>
            <a:endParaRPr lang="en-US" altLang="zh-CN" sz="1200" b="1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887C49DA-C31E-4D3B-81E1-98893998E301}"/>
              </a:ext>
            </a:extLst>
          </p:cNvPr>
          <p:cNvSpPr/>
          <p:nvPr/>
        </p:nvSpPr>
        <p:spPr>
          <a:xfrm>
            <a:off x="8721935" y="2126108"/>
            <a:ext cx="974667" cy="46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/>
              <a:t>纯数字运算</a:t>
            </a:r>
            <a:endParaRPr lang="en-US" altLang="zh-CN" sz="1200" b="1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95A92A5-C184-4033-BA63-F50FF186C99B}"/>
              </a:ext>
            </a:extLst>
          </p:cNvPr>
          <p:cNvSpPr/>
          <p:nvPr/>
        </p:nvSpPr>
        <p:spPr>
          <a:xfrm>
            <a:off x="5597415" y="3917615"/>
            <a:ext cx="1150354" cy="46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/>
              <a:t>括号规范检查</a:t>
            </a:r>
            <a:endParaRPr lang="en-US" altLang="zh-CN" sz="1200" b="1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4D419C0-6DD9-4CFC-B44D-BCD1106217EB}"/>
              </a:ext>
            </a:extLst>
          </p:cNvPr>
          <p:cNvSpPr/>
          <p:nvPr/>
        </p:nvSpPr>
        <p:spPr>
          <a:xfrm>
            <a:off x="8721935" y="4213507"/>
            <a:ext cx="974667" cy="46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/>
              <a:t>求 所有的变量</a:t>
            </a:r>
            <a:endParaRPr lang="en-US" altLang="zh-CN" sz="1200" b="1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97C6DEE-475A-4C6E-B075-3421AA3F0A0B}"/>
              </a:ext>
            </a:extLst>
          </p:cNvPr>
          <p:cNvSpPr/>
          <p:nvPr/>
        </p:nvSpPr>
        <p:spPr>
          <a:xfrm>
            <a:off x="8721935" y="4842946"/>
            <a:ext cx="974667" cy="46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/>
              <a:t>求 所有的函数</a:t>
            </a:r>
            <a:endParaRPr lang="en-US" altLang="zh-CN" sz="1200" b="1" dirty="0"/>
          </a:p>
        </p:txBody>
      </p:sp>
      <p:cxnSp>
        <p:nvCxnSpPr>
          <p:cNvPr id="46" name="连接符: 曲线 45">
            <a:extLst>
              <a:ext uri="{FF2B5EF4-FFF2-40B4-BE49-F238E27FC236}">
                <a16:creationId xmlns:a16="http://schemas.microsoft.com/office/drawing/2014/main" id="{6DB1F5A7-43E6-47FA-BCC0-30AD6AEF838C}"/>
              </a:ext>
            </a:extLst>
          </p:cNvPr>
          <p:cNvCxnSpPr>
            <a:cxnSpLocks/>
            <a:stCxn id="23" idx="3"/>
            <a:endCxn id="28" idx="1"/>
          </p:cNvCxnSpPr>
          <p:nvPr/>
        </p:nvCxnSpPr>
        <p:spPr>
          <a:xfrm flipV="1">
            <a:off x="2036570" y="3147660"/>
            <a:ext cx="337828" cy="35566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曲线 46">
            <a:extLst>
              <a:ext uri="{FF2B5EF4-FFF2-40B4-BE49-F238E27FC236}">
                <a16:creationId xmlns:a16="http://schemas.microsoft.com/office/drawing/2014/main" id="{594BAF70-4121-40D0-8661-6257DC343077}"/>
              </a:ext>
            </a:extLst>
          </p:cNvPr>
          <p:cNvCxnSpPr>
            <a:cxnSpLocks/>
            <a:stCxn id="28" idx="2"/>
            <a:endCxn id="27" idx="0"/>
          </p:cNvCxnSpPr>
          <p:nvPr/>
        </p:nvCxnSpPr>
        <p:spPr>
          <a:xfrm rot="5400000">
            <a:off x="1939300" y="4554963"/>
            <a:ext cx="2251926" cy="12700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连接符: 曲线 49">
            <a:extLst>
              <a:ext uri="{FF2B5EF4-FFF2-40B4-BE49-F238E27FC236}">
                <a16:creationId xmlns:a16="http://schemas.microsoft.com/office/drawing/2014/main" id="{4E9086C0-76F8-4412-8408-CE0478EA33F0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 flipV="1">
            <a:off x="3756128" y="1102876"/>
            <a:ext cx="471110" cy="2044784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连接符: 曲线 52">
            <a:extLst>
              <a:ext uri="{FF2B5EF4-FFF2-40B4-BE49-F238E27FC236}">
                <a16:creationId xmlns:a16="http://schemas.microsoft.com/office/drawing/2014/main" id="{9451AB51-85A8-4096-9C22-1BF60ED066E9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3756128" y="1714822"/>
            <a:ext cx="471110" cy="1432838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曲线 55">
            <a:extLst>
              <a:ext uri="{FF2B5EF4-FFF2-40B4-BE49-F238E27FC236}">
                <a16:creationId xmlns:a16="http://schemas.microsoft.com/office/drawing/2014/main" id="{3358C160-533D-4863-9706-D8927628A8D4}"/>
              </a:ext>
            </a:extLst>
          </p:cNvPr>
          <p:cNvCxnSpPr>
            <a:cxnSpLocks/>
            <a:stCxn id="28" idx="3"/>
            <a:endCxn id="31" idx="1"/>
          </p:cNvCxnSpPr>
          <p:nvPr/>
        </p:nvCxnSpPr>
        <p:spPr>
          <a:xfrm flipV="1">
            <a:off x="3756128" y="2324098"/>
            <a:ext cx="471110" cy="823562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连接符: 曲线 56">
            <a:extLst>
              <a:ext uri="{FF2B5EF4-FFF2-40B4-BE49-F238E27FC236}">
                <a16:creationId xmlns:a16="http://schemas.microsoft.com/office/drawing/2014/main" id="{547524A8-D483-4C34-8307-184E4D74A975}"/>
              </a:ext>
            </a:extLst>
          </p:cNvPr>
          <p:cNvCxnSpPr>
            <a:cxnSpLocks/>
            <a:stCxn id="28" idx="3"/>
            <a:endCxn id="36" idx="1"/>
          </p:cNvCxnSpPr>
          <p:nvPr/>
        </p:nvCxnSpPr>
        <p:spPr>
          <a:xfrm flipV="1">
            <a:off x="3756128" y="2930495"/>
            <a:ext cx="471110" cy="217165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连接符: 曲线 57">
            <a:extLst>
              <a:ext uri="{FF2B5EF4-FFF2-40B4-BE49-F238E27FC236}">
                <a16:creationId xmlns:a16="http://schemas.microsoft.com/office/drawing/2014/main" id="{1C03D70C-77E0-42AB-9EAA-BE3275900F75}"/>
              </a:ext>
            </a:extLst>
          </p:cNvPr>
          <p:cNvCxnSpPr>
            <a:cxnSpLocks/>
            <a:stCxn id="28" idx="3"/>
            <a:endCxn id="37" idx="1"/>
          </p:cNvCxnSpPr>
          <p:nvPr/>
        </p:nvCxnSpPr>
        <p:spPr>
          <a:xfrm>
            <a:off x="3756128" y="3147660"/>
            <a:ext cx="459557" cy="389232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曲线 58">
            <a:extLst>
              <a:ext uri="{FF2B5EF4-FFF2-40B4-BE49-F238E27FC236}">
                <a16:creationId xmlns:a16="http://schemas.microsoft.com/office/drawing/2014/main" id="{4A72B77F-EB47-4875-BBD0-98972AB21DCE}"/>
              </a:ext>
            </a:extLst>
          </p:cNvPr>
          <p:cNvCxnSpPr>
            <a:cxnSpLocks/>
            <a:stCxn id="32" idx="3"/>
            <a:endCxn id="42" idx="1"/>
          </p:cNvCxnSpPr>
          <p:nvPr/>
        </p:nvCxnSpPr>
        <p:spPr>
          <a:xfrm flipV="1">
            <a:off x="5190352" y="4151844"/>
            <a:ext cx="407063" cy="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连接符: 曲线 59">
            <a:extLst>
              <a:ext uri="{FF2B5EF4-FFF2-40B4-BE49-F238E27FC236}">
                <a16:creationId xmlns:a16="http://schemas.microsoft.com/office/drawing/2014/main" id="{C0464ED4-7F93-4F85-8491-2661E6BD7768}"/>
              </a:ext>
            </a:extLst>
          </p:cNvPr>
          <p:cNvCxnSpPr>
            <a:cxnSpLocks/>
            <a:stCxn id="28" idx="3"/>
            <a:endCxn id="35" idx="1"/>
          </p:cNvCxnSpPr>
          <p:nvPr/>
        </p:nvCxnSpPr>
        <p:spPr>
          <a:xfrm>
            <a:off x="3756128" y="3147660"/>
            <a:ext cx="459557" cy="1619792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连接符: 曲线 60">
            <a:extLst>
              <a:ext uri="{FF2B5EF4-FFF2-40B4-BE49-F238E27FC236}">
                <a16:creationId xmlns:a16="http://schemas.microsoft.com/office/drawing/2014/main" id="{DE4B61B5-1437-47B0-B9B1-EE13139706E5}"/>
              </a:ext>
            </a:extLst>
          </p:cNvPr>
          <p:cNvCxnSpPr>
            <a:cxnSpLocks/>
            <a:stCxn id="28" idx="3"/>
            <a:endCxn id="32" idx="1"/>
          </p:cNvCxnSpPr>
          <p:nvPr/>
        </p:nvCxnSpPr>
        <p:spPr>
          <a:xfrm>
            <a:off x="3756128" y="3147660"/>
            <a:ext cx="459557" cy="1004185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连接符: 曲线 74">
            <a:extLst>
              <a:ext uri="{FF2B5EF4-FFF2-40B4-BE49-F238E27FC236}">
                <a16:creationId xmlns:a16="http://schemas.microsoft.com/office/drawing/2014/main" id="{77E4171A-0C4C-47DD-9A3F-61E2159E86D6}"/>
              </a:ext>
            </a:extLst>
          </p:cNvPr>
          <p:cNvCxnSpPr>
            <a:cxnSpLocks/>
            <a:stCxn id="42" idx="3"/>
            <a:endCxn id="33" idx="1"/>
          </p:cNvCxnSpPr>
          <p:nvPr/>
        </p:nvCxnSpPr>
        <p:spPr>
          <a:xfrm flipV="1">
            <a:off x="6747769" y="1298079"/>
            <a:ext cx="402400" cy="2853765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>
            <a:extLst>
              <a:ext uri="{FF2B5EF4-FFF2-40B4-BE49-F238E27FC236}">
                <a16:creationId xmlns:a16="http://schemas.microsoft.com/office/drawing/2014/main" id="{B3F02392-B6B2-47C0-B3C5-8772D523F93A}"/>
              </a:ext>
            </a:extLst>
          </p:cNvPr>
          <p:cNvSpPr/>
          <p:nvPr/>
        </p:nvSpPr>
        <p:spPr>
          <a:xfrm>
            <a:off x="5468364" y="5692573"/>
            <a:ext cx="1381730" cy="562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rgbClr val="FF0000"/>
                </a:solidFill>
              </a:rPr>
              <a:t>不合规范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F0000"/>
                </a:solidFill>
              </a:rPr>
              <a:t>报错</a:t>
            </a:r>
          </a:p>
        </p:txBody>
      </p:sp>
      <p:cxnSp>
        <p:nvCxnSpPr>
          <p:cNvPr id="77" name="连接符: 曲线 76">
            <a:extLst>
              <a:ext uri="{FF2B5EF4-FFF2-40B4-BE49-F238E27FC236}">
                <a16:creationId xmlns:a16="http://schemas.microsoft.com/office/drawing/2014/main" id="{B20AD9F6-E61A-4C46-B5B6-49238A332D2D}"/>
              </a:ext>
            </a:extLst>
          </p:cNvPr>
          <p:cNvCxnSpPr>
            <a:cxnSpLocks/>
            <a:stCxn id="42" idx="2"/>
            <a:endCxn id="76" idx="0"/>
          </p:cNvCxnSpPr>
          <p:nvPr/>
        </p:nvCxnSpPr>
        <p:spPr>
          <a:xfrm rot="5400000">
            <a:off x="5512661" y="5032641"/>
            <a:ext cx="1306501" cy="13363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连接符: 曲线 84">
            <a:extLst>
              <a:ext uri="{FF2B5EF4-FFF2-40B4-BE49-F238E27FC236}">
                <a16:creationId xmlns:a16="http://schemas.microsoft.com/office/drawing/2014/main" id="{045AC93B-3484-4D8F-981F-2C11B2E1DB00}"/>
              </a:ext>
            </a:extLst>
          </p:cNvPr>
          <p:cNvCxnSpPr>
            <a:cxnSpLocks/>
            <a:stCxn id="42" idx="3"/>
            <a:endCxn id="34" idx="1"/>
          </p:cNvCxnSpPr>
          <p:nvPr/>
        </p:nvCxnSpPr>
        <p:spPr>
          <a:xfrm>
            <a:off x="6747769" y="4151844"/>
            <a:ext cx="402400" cy="76434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连接符: 曲线 87">
            <a:extLst>
              <a:ext uri="{FF2B5EF4-FFF2-40B4-BE49-F238E27FC236}">
                <a16:creationId xmlns:a16="http://schemas.microsoft.com/office/drawing/2014/main" id="{4D5D5DF8-5E48-4E78-8999-B4D3EB6CE13D}"/>
              </a:ext>
            </a:extLst>
          </p:cNvPr>
          <p:cNvCxnSpPr>
            <a:cxnSpLocks/>
            <a:stCxn id="33" idx="3"/>
            <a:endCxn id="38" idx="1"/>
          </p:cNvCxnSpPr>
          <p:nvPr/>
        </p:nvCxnSpPr>
        <p:spPr>
          <a:xfrm flipV="1">
            <a:off x="8000516" y="391771"/>
            <a:ext cx="721419" cy="906308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连接符: 曲线 91">
            <a:extLst>
              <a:ext uri="{FF2B5EF4-FFF2-40B4-BE49-F238E27FC236}">
                <a16:creationId xmlns:a16="http://schemas.microsoft.com/office/drawing/2014/main" id="{7BA1FCD7-F111-4C05-BC7A-3740DCB26FB2}"/>
              </a:ext>
            </a:extLst>
          </p:cNvPr>
          <p:cNvCxnSpPr>
            <a:cxnSpLocks/>
            <a:stCxn id="33" idx="3"/>
            <a:endCxn id="39" idx="1"/>
          </p:cNvCxnSpPr>
          <p:nvPr/>
        </p:nvCxnSpPr>
        <p:spPr>
          <a:xfrm flipV="1">
            <a:off x="8000516" y="1011642"/>
            <a:ext cx="721419" cy="286437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连接符: 曲线 94">
            <a:extLst>
              <a:ext uri="{FF2B5EF4-FFF2-40B4-BE49-F238E27FC236}">
                <a16:creationId xmlns:a16="http://schemas.microsoft.com/office/drawing/2014/main" id="{44464594-5124-4E89-B0B8-D7DD17D31473}"/>
              </a:ext>
            </a:extLst>
          </p:cNvPr>
          <p:cNvCxnSpPr>
            <a:cxnSpLocks/>
            <a:stCxn id="33" idx="3"/>
            <a:endCxn id="40" idx="1"/>
          </p:cNvCxnSpPr>
          <p:nvPr/>
        </p:nvCxnSpPr>
        <p:spPr>
          <a:xfrm>
            <a:off x="8000516" y="1298079"/>
            <a:ext cx="721419" cy="385643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连接符: 曲线 97">
            <a:extLst>
              <a:ext uri="{FF2B5EF4-FFF2-40B4-BE49-F238E27FC236}">
                <a16:creationId xmlns:a16="http://schemas.microsoft.com/office/drawing/2014/main" id="{173DB444-8766-4028-ACAE-BA65BD4F7223}"/>
              </a:ext>
            </a:extLst>
          </p:cNvPr>
          <p:cNvCxnSpPr>
            <a:cxnSpLocks/>
            <a:stCxn id="33" idx="3"/>
            <a:endCxn id="41" idx="1"/>
          </p:cNvCxnSpPr>
          <p:nvPr/>
        </p:nvCxnSpPr>
        <p:spPr>
          <a:xfrm>
            <a:off x="8000516" y="1298079"/>
            <a:ext cx="721419" cy="1062258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连接符: 曲线 100">
            <a:extLst>
              <a:ext uri="{FF2B5EF4-FFF2-40B4-BE49-F238E27FC236}">
                <a16:creationId xmlns:a16="http://schemas.microsoft.com/office/drawing/2014/main" id="{235B9B8B-0CFB-465F-84AB-0F846A22D82A}"/>
              </a:ext>
            </a:extLst>
          </p:cNvPr>
          <p:cNvCxnSpPr>
            <a:cxnSpLocks/>
            <a:stCxn id="34" idx="3"/>
            <a:endCxn id="43" idx="1"/>
          </p:cNvCxnSpPr>
          <p:nvPr/>
        </p:nvCxnSpPr>
        <p:spPr>
          <a:xfrm flipV="1">
            <a:off x="8000516" y="4447736"/>
            <a:ext cx="721419" cy="468457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连接符: 曲线 103">
            <a:extLst>
              <a:ext uri="{FF2B5EF4-FFF2-40B4-BE49-F238E27FC236}">
                <a16:creationId xmlns:a16="http://schemas.microsoft.com/office/drawing/2014/main" id="{632AF18B-1B6B-40F1-AD0D-AF694D5CAEE3}"/>
              </a:ext>
            </a:extLst>
          </p:cNvPr>
          <p:cNvCxnSpPr>
            <a:cxnSpLocks/>
            <a:stCxn id="34" idx="3"/>
            <a:endCxn id="44" idx="1"/>
          </p:cNvCxnSpPr>
          <p:nvPr/>
        </p:nvCxnSpPr>
        <p:spPr>
          <a:xfrm>
            <a:off x="8000516" y="4916193"/>
            <a:ext cx="721419" cy="160982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39AC9090-1C79-42CD-BFF1-3380A9F2ABF0}"/>
              </a:ext>
            </a:extLst>
          </p:cNvPr>
          <p:cNvSpPr/>
          <p:nvPr/>
        </p:nvSpPr>
        <p:spPr>
          <a:xfrm>
            <a:off x="10670199" y="1108191"/>
            <a:ext cx="850347" cy="46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rgbClr val="FF0000"/>
                </a:solidFill>
              </a:rPr>
              <a:t>返回结果</a:t>
            </a:r>
            <a:endParaRPr lang="en-US" altLang="zh-CN" sz="1200" b="1" dirty="0">
              <a:solidFill>
                <a:srgbClr val="FF0000"/>
              </a:solidFill>
            </a:endParaRPr>
          </a:p>
        </p:txBody>
      </p:sp>
      <p:cxnSp>
        <p:nvCxnSpPr>
          <p:cNvPr id="52" name="连接符: 曲线 51">
            <a:extLst>
              <a:ext uri="{FF2B5EF4-FFF2-40B4-BE49-F238E27FC236}">
                <a16:creationId xmlns:a16="http://schemas.microsoft.com/office/drawing/2014/main" id="{C94F40FA-D1D2-4D0C-A711-3169F1A3E5E8}"/>
              </a:ext>
            </a:extLst>
          </p:cNvPr>
          <p:cNvCxnSpPr>
            <a:cxnSpLocks/>
            <a:stCxn id="38" idx="3"/>
            <a:endCxn id="51" idx="1"/>
          </p:cNvCxnSpPr>
          <p:nvPr/>
        </p:nvCxnSpPr>
        <p:spPr>
          <a:xfrm>
            <a:off x="9696602" y="391771"/>
            <a:ext cx="973597" cy="95064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曲线 54">
            <a:extLst>
              <a:ext uri="{FF2B5EF4-FFF2-40B4-BE49-F238E27FC236}">
                <a16:creationId xmlns:a16="http://schemas.microsoft.com/office/drawing/2014/main" id="{D5853591-D339-4694-A010-64845F7F3148}"/>
              </a:ext>
            </a:extLst>
          </p:cNvPr>
          <p:cNvCxnSpPr>
            <a:cxnSpLocks/>
            <a:stCxn id="39" idx="3"/>
            <a:endCxn id="51" idx="1"/>
          </p:cNvCxnSpPr>
          <p:nvPr/>
        </p:nvCxnSpPr>
        <p:spPr>
          <a:xfrm>
            <a:off x="9696602" y="1011642"/>
            <a:ext cx="973597" cy="330778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连接符: 曲线 61">
            <a:extLst>
              <a:ext uri="{FF2B5EF4-FFF2-40B4-BE49-F238E27FC236}">
                <a16:creationId xmlns:a16="http://schemas.microsoft.com/office/drawing/2014/main" id="{746D5B1B-C386-4D01-B928-682FE4849233}"/>
              </a:ext>
            </a:extLst>
          </p:cNvPr>
          <p:cNvCxnSpPr>
            <a:cxnSpLocks/>
            <a:stCxn id="40" idx="3"/>
            <a:endCxn id="51" idx="1"/>
          </p:cNvCxnSpPr>
          <p:nvPr/>
        </p:nvCxnSpPr>
        <p:spPr>
          <a:xfrm flipV="1">
            <a:off x="9696602" y="1342420"/>
            <a:ext cx="973597" cy="341302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连接符: 曲线 62">
            <a:extLst>
              <a:ext uri="{FF2B5EF4-FFF2-40B4-BE49-F238E27FC236}">
                <a16:creationId xmlns:a16="http://schemas.microsoft.com/office/drawing/2014/main" id="{043CDC26-F5C5-424A-84FE-CF7655E962C1}"/>
              </a:ext>
            </a:extLst>
          </p:cNvPr>
          <p:cNvCxnSpPr>
            <a:cxnSpLocks/>
            <a:stCxn id="41" idx="3"/>
            <a:endCxn id="51" idx="1"/>
          </p:cNvCxnSpPr>
          <p:nvPr/>
        </p:nvCxnSpPr>
        <p:spPr>
          <a:xfrm flipV="1">
            <a:off x="9696602" y="1342420"/>
            <a:ext cx="973597" cy="1017917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连接符: 曲线 69">
            <a:extLst>
              <a:ext uri="{FF2B5EF4-FFF2-40B4-BE49-F238E27FC236}">
                <a16:creationId xmlns:a16="http://schemas.microsoft.com/office/drawing/2014/main" id="{4E785F1C-8590-4F03-95E9-F329A38CB3AE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9696602" y="4447736"/>
            <a:ext cx="541064" cy="315233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连接符: 曲线 72">
            <a:extLst>
              <a:ext uri="{FF2B5EF4-FFF2-40B4-BE49-F238E27FC236}">
                <a16:creationId xmlns:a16="http://schemas.microsoft.com/office/drawing/2014/main" id="{6DE68864-F203-4E54-8783-95E89CB0CEDE}"/>
              </a:ext>
            </a:extLst>
          </p:cNvPr>
          <p:cNvCxnSpPr>
            <a:cxnSpLocks/>
            <a:stCxn id="44" idx="3"/>
          </p:cNvCxnSpPr>
          <p:nvPr/>
        </p:nvCxnSpPr>
        <p:spPr>
          <a:xfrm flipV="1">
            <a:off x="9696602" y="4746397"/>
            <a:ext cx="541064" cy="330778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>
            <a:extLst>
              <a:ext uri="{FF2B5EF4-FFF2-40B4-BE49-F238E27FC236}">
                <a16:creationId xmlns:a16="http://schemas.microsoft.com/office/drawing/2014/main" id="{B7AA5C54-282D-4A00-83F3-1B344001EC2D}"/>
              </a:ext>
            </a:extLst>
          </p:cNvPr>
          <p:cNvSpPr/>
          <p:nvPr/>
        </p:nvSpPr>
        <p:spPr>
          <a:xfrm>
            <a:off x="10197817" y="4512168"/>
            <a:ext cx="974667" cy="46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/>
              <a:t>有括号</a:t>
            </a:r>
            <a:r>
              <a:rPr lang="en-US" altLang="zh-CN" sz="1200" b="1" dirty="0"/>
              <a:t>/</a:t>
            </a:r>
          </a:p>
          <a:p>
            <a:pPr algn="ctr"/>
            <a:r>
              <a:rPr lang="zh-CN" altLang="en-US" sz="1200" b="1" dirty="0"/>
              <a:t>无括号</a:t>
            </a:r>
            <a:endParaRPr lang="en-US" altLang="zh-CN" sz="1200" b="1" dirty="0"/>
          </a:p>
        </p:txBody>
      </p:sp>
      <p:cxnSp>
        <p:nvCxnSpPr>
          <p:cNvPr id="80" name="连接符: 曲线 79">
            <a:extLst>
              <a:ext uri="{FF2B5EF4-FFF2-40B4-BE49-F238E27FC236}">
                <a16:creationId xmlns:a16="http://schemas.microsoft.com/office/drawing/2014/main" id="{951BF9D5-5BC4-449F-ACBD-61CB48C514AB}"/>
              </a:ext>
            </a:extLst>
          </p:cNvPr>
          <p:cNvCxnSpPr>
            <a:cxnSpLocks/>
            <a:stCxn id="78" idx="0"/>
            <a:endCxn id="34" idx="0"/>
          </p:cNvCxnSpPr>
          <p:nvPr/>
        </p:nvCxnSpPr>
        <p:spPr>
          <a:xfrm rot="16200000" flipH="1" flipV="1">
            <a:off x="9045349" y="3042162"/>
            <a:ext cx="169796" cy="3109808"/>
          </a:xfrm>
          <a:prstGeom prst="curvedConnector3">
            <a:avLst>
              <a:gd name="adj1" fmla="val -41258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连接符: 曲线 96">
            <a:extLst>
              <a:ext uri="{FF2B5EF4-FFF2-40B4-BE49-F238E27FC236}">
                <a16:creationId xmlns:a16="http://schemas.microsoft.com/office/drawing/2014/main" id="{C61D76AB-2938-4B13-B61A-1F0915B7835C}"/>
              </a:ext>
            </a:extLst>
          </p:cNvPr>
          <p:cNvCxnSpPr>
            <a:cxnSpLocks/>
            <a:endCxn id="33" idx="2"/>
          </p:cNvCxnSpPr>
          <p:nvPr/>
        </p:nvCxnSpPr>
        <p:spPr>
          <a:xfrm rot="16200000" flipV="1">
            <a:off x="7165674" y="1941976"/>
            <a:ext cx="2285752" cy="1466414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id="{A68FF7CF-440F-4B71-92B9-AF51896030BE}"/>
              </a:ext>
            </a:extLst>
          </p:cNvPr>
          <p:cNvSpPr txBox="1"/>
          <p:nvPr/>
        </p:nvSpPr>
        <p:spPr>
          <a:xfrm>
            <a:off x="9041757" y="3230119"/>
            <a:ext cx="15119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不停递归</a:t>
            </a:r>
            <a:endParaRPr lang="en-US" altLang="zh-CN" sz="1600" b="1" dirty="0"/>
          </a:p>
          <a:p>
            <a:r>
              <a:rPr lang="zh-CN" altLang="en-US" sz="1600" b="1" dirty="0"/>
              <a:t>直至</a:t>
            </a:r>
            <a:r>
              <a:rPr lang="en-US" altLang="zh-CN" sz="1600" b="1" dirty="0"/>
              <a:t>Base Case</a:t>
            </a:r>
            <a:endParaRPr lang="zh-CN" altLang="en-US" sz="1600" b="1" dirty="0"/>
          </a:p>
        </p:txBody>
      </p:sp>
      <p:cxnSp>
        <p:nvCxnSpPr>
          <p:cNvPr id="102" name="连接符: 曲线 101">
            <a:extLst>
              <a:ext uri="{FF2B5EF4-FFF2-40B4-BE49-F238E27FC236}">
                <a16:creationId xmlns:a16="http://schemas.microsoft.com/office/drawing/2014/main" id="{C0D60440-CCD2-4510-A3D6-BB7746D9F3E8}"/>
              </a:ext>
            </a:extLst>
          </p:cNvPr>
          <p:cNvCxnSpPr>
            <a:cxnSpLocks/>
            <a:stCxn id="40" idx="2"/>
            <a:endCxn id="41" idx="0"/>
          </p:cNvCxnSpPr>
          <p:nvPr/>
        </p:nvCxnSpPr>
        <p:spPr>
          <a:xfrm rot="5400000">
            <a:off x="9105190" y="2022029"/>
            <a:ext cx="208158" cy="1270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连接符: 曲线 104">
            <a:extLst>
              <a:ext uri="{FF2B5EF4-FFF2-40B4-BE49-F238E27FC236}">
                <a16:creationId xmlns:a16="http://schemas.microsoft.com/office/drawing/2014/main" id="{A0C1D507-D1CA-42A4-B4CC-B4BE742FDC95}"/>
              </a:ext>
            </a:extLst>
          </p:cNvPr>
          <p:cNvCxnSpPr>
            <a:cxnSpLocks/>
            <a:endCxn id="110" idx="0"/>
          </p:cNvCxnSpPr>
          <p:nvPr/>
        </p:nvCxnSpPr>
        <p:spPr>
          <a:xfrm rot="5400000">
            <a:off x="9733316" y="5509412"/>
            <a:ext cx="912284" cy="16718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矩形 109">
            <a:extLst>
              <a:ext uri="{FF2B5EF4-FFF2-40B4-BE49-F238E27FC236}">
                <a16:creationId xmlns:a16="http://schemas.microsoft.com/office/drawing/2014/main" id="{2B3D09A6-8F86-41F4-AB74-8A6EA44FAB7E}"/>
              </a:ext>
            </a:extLst>
          </p:cNvPr>
          <p:cNvSpPr/>
          <p:nvPr/>
        </p:nvSpPr>
        <p:spPr>
          <a:xfrm>
            <a:off x="9490234" y="5973913"/>
            <a:ext cx="1381730" cy="562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rgbClr val="FF0000"/>
                </a:solidFill>
              </a:rPr>
              <a:t>超过递归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F0000"/>
                </a:solidFill>
              </a:rPr>
              <a:t>深度</a:t>
            </a:r>
          </a:p>
        </p:txBody>
      </p:sp>
    </p:spTree>
    <p:extLst>
      <p:ext uri="{BB962C8B-B14F-4D97-AF65-F5344CB8AC3E}">
        <p14:creationId xmlns:p14="http://schemas.microsoft.com/office/powerpoint/2010/main" val="3076225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729820F-C230-4187-9DFE-3C999DBF5103}"/>
              </a:ext>
            </a:extLst>
          </p:cNvPr>
          <p:cNvSpPr txBox="1"/>
          <p:nvPr/>
        </p:nvSpPr>
        <p:spPr>
          <a:xfrm>
            <a:off x="0" y="0"/>
            <a:ext cx="30652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latin typeface="Segoe UI Historic" panose="020B0502040204020203" pitchFamily="34" charset="0"/>
                <a:cs typeface="Segoe UI Historic" panose="020B0502040204020203" pitchFamily="34" charset="0"/>
              </a:rPr>
              <a:t>2.</a:t>
            </a:r>
            <a:r>
              <a:rPr lang="zh-CN" altLang="en-US" sz="4800" b="1" dirty="0">
                <a:latin typeface="Segoe UI Historic" panose="020B0502040204020203" pitchFamily="34" charset="0"/>
                <a:cs typeface="Segoe UI Historic" panose="020B0502040204020203" pitchFamily="34" charset="0"/>
              </a:rPr>
              <a:t>功能实现</a:t>
            </a:r>
            <a:endParaRPr lang="en-US" altLang="zh-CN" sz="4800" b="1" dirty="0">
              <a:latin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19A1EF7-A5B6-46A0-91D6-80222C146D65}"/>
              </a:ext>
            </a:extLst>
          </p:cNvPr>
          <p:cNvSpPr txBox="1"/>
          <p:nvPr/>
        </p:nvSpPr>
        <p:spPr>
          <a:xfrm>
            <a:off x="94074" y="830997"/>
            <a:ext cx="6308137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大致思路：</a:t>
            </a:r>
            <a:r>
              <a:rPr lang="en-US" altLang="zh-CN" sz="1600" b="1" dirty="0"/>
              <a:t>1.</a:t>
            </a:r>
            <a:r>
              <a:rPr lang="zh-CN" altLang="en-US" sz="1600" b="1" dirty="0"/>
              <a:t>求所有变量的值</a:t>
            </a:r>
            <a:endParaRPr lang="en-US" altLang="zh-CN" sz="1600" b="1" dirty="0"/>
          </a:p>
          <a:p>
            <a:r>
              <a:rPr lang="en-US" altLang="zh-CN" sz="1600" b="1" dirty="0"/>
              <a:t>	  2.</a:t>
            </a:r>
            <a:r>
              <a:rPr lang="zh-CN" altLang="en-US" sz="1600" b="1" dirty="0"/>
              <a:t>求所有函数的值</a:t>
            </a:r>
            <a:endParaRPr lang="en-US" altLang="zh-CN" sz="1600" b="1" dirty="0"/>
          </a:p>
          <a:p>
            <a:r>
              <a:rPr lang="en-US" altLang="zh-CN" sz="1600" b="1" dirty="0"/>
              <a:t>	  3.</a:t>
            </a:r>
            <a:r>
              <a:rPr lang="zh-CN" altLang="en-US" sz="1600" b="1" dirty="0"/>
              <a:t>有据括号优先级求括号式子的值</a:t>
            </a:r>
            <a:endParaRPr lang="en-US" altLang="zh-CN" sz="1600" b="1" dirty="0"/>
          </a:p>
          <a:p>
            <a:r>
              <a:rPr lang="en-US" altLang="zh-CN" sz="1600" b="1" dirty="0"/>
              <a:t>	  4.</a:t>
            </a:r>
            <a:r>
              <a:rPr lang="zh-CN" altLang="en-US" sz="1600" b="1" dirty="0"/>
              <a:t>无括号从左至右依据四则运算优先级计算</a:t>
            </a:r>
            <a:endParaRPr lang="en-US" altLang="zh-CN" sz="1600" b="1" dirty="0"/>
          </a:p>
          <a:p>
            <a:r>
              <a:rPr lang="en-US" altLang="zh-CN" sz="1600" b="1" dirty="0"/>
              <a:t>	  5.</a:t>
            </a:r>
            <a:r>
              <a:rPr lang="zh-CN" altLang="en-US" sz="1600" b="1" dirty="0"/>
              <a:t>每找到一个运算符递归到二元运算，结果替换到原式中</a:t>
            </a:r>
            <a:endParaRPr lang="en-US" altLang="zh-CN" sz="1600" b="1" dirty="0"/>
          </a:p>
          <a:p>
            <a:r>
              <a:rPr lang="zh-CN" altLang="en-US" b="1" dirty="0">
                <a:solidFill>
                  <a:srgbClr val="FF0000"/>
                </a:solidFill>
              </a:rPr>
              <a:t>任何复杂运算最终都可以归结于二元运算</a:t>
            </a:r>
          </a:p>
        </p:txBody>
      </p:sp>
    </p:spTree>
    <p:extLst>
      <p:ext uri="{BB962C8B-B14F-4D97-AF65-F5344CB8AC3E}">
        <p14:creationId xmlns:p14="http://schemas.microsoft.com/office/powerpoint/2010/main" val="21865429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729820F-C230-4187-9DFE-3C999DBF5103}"/>
              </a:ext>
            </a:extLst>
          </p:cNvPr>
          <p:cNvSpPr txBox="1"/>
          <p:nvPr/>
        </p:nvSpPr>
        <p:spPr>
          <a:xfrm>
            <a:off x="0" y="0"/>
            <a:ext cx="30652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latin typeface="Segoe UI Historic" panose="020B0502040204020203" pitchFamily="34" charset="0"/>
                <a:cs typeface="Segoe UI Historic" panose="020B0502040204020203" pitchFamily="34" charset="0"/>
              </a:rPr>
              <a:t>2.</a:t>
            </a:r>
            <a:r>
              <a:rPr lang="zh-CN" altLang="en-US" sz="4800" b="1" dirty="0">
                <a:latin typeface="Segoe UI Historic" panose="020B0502040204020203" pitchFamily="34" charset="0"/>
                <a:cs typeface="Segoe UI Historic" panose="020B0502040204020203" pitchFamily="34" charset="0"/>
              </a:rPr>
              <a:t>功能实现</a:t>
            </a:r>
            <a:endParaRPr lang="en-US" altLang="zh-CN" sz="4800" b="1" dirty="0">
              <a:latin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0D0ADCB-F7BF-4B88-BCC6-68B8F1C6D602}"/>
              </a:ext>
            </a:extLst>
          </p:cNvPr>
          <p:cNvSpPr txBox="1"/>
          <p:nvPr/>
        </p:nvSpPr>
        <p:spPr>
          <a:xfrm>
            <a:off x="1635905" y="7753587"/>
            <a:ext cx="799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(1+2/4-</a:t>
            </a:r>
            <a:r>
              <a:rPr lang="en-US" altLang="zh-CN" sz="2400" b="1" u="sng" dirty="0">
                <a:solidFill>
                  <a:srgbClr val="FF0000"/>
                </a:solidFill>
              </a:rPr>
              <a:t>a</a:t>
            </a:r>
            <a:r>
              <a:rPr lang="en-US" altLang="zh-CN" sz="2400" b="1" dirty="0"/>
              <a:t>)*sum(</a:t>
            </a:r>
            <a:r>
              <a:rPr lang="en-US" altLang="zh-CN" sz="2400" b="1" u="sng" dirty="0">
                <a:solidFill>
                  <a:srgbClr val="FF0000"/>
                </a:solidFill>
              </a:rPr>
              <a:t>a</a:t>
            </a:r>
            <a:r>
              <a:rPr lang="en-US" altLang="zh-CN" sz="2400" b="1" dirty="0"/>
              <a:t>,</a:t>
            </a:r>
            <a:r>
              <a:rPr lang="en-US" altLang="zh-CN" sz="2400" b="1" u="sng" dirty="0">
                <a:solidFill>
                  <a:srgbClr val="FF0000"/>
                </a:solidFill>
              </a:rPr>
              <a:t>b</a:t>
            </a:r>
            <a:r>
              <a:rPr lang="en-US" altLang="zh-CN" sz="2400" b="1" dirty="0"/>
              <a:t>)-(6*9*sub(</a:t>
            </a:r>
            <a:r>
              <a:rPr lang="en-US" altLang="zh-CN" sz="2400" b="1" u="sng" dirty="0">
                <a:solidFill>
                  <a:srgbClr val="FF0000"/>
                </a:solidFill>
              </a:rPr>
              <a:t>d</a:t>
            </a:r>
            <a:r>
              <a:rPr lang="en-US" altLang="zh-CN" sz="2400" b="1" dirty="0"/>
              <a:t>,</a:t>
            </a:r>
            <a:r>
              <a:rPr lang="en-US" altLang="zh-CN" sz="2400" b="1" u="sng" dirty="0">
                <a:solidFill>
                  <a:srgbClr val="FF0000"/>
                </a:solidFill>
              </a:rPr>
              <a:t>a</a:t>
            </a:r>
            <a:r>
              <a:rPr lang="en-US" altLang="zh-CN" sz="2400" b="1" dirty="0"/>
              <a:t>))	</a:t>
            </a:r>
            <a:r>
              <a:rPr lang="en-US" altLang="zh-CN" sz="2000" b="1" dirty="0"/>
              <a:t>Step2.</a:t>
            </a:r>
            <a:r>
              <a:rPr lang="zh-CN" altLang="en-US" sz="2000" b="1" dirty="0"/>
              <a:t>计算所有变量</a:t>
            </a:r>
            <a:endParaRPr lang="zh-CN" altLang="en-US" sz="24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F709089-3176-4444-B9FF-F3C4F8BFD75B}"/>
              </a:ext>
            </a:extLst>
          </p:cNvPr>
          <p:cNvSpPr txBox="1"/>
          <p:nvPr/>
        </p:nvSpPr>
        <p:spPr>
          <a:xfrm>
            <a:off x="1635905" y="8288753"/>
            <a:ext cx="8954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(1+2/4-</a:t>
            </a:r>
            <a:r>
              <a:rPr lang="en-US" altLang="zh-CN" sz="2400" b="1" dirty="0">
                <a:solidFill>
                  <a:srgbClr val="FF0000"/>
                </a:solidFill>
              </a:rPr>
              <a:t>5</a:t>
            </a:r>
            <a:r>
              <a:rPr lang="en-US" altLang="zh-CN" sz="2400" b="1" dirty="0"/>
              <a:t>)*sum(</a:t>
            </a:r>
            <a:r>
              <a:rPr lang="en-US" altLang="zh-CN" sz="2400" b="1" dirty="0">
                <a:solidFill>
                  <a:srgbClr val="FF0000"/>
                </a:solidFill>
              </a:rPr>
              <a:t>5</a:t>
            </a:r>
            <a:r>
              <a:rPr lang="en-US" altLang="zh-CN" sz="2400" b="1" dirty="0"/>
              <a:t>,</a:t>
            </a:r>
            <a:r>
              <a:rPr lang="en-US" altLang="zh-CN" sz="2400" b="1" dirty="0">
                <a:solidFill>
                  <a:srgbClr val="FF0000"/>
                </a:solidFill>
              </a:rPr>
              <a:t>6</a:t>
            </a:r>
            <a:r>
              <a:rPr lang="en-US" altLang="zh-CN" sz="2400" b="1" dirty="0"/>
              <a:t>)-(6*9*sub(</a:t>
            </a:r>
            <a:r>
              <a:rPr lang="en-US" altLang="zh-CN" sz="2400" b="1" dirty="0">
                <a:solidFill>
                  <a:srgbClr val="FF0000"/>
                </a:solidFill>
              </a:rPr>
              <a:t>19</a:t>
            </a:r>
            <a:r>
              <a:rPr lang="en-US" altLang="zh-CN" sz="2400" b="1" dirty="0"/>
              <a:t>,</a:t>
            </a:r>
            <a:r>
              <a:rPr lang="en-US" altLang="zh-CN" sz="2400" b="1" dirty="0">
                <a:solidFill>
                  <a:srgbClr val="FF0000"/>
                </a:solidFill>
              </a:rPr>
              <a:t>5</a:t>
            </a:r>
            <a:r>
              <a:rPr lang="en-US" altLang="zh-CN" sz="2400" b="1" dirty="0"/>
              <a:t>))	</a:t>
            </a:r>
            <a:r>
              <a:rPr lang="en-US" altLang="zh-CN" sz="2000" b="1" dirty="0">
                <a:solidFill>
                  <a:srgbClr val="FF0000"/>
                </a:solidFill>
              </a:rPr>
              <a:t>Result1</a:t>
            </a:r>
            <a:r>
              <a:rPr lang="en-US" altLang="zh-CN" sz="2000" b="1" dirty="0"/>
              <a:t>.</a:t>
            </a:r>
            <a:r>
              <a:rPr lang="zh-CN" altLang="en-US" sz="2000" b="1" dirty="0"/>
              <a:t>得到变量的计算结果</a:t>
            </a:r>
            <a:endParaRPr lang="zh-CN" altLang="en-US" sz="24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6978A43-8C18-48FF-85EF-8ABE86782CB2}"/>
              </a:ext>
            </a:extLst>
          </p:cNvPr>
          <p:cNvSpPr txBox="1"/>
          <p:nvPr/>
        </p:nvSpPr>
        <p:spPr>
          <a:xfrm>
            <a:off x="1635905" y="8815143"/>
            <a:ext cx="799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(1+2/4-</a:t>
            </a:r>
            <a:r>
              <a:rPr lang="en-US" altLang="zh-CN" sz="2400" b="1" dirty="0">
                <a:solidFill>
                  <a:srgbClr val="FF0000"/>
                </a:solidFill>
              </a:rPr>
              <a:t>5</a:t>
            </a:r>
            <a:r>
              <a:rPr lang="en-US" altLang="zh-CN" sz="2400" b="1" dirty="0"/>
              <a:t>)*</a:t>
            </a:r>
            <a:r>
              <a:rPr lang="en-US" altLang="zh-CN" sz="2400" b="1" u="sng" dirty="0">
                <a:solidFill>
                  <a:srgbClr val="00B0F0"/>
                </a:solidFill>
              </a:rPr>
              <a:t>sum(5,6)</a:t>
            </a:r>
            <a:r>
              <a:rPr lang="en-US" altLang="zh-CN" sz="2400" b="1" dirty="0"/>
              <a:t>-(6*9*</a:t>
            </a:r>
            <a:r>
              <a:rPr lang="en-US" altLang="zh-CN" sz="2400" b="1" u="sng" dirty="0">
                <a:solidFill>
                  <a:srgbClr val="00B0F0"/>
                </a:solidFill>
              </a:rPr>
              <a:t>sub(19,5)</a:t>
            </a:r>
            <a:r>
              <a:rPr lang="en-US" altLang="zh-CN" sz="2400" b="1" dirty="0"/>
              <a:t>)	</a:t>
            </a:r>
            <a:r>
              <a:rPr lang="en-US" altLang="zh-CN" sz="2000" b="1" dirty="0"/>
              <a:t>Step3.</a:t>
            </a:r>
            <a:r>
              <a:rPr lang="zh-CN" altLang="en-US" sz="2000" b="1" dirty="0"/>
              <a:t>计算所有函数</a:t>
            </a:r>
            <a:endParaRPr lang="zh-CN" altLang="en-US" sz="2400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0D270C0-CF96-4C6C-8096-93689CBBDD8B}"/>
              </a:ext>
            </a:extLst>
          </p:cNvPr>
          <p:cNvSpPr txBox="1"/>
          <p:nvPr/>
        </p:nvSpPr>
        <p:spPr>
          <a:xfrm>
            <a:off x="1635905" y="9338636"/>
            <a:ext cx="8954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(1+2/4-</a:t>
            </a:r>
            <a:r>
              <a:rPr lang="en-US" altLang="zh-CN" sz="2400" b="1" dirty="0">
                <a:solidFill>
                  <a:srgbClr val="FF0000"/>
                </a:solidFill>
              </a:rPr>
              <a:t>5</a:t>
            </a:r>
            <a:r>
              <a:rPr lang="en-US" altLang="zh-CN" sz="2400" b="1" dirty="0"/>
              <a:t>)*</a:t>
            </a:r>
            <a:r>
              <a:rPr lang="en-US" altLang="zh-CN" sz="2400" b="1" dirty="0">
                <a:solidFill>
                  <a:srgbClr val="00B0F0"/>
                </a:solidFill>
              </a:rPr>
              <a:t>11</a:t>
            </a:r>
            <a:r>
              <a:rPr lang="en-US" altLang="zh-CN" sz="2400" b="1" dirty="0"/>
              <a:t>-(6*9*</a:t>
            </a:r>
            <a:r>
              <a:rPr lang="en-US" altLang="zh-CN" sz="2400" b="1" dirty="0">
                <a:solidFill>
                  <a:srgbClr val="00B0F0"/>
                </a:solidFill>
              </a:rPr>
              <a:t>14</a:t>
            </a:r>
            <a:r>
              <a:rPr lang="en-US" altLang="zh-CN" sz="2400" b="1" dirty="0"/>
              <a:t>)			</a:t>
            </a:r>
            <a:r>
              <a:rPr lang="en-US" altLang="zh-CN" sz="2000" b="1" dirty="0">
                <a:solidFill>
                  <a:srgbClr val="00B0F0"/>
                </a:solidFill>
              </a:rPr>
              <a:t>Result2</a:t>
            </a:r>
            <a:r>
              <a:rPr lang="en-US" altLang="zh-CN" sz="2000" b="1" dirty="0"/>
              <a:t>.</a:t>
            </a:r>
            <a:r>
              <a:rPr lang="zh-CN" altLang="en-US" sz="2000" b="1" dirty="0"/>
              <a:t>得到函数的计算结果</a:t>
            </a:r>
            <a:endParaRPr lang="zh-CN" altLang="en-US" sz="2400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9A746F1-C7C2-4267-B615-B5DB9B8E84E2}"/>
              </a:ext>
            </a:extLst>
          </p:cNvPr>
          <p:cNvSpPr txBox="1"/>
          <p:nvPr/>
        </p:nvSpPr>
        <p:spPr>
          <a:xfrm>
            <a:off x="1635905" y="9862129"/>
            <a:ext cx="10185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u="sng" dirty="0">
                <a:solidFill>
                  <a:schemeClr val="accent6">
                    <a:lumMod val="75000"/>
                  </a:schemeClr>
                </a:solidFill>
              </a:rPr>
              <a:t>(1+2/4-5)</a:t>
            </a:r>
            <a:r>
              <a:rPr lang="en-US" altLang="zh-CN" sz="2400" b="1" dirty="0"/>
              <a:t>*</a:t>
            </a:r>
            <a:r>
              <a:rPr lang="en-US" altLang="zh-CN" sz="2400" b="1" dirty="0">
                <a:solidFill>
                  <a:srgbClr val="00B0F0"/>
                </a:solidFill>
              </a:rPr>
              <a:t>11</a:t>
            </a:r>
            <a:r>
              <a:rPr lang="en-US" altLang="zh-CN" sz="2400" b="1" dirty="0"/>
              <a:t>-(6*9*</a:t>
            </a:r>
            <a:r>
              <a:rPr lang="en-US" altLang="zh-CN" sz="2400" b="1" dirty="0">
                <a:solidFill>
                  <a:srgbClr val="00B0F0"/>
                </a:solidFill>
              </a:rPr>
              <a:t>14</a:t>
            </a:r>
            <a:r>
              <a:rPr lang="en-US" altLang="zh-CN" sz="2400" b="1" dirty="0"/>
              <a:t>)			</a:t>
            </a:r>
            <a:r>
              <a:rPr lang="en-US" altLang="zh-CN" sz="2000" b="1" dirty="0"/>
              <a:t>Step4.</a:t>
            </a:r>
            <a:r>
              <a:rPr lang="zh-CN" altLang="en-US" sz="2000" b="1" dirty="0"/>
              <a:t>据括号得到优先级计算括号式子</a:t>
            </a:r>
            <a:r>
              <a:rPr lang="en-US" altLang="zh-CN" sz="2000" b="1" dirty="0"/>
              <a:t>1</a:t>
            </a:r>
            <a:endParaRPr lang="zh-CN" altLang="en-US" sz="2400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2598E52-78D8-4117-917A-9E8A88B7BC62}"/>
              </a:ext>
            </a:extLst>
          </p:cNvPr>
          <p:cNvSpPr txBox="1"/>
          <p:nvPr/>
        </p:nvSpPr>
        <p:spPr>
          <a:xfrm>
            <a:off x="1640554" y="10385622"/>
            <a:ext cx="9211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-3.5</a:t>
            </a:r>
            <a:r>
              <a:rPr lang="en-US" altLang="zh-CN" sz="2400" b="1" dirty="0"/>
              <a:t>*</a:t>
            </a:r>
            <a:r>
              <a:rPr lang="en-US" altLang="zh-CN" sz="2400" b="1" dirty="0">
                <a:solidFill>
                  <a:srgbClr val="00B0F0"/>
                </a:solidFill>
              </a:rPr>
              <a:t>11</a:t>
            </a:r>
            <a:r>
              <a:rPr lang="en-US" altLang="zh-CN" sz="2400" b="1" dirty="0"/>
              <a:t>- (6*9*</a:t>
            </a:r>
            <a:r>
              <a:rPr lang="en-US" altLang="zh-CN" sz="2400" b="1" dirty="0">
                <a:solidFill>
                  <a:srgbClr val="00B0F0"/>
                </a:solidFill>
              </a:rPr>
              <a:t>14</a:t>
            </a:r>
            <a:r>
              <a:rPr lang="en-US" altLang="zh-CN" sz="2400" b="1" dirty="0"/>
              <a:t>) 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				</a:t>
            </a:r>
            <a:r>
              <a:rPr lang="en-US" altLang="zh-CN" sz="2000" b="1" dirty="0">
                <a:solidFill>
                  <a:srgbClr val="81A27F"/>
                </a:solidFill>
              </a:rPr>
              <a:t>Result3</a:t>
            </a:r>
            <a:r>
              <a:rPr lang="en-US" altLang="zh-CN" sz="2000" b="1" dirty="0"/>
              <a:t>.</a:t>
            </a:r>
            <a:r>
              <a:rPr lang="zh-CN" altLang="en-US" sz="2000" b="1" dirty="0"/>
              <a:t>得到括号式子计算结果</a:t>
            </a:r>
            <a:endParaRPr lang="zh-CN" altLang="en-US" sz="24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C6A9357-8048-407A-94E8-38B0352710EE}"/>
              </a:ext>
            </a:extLst>
          </p:cNvPr>
          <p:cNvSpPr txBox="1"/>
          <p:nvPr/>
        </p:nvSpPr>
        <p:spPr>
          <a:xfrm>
            <a:off x="1640554" y="10909115"/>
            <a:ext cx="10185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-3.5</a:t>
            </a:r>
            <a:r>
              <a:rPr lang="en-US" altLang="zh-CN" sz="2400" b="1" dirty="0"/>
              <a:t>*</a:t>
            </a:r>
            <a:r>
              <a:rPr lang="en-US" altLang="zh-CN" sz="2400" b="1" dirty="0">
                <a:solidFill>
                  <a:srgbClr val="00B0F0"/>
                </a:solidFill>
              </a:rPr>
              <a:t>11</a:t>
            </a:r>
            <a:r>
              <a:rPr lang="en-US" altLang="zh-CN" sz="2400" b="1" dirty="0"/>
              <a:t>-</a:t>
            </a:r>
            <a:r>
              <a:rPr lang="en-US" altLang="zh-CN" sz="2400" b="1" u="sng" dirty="0">
                <a:solidFill>
                  <a:srgbClr val="7030A0"/>
                </a:solidFill>
              </a:rPr>
              <a:t>(6*9*14)	</a:t>
            </a:r>
            <a:r>
              <a:rPr lang="en-US" altLang="zh-CN" sz="2400" b="1" dirty="0">
                <a:solidFill>
                  <a:srgbClr val="7030A0"/>
                </a:solidFill>
              </a:rPr>
              <a:t>			</a:t>
            </a:r>
            <a:r>
              <a:rPr lang="en-US" altLang="zh-CN" sz="2000" b="1" dirty="0"/>
              <a:t>Step5.</a:t>
            </a:r>
            <a:r>
              <a:rPr lang="zh-CN" altLang="en-US" sz="2000" b="1" dirty="0"/>
              <a:t>据括号得到优先级计算括号式子</a:t>
            </a:r>
            <a:r>
              <a:rPr lang="en-US" altLang="zh-CN" sz="2000" b="1" dirty="0"/>
              <a:t>2</a:t>
            </a:r>
            <a:endParaRPr lang="zh-CN" altLang="en-US" sz="2400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55F0B2A-FDEC-4292-9883-7F799E38501D}"/>
              </a:ext>
            </a:extLst>
          </p:cNvPr>
          <p:cNvSpPr txBox="1"/>
          <p:nvPr/>
        </p:nvSpPr>
        <p:spPr>
          <a:xfrm>
            <a:off x="1635905" y="11432608"/>
            <a:ext cx="9353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-3.5</a:t>
            </a:r>
            <a:r>
              <a:rPr lang="en-US" altLang="zh-CN" sz="2400" b="1" dirty="0"/>
              <a:t>*</a:t>
            </a:r>
            <a:r>
              <a:rPr lang="en-US" altLang="zh-CN" sz="2400" b="1" dirty="0">
                <a:solidFill>
                  <a:srgbClr val="00B0F0"/>
                </a:solidFill>
              </a:rPr>
              <a:t>11</a:t>
            </a:r>
            <a:r>
              <a:rPr lang="en-US" altLang="zh-CN" sz="2400" b="1" dirty="0"/>
              <a:t>-</a:t>
            </a:r>
            <a:r>
              <a:rPr lang="en-US" altLang="zh-CN" sz="2400" b="1" dirty="0">
                <a:solidFill>
                  <a:srgbClr val="7030A0"/>
                </a:solidFill>
              </a:rPr>
              <a:t>756					</a:t>
            </a:r>
            <a:r>
              <a:rPr lang="en-US" altLang="zh-CN" sz="2000" b="1" dirty="0">
                <a:solidFill>
                  <a:srgbClr val="7030A0"/>
                </a:solidFill>
              </a:rPr>
              <a:t>Result4.</a:t>
            </a:r>
            <a:r>
              <a:rPr lang="zh-CN" altLang="en-US" sz="2000" b="1" dirty="0"/>
              <a:t>得到括号式子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计算结果</a:t>
            </a:r>
            <a:endParaRPr lang="zh-CN" altLang="en-US" sz="2400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D741810-CC4D-4715-BE2F-CF60BC8F2FB4}"/>
              </a:ext>
            </a:extLst>
          </p:cNvPr>
          <p:cNvSpPr txBox="1"/>
          <p:nvPr/>
        </p:nvSpPr>
        <p:spPr>
          <a:xfrm>
            <a:off x="1635905" y="11956101"/>
            <a:ext cx="10556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u="sng" dirty="0">
                <a:solidFill>
                  <a:schemeClr val="accent5">
                    <a:lumMod val="75000"/>
                  </a:schemeClr>
                </a:solidFill>
              </a:rPr>
              <a:t>-3.5*11</a:t>
            </a:r>
            <a:r>
              <a:rPr lang="en-US" altLang="zh-CN" sz="2400" b="1" dirty="0"/>
              <a:t>-</a:t>
            </a:r>
            <a:r>
              <a:rPr lang="en-US" altLang="zh-CN" sz="2400" b="1" dirty="0">
                <a:solidFill>
                  <a:srgbClr val="7030A0"/>
                </a:solidFill>
              </a:rPr>
              <a:t>756					</a:t>
            </a:r>
            <a:r>
              <a:rPr lang="en-US" altLang="zh-CN" sz="2000" b="1" dirty="0"/>
              <a:t>Step6.</a:t>
            </a:r>
            <a:r>
              <a:rPr lang="zh-CN" altLang="en-US" sz="2000" b="1" dirty="0"/>
              <a:t>无括号式子从左至右四则运算优先级</a:t>
            </a:r>
            <a:endParaRPr lang="zh-CN" altLang="en-US" sz="2400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20FC7F9-4E5C-42F6-B815-32E115B8733A}"/>
              </a:ext>
            </a:extLst>
          </p:cNvPr>
          <p:cNvSpPr txBox="1"/>
          <p:nvPr/>
        </p:nvSpPr>
        <p:spPr>
          <a:xfrm>
            <a:off x="1635905" y="12485134"/>
            <a:ext cx="9353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</a:rPr>
              <a:t>-38.5</a:t>
            </a:r>
            <a:r>
              <a:rPr lang="en-US" altLang="zh-CN" sz="2400" b="1" dirty="0"/>
              <a:t>-</a:t>
            </a:r>
            <a:r>
              <a:rPr lang="en-US" altLang="zh-CN" sz="2400" b="1" dirty="0">
                <a:solidFill>
                  <a:srgbClr val="7030A0"/>
                </a:solidFill>
              </a:rPr>
              <a:t>756					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</a:rPr>
              <a:t>Result5.</a:t>
            </a:r>
            <a:r>
              <a:rPr lang="zh-CN" altLang="en-US" sz="2000" b="1" dirty="0"/>
              <a:t>得到乘法运算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计算结果</a:t>
            </a:r>
            <a:endParaRPr lang="zh-CN" altLang="en-US" sz="2400" b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25D955D-232D-46F2-A725-2769FA520CDD}"/>
              </a:ext>
            </a:extLst>
          </p:cNvPr>
          <p:cNvSpPr txBox="1"/>
          <p:nvPr/>
        </p:nvSpPr>
        <p:spPr>
          <a:xfrm>
            <a:off x="1635905" y="13003087"/>
            <a:ext cx="10128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u="sng" dirty="0">
                <a:solidFill>
                  <a:srgbClr val="FF0000"/>
                </a:solidFill>
              </a:rPr>
              <a:t>-38.5-756</a:t>
            </a:r>
            <a:r>
              <a:rPr lang="en-US" altLang="zh-CN" sz="2400" b="1" dirty="0">
                <a:solidFill>
                  <a:srgbClr val="7030A0"/>
                </a:solidFill>
              </a:rPr>
              <a:t>					</a:t>
            </a:r>
            <a:r>
              <a:rPr lang="en-US" altLang="zh-CN" sz="2400" b="1" dirty="0"/>
              <a:t>Step7.</a:t>
            </a:r>
            <a:r>
              <a:rPr lang="zh-CN" altLang="en-US" sz="2400" b="1" dirty="0"/>
              <a:t>无括号</a:t>
            </a:r>
            <a:r>
              <a:rPr lang="en-US" altLang="zh-CN" sz="2400" b="1" dirty="0"/>
              <a:t>Base Case</a:t>
            </a:r>
            <a:r>
              <a:rPr lang="zh-CN" altLang="en-US" sz="2400" b="1" dirty="0"/>
              <a:t>二元运算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DC60490-4A8E-459A-9632-23242DF812FD}"/>
              </a:ext>
            </a:extLst>
          </p:cNvPr>
          <p:cNvSpPr txBox="1"/>
          <p:nvPr/>
        </p:nvSpPr>
        <p:spPr>
          <a:xfrm>
            <a:off x="1635905" y="13474552"/>
            <a:ext cx="8060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-717.5						Result6.</a:t>
            </a:r>
            <a:r>
              <a:rPr lang="zh-CN" altLang="en-US" sz="2400" b="1" dirty="0"/>
              <a:t>最终结果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6136E3C-BFD4-40A0-A1F6-D79E3CF0D604}"/>
              </a:ext>
            </a:extLst>
          </p:cNvPr>
          <p:cNvSpPr txBox="1"/>
          <p:nvPr/>
        </p:nvSpPr>
        <p:spPr>
          <a:xfrm>
            <a:off x="5183350" y="2028616"/>
            <a:ext cx="2258952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定义有函数：</a:t>
            </a:r>
            <a:endParaRPr lang="en-US" altLang="zh-CN" sz="1600" b="1" dirty="0"/>
          </a:p>
          <a:p>
            <a:r>
              <a:rPr lang="en-US" altLang="zh-CN" sz="1600" b="1" dirty="0"/>
              <a:t>sum(x,y)=x+y</a:t>
            </a:r>
          </a:p>
          <a:p>
            <a:r>
              <a:rPr lang="en-US" altLang="zh-CN" sz="1600" b="1" dirty="0"/>
              <a:t>mul(x,y)=x*y</a:t>
            </a:r>
          </a:p>
          <a:p>
            <a:r>
              <a:rPr lang="en-US" altLang="zh-CN" sz="1600" b="1" dirty="0"/>
              <a:t>sub(x,y)=x-y</a:t>
            </a:r>
          </a:p>
          <a:p>
            <a:r>
              <a:rPr lang="en-US" altLang="zh-CN" sz="1600" b="1" dirty="0"/>
              <a:t>div(x,y)=x-y</a:t>
            </a:r>
          </a:p>
          <a:p>
            <a:r>
              <a:rPr lang="en-US" altLang="zh-CN" sz="1600" b="1" dirty="0"/>
              <a:t>aver(x,y,z)=x+y+z</a:t>
            </a:r>
          </a:p>
          <a:p>
            <a:r>
              <a:rPr lang="zh-CN" altLang="en-US" sz="1600" b="1" dirty="0"/>
              <a:t>定义有变量</a:t>
            </a:r>
            <a:r>
              <a:rPr lang="en-US" altLang="zh-CN" sz="1600" b="1" dirty="0"/>
              <a:t>:</a:t>
            </a:r>
          </a:p>
          <a:p>
            <a:r>
              <a:rPr lang="en-US" altLang="zh-CN" sz="1600" b="1" dirty="0"/>
              <a:t>a=5		5</a:t>
            </a:r>
          </a:p>
          <a:p>
            <a:r>
              <a:rPr lang="en-US" altLang="zh-CN" sz="1600" b="1" dirty="0"/>
              <a:t>b=a+1		6</a:t>
            </a:r>
          </a:p>
          <a:p>
            <a:r>
              <a:rPr lang="en-US" altLang="zh-CN" sz="1600" b="1" dirty="0"/>
              <a:t>c=a+sum(1,2)	8</a:t>
            </a:r>
          </a:p>
          <a:p>
            <a:r>
              <a:rPr lang="en-US" altLang="zh-CN" sz="1600" b="1" dirty="0"/>
              <a:t>d=a+b+c		19</a:t>
            </a:r>
          </a:p>
        </p:txBody>
      </p:sp>
    </p:spTree>
    <p:extLst>
      <p:ext uri="{BB962C8B-B14F-4D97-AF65-F5344CB8AC3E}">
        <p14:creationId xmlns:p14="http://schemas.microsoft.com/office/powerpoint/2010/main" val="14140632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729820F-C230-4187-9DFE-3C999DBF5103}"/>
              </a:ext>
            </a:extLst>
          </p:cNvPr>
          <p:cNvSpPr txBox="1"/>
          <p:nvPr/>
        </p:nvSpPr>
        <p:spPr>
          <a:xfrm>
            <a:off x="0" y="0"/>
            <a:ext cx="30652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latin typeface="Segoe UI Historic" panose="020B0502040204020203" pitchFamily="34" charset="0"/>
                <a:cs typeface="Segoe UI Historic" panose="020B0502040204020203" pitchFamily="34" charset="0"/>
              </a:rPr>
              <a:t>2.</a:t>
            </a:r>
            <a:r>
              <a:rPr lang="zh-CN" altLang="en-US" sz="4800" b="1" dirty="0">
                <a:latin typeface="Segoe UI Historic" panose="020B0502040204020203" pitchFamily="34" charset="0"/>
                <a:cs typeface="Segoe UI Historic" panose="020B0502040204020203" pitchFamily="34" charset="0"/>
              </a:rPr>
              <a:t>功能实现</a:t>
            </a:r>
            <a:endParaRPr lang="en-US" altLang="zh-CN" sz="4800" b="1" dirty="0">
              <a:latin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972A66B-BA46-4617-8D4C-1D84C2007696}"/>
              </a:ext>
            </a:extLst>
          </p:cNvPr>
          <p:cNvSpPr txBox="1"/>
          <p:nvPr/>
        </p:nvSpPr>
        <p:spPr>
          <a:xfrm>
            <a:off x="1635905" y="2972751"/>
            <a:ext cx="9443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(1+2/4-a)*sum(a,b)-(6*9*sub(d,a))	</a:t>
            </a:r>
            <a:r>
              <a:rPr lang="en-US" altLang="zh-CN" sz="2000" b="1" dirty="0"/>
              <a:t>Step1.</a:t>
            </a:r>
            <a:r>
              <a:rPr lang="zh-CN" altLang="en-US" sz="2000" b="1" dirty="0"/>
              <a:t>读入表达式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经过括号检查</a:t>
            </a:r>
            <a:r>
              <a:rPr lang="en-US" altLang="zh-CN" sz="2000" b="1" dirty="0"/>
              <a:t>)</a:t>
            </a:r>
            <a:endParaRPr lang="zh-CN" altLang="en-US" sz="24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0D0ADCB-F7BF-4B88-BCC6-68B8F1C6D602}"/>
              </a:ext>
            </a:extLst>
          </p:cNvPr>
          <p:cNvSpPr txBox="1"/>
          <p:nvPr/>
        </p:nvSpPr>
        <p:spPr>
          <a:xfrm>
            <a:off x="1635905" y="7753587"/>
            <a:ext cx="799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(1+2/4-</a:t>
            </a:r>
            <a:r>
              <a:rPr lang="en-US" altLang="zh-CN" sz="2400" b="1" u="sng" dirty="0">
                <a:solidFill>
                  <a:srgbClr val="FF0000"/>
                </a:solidFill>
              </a:rPr>
              <a:t>a</a:t>
            </a:r>
            <a:r>
              <a:rPr lang="en-US" altLang="zh-CN" sz="2400" b="1" dirty="0"/>
              <a:t>)*sum(</a:t>
            </a:r>
            <a:r>
              <a:rPr lang="en-US" altLang="zh-CN" sz="2400" b="1" u="sng" dirty="0">
                <a:solidFill>
                  <a:srgbClr val="FF0000"/>
                </a:solidFill>
              </a:rPr>
              <a:t>a</a:t>
            </a:r>
            <a:r>
              <a:rPr lang="en-US" altLang="zh-CN" sz="2400" b="1" dirty="0"/>
              <a:t>,</a:t>
            </a:r>
            <a:r>
              <a:rPr lang="en-US" altLang="zh-CN" sz="2400" b="1" u="sng" dirty="0">
                <a:solidFill>
                  <a:srgbClr val="FF0000"/>
                </a:solidFill>
              </a:rPr>
              <a:t>b</a:t>
            </a:r>
            <a:r>
              <a:rPr lang="en-US" altLang="zh-CN" sz="2400" b="1" dirty="0"/>
              <a:t>)-(6*9*sub(</a:t>
            </a:r>
            <a:r>
              <a:rPr lang="en-US" altLang="zh-CN" sz="2400" b="1" u="sng" dirty="0">
                <a:solidFill>
                  <a:srgbClr val="FF0000"/>
                </a:solidFill>
              </a:rPr>
              <a:t>d</a:t>
            </a:r>
            <a:r>
              <a:rPr lang="en-US" altLang="zh-CN" sz="2400" b="1" dirty="0"/>
              <a:t>,</a:t>
            </a:r>
            <a:r>
              <a:rPr lang="en-US" altLang="zh-CN" sz="2400" b="1" u="sng" dirty="0">
                <a:solidFill>
                  <a:srgbClr val="FF0000"/>
                </a:solidFill>
              </a:rPr>
              <a:t>a</a:t>
            </a:r>
            <a:r>
              <a:rPr lang="en-US" altLang="zh-CN" sz="2400" b="1" dirty="0"/>
              <a:t>))	</a:t>
            </a:r>
            <a:r>
              <a:rPr lang="en-US" altLang="zh-CN" sz="2000" b="1" dirty="0"/>
              <a:t>Step2.</a:t>
            </a:r>
            <a:r>
              <a:rPr lang="zh-CN" altLang="en-US" sz="2000" b="1" dirty="0"/>
              <a:t>计算所有变量</a:t>
            </a:r>
            <a:endParaRPr lang="zh-CN" altLang="en-US" sz="24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F709089-3176-4444-B9FF-F3C4F8BFD75B}"/>
              </a:ext>
            </a:extLst>
          </p:cNvPr>
          <p:cNvSpPr txBox="1"/>
          <p:nvPr/>
        </p:nvSpPr>
        <p:spPr>
          <a:xfrm>
            <a:off x="1635905" y="8288753"/>
            <a:ext cx="8954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(1+2/4-</a:t>
            </a:r>
            <a:r>
              <a:rPr lang="en-US" altLang="zh-CN" sz="2400" b="1" dirty="0">
                <a:solidFill>
                  <a:srgbClr val="FF0000"/>
                </a:solidFill>
              </a:rPr>
              <a:t>5</a:t>
            </a:r>
            <a:r>
              <a:rPr lang="en-US" altLang="zh-CN" sz="2400" b="1" dirty="0"/>
              <a:t>)*sum(</a:t>
            </a:r>
            <a:r>
              <a:rPr lang="en-US" altLang="zh-CN" sz="2400" b="1" dirty="0">
                <a:solidFill>
                  <a:srgbClr val="FF0000"/>
                </a:solidFill>
              </a:rPr>
              <a:t>5</a:t>
            </a:r>
            <a:r>
              <a:rPr lang="en-US" altLang="zh-CN" sz="2400" b="1" dirty="0"/>
              <a:t>,</a:t>
            </a:r>
            <a:r>
              <a:rPr lang="en-US" altLang="zh-CN" sz="2400" b="1" dirty="0">
                <a:solidFill>
                  <a:srgbClr val="FF0000"/>
                </a:solidFill>
              </a:rPr>
              <a:t>6</a:t>
            </a:r>
            <a:r>
              <a:rPr lang="en-US" altLang="zh-CN" sz="2400" b="1" dirty="0"/>
              <a:t>)-(6*9*sub(</a:t>
            </a:r>
            <a:r>
              <a:rPr lang="en-US" altLang="zh-CN" sz="2400" b="1" dirty="0">
                <a:solidFill>
                  <a:srgbClr val="FF0000"/>
                </a:solidFill>
              </a:rPr>
              <a:t>19</a:t>
            </a:r>
            <a:r>
              <a:rPr lang="en-US" altLang="zh-CN" sz="2400" b="1" dirty="0"/>
              <a:t>,</a:t>
            </a:r>
            <a:r>
              <a:rPr lang="en-US" altLang="zh-CN" sz="2400" b="1" dirty="0">
                <a:solidFill>
                  <a:srgbClr val="FF0000"/>
                </a:solidFill>
              </a:rPr>
              <a:t>5</a:t>
            </a:r>
            <a:r>
              <a:rPr lang="en-US" altLang="zh-CN" sz="2400" b="1" dirty="0"/>
              <a:t>))	</a:t>
            </a:r>
            <a:r>
              <a:rPr lang="en-US" altLang="zh-CN" sz="2000" b="1" dirty="0">
                <a:solidFill>
                  <a:srgbClr val="FF0000"/>
                </a:solidFill>
              </a:rPr>
              <a:t>Result1</a:t>
            </a:r>
            <a:r>
              <a:rPr lang="en-US" altLang="zh-CN" sz="2000" b="1" dirty="0"/>
              <a:t>.</a:t>
            </a:r>
            <a:r>
              <a:rPr lang="zh-CN" altLang="en-US" sz="2000" b="1" dirty="0"/>
              <a:t>得到变量的计算结果</a:t>
            </a:r>
            <a:endParaRPr lang="zh-CN" altLang="en-US" sz="24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6978A43-8C18-48FF-85EF-8ABE86782CB2}"/>
              </a:ext>
            </a:extLst>
          </p:cNvPr>
          <p:cNvSpPr txBox="1"/>
          <p:nvPr/>
        </p:nvSpPr>
        <p:spPr>
          <a:xfrm>
            <a:off x="1635905" y="8815143"/>
            <a:ext cx="799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(1+2/4-</a:t>
            </a:r>
            <a:r>
              <a:rPr lang="en-US" altLang="zh-CN" sz="2400" b="1" dirty="0">
                <a:solidFill>
                  <a:srgbClr val="FF0000"/>
                </a:solidFill>
              </a:rPr>
              <a:t>5</a:t>
            </a:r>
            <a:r>
              <a:rPr lang="en-US" altLang="zh-CN" sz="2400" b="1" dirty="0"/>
              <a:t>)*</a:t>
            </a:r>
            <a:r>
              <a:rPr lang="en-US" altLang="zh-CN" sz="2400" b="1" u="sng" dirty="0">
                <a:solidFill>
                  <a:srgbClr val="00B0F0"/>
                </a:solidFill>
              </a:rPr>
              <a:t>sum(5,6)</a:t>
            </a:r>
            <a:r>
              <a:rPr lang="en-US" altLang="zh-CN" sz="2400" b="1" dirty="0"/>
              <a:t>-(6*9*</a:t>
            </a:r>
            <a:r>
              <a:rPr lang="en-US" altLang="zh-CN" sz="2400" b="1" u="sng" dirty="0">
                <a:solidFill>
                  <a:srgbClr val="00B0F0"/>
                </a:solidFill>
              </a:rPr>
              <a:t>sub(19,5)</a:t>
            </a:r>
            <a:r>
              <a:rPr lang="en-US" altLang="zh-CN" sz="2400" b="1" dirty="0"/>
              <a:t>)	</a:t>
            </a:r>
            <a:r>
              <a:rPr lang="en-US" altLang="zh-CN" sz="2000" b="1" dirty="0"/>
              <a:t>Step3.</a:t>
            </a:r>
            <a:r>
              <a:rPr lang="zh-CN" altLang="en-US" sz="2000" b="1" dirty="0"/>
              <a:t>计算所有函数</a:t>
            </a:r>
            <a:endParaRPr lang="zh-CN" altLang="en-US" sz="2400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0D270C0-CF96-4C6C-8096-93689CBBDD8B}"/>
              </a:ext>
            </a:extLst>
          </p:cNvPr>
          <p:cNvSpPr txBox="1"/>
          <p:nvPr/>
        </p:nvSpPr>
        <p:spPr>
          <a:xfrm>
            <a:off x="1635905" y="9338636"/>
            <a:ext cx="8954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(1+2/4-</a:t>
            </a:r>
            <a:r>
              <a:rPr lang="en-US" altLang="zh-CN" sz="2400" b="1" dirty="0">
                <a:solidFill>
                  <a:srgbClr val="FF0000"/>
                </a:solidFill>
              </a:rPr>
              <a:t>5</a:t>
            </a:r>
            <a:r>
              <a:rPr lang="en-US" altLang="zh-CN" sz="2400" b="1" dirty="0"/>
              <a:t>)*</a:t>
            </a:r>
            <a:r>
              <a:rPr lang="en-US" altLang="zh-CN" sz="2400" b="1" dirty="0">
                <a:solidFill>
                  <a:srgbClr val="00B0F0"/>
                </a:solidFill>
              </a:rPr>
              <a:t>11</a:t>
            </a:r>
            <a:r>
              <a:rPr lang="en-US" altLang="zh-CN" sz="2400" b="1" dirty="0"/>
              <a:t>-(6*9*</a:t>
            </a:r>
            <a:r>
              <a:rPr lang="en-US" altLang="zh-CN" sz="2400" b="1" dirty="0">
                <a:solidFill>
                  <a:srgbClr val="00B0F0"/>
                </a:solidFill>
              </a:rPr>
              <a:t>14</a:t>
            </a:r>
            <a:r>
              <a:rPr lang="en-US" altLang="zh-CN" sz="2400" b="1" dirty="0"/>
              <a:t>)			</a:t>
            </a:r>
            <a:r>
              <a:rPr lang="en-US" altLang="zh-CN" sz="2000" b="1" dirty="0">
                <a:solidFill>
                  <a:srgbClr val="00B0F0"/>
                </a:solidFill>
              </a:rPr>
              <a:t>Result2</a:t>
            </a:r>
            <a:r>
              <a:rPr lang="en-US" altLang="zh-CN" sz="2000" b="1" dirty="0"/>
              <a:t>.</a:t>
            </a:r>
            <a:r>
              <a:rPr lang="zh-CN" altLang="en-US" sz="2000" b="1" dirty="0"/>
              <a:t>得到函数的计算结果</a:t>
            </a:r>
            <a:endParaRPr lang="zh-CN" altLang="en-US" sz="2400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9A746F1-C7C2-4267-B615-B5DB9B8E84E2}"/>
              </a:ext>
            </a:extLst>
          </p:cNvPr>
          <p:cNvSpPr txBox="1"/>
          <p:nvPr/>
        </p:nvSpPr>
        <p:spPr>
          <a:xfrm>
            <a:off x="1635905" y="9862129"/>
            <a:ext cx="10185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u="sng" dirty="0">
                <a:solidFill>
                  <a:schemeClr val="accent6">
                    <a:lumMod val="75000"/>
                  </a:schemeClr>
                </a:solidFill>
              </a:rPr>
              <a:t>(1+2/4-5)</a:t>
            </a:r>
            <a:r>
              <a:rPr lang="en-US" altLang="zh-CN" sz="2400" b="1" dirty="0"/>
              <a:t>*</a:t>
            </a:r>
            <a:r>
              <a:rPr lang="en-US" altLang="zh-CN" sz="2400" b="1" dirty="0">
                <a:solidFill>
                  <a:srgbClr val="00B0F0"/>
                </a:solidFill>
              </a:rPr>
              <a:t>11</a:t>
            </a:r>
            <a:r>
              <a:rPr lang="en-US" altLang="zh-CN" sz="2400" b="1" dirty="0"/>
              <a:t>-(6*9*</a:t>
            </a:r>
            <a:r>
              <a:rPr lang="en-US" altLang="zh-CN" sz="2400" b="1" dirty="0">
                <a:solidFill>
                  <a:srgbClr val="00B0F0"/>
                </a:solidFill>
              </a:rPr>
              <a:t>14</a:t>
            </a:r>
            <a:r>
              <a:rPr lang="en-US" altLang="zh-CN" sz="2400" b="1" dirty="0"/>
              <a:t>)			</a:t>
            </a:r>
            <a:r>
              <a:rPr lang="en-US" altLang="zh-CN" sz="2000" b="1" dirty="0"/>
              <a:t>Step4.</a:t>
            </a:r>
            <a:r>
              <a:rPr lang="zh-CN" altLang="en-US" sz="2000" b="1" dirty="0"/>
              <a:t>据括号得到优先级计算括号式子</a:t>
            </a:r>
            <a:r>
              <a:rPr lang="en-US" altLang="zh-CN" sz="2000" b="1" dirty="0"/>
              <a:t>1</a:t>
            </a:r>
            <a:endParaRPr lang="zh-CN" altLang="en-US" sz="2400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2598E52-78D8-4117-917A-9E8A88B7BC62}"/>
              </a:ext>
            </a:extLst>
          </p:cNvPr>
          <p:cNvSpPr txBox="1"/>
          <p:nvPr/>
        </p:nvSpPr>
        <p:spPr>
          <a:xfrm>
            <a:off x="1640554" y="10385622"/>
            <a:ext cx="9211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-3.5</a:t>
            </a:r>
            <a:r>
              <a:rPr lang="en-US" altLang="zh-CN" sz="2400" b="1" dirty="0"/>
              <a:t>*</a:t>
            </a:r>
            <a:r>
              <a:rPr lang="en-US" altLang="zh-CN" sz="2400" b="1" dirty="0">
                <a:solidFill>
                  <a:srgbClr val="00B0F0"/>
                </a:solidFill>
              </a:rPr>
              <a:t>11</a:t>
            </a:r>
            <a:r>
              <a:rPr lang="en-US" altLang="zh-CN" sz="2400" b="1" dirty="0"/>
              <a:t>- (6*9*</a:t>
            </a:r>
            <a:r>
              <a:rPr lang="en-US" altLang="zh-CN" sz="2400" b="1" dirty="0">
                <a:solidFill>
                  <a:srgbClr val="00B0F0"/>
                </a:solidFill>
              </a:rPr>
              <a:t>14</a:t>
            </a:r>
            <a:r>
              <a:rPr lang="en-US" altLang="zh-CN" sz="2400" b="1" dirty="0"/>
              <a:t>) 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				</a:t>
            </a:r>
            <a:r>
              <a:rPr lang="en-US" altLang="zh-CN" sz="2000" b="1" dirty="0">
                <a:solidFill>
                  <a:srgbClr val="81A27F"/>
                </a:solidFill>
              </a:rPr>
              <a:t>Result3</a:t>
            </a:r>
            <a:r>
              <a:rPr lang="en-US" altLang="zh-CN" sz="2000" b="1" dirty="0"/>
              <a:t>.</a:t>
            </a:r>
            <a:r>
              <a:rPr lang="zh-CN" altLang="en-US" sz="2000" b="1" dirty="0"/>
              <a:t>得到括号式子计算结果</a:t>
            </a:r>
            <a:endParaRPr lang="zh-CN" altLang="en-US" sz="24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C6A9357-8048-407A-94E8-38B0352710EE}"/>
              </a:ext>
            </a:extLst>
          </p:cNvPr>
          <p:cNvSpPr txBox="1"/>
          <p:nvPr/>
        </p:nvSpPr>
        <p:spPr>
          <a:xfrm>
            <a:off x="1640554" y="10909115"/>
            <a:ext cx="10185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-3.5</a:t>
            </a:r>
            <a:r>
              <a:rPr lang="en-US" altLang="zh-CN" sz="2400" b="1" dirty="0"/>
              <a:t>*</a:t>
            </a:r>
            <a:r>
              <a:rPr lang="en-US" altLang="zh-CN" sz="2400" b="1" dirty="0">
                <a:solidFill>
                  <a:srgbClr val="00B0F0"/>
                </a:solidFill>
              </a:rPr>
              <a:t>11</a:t>
            </a:r>
            <a:r>
              <a:rPr lang="en-US" altLang="zh-CN" sz="2400" b="1" dirty="0"/>
              <a:t>-</a:t>
            </a:r>
            <a:r>
              <a:rPr lang="en-US" altLang="zh-CN" sz="2400" b="1" u="sng" dirty="0">
                <a:solidFill>
                  <a:srgbClr val="7030A0"/>
                </a:solidFill>
              </a:rPr>
              <a:t>(6*9*14)	</a:t>
            </a:r>
            <a:r>
              <a:rPr lang="en-US" altLang="zh-CN" sz="2400" b="1" dirty="0">
                <a:solidFill>
                  <a:srgbClr val="7030A0"/>
                </a:solidFill>
              </a:rPr>
              <a:t>			</a:t>
            </a:r>
            <a:r>
              <a:rPr lang="en-US" altLang="zh-CN" sz="2000" b="1" dirty="0"/>
              <a:t>Step5.</a:t>
            </a:r>
            <a:r>
              <a:rPr lang="zh-CN" altLang="en-US" sz="2000" b="1" dirty="0"/>
              <a:t>据括号得到优先级计算括号式子</a:t>
            </a:r>
            <a:r>
              <a:rPr lang="en-US" altLang="zh-CN" sz="2000" b="1" dirty="0"/>
              <a:t>2</a:t>
            </a:r>
            <a:endParaRPr lang="zh-CN" altLang="en-US" sz="2400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55F0B2A-FDEC-4292-9883-7F799E38501D}"/>
              </a:ext>
            </a:extLst>
          </p:cNvPr>
          <p:cNvSpPr txBox="1"/>
          <p:nvPr/>
        </p:nvSpPr>
        <p:spPr>
          <a:xfrm>
            <a:off x="1635905" y="11432608"/>
            <a:ext cx="9353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-3.5</a:t>
            </a:r>
            <a:r>
              <a:rPr lang="en-US" altLang="zh-CN" sz="2400" b="1" dirty="0"/>
              <a:t>*</a:t>
            </a:r>
            <a:r>
              <a:rPr lang="en-US" altLang="zh-CN" sz="2400" b="1" dirty="0">
                <a:solidFill>
                  <a:srgbClr val="00B0F0"/>
                </a:solidFill>
              </a:rPr>
              <a:t>11</a:t>
            </a:r>
            <a:r>
              <a:rPr lang="en-US" altLang="zh-CN" sz="2400" b="1" dirty="0"/>
              <a:t>-</a:t>
            </a:r>
            <a:r>
              <a:rPr lang="en-US" altLang="zh-CN" sz="2400" b="1" dirty="0">
                <a:solidFill>
                  <a:srgbClr val="7030A0"/>
                </a:solidFill>
              </a:rPr>
              <a:t>756					</a:t>
            </a:r>
            <a:r>
              <a:rPr lang="en-US" altLang="zh-CN" sz="2000" b="1" dirty="0">
                <a:solidFill>
                  <a:srgbClr val="7030A0"/>
                </a:solidFill>
              </a:rPr>
              <a:t>Result4.</a:t>
            </a:r>
            <a:r>
              <a:rPr lang="zh-CN" altLang="en-US" sz="2000" b="1" dirty="0"/>
              <a:t>得到括号式子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计算结果</a:t>
            </a:r>
            <a:endParaRPr lang="zh-CN" altLang="en-US" sz="2400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D741810-CC4D-4715-BE2F-CF60BC8F2FB4}"/>
              </a:ext>
            </a:extLst>
          </p:cNvPr>
          <p:cNvSpPr txBox="1"/>
          <p:nvPr/>
        </p:nvSpPr>
        <p:spPr>
          <a:xfrm>
            <a:off x="1635905" y="11956101"/>
            <a:ext cx="10556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u="sng" dirty="0">
                <a:solidFill>
                  <a:schemeClr val="accent5">
                    <a:lumMod val="75000"/>
                  </a:schemeClr>
                </a:solidFill>
              </a:rPr>
              <a:t>-3.5*11</a:t>
            </a:r>
            <a:r>
              <a:rPr lang="en-US" altLang="zh-CN" sz="2400" b="1" dirty="0"/>
              <a:t>-</a:t>
            </a:r>
            <a:r>
              <a:rPr lang="en-US" altLang="zh-CN" sz="2400" b="1" dirty="0">
                <a:solidFill>
                  <a:srgbClr val="7030A0"/>
                </a:solidFill>
              </a:rPr>
              <a:t>756					</a:t>
            </a:r>
            <a:r>
              <a:rPr lang="en-US" altLang="zh-CN" sz="2000" b="1" dirty="0"/>
              <a:t>Step6.</a:t>
            </a:r>
            <a:r>
              <a:rPr lang="zh-CN" altLang="en-US" sz="2000" b="1" dirty="0"/>
              <a:t>无括号式子从左至右四则运算优先级</a:t>
            </a:r>
            <a:endParaRPr lang="zh-CN" altLang="en-US" sz="2400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20FC7F9-4E5C-42F6-B815-32E115B8733A}"/>
              </a:ext>
            </a:extLst>
          </p:cNvPr>
          <p:cNvSpPr txBox="1"/>
          <p:nvPr/>
        </p:nvSpPr>
        <p:spPr>
          <a:xfrm>
            <a:off x="1635905" y="12485134"/>
            <a:ext cx="9353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</a:rPr>
              <a:t>-38.5</a:t>
            </a:r>
            <a:r>
              <a:rPr lang="en-US" altLang="zh-CN" sz="2400" b="1" dirty="0"/>
              <a:t>-</a:t>
            </a:r>
            <a:r>
              <a:rPr lang="en-US" altLang="zh-CN" sz="2400" b="1" dirty="0">
                <a:solidFill>
                  <a:srgbClr val="7030A0"/>
                </a:solidFill>
              </a:rPr>
              <a:t>756					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</a:rPr>
              <a:t>Result5.</a:t>
            </a:r>
            <a:r>
              <a:rPr lang="zh-CN" altLang="en-US" sz="2000" b="1" dirty="0"/>
              <a:t>得到乘法运算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计算结果</a:t>
            </a:r>
            <a:endParaRPr lang="zh-CN" altLang="en-US" sz="2400" b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25D955D-232D-46F2-A725-2769FA520CDD}"/>
              </a:ext>
            </a:extLst>
          </p:cNvPr>
          <p:cNvSpPr txBox="1"/>
          <p:nvPr/>
        </p:nvSpPr>
        <p:spPr>
          <a:xfrm>
            <a:off x="1635905" y="13003087"/>
            <a:ext cx="10128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u="sng" dirty="0">
                <a:solidFill>
                  <a:srgbClr val="FF0000"/>
                </a:solidFill>
              </a:rPr>
              <a:t>-38.5-756</a:t>
            </a:r>
            <a:r>
              <a:rPr lang="en-US" altLang="zh-CN" sz="2400" b="1" dirty="0">
                <a:solidFill>
                  <a:srgbClr val="7030A0"/>
                </a:solidFill>
              </a:rPr>
              <a:t>					</a:t>
            </a:r>
            <a:r>
              <a:rPr lang="en-US" altLang="zh-CN" sz="2400" b="1" dirty="0"/>
              <a:t>Step7.</a:t>
            </a:r>
            <a:r>
              <a:rPr lang="zh-CN" altLang="en-US" sz="2400" b="1" dirty="0"/>
              <a:t>无括号</a:t>
            </a:r>
            <a:r>
              <a:rPr lang="en-US" altLang="zh-CN" sz="2400" b="1" dirty="0"/>
              <a:t>Base Case</a:t>
            </a:r>
            <a:r>
              <a:rPr lang="zh-CN" altLang="en-US" sz="2400" b="1" dirty="0"/>
              <a:t>二元运算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DC60490-4A8E-459A-9632-23242DF812FD}"/>
              </a:ext>
            </a:extLst>
          </p:cNvPr>
          <p:cNvSpPr txBox="1"/>
          <p:nvPr/>
        </p:nvSpPr>
        <p:spPr>
          <a:xfrm>
            <a:off x="1635905" y="13474552"/>
            <a:ext cx="8060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-717.5						Result6.</a:t>
            </a:r>
            <a:r>
              <a:rPr lang="zh-CN" altLang="en-US" sz="2400" b="1" dirty="0"/>
              <a:t>最终结果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9C63556-D750-4C26-BCA4-ECC0D97940BB}"/>
              </a:ext>
            </a:extLst>
          </p:cNvPr>
          <p:cNvSpPr txBox="1"/>
          <p:nvPr/>
        </p:nvSpPr>
        <p:spPr>
          <a:xfrm>
            <a:off x="12452830" y="0"/>
            <a:ext cx="2258952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定义有函数：</a:t>
            </a:r>
            <a:endParaRPr lang="en-US" altLang="zh-CN" sz="1600" b="1" dirty="0"/>
          </a:p>
          <a:p>
            <a:r>
              <a:rPr lang="en-US" altLang="zh-CN" sz="1600" b="1" dirty="0"/>
              <a:t>sum(x,y)=x+y</a:t>
            </a:r>
          </a:p>
          <a:p>
            <a:r>
              <a:rPr lang="en-US" altLang="zh-CN" sz="1600" b="1" dirty="0"/>
              <a:t>mul(x,y)=x*y</a:t>
            </a:r>
          </a:p>
          <a:p>
            <a:r>
              <a:rPr lang="en-US" altLang="zh-CN" sz="1600" b="1" dirty="0"/>
              <a:t>sub(x,y)=x-y</a:t>
            </a:r>
          </a:p>
          <a:p>
            <a:r>
              <a:rPr lang="en-US" altLang="zh-CN" sz="1600" b="1" dirty="0"/>
              <a:t>div(x,y)=x-y</a:t>
            </a:r>
          </a:p>
          <a:p>
            <a:r>
              <a:rPr lang="en-US" altLang="zh-CN" sz="1600" b="1" dirty="0"/>
              <a:t>aver(x,y,z)=x+y+z</a:t>
            </a:r>
          </a:p>
          <a:p>
            <a:r>
              <a:rPr lang="zh-CN" altLang="en-US" sz="1600" b="1" dirty="0"/>
              <a:t>定义有变量</a:t>
            </a:r>
            <a:r>
              <a:rPr lang="en-US" altLang="zh-CN" sz="1600" b="1" dirty="0"/>
              <a:t>:</a:t>
            </a:r>
          </a:p>
          <a:p>
            <a:r>
              <a:rPr lang="en-US" altLang="zh-CN" sz="1600" b="1" dirty="0"/>
              <a:t>a=5		5</a:t>
            </a:r>
          </a:p>
          <a:p>
            <a:r>
              <a:rPr lang="en-US" altLang="zh-CN" sz="1600" b="1" dirty="0"/>
              <a:t>b=a+1		6</a:t>
            </a:r>
          </a:p>
          <a:p>
            <a:r>
              <a:rPr lang="en-US" altLang="zh-CN" sz="1600" b="1" dirty="0"/>
              <a:t>c=a+sum(1,2)	8</a:t>
            </a:r>
          </a:p>
          <a:p>
            <a:r>
              <a:rPr lang="en-US" altLang="zh-CN" sz="1600" b="1" dirty="0"/>
              <a:t>d=a+b+c		19</a:t>
            </a:r>
          </a:p>
        </p:txBody>
      </p:sp>
    </p:spTree>
    <p:extLst>
      <p:ext uri="{BB962C8B-B14F-4D97-AF65-F5344CB8AC3E}">
        <p14:creationId xmlns:p14="http://schemas.microsoft.com/office/powerpoint/2010/main" val="15032042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729820F-C230-4187-9DFE-3C999DBF5103}"/>
              </a:ext>
            </a:extLst>
          </p:cNvPr>
          <p:cNvSpPr txBox="1"/>
          <p:nvPr/>
        </p:nvSpPr>
        <p:spPr>
          <a:xfrm>
            <a:off x="0" y="0"/>
            <a:ext cx="30652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latin typeface="Segoe UI Historic" panose="020B0502040204020203" pitchFamily="34" charset="0"/>
                <a:cs typeface="Segoe UI Historic" panose="020B0502040204020203" pitchFamily="34" charset="0"/>
              </a:rPr>
              <a:t>2.</a:t>
            </a:r>
            <a:r>
              <a:rPr lang="zh-CN" altLang="en-US" sz="4800" b="1" dirty="0">
                <a:latin typeface="Segoe UI Historic" panose="020B0502040204020203" pitchFamily="34" charset="0"/>
                <a:cs typeface="Segoe UI Historic" panose="020B0502040204020203" pitchFamily="34" charset="0"/>
              </a:rPr>
              <a:t>功能实现</a:t>
            </a:r>
            <a:endParaRPr lang="en-US" altLang="zh-CN" sz="4800" b="1" dirty="0">
              <a:latin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0D0ADCB-F7BF-4B88-BCC6-68B8F1C6D602}"/>
              </a:ext>
            </a:extLst>
          </p:cNvPr>
          <p:cNvSpPr txBox="1"/>
          <p:nvPr/>
        </p:nvSpPr>
        <p:spPr>
          <a:xfrm>
            <a:off x="1635905" y="2967335"/>
            <a:ext cx="799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(1+2/4-</a:t>
            </a:r>
            <a:r>
              <a:rPr lang="en-US" altLang="zh-CN" sz="2400" b="1" u="sng" dirty="0">
                <a:solidFill>
                  <a:srgbClr val="FF0000"/>
                </a:solidFill>
              </a:rPr>
              <a:t>a</a:t>
            </a:r>
            <a:r>
              <a:rPr lang="en-US" altLang="zh-CN" sz="2400" b="1" dirty="0"/>
              <a:t>)*sum(</a:t>
            </a:r>
            <a:r>
              <a:rPr lang="en-US" altLang="zh-CN" sz="2400" b="1" u="sng" dirty="0">
                <a:solidFill>
                  <a:srgbClr val="FF0000"/>
                </a:solidFill>
              </a:rPr>
              <a:t>a</a:t>
            </a:r>
            <a:r>
              <a:rPr lang="en-US" altLang="zh-CN" sz="2400" b="1" dirty="0"/>
              <a:t>,</a:t>
            </a:r>
            <a:r>
              <a:rPr lang="en-US" altLang="zh-CN" sz="2400" b="1" u="sng" dirty="0">
                <a:solidFill>
                  <a:srgbClr val="FF0000"/>
                </a:solidFill>
              </a:rPr>
              <a:t>b</a:t>
            </a:r>
            <a:r>
              <a:rPr lang="en-US" altLang="zh-CN" sz="2400" b="1" dirty="0"/>
              <a:t>)-(6*9*sub(</a:t>
            </a:r>
            <a:r>
              <a:rPr lang="en-US" altLang="zh-CN" sz="2400" b="1" u="sng" dirty="0">
                <a:solidFill>
                  <a:srgbClr val="FF0000"/>
                </a:solidFill>
              </a:rPr>
              <a:t>d</a:t>
            </a:r>
            <a:r>
              <a:rPr lang="en-US" altLang="zh-CN" sz="2400" b="1" dirty="0"/>
              <a:t>,</a:t>
            </a:r>
            <a:r>
              <a:rPr lang="en-US" altLang="zh-CN" sz="2400" b="1" u="sng" dirty="0">
                <a:solidFill>
                  <a:srgbClr val="FF0000"/>
                </a:solidFill>
              </a:rPr>
              <a:t>a</a:t>
            </a:r>
            <a:r>
              <a:rPr lang="en-US" altLang="zh-CN" sz="2400" b="1" dirty="0"/>
              <a:t>))	</a:t>
            </a:r>
            <a:r>
              <a:rPr lang="en-US" altLang="zh-CN" sz="2000" b="1" dirty="0"/>
              <a:t>Step2.</a:t>
            </a:r>
            <a:r>
              <a:rPr lang="zh-CN" altLang="en-US" sz="2000" b="1" dirty="0"/>
              <a:t>计算所有变量</a:t>
            </a:r>
            <a:endParaRPr lang="zh-CN" altLang="en-US" sz="24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F709089-3176-4444-B9FF-F3C4F8BFD75B}"/>
              </a:ext>
            </a:extLst>
          </p:cNvPr>
          <p:cNvSpPr txBox="1"/>
          <p:nvPr/>
        </p:nvSpPr>
        <p:spPr>
          <a:xfrm>
            <a:off x="1635905" y="8288753"/>
            <a:ext cx="8954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(1+2/4-</a:t>
            </a:r>
            <a:r>
              <a:rPr lang="en-US" altLang="zh-CN" sz="2400" b="1" dirty="0">
                <a:solidFill>
                  <a:srgbClr val="FF0000"/>
                </a:solidFill>
              </a:rPr>
              <a:t>5</a:t>
            </a:r>
            <a:r>
              <a:rPr lang="en-US" altLang="zh-CN" sz="2400" b="1" dirty="0"/>
              <a:t>)*sum(</a:t>
            </a:r>
            <a:r>
              <a:rPr lang="en-US" altLang="zh-CN" sz="2400" b="1" dirty="0">
                <a:solidFill>
                  <a:srgbClr val="FF0000"/>
                </a:solidFill>
              </a:rPr>
              <a:t>5</a:t>
            </a:r>
            <a:r>
              <a:rPr lang="en-US" altLang="zh-CN" sz="2400" b="1" dirty="0"/>
              <a:t>,</a:t>
            </a:r>
            <a:r>
              <a:rPr lang="en-US" altLang="zh-CN" sz="2400" b="1" dirty="0">
                <a:solidFill>
                  <a:srgbClr val="FF0000"/>
                </a:solidFill>
              </a:rPr>
              <a:t>6</a:t>
            </a:r>
            <a:r>
              <a:rPr lang="en-US" altLang="zh-CN" sz="2400" b="1" dirty="0"/>
              <a:t>)-(6*9*sub(</a:t>
            </a:r>
            <a:r>
              <a:rPr lang="en-US" altLang="zh-CN" sz="2400" b="1" dirty="0">
                <a:solidFill>
                  <a:srgbClr val="FF0000"/>
                </a:solidFill>
              </a:rPr>
              <a:t>19</a:t>
            </a:r>
            <a:r>
              <a:rPr lang="en-US" altLang="zh-CN" sz="2400" b="1" dirty="0"/>
              <a:t>,</a:t>
            </a:r>
            <a:r>
              <a:rPr lang="en-US" altLang="zh-CN" sz="2400" b="1" dirty="0">
                <a:solidFill>
                  <a:srgbClr val="FF0000"/>
                </a:solidFill>
              </a:rPr>
              <a:t>5</a:t>
            </a:r>
            <a:r>
              <a:rPr lang="en-US" altLang="zh-CN" sz="2400" b="1" dirty="0"/>
              <a:t>))	</a:t>
            </a:r>
            <a:r>
              <a:rPr lang="en-US" altLang="zh-CN" sz="2000" b="1" dirty="0">
                <a:solidFill>
                  <a:srgbClr val="FF0000"/>
                </a:solidFill>
              </a:rPr>
              <a:t>Result1</a:t>
            </a:r>
            <a:r>
              <a:rPr lang="en-US" altLang="zh-CN" sz="2000" b="1" dirty="0"/>
              <a:t>.</a:t>
            </a:r>
            <a:r>
              <a:rPr lang="zh-CN" altLang="en-US" sz="2000" b="1" dirty="0"/>
              <a:t>得到变量的计算结果</a:t>
            </a:r>
            <a:endParaRPr lang="zh-CN" altLang="en-US" sz="24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6978A43-8C18-48FF-85EF-8ABE86782CB2}"/>
              </a:ext>
            </a:extLst>
          </p:cNvPr>
          <p:cNvSpPr txBox="1"/>
          <p:nvPr/>
        </p:nvSpPr>
        <p:spPr>
          <a:xfrm>
            <a:off x="1635905" y="8815143"/>
            <a:ext cx="799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(1+2/4-</a:t>
            </a:r>
            <a:r>
              <a:rPr lang="en-US" altLang="zh-CN" sz="2400" b="1" dirty="0">
                <a:solidFill>
                  <a:srgbClr val="FF0000"/>
                </a:solidFill>
              </a:rPr>
              <a:t>5</a:t>
            </a:r>
            <a:r>
              <a:rPr lang="en-US" altLang="zh-CN" sz="2400" b="1" dirty="0"/>
              <a:t>)*</a:t>
            </a:r>
            <a:r>
              <a:rPr lang="en-US" altLang="zh-CN" sz="2400" b="1" u="sng" dirty="0">
                <a:solidFill>
                  <a:srgbClr val="00B0F0"/>
                </a:solidFill>
              </a:rPr>
              <a:t>sum(5,6)</a:t>
            </a:r>
            <a:r>
              <a:rPr lang="en-US" altLang="zh-CN" sz="2400" b="1" dirty="0"/>
              <a:t>-(6*9*</a:t>
            </a:r>
            <a:r>
              <a:rPr lang="en-US" altLang="zh-CN" sz="2400" b="1" u="sng" dirty="0">
                <a:solidFill>
                  <a:srgbClr val="00B0F0"/>
                </a:solidFill>
              </a:rPr>
              <a:t>sub(19,5)</a:t>
            </a:r>
            <a:r>
              <a:rPr lang="en-US" altLang="zh-CN" sz="2400" b="1" dirty="0"/>
              <a:t>)	</a:t>
            </a:r>
            <a:r>
              <a:rPr lang="en-US" altLang="zh-CN" sz="2000" b="1" dirty="0"/>
              <a:t>Step3.</a:t>
            </a:r>
            <a:r>
              <a:rPr lang="zh-CN" altLang="en-US" sz="2000" b="1" dirty="0"/>
              <a:t>计算所有函数</a:t>
            </a:r>
            <a:endParaRPr lang="zh-CN" altLang="en-US" sz="2400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0D270C0-CF96-4C6C-8096-93689CBBDD8B}"/>
              </a:ext>
            </a:extLst>
          </p:cNvPr>
          <p:cNvSpPr txBox="1"/>
          <p:nvPr/>
        </p:nvSpPr>
        <p:spPr>
          <a:xfrm>
            <a:off x="1635905" y="9338636"/>
            <a:ext cx="8954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(1+2/4-</a:t>
            </a:r>
            <a:r>
              <a:rPr lang="en-US" altLang="zh-CN" sz="2400" b="1" dirty="0">
                <a:solidFill>
                  <a:srgbClr val="FF0000"/>
                </a:solidFill>
              </a:rPr>
              <a:t>5</a:t>
            </a:r>
            <a:r>
              <a:rPr lang="en-US" altLang="zh-CN" sz="2400" b="1" dirty="0"/>
              <a:t>)*</a:t>
            </a:r>
            <a:r>
              <a:rPr lang="en-US" altLang="zh-CN" sz="2400" b="1" dirty="0">
                <a:solidFill>
                  <a:srgbClr val="00B0F0"/>
                </a:solidFill>
              </a:rPr>
              <a:t>11</a:t>
            </a:r>
            <a:r>
              <a:rPr lang="en-US" altLang="zh-CN" sz="2400" b="1" dirty="0"/>
              <a:t>-(6*9*</a:t>
            </a:r>
            <a:r>
              <a:rPr lang="en-US" altLang="zh-CN" sz="2400" b="1" dirty="0">
                <a:solidFill>
                  <a:srgbClr val="00B0F0"/>
                </a:solidFill>
              </a:rPr>
              <a:t>14</a:t>
            </a:r>
            <a:r>
              <a:rPr lang="en-US" altLang="zh-CN" sz="2400" b="1" dirty="0"/>
              <a:t>)			</a:t>
            </a:r>
            <a:r>
              <a:rPr lang="en-US" altLang="zh-CN" sz="2000" b="1" dirty="0">
                <a:solidFill>
                  <a:srgbClr val="00B0F0"/>
                </a:solidFill>
              </a:rPr>
              <a:t>Result2</a:t>
            </a:r>
            <a:r>
              <a:rPr lang="en-US" altLang="zh-CN" sz="2000" b="1" dirty="0"/>
              <a:t>.</a:t>
            </a:r>
            <a:r>
              <a:rPr lang="zh-CN" altLang="en-US" sz="2000" b="1" dirty="0"/>
              <a:t>得到函数的计算结果</a:t>
            </a:r>
            <a:endParaRPr lang="zh-CN" altLang="en-US" sz="2400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9A746F1-C7C2-4267-B615-B5DB9B8E84E2}"/>
              </a:ext>
            </a:extLst>
          </p:cNvPr>
          <p:cNvSpPr txBox="1"/>
          <p:nvPr/>
        </p:nvSpPr>
        <p:spPr>
          <a:xfrm>
            <a:off x="1635905" y="9862129"/>
            <a:ext cx="10185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u="sng" dirty="0">
                <a:solidFill>
                  <a:schemeClr val="accent6">
                    <a:lumMod val="75000"/>
                  </a:schemeClr>
                </a:solidFill>
              </a:rPr>
              <a:t>(1+2/4-5)</a:t>
            </a:r>
            <a:r>
              <a:rPr lang="en-US" altLang="zh-CN" sz="2400" b="1" dirty="0"/>
              <a:t>*</a:t>
            </a:r>
            <a:r>
              <a:rPr lang="en-US" altLang="zh-CN" sz="2400" b="1" dirty="0">
                <a:solidFill>
                  <a:srgbClr val="00B0F0"/>
                </a:solidFill>
              </a:rPr>
              <a:t>11</a:t>
            </a:r>
            <a:r>
              <a:rPr lang="en-US" altLang="zh-CN" sz="2400" b="1" dirty="0"/>
              <a:t>-(6*9*</a:t>
            </a:r>
            <a:r>
              <a:rPr lang="en-US" altLang="zh-CN" sz="2400" b="1" dirty="0">
                <a:solidFill>
                  <a:srgbClr val="00B0F0"/>
                </a:solidFill>
              </a:rPr>
              <a:t>14</a:t>
            </a:r>
            <a:r>
              <a:rPr lang="en-US" altLang="zh-CN" sz="2400" b="1" dirty="0"/>
              <a:t>)			</a:t>
            </a:r>
            <a:r>
              <a:rPr lang="en-US" altLang="zh-CN" sz="2000" b="1" dirty="0"/>
              <a:t>Step4.</a:t>
            </a:r>
            <a:r>
              <a:rPr lang="zh-CN" altLang="en-US" sz="2000" b="1" dirty="0"/>
              <a:t>据括号得到优先级计算括号式子</a:t>
            </a:r>
            <a:r>
              <a:rPr lang="en-US" altLang="zh-CN" sz="2000" b="1" dirty="0"/>
              <a:t>1</a:t>
            </a:r>
            <a:endParaRPr lang="zh-CN" altLang="en-US" sz="2400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2598E52-78D8-4117-917A-9E8A88B7BC62}"/>
              </a:ext>
            </a:extLst>
          </p:cNvPr>
          <p:cNvSpPr txBox="1"/>
          <p:nvPr/>
        </p:nvSpPr>
        <p:spPr>
          <a:xfrm>
            <a:off x="1640554" y="10385622"/>
            <a:ext cx="9211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-3.5</a:t>
            </a:r>
            <a:r>
              <a:rPr lang="en-US" altLang="zh-CN" sz="2400" b="1" dirty="0"/>
              <a:t>*</a:t>
            </a:r>
            <a:r>
              <a:rPr lang="en-US" altLang="zh-CN" sz="2400" b="1" dirty="0">
                <a:solidFill>
                  <a:srgbClr val="00B0F0"/>
                </a:solidFill>
              </a:rPr>
              <a:t>11</a:t>
            </a:r>
            <a:r>
              <a:rPr lang="en-US" altLang="zh-CN" sz="2400" b="1" dirty="0"/>
              <a:t>- (6*9*</a:t>
            </a:r>
            <a:r>
              <a:rPr lang="en-US" altLang="zh-CN" sz="2400" b="1" dirty="0">
                <a:solidFill>
                  <a:srgbClr val="00B0F0"/>
                </a:solidFill>
              </a:rPr>
              <a:t>14</a:t>
            </a:r>
            <a:r>
              <a:rPr lang="en-US" altLang="zh-CN" sz="2400" b="1" dirty="0"/>
              <a:t>) 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				</a:t>
            </a:r>
            <a:r>
              <a:rPr lang="en-US" altLang="zh-CN" sz="2000" b="1" dirty="0">
                <a:solidFill>
                  <a:srgbClr val="81A27F"/>
                </a:solidFill>
              </a:rPr>
              <a:t>Result3</a:t>
            </a:r>
            <a:r>
              <a:rPr lang="en-US" altLang="zh-CN" sz="2000" b="1" dirty="0"/>
              <a:t>.</a:t>
            </a:r>
            <a:r>
              <a:rPr lang="zh-CN" altLang="en-US" sz="2000" b="1" dirty="0"/>
              <a:t>得到括号式子计算结果</a:t>
            </a:r>
            <a:endParaRPr lang="zh-CN" altLang="en-US" sz="24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C6A9357-8048-407A-94E8-38B0352710EE}"/>
              </a:ext>
            </a:extLst>
          </p:cNvPr>
          <p:cNvSpPr txBox="1"/>
          <p:nvPr/>
        </p:nvSpPr>
        <p:spPr>
          <a:xfrm>
            <a:off x="1640554" y="10909115"/>
            <a:ext cx="10185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-3.5</a:t>
            </a:r>
            <a:r>
              <a:rPr lang="en-US" altLang="zh-CN" sz="2400" b="1" dirty="0"/>
              <a:t>*</a:t>
            </a:r>
            <a:r>
              <a:rPr lang="en-US" altLang="zh-CN" sz="2400" b="1" dirty="0">
                <a:solidFill>
                  <a:srgbClr val="00B0F0"/>
                </a:solidFill>
              </a:rPr>
              <a:t>11</a:t>
            </a:r>
            <a:r>
              <a:rPr lang="en-US" altLang="zh-CN" sz="2400" b="1" dirty="0"/>
              <a:t>-</a:t>
            </a:r>
            <a:r>
              <a:rPr lang="en-US" altLang="zh-CN" sz="2400" b="1" u="sng" dirty="0">
                <a:solidFill>
                  <a:srgbClr val="7030A0"/>
                </a:solidFill>
              </a:rPr>
              <a:t>(6*9*14)	</a:t>
            </a:r>
            <a:r>
              <a:rPr lang="en-US" altLang="zh-CN" sz="2400" b="1" dirty="0">
                <a:solidFill>
                  <a:srgbClr val="7030A0"/>
                </a:solidFill>
              </a:rPr>
              <a:t>			</a:t>
            </a:r>
            <a:r>
              <a:rPr lang="en-US" altLang="zh-CN" sz="2000" b="1" dirty="0"/>
              <a:t>Step5.</a:t>
            </a:r>
            <a:r>
              <a:rPr lang="zh-CN" altLang="en-US" sz="2000" b="1" dirty="0"/>
              <a:t>据括号得到优先级计算括号式子</a:t>
            </a:r>
            <a:r>
              <a:rPr lang="en-US" altLang="zh-CN" sz="2000" b="1" dirty="0"/>
              <a:t>2</a:t>
            </a:r>
            <a:endParaRPr lang="zh-CN" altLang="en-US" sz="2400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55F0B2A-FDEC-4292-9883-7F799E38501D}"/>
              </a:ext>
            </a:extLst>
          </p:cNvPr>
          <p:cNvSpPr txBox="1"/>
          <p:nvPr/>
        </p:nvSpPr>
        <p:spPr>
          <a:xfrm>
            <a:off x="1635905" y="11432608"/>
            <a:ext cx="9353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-3.5</a:t>
            </a:r>
            <a:r>
              <a:rPr lang="en-US" altLang="zh-CN" sz="2400" b="1" dirty="0"/>
              <a:t>*</a:t>
            </a:r>
            <a:r>
              <a:rPr lang="en-US" altLang="zh-CN" sz="2400" b="1" dirty="0">
                <a:solidFill>
                  <a:srgbClr val="00B0F0"/>
                </a:solidFill>
              </a:rPr>
              <a:t>11</a:t>
            </a:r>
            <a:r>
              <a:rPr lang="en-US" altLang="zh-CN" sz="2400" b="1" dirty="0"/>
              <a:t>-</a:t>
            </a:r>
            <a:r>
              <a:rPr lang="en-US" altLang="zh-CN" sz="2400" b="1" dirty="0">
                <a:solidFill>
                  <a:srgbClr val="7030A0"/>
                </a:solidFill>
              </a:rPr>
              <a:t>756					</a:t>
            </a:r>
            <a:r>
              <a:rPr lang="en-US" altLang="zh-CN" sz="2000" b="1" dirty="0">
                <a:solidFill>
                  <a:srgbClr val="7030A0"/>
                </a:solidFill>
              </a:rPr>
              <a:t>Result4.</a:t>
            </a:r>
            <a:r>
              <a:rPr lang="zh-CN" altLang="en-US" sz="2000" b="1" dirty="0"/>
              <a:t>得到括号式子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计算结果</a:t>
            </a:r>
            <a:endParaRPr lang="zh-CN" altLang="en-US" sz="2400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D741810-CC4D-4715-BE2F-CF60BC8F2FB4}"/>
              </a:ext>
            </a:extLst>
          </p:cNvPr>
          <p:cNvSpPr txBox="1"/>
          <p:nvPr/>
        </p:nvSpPr>
        <p:spPr>
          <a:xfrm>
            <a:off x="1635905" y="11956101"/>
            <a:ext cx="10556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u="sng" dirty="0">
                <a:solidFill>
                  <a:schemeClr val="accent5">
                    <a:lumMod val="75000"/>
                  </a:schemeClr>
                </a:solidFill>
              </a:rPr>
              <a:t>-3.5*11</a:t>
            </a:r>
            <a:r>
              <a:rPr lang="en-US" altLang="zh-CN" sz="2400" b="1" dirty="0"/>
              <a:t>-</a:t>
            </a:r>
            <a:r>
              <a:rPr lang="en-US" altLang="zh-CN" sz="2400" b="1" dirty="0">
                <a:solidFill>
                  <a:srgbClr val="7030A0"/>
                </a:solidFill>
              </a:rPr>
              <a:t>756					</a:t>
            </a:r>
            <a:r>
              <a:rPr lang="en-US" altLang="zh-CN" sz="2000" b="1" dirty="0"/>
              <a:t>Step6.</a:t>
            </a:r>
            <a:r>
              <a:rPr lang="zh-CN" altLang="en-US" sz="2000" b="1" dirty="0"/>
              <a:t>无括号式子从左至右四则运算优先级</a:t>
            </a:r>
            <a:endParaRPr lang="zh-CN" altLang="en-US" sz="2400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20FC7F9-4E5C-42F6-B815-32E115B8733A}"/>
              </a:ext>
            </a:extLst>
          </p:cNvPr>
          <p:cNvSpPr txBox="1"/>
          <p:nvPr/>
        </p:nvSpPr>
        <p:spPr>
          <a:xfrm>
            <a:off x="1635905" y="12485134"/>
            <a:ext cx="9353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</a:rPr>
              <a:t>-38.5</a:t>
            </a:r>
            <a:r>
              <a:rPr lang="en-US" altLang="zh-CN" sz="2400" b="1" dirty="0"/>
              <a:t>-</a:t>
            </a:r>
            <a:r>
              <a:rPr lang="en-US" altLang="zh-CN" sz="2400" b="1" dirty="0">
                <a:solidFill>
                  <a:srgbClr val="7030A0"/>
                </a:solidFill>
              </a:rPr>
              <a:t>756					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</a:rPr>
              <a:t>Result5.</a:t>
            </a:r>
            <a:r>
              <a:rPr lang="zh-CN" altLang="en-US" sz="2000" b="1" dirty="0"/>
              <a:t>得到乘法运算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计算结果</a:t>
            </a:r>
            <a:endParaRPr lang="zh-CN" altLang="en-US" sz="2400" b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25D955D-232D-46F2-A725-2769FA520CDD}"/>
              </a:ext>
            </a:extLst>
          </p:cNvPr>
          <p:cNvSpPr txBox="1"/>
          <p:nvPr/>
        </p:nvSpPr>
        <p:spPr>
          <a:xfrm>
            <a:off x="1635905" y="13003087"/>
            <a:ext cx="10128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u="sng" dirty="0">
                <a:solidFill>
                  <a:srgbClr val="FF0000"/>
                </a:solidFill>
              </a:rPr>
              <a:t>-38.5-756</a:t>
            </a:r>
            <a:r>
              <a:rPr lang="en-US" altLang="zh-CN" sz="2400" b="1" dirty="0">
                <a:solidFill>
                  <a:srgbClr val="7030A0"/>
                </a:solidFill>
              </a:rPr>
              <a:t>					</a:t>
            </a:r>
            <a:r>
              <a:rPr lang="en-US" altLang="zh-CN" sz="2400" b="1" dirty="0"/>
              <a:t>Step7.</a:t>
            </a:r>
            <a:r>
              <a:rPr lang="zh-CN" altLang="en-US" sz="2400" b="1" dirty="0"/>
              <a:t>无括号</a:t>
            </a:r>
            <a:r>
              <a:rPr lang="en-US" altLang="zh-CN" sz="2400" b="1" dirty="0"/>
              <a:t>Base Case</a:t>
            </a:r>
            <a:r>
              <a:rPr lang="zh-CN" altLang="en-US" sz="2400" b="1" dirty="0"/>
              <a:t>二元运算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DC60490-4A8E-459A-9632-23242DF812FD}"/>
              </a:ext>
            </a:extLst>
          </p:cNvPr>
          <p:cNvSpPr txBox="1"/>
          <p:nvPr/>
        </p:nvSpPr>
        <p:spPr>
          <a:xfrm>
            <a:off x="1635905" y="13474552"/>
            <a:ext cx="8060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-717.5						Result6.</a:t>
            </a:r>
            <a:r>
              <a:rPr lang="zh-CN" altLang="en-US" sz="2400" b="1" dirty="0"/>
              <a:t>最终结果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58DADC2-74AB-4C2B-BB1C-722406902D33}"/>
              </a:ext>
            </a:extLst>
          </p:cNvPr>
          <p:cNvSpPr txBox="1"/>
          <p:nvPr/>
        </p:nvSpPr>
        <p:spPr>
          <a:xfrm>
            <a:off x="1635905" y="2568376"/>
            <a:ext cx="9443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(1+2/4-a)*sum(a,b)-(6*9*sub(d,a))	</a:t>
            </a:r>
            <a:r>
              <a:rPr lang="en-US" altLang="zh-CN" sz="2000" b="1" dirty="0"/>
              <a:t>Step1.</a:t>
            </a:r>
            <a:r>
              <a:rPr lang="zh-CN" altLang="en-US" sz="2000" b="1" dirty="0"/>
              <a:t>读入表达式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经过括号检查</a:t>
            </a:r>
            <a:r>
              <a:rPr lang="en-US" altLang="zh-CN" sz="2000" b="1" dirty="0"/>
              <a:t>)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780740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729820F-C230-4187-9DFE-3C999DBF5103}"/>
              </a:ext>
            </a:extLst>
          </p:cNvPr>
          <p:cNvSpPr txBox="1"/>
          <p:nvPr/>
        </p:nvSpPr>
        <p:spPr>
          <a:xfrm>
            <a:off x="0" y="0"/>
            <a:ext cx="30652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latin typeface="Segoe UI Historic" panose="020B0502040204020203" pitchFamily="34" charset="0"/>
                <a:cs typeface="Segoe UI Historic" panose="020B0502040204020203" pitchFamily="34" charset="0"/>
              </a:rPr>
              <a:t>2.</a:t>
            </a:r>
            <a:r>
              <a:rPr lang="zh-CN" altLang="en-US" sz="4800" b="1" dirty="0">
                <a:latin typeface="Segoe UI Historic" panose="020B0502040204020203" pitchFamily="34" charset="0"/>
                <a:cs typeface="Segoe UI Historic" panose="020B0502040204020203" pitchFamily="34" charset="0"/>
              </a:rPr>
              <a:t>功能实现</a:t>
            </a:r>
            <a:endParaRPr lang="en-US" altLang="zh-CN" sz="4800" b="1" dirty="0">
              <a:latin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0D0ADCB-F7BF-4B88-BCC6-68B8F1C6D602}"/>
              </a:ext>
            </a:extLst>
          </p:cNvPr>
          <p:cNvSpPr txBox="1"/>
          <p:nvPr/>
        </p:nvSpPr>
        <p:spPr>
          <a:xfrm>
            <a:off x="1635905" y="2967335"/>
            <a:ext cx="799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(1+2/4-</a:t>
            </a:r>
            <a:r>
              <a:rPr lang="en-US" altLang="zh-CN" sz="2400" b="1" u="sng" dirty="0">
                <a:solidFill>
                  <a:srgbClr val="FF0000"/>
                </a:solidFill>
              </a:rPr>
              <a:t>a</a:t>
            </a:r>
            <a:r>
              <a:rPr lang="en-US" altLang="zh-CN" sz="2400" b="1" dirty="0"/>
              <a:t>)*sum(</a:t>
            </a:r>
            <a:r>
              <a:rPr lang="en-US" altLang="zh-CN" sz="2400" b="1" u="sng" dirty="0">
                <a:solidFill>
                  <a:srgbClr val="FF0000"/>
                </a:solidFill>
              </a:rPr>
              <a:t>a</a:t>
            </a:r>
            <a:r>
              <a:rPr lang="en-US" altLang="zh-CN" sz="2400" b="1" dirty="0"/>
              <a:t>,</a:t>
            </a:r>
            <a:r>
              <a:rPr lang="en-US" altLang="zh-CN" sz="2400" b="1" u="sng" dirty="0">
                <a:solidFill>
                  <a:srgbClr val="FF0000"/>
                </a:solidFill>
              </a:rPr>
              <a:t>b</a:t>
            </a:r>
            <a:r>
              <a:rPr lang="en-US" altLang="zh-CN" sz="2400" b="1" dirty="0"/>
              <a:t>)-(6*9*sub(</a:t>
            </a:r>
            <a:r>
              <a:rPr lang="en-US" altLang="zh-CN" sz="2400" b="1" u="sng" dirty="0">
                <a:solidFill>
                  <a:srgbClr val="FF0000"/>
                </a:solidFill>
              </a:rPr>
              <a:t>d</a:t>
            </a:r>
            <a:r>
              <a:rPr lang="en-US" altLang="zh-CN" sz="2400" b="1" dirty="0"/>
              <a:t>,</a:t>
            </a:r>
            <a:r>
              <a:rPr lang="en-US" altLang="zh-CN" sz="2400" b="1" u="sng" dirty="0">
                <a:solidFill>
                  <a:srgbClr val="FF0000"/>
                </a:solidFill>
              </a:rPr>
              <a:t>a</a:t>
            </a:r>
            <a:r>
              <a:rPr lang="en-US" altLang="zh-CN" sz="2400" b="1" dirty="0"/>
              <a:t>))	</a:t>
            </a:r>
            <a:r>
              <a:rPr lang="en-US" altLang="zh-CN" sz="2000" b="1" dirty="0"/>
              <a:t>Step2.</a:t>
            </a:r>
            <a:r>
              <a:rPr lang="zh-CN" altLang="en-US" sz="2000" b="1" dirty="0"/>
              <a:t>计算所有变量</a:t>
            </a:r>
            <a:endParaRPr lang="zh-CN" altLang="en-US" sz="24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F709089-3176-4444-B9FF-F3C4F8BFD75B}"/>
              </a:ext>
            </a:extLst>
          </p:cNvPr>
          <p:cNvSpPr txBox="1"/>
          <p:nvPr/>
        </p:nvSpPr>
        <p:spPr>
          <a:xfrm>
            <a:off x="1635905" y="3429000"/>
            <a:ext cx="8954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(1+2/4-</a:t>
            </a:r>
            <a:r>
              <a:rPr lang="en-US" altLang="zh-CN" sz="2400" b="1" dirty="0">
                <a:solidFill>
                  <a:srgbClr val="FF0000"/>
                </a:solidFill>
              </a:rPr>
              <a:t>5</a:t>
            </a:r>
            <a:r>
              <a:rPr lang="en-US" altLang="zh-CN" sz="2400" b="1" dirty="0"/>
              <a:t>)*sum(</a:t>
            </a:r>
            <a:r>
              <a:rPr lang="en-US" altLang="zh-CN" sz="2400" b="1" dirty="0">
                <a:solidFill>
                  <a:srgbClr val="FF0000"/>
                </a:solidFill>
              </a:rPr>
              <a:t>5</a:t>
            </a:r>
            <a:r>
              <a:rPr lang="en-US" altLang="zh-CN" sz="2400" b="1" dirty="0"/>
              <a:t>,</a:t>
            </a:r>
            <a:r>
              <a:rPr lang="en-US" altLang="zh-CN" sz="2400" b="1" dirty="0">
                <a:solidFill>
                  <a:srgbClr val="FF0000"/>
                </a:solidFill>
              </a:rPr>
              <a:t>6</a:t>
            </a:r>
            <a:r>
              <a:rPr lang="en-US" altLang="zh-CN" sz="2400" b="1" dirty="0"/>
              <a:t>)-(6*9*sub(</a:t>
            </a:r>
            <a:r>
              <a:rPr lang="en-US" altLang="zh-CN" sz="2400" b="1" dirty="0">
                <a:solidFill>
                  <a:srgbClr val="FF0000"/>
                </a:solidFill>
              </a:rPr>
              <a:t>19</a:t>
            </a:r>
            <a:r>
              <a:rPr lang="en-US" altLang="zh-CN" sz="2400" b="1" dirty="0"/>
              <a:t>,</a:t>
            </a:r>
            <a:r>
              <a:rPr lang="en-US" altLang="zh-CN" sz="2400" b="1" dirty="0">
                <a:solidFill>
                  <a:srgbClr val="FF0000"/>
                </a:solidFill>
              </a:rPr>
              <a:t>5</a:t>
            </a:r>
            <a:r>
              <a:rPr lang="en-US" altLang="zh-CN" sz="2400" b="1" dirty="0"/>
              <a:t>))	</a:t>
            </a:r>
            <a:r>
              <a:rPr lang="en-US" altLang="zh-CN" sz="2000" b="1" dirty="0">
                <a:solidFill>
                  <a:srgbClr val="FF0000"/>
                </a:solidFill>
              </a:rPr>
              <a:t>Result1</a:t>
            </a:r>
            <a:r>
              <a:rPr lang="en-US" altLang="zh-CN" sz="2000" b="1" dirty="0"/>
              <a:t>.</a:t>
            </a:r>
            <a:r>
              <a:rPr lang="zh-CN" altLang="en-US" sz="2000" b="1" dirty="0"/>
              <a:t>得到变量的计算结果</a:t>
            </a:r>
            <a:endParaRPr lang="zh-CN" altLang="en-US" sz="24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6978A43-8C18-48FF-85EF-8ABE86782CB2}"/>
              </a:ext>
            </a:extLst>
          </p:cNvPr>
          <p:cNvSpPr txBox="1"/>
          <p:nvPr/>
        </p:nvSpPr>
        <p:spPr>
          <a:xfrm>
            <a:off x="1635905" y="8815143"/>
            <a:ext cx="799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(1+2/4-</a:t>
            </a:r>
            <a:r>
              <a:rPr lang="en-US" altLang="zh-CN" sz="2400" b="1" dirty="0">
                <a:solidFill>
                  <a:srgbClr val="FF0000"/>
                </a:solidFill>
              </a:rPr>
              <a:t>5</a:t>
            </a:r>
            <a:r>
              <a:rPr lang="en-US" altLang="zh-CN" sz="2400" b="1" dirty="0"/>
              <a:t>)*</a:t>
            </a:r>
            <a:r>
              <a:rPr lang="en-US" altLang="zh-CN" sz="2400" b="1" u="sng" dirty="0">
                <a:solidFill>
                  <a:srgbClr val="00B0F0"/>
                </a:solidFill>
              </a:rPr>
              <a:t>sum(5,6)</a:t>
            </a:r>
            <a:r>
              <a:rPr lang="en-US" altLang="zh-CN" sz="2400" b="1" dirty="0"/>
              <a:t>-(6*9*</a:t>
            </a:r>
            <a:r>
              <a:rPr lang="en-US" altLang="zh-CN" sz="2400" b="1" u="sng" dirty="0">
                <a:solidFill>
                  <a:srgbClr val="00B0F0"/>
                </a:solidFill>
              </a:rPr>
              <a:t>sub(19,5)</a:t>
            </a:r>
            <a:r>
              <a:rPr lang="en-US" altLang="zh-CN" sz="2400" b="1" dirty="0"/>
              <a:t>)	</a:t>
            </a:r>
            <a:r>
              <a:rPr lang="en-US" altLang="zh-CN" sz="2000" b="1" dirty="0"/>
              <a:t>Step3.</a:t>
            </a:r>
            <a:r>
              <a:rPr lang="zh-CN" altLang="en-US" sz="2000" b="1" dirty="0"/>
              <a:t>计算所有函数</a:t>
            </a:r>
            <a:endParaRPr lang="zh-CN" altLang="en-US" sz="2400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0D270C0-CF96-4C6C-8096-93689CBBDD8B}"/>
              </a:ext>
            </a:extLst>
          </p:cNvPr>
          <p:cNvSpPr txBox="1"/>
          <p:nvPr/>
        </p:nvSpPr>
        <p:spPr>
          <a:xfrm>
            <a:off x="1635905" y="9338636"/>
            <a:ext cx="8954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(1+2/4-</a:t>
            </a:r>
            <a:r>
              <a:rPr lang="en-US" altLang="zh-CN" sz="2400" b="1" dirty="0">
                <a:solidFill>
                  <a:srgbClr val="FF0000"/>
                </a:solidFill>
              </a:rPr>
              <a:t>5</a:t>
            </a:r>
            <a:r>
              <a:rPr lang="en-US" altLang="zh-CN" sz="2400" b="1" dirty="0"/>
              <a:t>)*</a:t>
            </a:r>
            <a:r>
              <a:rPr lang="en-US" altLang="zh-CN" sz="2400" b="1" dirty="0">
                <a:solidFill>
                  <a:srgbClr val="00B0F0"/>
                </a:solidFill>
              </a:rPr>
              <a:t>11</a:t>
            </a:r>
            <a:r>
              <a:rPr lang="en-US" altLang="zh-CN" sz="2400" b="1" dirty="0"/>
              <a:t>-(6*9*</a:t>
            </a:r>
            <a:r>
              <a:rPr lang="en-US" altLang="zh-CN" sz="2400" b="1" dirty="0">
                <a:solidFill>
                  <a:srgbClr val="00B0F0"/>
                </a:solidFill>
              </a:rPr>
              <a:t>14</a:t>
            </a:r>
            <a:r>
              <a:rPr lang="en-US" altLang="zh-CN" sz="2400" b="1" dirty="0"/>
              <a:t>)			</a:t>
            </a:r>
            <a:r>
              <a:rPr lang="en-US" altLang="zh-CN" sz="2000" b="1" dirty="0">
                <a:solidFill>
                  <a:srgbClr val="00B0F0"/>
                </a:solidFill>
              </a:rPr>
              <a:t>Result2</a:t>
            </a:r>
            <a:r>
              <a:rPr lang="en-US" altLang="zh-CN" sz="2000" b="1" dirty="0"/>
              <a:t>.</a:t>
            </a:r>
            <a:r>
              <a:rPr lang="zh-CN" altLang="en-US" sz="2000" b="1" dirty="0"/>
              <a:t>得到函数的计算结果</a:t>
            </a:r>
            <a:endParaRPr lang="zh-CN" altLang="en-US" sz="2400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9A746F1-C7C2-4267-B615-B5DB9B8E84E2}"/>
              </a:ext>
            </a:extLst>
          </p:cNvPr>
          <p:cNvSpPr txBox="1"/>
          <p:nvPr/>
        </p:nvSpPr>
        <p:spPr>
          <a:xfrm>
            <a:off x="1635905" y="9862129"/>
            <a:ext cx="10185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u="sng" dirty="0">
                <a:solidFill>
                  <a:schemeClr val="accent6">
                    <a:lumMod val="75000"/>
                  </a:schemeClr>
                </a:solidFill>
              </a:rPr>
              <a:t>(1+2/4-5)</a:t>
            </a:r>
            <a:r>
              <a:rPr lang="en-US" altLang="zh-CN" sz="2400" b="1" dirty="0"/>
              <a:t>*</a:t>
            </a:r>
            <a:r>
              <a:rPr lang="en-US" altLang="zh-CN" sz="2400" b="1" dirty="0">
                <a:solidFill>
                  <a:srgbClr val="00B0F0"/>
                </a:solidFill>
              </a:rPr>
              <a:t>11</a:t>
            </a:r>
            <a:r>
              <a:rPr lang="en-US" altLang="zh-CN" sz="2400" b="1" dirty="0"/>
              <a:t>-(6*9*</a:t>
            </a:r>
            <a:r>
              <a:rPr lang="en-US" altLang="zh-CN" sz="2400" b="1" dirty="0">
                <a:solidFill>
                  <a:srgbClr val="00B0F0"/>
                </a:solidFill>
              </a:rPr>
              <a:t>14</a:t>
            </a:r>
            <a:r>
              <a:rPr lang="en-US" altLang="zh-CN" sz="2400" b="1" dirty="0"/>
              <a:t>)			</a:t>
            </a:r>
            <a:r>
              <a:rPr lang="en-US" altLang="zh-CN" sz="2000" b="1" dirty="0"/>
              <a:t>Step4.</a:t>
            </a:r>
            <a:r>
              <a:rPr lang="zh-CN" altLang="en-US" sz="2000" b="1" dirty="0"/>
              <a:t>据括号得到优先级计算括号式子</a:t>
            </a:r>
            <a:r>
              <a:rPr lang="en-US" altLang="zh-CN" sz="2000" b="1" dirty="0"/>
              <a:t>1</a:t>
            </a:r>
            <a:endParaRPr lang="zh-CN" altLang="en-US" sz="2400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2598E52-78D8-4117-917A-9E8A88B7BC62}"/>
              </a:ext>
            </a:extLst>
          </p:cNvPr>
          <p:cNvSpPr txBox="1"/>
          <p:nvPr/>
        </p:nvSpPr>
        <p:spPr>
          <a:xfrm>
            <a:off x="1640554" y="10385622"/>
            <a:ext cx="9211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-3.5</a:t>
            </a:r>
            <a:r>
              <a:rPr lang="en-US" altLang="zh-CN" sz="2400" b="1" dirty="0"/>
              <a:t>*</a:t>
            </a:r>
            <a:r>
              <a:rPr lang="en-US" altLang="zh-CN" sz="2400" b="1" dirty="0">
                <a:solidFill>
                  <a:srgbClr val="00B0F0"/>
                </a:solidFill>
              </a:rPr>
              <a:t>11</a:t>
            </a:r>
            <a:r>
              <a:rPr lang="en-US" altLang="zh-CN" sz="2400" b="1" dirty="0"/>
              <a:t>- (6*9*</a:t>
            </a:r>
            <a:r>
              <a:rPr lang="en-US" altLang="zh-CN" sz="2400" b="1" dirty="0">
                <a:solidFill>
                  <a:srgbClr val="00B0F0"/>
                </a:solidFill>
              </a:rPr>
              <a:t>14</a:t>
            </a:r>
            <a:r>
              <a:rPr lang="en-US" altLang="zh-CN" sz="2400" b="1" dirty="0"/>
              <a:t>) 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				</a:t>
            </a:r>
            <a:r>
              <a:rPr lang="en-US" altLang="zh-CN" sz="2000" b="1" dirty="0">
                <a:solidFill>
                  <a:srgbClr val="81A27F"/>
                </a:solidFill>
              </a:rPr>
              <a:t>Result3</a:t>
            </a:r>
            <a:r>
              <a:rPr lang="en-US" altLang="zh-CN" sz="2000" b="1" dirty="0"/>
              <a:t>.</a:t>
            </a:r>
            <a:r>
              <a:rPr lang="zh-CN" altLang="en-US" sz="2000" b="1" dirty="0"/>
              <a:t>得到括号式子计算结果</a:t>
            </a:r>
            <a:endParaRPr lang="zh-CN" altLang="en-US" sz="24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C6A9357-8048-407A-94E8-38B0352710EE}"/>
              </a:ext>
            </a:extLst>
          </p:cNvPr>
          <p:cNvSpPr txBox="1"/>
          <p:nvPr/>
        </p:nvSpPr>
        <p:spPr>
          <a:xfrm>
            <a:off x="1640554" y="10909115"/>
            <a:ext cx="10185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-3.5</a:t>
            </a:r>
            <a:r>
              <a:rPr lang="en-US" altLang="zh-CN" sz="2400" b="1" dirty="0"/>
              <a:t>*</a:t>
            </a:r>
            <a:r>
              <a:rPr lang="en-US" altLang="zh-CN" sz="2400" b="1" dirty="0">
                <a:solidFill>
                  <a:srgbClr val="00B0F0"/>
                </a:solidFill>
              </a:rPr>
              <a:t>11</a:t>
            </a:r>
            <a:r>
              <a:rPr lang="en-US" altLang="zh-CN" sz="2400" b="1" dirty="0"/>
              <a:t>-</a:t>
            </a:r>
            <a:r>
              <a:rPr lang="en-US" altLang="zh-CN" sz="2400" b="1" u="sng" dirty="0">
                <a:solidFill>
                  <a:srgbClr val="7030A0"/>
                </a:solidFill>
              </a:rPr>
              <a:t>(6*9*14)	</a:t>
            </a:r>
            <a:r>
              <a:rPr lang="en-US" altLang="zh-CN" sz="2400" b="1" dirty="0">
                <a:solidFill>
                  <a:srgbClr val="7030A0"/>
                </a:solidFill>
              </a:rPr>
              <a:t>			</a:t>
            </a:r>
            <a:r>
              <a:rPr lang="en-US" altLang="zh-CN" sz="2000" b="1" dirty="0"/>
              <a:t>Step5.</a:t>
            </a:r>
            <a:r>
              <a:rPr lang="zh-CN" altLang="en-US" sz="2000" b="1" dirty="0"/>
              <a:t>据括号得到优先级计算括号式子</a:t>
            </a:r>
            <a:r>
              <a:rPr lang="en-US" altLang="zh-CN" sz="2000" b="1" dirty="0"/>
              <a:t>2</a:t>
            </a:r>
            <a:endParaRPr lang="zh-CN" altLang="en-US" sz="2400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55F0B2A-FDEC-4292-9883-7F799E38501D}"/>
              </a:ext>
            </a:extLst>
          </p:cNvPr>
          <p:cNvSpPr txBox="1"/>
          <p:nvPr/>
        </p:nvSpPr>
        <p:spPr>
          <a:xfrm>
            <a:off x="1635905" y="11432608"/>
            <a:ext cx="9353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-3.5</a:t>
            </a:r>
            <a:r>
              <a:rPr lang="en-US" altLang="zh-CN" sz="2400" b="1" dirty="0"/>
              <a:t>*</a:t>
            </a:r>
            <a:r>
              <a:rPr lang="en-US" altLang="zh-CN" sz="2400" b="1" dirty="0">
                <a:solidFill>
                  <a:srgbClr val="00B0F0"/>
                </a:solidFill>
              </a:rPr>
              <a:t>11</a:t>
            </a:r>
            <a:r>
              <a:rPr lang="en-US" altLang="zh-CN" sz="2400" b="1" dirty="0"/>
              <a:t>-</a:t>
            </a:r>
            <a:r>
              <a:rPr lang="en-US" altLang="zh-CN" sz="2400" b="1" dirty="0">
                <a:solidFill>
                  <a:srgbClr val="7030A0"/>
                </a:solidFill>
              </a:rPr>
              <a:t>756					</a:t>
            </a:r>
            <a:r>
              <a:rPr lang="en-US" altLang="zh-CN" sz="2000" b="1" dirty="0">
                <a:solidFill>
                  <a:srgbClr val="7030A0"/>
                </a:solidFill>
              </a:rPr>
              <a:t>Result4.</a:t>
            </a:r>
            <a:r>
              <a:rPr lang="zh-CN" altLang="en-US" sz="2000" b="1" dirty="0"/>
              <a:t>得到括号式子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计算结果</a:t>
            </a:r>
            <a:endParaRPr lang="zh-CN" altLang="en-US" sz="2400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D741810-CC4D-4715-BE2F-CF60BC8F2FB4}"/>
              </a:ext>
            </a:extLst>
          </p:cNvPr>
          <p:cNvSpPr txBox="1"/>
          <p:nvPr/>
        </p:nvSpPr>
        <p:spPr>
          <a:xfrm>
            <a:off x="1635905" y="11956101"/>
            <a:ext cx="10556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u="sng" dirty="0">
                <a:solidFill>
                  <a:schemeClr val="accent5">
                    <a:lumMod val="75000"/>
                  </a:schemeClr>
                </a:solidFill>
              </a:rPr>
              <a:t>-3.5*11</a:t>
            </a:r>
            <a:r>
              <a:rPr lang="en-US" altLang="zh-CN" sz="2400" b="1" dirty="0"/>
              <a:t>-</a:t>
            </a:r>
            <a:r>
              <a:rPr lang="en-US" altLang="zh-CN" sz="2400" b="1" dirty="0">
                <a:solidFill>
                  <a:srgbClr val="7030A0"/>
                </a:solidFill>
              </a:rPr>
              <a:t>756					</a:t>
            </a:r>
            <a:r>
              <a:rPr lang="en-US" altLang="zh-CN" sz="2000" b="1" dirty="0"/>
              <a:t>Step6.</a:t>
            </a:r>
            <a:r>
              <a:rPr lang="zh-CN" altLang="en-US" sz="2000" b="1" dirty="0"/>
              <a:t>无括号式子从左至右四则运算优先级</a:t>
            </a:r>
            <a:endParaRPr lang="zh-CN" altLang="en-US" sz="2400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20FC7F9-4E5C-42F6-B815-32E115B8733A}"/>
              </a:ext>
            </a:extLst>
          </p:cNvPr>
          <p:cNvSpPr txBox="1"/>
          <p:nvPr/>
        </p:nvSpPr>
        <p:spPr>
          <a:xfrm>
            <a:off x="1635905" y="12485134"/>
            <a:ext cx="9353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</a:rPr>
              <a:t>-38.5</a:t>
            </a:r>
            <a:r>
              <a:rPr lang="en-US" altLang="zh-CN" sz="2400" b="1" dirty="0"/>
              <a:t>-</a:t>
            </a:r>
            <a:r>
              <a:rPr lang="en-US" altLang="zh-CN" sz="2400" b="1" dirty="0">
                <a:solidFill>
                  <a:srgbClr val="7030A0"/>
                </a:solidFill>
              </a:rPr>
              <a:t>756					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</a:rPr>
              <a:t>Result5.</a:t>
            </a:r>
            <a:r>
              <a:rPr lang="zh-CN" altLang="en-US" sz="2000" b="1" dirty="0"/>
              <a:t>得到乘法运算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计算结果</a:t>
            </a:r>
            <a:endParaRPr lang="zh-CN" altLang="en-US" sz="2400" b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25D955D-232D-46F2-A725-2769FA520CDD}"/>
              </a:ext>
            </a:extLst>
          </p:cNvPr>
          <p:cNvSpPr txBox="1"/>
          <p:nvPr/>
        </p:nvSpPr>
        <p:spPr>
          <a:xfrm>
            <a:off x="1635905" y="13003087"/>
            <a:ext cx="10128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u="sng" dirty="0">
                <a:solidFill>
                  <a:srgbClr val="FF0000"/>
                </a:solidFill>
              </a:rPr>
              <a:t>-38.5-756</a:t>
            </a:r>
            <a:r>
              <a:rPr lang="en-US" altLang="zh-CN" sz="2400" b="1" dirty="0">
                <a:solidFill>
                  <a:srgbClr val="7030A0"/>
                </a:solidFill>
              </a:rPr>
              <a:t>					</a:t>
            </a:r>
            <a:r>
              <a:rPr lang="en-US" altLang="zh-CN" sz="2400" b="1" dirty="0"/>
              <a:t>Step7.</a:t>
            </a:r>
            <a:r>
              <a:rPr lang="zh-CN" altLang="en-US" sz="2400" b="1" dirty="0"/>
              <a:t>无括号</a:t>
            </a:r>
            <a:r>
              <a:rPr lang="en-US" altLang="zh-CN" sz="2400" b="1" dirty="0"/>
              <a:t>Base Case</a:t>
            </a:r>
            <a:r>
              <a:rPr lang="zh-CN" altLang="en-US" sz="2400" b="1" dirty="0"/>
              <a:t>二元运算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DC60490-4A8E-459A-9632-23242DF812FD}"/>
              </a:ext>
            </a:extLst>
          </p:cNvPr>
          <p:cNvSpPr txBox="1"/>
          <p:nvPr/>
        </p:nvSpPr>
        <p:spPr>
          <a:xfrm>
            <a:off x="1635905" y="13474552"/>
            <a:ext cx="8060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-717.5						Result6.</a:t>
            </a:r>
            <a:r>
              <a:rPr lang="zh-CN" altLang="en-US" sz="2400" b="1" dirty="0"/>
              <a:t>最终结果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58DADC2-74AB-4C2B-BB1C-722406902D33}"/>
              </a:ext>
            </a:extLst>
          </p:cNvPr>
          <p:cNvSpPr txBox="1"/>
          <p:nvPr/>
        </p:nvSpPr>
        <p:spPr>
          <a:xfrm>
            <a:off x="1635905" y="2568376"/>
            <a:ext cx="9443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(1+2/4-a)*sum(a,b)-(6*9*sub(d,a))	</a:t>
            </a:r>
            <a:r>
              <a:rPr lang="en-US" altLang="zh-CN" sz="2000" b="1" dirty="0"/>
              <a:t>Step1.</a:t>
            </a:r>
            <a:r>
              <a:rPr lang="zh-CN" altLang="en-US" sz="2000" b="1" dirty="0"/>
              <a:t>读入表达式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经过括号检查</a:t>
            </a:r>
            <a:r>
              <a:rPr lang="en-US" altLang="zh-CN" sz="2000" b="1" dirty="0"/>
              <a:t>)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20926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4062</Words>
  <Application>Microsoft Office PowerPoint</Application>
  <PresentationFormat>宽屏</PresentationFormat>
  <Paragraphs>355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等线</vt:lpstr>
      <vt:lpstr>等线 Light</vt:lpstr>
      <vt:lpstr>Arial</vt:lpstr>
      <vt:lpstr>Segoe UI Black</vt:lpstr>
      <vt:lpstr>Segoe UI Historic</vt:lpstr>
      <vt:lpstr>Segoe UI Semibold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亚晨</dc:creator>
  <cp:lastModifiedBy>亚晨</cp:lastModifiedBy>
  <cp:revision>22</cp:revision>
  <dcterms:created xsi:type="dcterms:W3CDTF">2021-06-07T11:14:23Z</dcterms:created>
  <dcterms:modified xsi:type="dcterms:W3CDTF">2021-06-19T04:54:37Z</dcterms:modified>
</cp:coreProperties>
</file>