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enus\Dropbox\Greenhouse%20Effects%20Experiment\CO2RespirationAllData%20(Venus%20kuo's%20conflicted%20copy%202016-06-09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Average CO2</a:t>
            </a:r>
            <a:r>
              <a:rPr lang="en-US" sz="2000" b="1" baseline="0" dirty="0"/>
              <a:t> Respiration Across Time </a:t>
            </a:r>
            <a:endParaRPr lang="en-US" sz="2000" b="1" dirty="0"/>
          </a:p>
        </c:rich>
      </c:tx>
      <c:layout>
        <c:manualLayout>
          <c:xMode val="edge"/>
          <c:yMode val="edge"/>
          <c:x val="8.3591533883676405E-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6567236913524"/>
          <c:y val="0.1158305467208"/>
          <c:w val="0.87351506580610405"/>
          <c:h val="0.69497811959938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'Curved CO2'!$AF$4</c:f>
              <c:strCache>
                <c:ptCount val="1"/>
                <c:pt idx="0">
                  <c:v>T1 (Low RPF)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'Curved CO2'!$AF$11:$AK$11</c:f>
                <c:numCache>
                  <c:formatCode>General</c:formatCode>
                  <c:ptCount val="6"/>
                  <c:pt idx="0">
                    <c:v>5157.0542917150269</c:v>
                  </c:pt>
                  <c:pt idx="1">
                    <c:v>1968.9514603136931</c:v>
                  </c:pt>
                  <c:pt idx="2">
                    <c:v>5375.178096028967</c:v>
                  </c:pt>
                  <c:pt idx="3">
                    <c:v>4903.3320533960614</c:v>
                  </c:pt>
                  <c:pt idx="4">
                    <c:v>1055.4716648236254</c:v>
                  </c:pt>
                  <c:pt idx="5">
                    <c:v>4935.7393000000002</c:v>
                  </c:pt>
                </c:numCache>
              </c:numRef>
            </c:plus>
            <c:minus>
              <c:numRef>
                <c:f>'Curved CO2'!$AF$11:$AK$11</c:f>
                <c:numCache>
                  <c:formatCode>General</c:formatCode>
                  <c:ptCount val="6"/>
                  <c:pt idx="0">
                    <c:v>5157.0542917150269</c:v>
                  </c:pt>
                  <c:pt idx="1">
                    <c:v>1968.9514603136931</c:v>
                  </c:pt>
                  <c:pt idx="2">
                    <c:v>5375.178096028967</c:v>
                  </c:pt>
                  <c:pt idx="3">
                    <c:v>4903.3320533960614</c:v>
                  </c:pt>
                  <c:pt idx="4">
                    <c:v>1055.4716648236254</c:v>
                  </c:pt>
                  <c:pt idx="5">
                    <c:v>4935.7393000000002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'Curved CO2'!$AH$3:$AM$3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46</c:v>
                </c:pt>
                <c:pt idx="3">
                  <c:v>70</c:v>
                </c:pt>
                <c:pt idx="4">
                  <c:v>94</c:v>
                </c:pt>
                <c:pt idx="5">
                  <c:v>118</c:v>
                </c:pt>
              </c:numCache>
            </c:numRef>
          </c:cat>
          <c:val>
            <c:numRef>
              <c:f>'Curved CO2'!$AH$4:$AM$4</c:f>
              <c:numCache>
                <c:formatCode>General</c:formatCode>
                <c:ptCount val="6"/>
                <c:pt idx="0">
                  <c:v>21814.092499999999</c:v>
                </c:pt>
                <c:pt idx="1">
                  <c:v>14556.3953</c:v>
                </c:pt>
                <c:pt idx="2">
                  <c:v>42391.9395</c:v>
                </c:pt>
                <c:pt idx="3">
                  <c:v>54600.768300000003</c:v>
                </c:pt>
                <c:pt idx="4">
                  <c:v>36794.970999999998</c:v>
                </c:pt>
                <c:pt idx="5">
                  <c:v>47435.34</c:v>
                </c:pt>
              </c:numCache>
            </c:numRef>
          </c:val>
        </c:ser>
        <c:ser>
          <c:idx val="3"/>
          <c:order val="1"/>
          <c:tx>
            <c:strRef>
              <c:f>'Curved CO2'!$AF$7</c:f>
              <c:strCache>
                <c:ptCount val="1"/>
                <c:pt idx="0">
                  <c:v>T2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'Curved CO2'!$AF$15:$AK$15</c:f>
                <c:numCache>
                  <c:formatCode>General</c:formatCode>
                  <c:ptCount val="6"/>
                  <c:pt idx="0">
                    <c:v>1981.3363999999999</c:v>
                  </c:pt>
                  <c:pt idx="1">
                    <c:v>1640.9602</c:v>
                  </c:pt>
                  <c:pt idx="2">
                    <c:v>5535.7056000000002</c:v>
                  </c:pt>
                  <c:pt idx="3">
                    <c:v>4979.7021999999997</c:v>
                  </c:pt>
                  <c:pt idx="4">
                    <c:v>2314.4623000000001</c:v>
                  </c:pt>
                  <c:pt idx="5">
                    <c:v>6664.2575999999999</c:v>
                  </c:pt>
                </c:numCache>
              </c:numRef>
            </c:plus>
            <c:minus>
              <c:numRef>
                <c:f>'Curved CO2'!$AF$15:$AK$15</c:f>
                <c:numCache>
                  <c:formatCode>General</c:formatCode>
                  <c:ptCount val="6"/>
                  <c:pt idx="0">
                    <c:v>1981.3363999999999</c:v>
                  </c:pt>
                  <c:pt idx="1">
                    <c:v>1640.9602</c:v>
                  </c:pt>
                  <c:pt idx="2">
                    <c:v>5535.7056000000002</c:v>
                  </c:pt>
                  <c:pt idx="3">
                    <c:v>4979.7021999999997</c:v>
                  </c:pt>
                  <c:pt idx="4">
                    <c:v>2314.4623000000001</c:v>
                  </c:pt>
                  <c:pt idx="5">
                    <c:v>6664.2575999999999</c:v>
                  </c:pt>
                </c:numCache>
              </c:numRef>
            </c:minus>
            <c:spPr>
              <a:ln>
                <a:solidFill>
                  <a:schemeClr val="bg1">
                    <a:lumMod val="50000"/>
                  </a:schemeClr>
                </a:solidFill>
              </a:ln>
            </c:spPr>
          </c:errBars>
          <c:cat>
            <c:numRef>
              <c:f>'Curved CO2'!$AH$3:$AM$3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46</c:v>
                </c:pt>
                <c:pt idx="3">
                  <c:v>70</c:v>
                </c:pt>
                <c:pt idx="4">
                  <c:v>94</c:v>
                </c:pt>
                <c:pt idx="5">
                  <c:v>118</c:v>
                </c:pt>
              </c:numCache>
            </c:numRef>
          </c:cat>
          <c:val>
            <c:numRef>
              <c:f>'Curved CO2'!$AH$7:$AM$7</c:f>
              <c:numCache>
                <c:formatCode>General</c:formatCode>
                <c:ptCount val="6"/>
                <c:pt idx="0">
                  <c:v>29677.67</c:v>
                </c:pt>
                <c:pt idx="1">
                  <c:v>20010.41</c:v>
                </c:pt>
                <c:pt idx="2">
                  <c:v>58473.491999999998</c:v>
                </c:pt>
                <c:pt idx="3">
                  <c:v>68440.17</c:v>
                </c:pt>
                <c:pt idx="4">
                  <c:v>50266.767</c:v>
                </c:pt>
                <c:pt idx="5">
                  <c:v>55813.421999999999</c:v>
                </c:pt>
              </c:numCache>
            </c:numRef>
          </c:val>
        </c:ser>
        <c:ser>
          <c:idx val="4"/>
          <c:order val="2"/>
          <c:tx>
            <c:strRef>
              <c:f>'Curved CO2'!$AF$8</c:f>
              <c:strCache>
                <c:ptCount val="1"/>
                <c:pt idx="0">
                  <c:v>T3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'Curved CO2'!$AF$16:$AK$16</c:f>
                <c:numCache>
                  <c:formatCode>General</c:formatCode>
                  <c:ptCount val="6"/>
                  <c:pt idx="0">
                    <c:v>2921.2591000000002</c:v>
                  </c:pt>
                  <c:pt idx="1">
                    <c:v>2309.2424999999998</c:v>
                  </c:pt>
                  <c:pt idx="2">
                    <c:v>5567.7727999999997</c:v>
                  </c:pt>
                  <c:pt idx="3">
                    <c:v>4043.6442999999999</c:v>
                  </c:pt>
                  <c:pt idx="4">
                    <c:v>1988.1978999999999</c:v>
                  </c:pt>
                  <c:pt idx="5">
                    <c:v>6606.3621999999996</c:v>
                  </c:pt>
                </c:numCache>
              </c:numRef>
            </c:plus>
            <c:minus>
              <c:numRef>
                <c:f>'Curved CO2'!$AF$16:$AK$16</c:f>
                <c:numCache>
                  <c:formatCode>General</c:formatCode>
                  <c:ptCount val="6"/>
                  <c:pt idx="0">
                    <c:v>2921.2591000000002</c:v>
                  </c:pt>
                  <c:pt idx="1">
                    <c:v>2309.2424999999998</c:v>
                  </c:pt>
                  <c:pt idx="2">
                    <c:v>5567.7727999999997</c:v>
                  </c:pt>
                  <c:pt idx="3">
                    <c:v>4043.6442999999999</c:v>
                  </c:pt>
                  <c:pt idx="4">
                    <c:v>1988.1978999999999</c:v>
                  </c:pt>
                  <c:pt idx="5">
                    <c:v>6606.3621999999996</c:v>
                  </c:pt>
                </c:numCache>
              </c:numRef>
            </c:minus>
            <c:spPr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c:spPr>
          </c:errBars>
          <c:cat>
            <c:numRef>
              <c:f>'Curved CO2'!$AH$3:$AM$3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46</c:v>
                </c:pt>
                <c:pt idx="3">
                  <c:v>70</c:v>
                </c:pt>
                <c:pt idx="4">
                  <c:v>94</c:v>
                </c:pt>
                <c:pt idx="5">
                  <c:v>118</c:v>
                </c:pt>
              </c:numCache>
            </c:numRef>
          </c:cat>
          <c:val>
            <c:numRef>
              <c:f>'Curved CO2'!$AH$8:$AM$8</c:f>
              <c:numCache>
                <c:formatCode>General</c:formatCode>
                <c:ptCount val="6"/>
                <c:pt idx="0">
                  <c:v>25176.655999999999</c:v>
                </c:pt>
                <c:pt idx="1">
                  <c:v>17662.401000000002</c:v>
                </c:pt>
                <c:pt idx="2">
                  <c:v>50090.41</c:v>
                </c:pt>
                <c:pt idx="3">
                  <c:v>56316.828999999998</c:v>
                </c:pt>
                <c:pt idx="4">
                  <c:v>34437.516000000003</c:v>
                </c:pt>
                <c:pt idx="5">
                  <c:v>39497.129000000001</c:v>
                </c:pt>
              </c:numCache>
            </c:numRef>
          </c:val>
        </c:ser>
        <c:ser>
          <c:idx val="1"/>
          <c:order val="3"/>
          <c:tx>
            <c:strRef>
              <c:f>'Curved CO2'!$AF$5</c:f>
              <c:strCache>
                <c:ptCount val="1"/>
                <c:pt idx="0">
                  <c:v>T4 (High Rpf)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'Curved CO2'!$AF$12:$AK$12</c:f>
                <c:numCache>
                  <c:formatCode>General</c:formatCode>
                  <c:ptCount val="6"/>
                  <c:pt idx="0">
                    <c:v>1000.4284166208631</c:v>
                  </c:pt>
                  <c:pt idx="1">
                    <c:v>1637.6027265965679</c:v>
                  </c:pt>
                  <c:pt idx="2">
                    <c:v>3936.0132194753537</c:v>
                  </c:pt>
                  <c:pt idx="3">
                    <c:v>3994.6891696893322</c:v>
                  </c:pt>
                  <c:pt idx="4">
                    <c:v>4226.0821353950978</c:v>
                  </c:pt>
                  <c:pt idx="5">
                    <c:v>3528.3011999999999</c:v>
                  </c:pt>
                </c:numCache>
              </c:numRef>
            </c:plus>
            <c:minus>
              <c:numRef>
                <c:f>'Curved CO2'!$AF$12:$AK$12</c:f>
                <c:numCache>
                  <c:formatCode>General</c:formatCode>
                  <c:ptCount val="6"/>
                  <c:pt idx="0">
                    <c:v>1000.4284166208631</c:v>
                  </c:pt>
                  <c:pt idx="1">
                    <c:v>1637.6027265965679</c:v>
                  </c:pt>
                  <c:pt idx="2">
                    <c:v>3936.0132194753537</c:v>
                  </c:pt>
                  <c:pt idx="3">
                    <c:v>3994.6891696893322</c:v>
                  </c:pt>
                  <c:pt idx="4">
                    <c:v>4226.0821353950978</c:v>
                  </c:pt>
                  <c:pt idx="5">
                    <c:v>3528.3011999999999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'Curved CO2'!$AH$3:$AM$3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46</c:v>
                </c:pt>
                <c:pt idx="3">
                  <c:v>70</c:v>
                </c:pt>
                <c:pt idx="4">
                  <c:v>94</c:v>
                </c:pt>
                <c:pt idx="5">
                  <c:v>118</c:v>
                </c:pt>
              </c:numCache>
            </c:numRef>
          </c:cat>
          <c:val>
            <c:numRef>
              <c:f>'Curved CO2'!$AH$5:$AM$5</c:f>
              <c:numCache>
                <c:formatCode>General</c:formatCode>
                <c:ptCount val="6"/>
                <c:pt idx="0">
                  <c:v>27056.336800000001</c:v>
                </c:pt>
                <c:pt idx="1">
                  <c:v>18483.649300000001</c:v>
                </c:pt>
                <c:pt idx="2">
                  <c:v>50517.073799999998</c:v>
                </c:pt>
                <c:pt idx="3">
                  <c:v>55214.910799999998</c:v>
                </c:pt>
                <c:pt idx="4">
                  <c:v>34669.033300000003</c:v>
                </c:pt>
                <c:pt idx="5">
                  <c:v>45496.156999999999</c:v>
                </c:pt>
              </c:numCache>
            </c:numRef>
          </c:val>
        </c:ser>
        <c:ser>
          <c:idx val="2"/>
          <c:order val="4"/>
          <c:tx>
            <c:strRef>
              <c:f>'Curved CO2'!$AF$6</c:f>
              <c:strCache>
                <c:ptCount val="1"/>
                <c:pt idx="0">
                  <c:v>Sterile 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'Curved CO2'!$AF$13:$AK$13</c:f>
                <c:numCache>
                  <c:formatCode>General</c:formatCode>
                  <c:ptCount val="6"/>
                  <c:pt idx="0">
                    <c:v>92.333402126779362</c:v>
                  </c:pt>
                  <c:pt idx="1">
                    <c:v>231.71501034790043</c:v>
                  </c:pt>
                  <c:pt idx="2">
                    <c:v>850.92444469495547</c:v>
                  </c:pt>
                  <c:pt idx="3">
                    <c:v>1213.8438990803379</c:v>
                  </c:pt>
                  <c:pt idx="4">
                    <c:v>697.74010303047123</c:v>
                  </c:pt>
                  <c:pt idx="5">
                    <c:v>1026.7547999999999</c:v>
                  </c:pt>
                </c:numCache>
              </c:numRef>
            </c:plus>
            <c:minus>
              <c:numRef>
                <c:f>'Curved CO2'!$AF$13:$AK$13</c:f>
                <c:numCache>
                  <c:formatCode>General</c:formatCode>
                  <c:ptCount val="6"/>
                  <c:pt idx="0">
                    <c:v>92.333402126779362</c:v>
                  </c:pt>
                  <c:pt idx="1">
                    <c:v>231.71501034790043</c:v>
                  </c:pt>
                  <c:pt idx="2">
                    <c:v>850.92444469495547</c:v>
                  </c:pt>
                  <c:pt idx="3">
                    <c:v>1213.8438990803379</c:v>
                  </c:pt>
                  <c:pt idx="4">
                    <c:v>697.74010303047123</c:v>
                  </c:pt>
                  <c:pt idx="5">
                    <c:v>1026.7547999999999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'Curved CO2'!$AH$3:$AM$3</c:f>
              <c:numCache>
                <c:formatCode>General</c:formatCode>
                <c:ptCount val="6"/>
                <c:pt idx="0">
                  <c:v>0</c:v>
                </c:pt>
                <c:pt idx="1">
                  <c:v>24</c:v>
                </c:pt>
                <c:pt idx="2">
                  <c:v>46</c:v>
                </c:pt>
                <c:pt idx="3">
                  <c:v>70</c:v>
                </c:pt>
                <c:pt idx="4">
                  <c:v>94</c:v>
                </c:pt>
                <c:pt idx="5">
                  <c:v>118</c:v>
                </c:pt>
              </c:numCache>
            </c:numRef>
          </c:cat>
          <c:val>
            <c:numRef>
              <c:f>'Curved CO2'!$AH$6:$AM$6</c:f>
              <c:numCache>
                <c:formatCode>General</c:formatCode>
                <c:ptCount val="6"/>
                <c:pt idx="0">
                  <c:v>3085.1912499999999</c:v>
                </c:pt>
                <c:pt idx="1">
                  <c:v>2409.15625</c:v>
                </c:pt>
                <c:pt idx="2">
                  <c:v>4167.6907499999998</c:v>
                </c:pt>
                <c:pt idx="3">
                  <c:v>3720.1554999999998</c:v>
                </c:pt>
                <c:pt idx="4">
                  <c:v>2593.88175</c:v>
                </c:pt>
                <c:pt idx="5">
                  <c:v>3730.1518000000001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744720"/>
        <c:axId val="938739824"/>
      </c:barChart>
      <c:catAx>
        <c:axId val="93874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Time</a:t>
                </a:r>
                <a:r>
                  <a:rPr lang="en-US" sz="1200" baseline="0" dirty="0"/>
                  <a:t> (</a:t>
                </a:r>
                <a:r>
                  <a:rPr lang="en-US" sz="1200" baseline="0" dirty="0" err="1"/>
                  <a:t>hr</a:t>
                </a:r>
                <a:r>
                  <a:rPr lang="en-US" sz="1200" baseline="0" dirty="0"/>
                  <a:t>)</a:t>
                </a:r>
                <a:endParaRPr 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739824"/>
        <c:crosses val="autoZero"/>
        <c:auto val="1"/>
        <c:lblAlgn val="ctr"/>
        <c:lblOffset val="100"/>
        <c:noMultiLvlLbl val="0"/>
      </c:catAx>
      <c:valAx>
        <c:axId val="93873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CO2 Respired</a:t>
                </a:r>
                <a:r>
                  <a:rPr lang="en-US" sz="1200" baseline="0" dirty="0"/>
                  <a:t> (ppm</a:t>
                </a:r>
                <a:r>
                  <a:rPr lang="en-US" baseline="0" dirty="0"/>
                  <a:t>) 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74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47764748603331"/>
          <c:y val="0.9336891030035912"/>
          <c:w val="0.60171967328978104"/>
          <c:h val="5.8617049810392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7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9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4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B0F8-C77E-42CE-8CBE-2CAEFC1475B3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A9A9-1E75-416B-ACDC-F8035229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Lennon Lab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Venus Kuo</a:t>
            </a:r>
          </a:p>
          <a:p>
            <a:r>
              <a:rPr lang="en-US" dirty="0" smtClean="0"/>
              <a:t>6/10/2016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6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of mini microcosm experiment </a:t>
            </a:r>
          </a:p>
          <a:p>
            <a:endParaRPr lang="en-US" dirty="0" smtClean="0"/>
          </a:p>
          <a:p>
            <a:r>
              <a:rPr lang="en-US" dirty="0" smtClean="0"/>
              <a:t>Greenhouse project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Suggestions on experimental set up? Other measurements?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9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Microcosm Experiment Goals and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To measure microbial activity in soil with Rpf addition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04674" y="4602872"/>
            <a:ext cx="2839452" cy="142896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5727" y="5018756"/>
            <a:ext cx="20281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Soil</a:t>
            </a:r>
            <a:endParaRPr lang="en-US" sz="3500" dirty="0"/>
          </a:p>
        </p:txBody>
      </p:sp>
      <p:sp>
        <p:nvSpPr>
          <p:cNvPr id="6" name="Circular Arrow 5"/>
          <p:cNvSpPr/>
          <p:nvPr/>
        </p:nvSpPr>
        <p:spPr>
          <a:xfrm>
            <a:off x="1860884" y="3634957"/>
            <a:ext cx="2245895" cy="1665955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327" y="4602872"/>
            <a:ext cx="16804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RPF </a:t>
            </a:r>
            <a:endParaRPr lang="en-US" sz="3500" dirty="0"/>
          </a:p>
        </p:txBody>
      </p:sp>
      <p:sp>
        <p:nvSpPr>
          <p:cNvPr id="8" name="Cloud 7"/>
          <p:cNvSpPr/>
          <p:nvPr/>
        </p:nvSpPr>
        <p:spPr>
          <a:xfrm>
            <a:off x="7521545" y="2933617"/>
            <a:ext cx="2101516" cy="140268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3619003">
            <a:off x="6677960" y="3738018"/>
            <a:ext cx="433137" cy="119655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23124" y="3359764"/>
            <a:ext cx="898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CO2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099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29291"/>
              </p:ext>
            </p:extLst>
          </p:nvPr>
        </p:nvGraphicFramePr>
        <p:xfrm>
          <a:off x="228600" y="1690688"/>
          <a:ext cx="6364703" cy="484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Microcosm Experiment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304" y="1690688"/>
            <a:ext cx="476049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0</a:t>
            </a:r>
            <a:r>
              <a:rPr lang="en-US" dirty="0" smtClean="0"/>
              <a:t>, 24, 48, 72, 94, 126 hour readings</a:t>
            </a:r>
          </a:p>
          <a:p>
            <a:endParaRPr lang="en-US" dirty="0"/>
          </a:p>
          <a:p>
            <a:r>
              <a:rPr lang="en-US" dirty="0" smtClean="0"/>
              <a:t>Rpf seems to increase CO2 respiration in soil but high/low levels doesn’t matter.</a:t>
            </a:r>
          </a:p>
          <a:p>
            <a:endParaRPr lang="en-US" dirty="0" smtClean="0"/>
          </a:p>
          <a:p>
            <a:r>
              <a:rPr lang="en-US" dirty="0" smtClean="0"/>
              <a:t>Water – live soil control not available </a:t>
            </a:r>
          </a:p>
          <a:p>
            <a:endParaRPr lang="en-US" dirty="0"/>
          </a:p>
          <a:p>
            <a:r>
              <a:rPr lang="en-US" dirty="0" smtClean="0"/>
              <a:t>Two applications of Rpf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207008" y="3639808"/>
            <a:ext cx="219456" cy="5394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983736" y="2034064"/>
            <a:ext cx="219456" cy="5394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Greenhouse Project </a:t>
            </a:r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2674" y="1825625"/>
            <a:ext cx="50011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Soil microorganisms structure plant community and drive productivity</a:t>
            </a:r>
          </a:p>
          <a:p>
            <a:endParaRPr lang="en-US" dirty="0" smtClean="0"/>
          </a:p>
          <a:p>
            <a:r>
              <a:rPr lang="en-US" dirty="0" smtClean="0"/>
              <a:t>Plants produce root exudates that structure the microbial community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Dormant microbes may be a reservoir of genetic and functional diversity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75" y="2618161"/>
            <a:ext cx="4264681" cy="25153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64041" y="3135021"/>
            <a:ext cx="1026695" cy="86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Project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422" t="7978" r="30331" b="16199"/>
          <a:stretch/>
        </p:blipFill>
        <p:spPr>
          <a:xfrm>
            <a:off x="3134144" y="3150299"/>
            <a:ext cx="2005669" cy="2926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 See if microbial activity and plant fitness is affected by resuscitated members of the seed bank by Rpf and soil training by plants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ircular Arrow 4"/>
          <p:cNvSpPr/>
          <p:nvPr/>
        </p:nvSpPr>
        <p:spPr>
          <a:xfrm>
            <a:off x="2420955" y="4398264"/>
            <a:ext cx="1572768" cy="1133856"/>
          </a:xfrm>
          <a:prstGeom prst="circularArrow">
            <a:avLst>
              <a:gd name="adj1" fmla="val 8523"/>
              <a:gd name="adj2" fmla="val 1142319"/>
              <a:gd name="adj3" fmla="val 20535972"/>
              <a:gd name="adj4" fmla="val 10800000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8597" y="5038377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RPF</a:t>
            </a:r>
            <a:endParaRPr lang="en-US" sz="2500" dirty="0"/>
          </a:p>
        </p:txBody>
      </p:sp>
      <p:sp>
        <p:nvSpPr>
          <p:cNvPr id="7" name="Right Arrow 6"/>
          <p:cNvSpPr/>
          <p:nvPr/>
        </p:nvSpPr>
        <p:spPr>
          <a:xfrm>
            <a:off x="6103723" y="4613339"/>
            <a:ext cx="844338" cy="2926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7415784" y="4014216"/>
            <a:ext cx="749808" cy="713232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7379208" y="4992624"/>
            <a:ext cx="832104" cy="603504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7104888" y="2870613"/>
            <a:ext cx="1437174" cy="87842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25187" y="3053092"/>
            <a:ext cx="898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CO2</a:t>
            </a:r>
            <a:endParaRPr lang="en-US" sz="25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204031" y="5921424"/>
            <a:ext cx="1399032" cy="38812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35882" t="54682" r="30331" b="16199"/>
          <a:stretch/>
        </p:blipFill>
        <p:spPr>
          <a:xfrm>
            <a:off x="4882937" y="4905947"/>
            <a:ext cx="1642955" cy="112372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>
            <a:off x="2406499" y="4409631"/>
            <a:ext cx="1572768" cy="1133856"/>
          </a:xfrm>
          <a:prstGeom prst="circularArrow">
            <a:avLst>
              <a:gd name="adj1" fmla="val 8523"/>
              <a:gd name="adj2" fmla="val 1142319"/>
              <a:gd name="adj3" fmla="val 20535972"/>
              <a:gd name="adj4" fmla="val 10800000"/>
              <a:gd name="adj5" fmla="val 125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8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22592" y="1380744"/>
            <a:ext cx="4331208" cy="479621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Measurements: Flower and seed count, Specific leaf area (</a:t>
            </a:r>
            <a:r>
              <a:rPr lang="en-US" dirty="0" err="1" smtClean="0"/>
              <a:t>area:dry</a:t>
            </a:r>
            <a:r>
              <a:rPr lang="en-US" dirty="0" smtClean="0"/>
              <a:t> mass), biomass, CO2 respiration, CFU count </a:t>
            </a:r>
          </a:p>
          <a:p>
            <a:r>
              <a:rPr lang="en-US" dirty="0" smtClean="0"/>
              <a:t>40 day growth period</a:t>
            </a:r>
          </a:p>
          <a:p>
            <a:r>
              <a:rPr lang="en-US" dirty="0" smtClean="0"/>
              <a:t>Rpf and water application</a:t>
            </a:r>
          </a:p>
          <a:p>
            <a:r>
              <a:rPr lang="en-US" dirty="0" smtClean="0"/>
              <a:t>Soil from Griffy Lake </a:t>
            </a:r>
          </a:p>
          <a:p>
            <a:r>
              <a:rPr lang="en-US" dirty="0" smtClean="0"/>
              <a:t>2x2 factorial design w/ 2 levels</a:t>
            </a:r>
          </a:p>
          <a:p>
            <a:r>
              <a:rPr lang="en-US" dirty="0" smtClean="0"/>
              <a:t>Suggestions on design? Power?</a:t>
            </a:r>
          </a:p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78633" y="2763839"/>
            <a:ext cx="2327148" cy="1781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2742207" y="2763839"/>
            <a:ext cx="0" cy="17811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1"/>
            <a:endCxn id="20" idx="3"/>
          </p:cNvCxnSpPr>
          <p:nvPr/>
        </p:nvCxnSpPr>
        <p:spPr>
          <a:xfrm>
            <a:off x="1578633" y="3654403"/>
            <a:ext cx="23271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51424" y="2339232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Rpf+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51574" y="2328928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Rpf-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796943" y="3014561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Sterile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71758" y="389144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83121" y="2763839"/>
            <a:ext cx="2327148" cy="17811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3883121" y="3654403"/>
            <a:ext cx="23271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35271" y="4597337"/>
            <a:ext cx="145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Plants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7856" y="4600242"/>
            <a:ext cx="145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Plants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46695" y="2770328"/>
            <a:ext cx="0" cy="17811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49235" y="2361932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Rpf+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09743" y="2339232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Rpf-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51424" y="2978620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89083" y="3891440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18952" y="2979755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22000" y="3894345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/>
              <a:t>8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01993" y="3014561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049235" y="3903290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65567" y="3003835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01605" y="3935640"/>
            <a:ext cx="8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</a:t>
            </a:r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57" y="232403"/>
            <a:ext cx="4815197" cy="6280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Timeline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588" y="1580931"/>
            <a:ext cx="10625844" cy="435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dirty="0" smtClean="0"/>
          </a:p>
          <a:p>
            <a:r>
              <a:rPr lang="en-US" sz="2500" dirty="0" smtClean="0"/>
              <a:t>Rpf applied every week (Every Monday)</a:t>
            </a:r>
          </a:p>
          <a:p>
            <a:r>
              <a:rPr lang="en-US" sz="2500" dirty="0" smtClean="0"/>
              <a:t>Dilution plating and counting (Every Thursday)</a:t>
            </a:r>
          </a:p>
          <a:p>
            <a:r>
              <a:rPr lang="en-US" sz="2500" dirty="0" smtClean="0"/>
              <a:t>CO2 measurement (Every Thursday)</a:t>
            </a:r>
          </a:p>
          <a:p>
            <a:r>
              <a:rPr lang="en-US" sz="2500" dirty="0" smtClean="0"/>
              <a:t>Remaining soil samples are frozen </a:t>
            </a:r>
          </a:p>
          <a:p>
            <a:r>
              <a:rPr lang="en-US" sz="2500" dirty="0" smtClean="0"/>
              <a:t>Plant </a:t>
            </a:r>
            <a:r>
              <a:rPr lang="en-US" sz="2500" dirty="0"/>
              <a:t>Response </a:t>
            </a:r>
            <a:r>
              <a:rPr lang="en-US" sz="2500" dirty="0" smtClean="0"/>
              <a:t>Measurement:</a:t>
            </a:r>
          </a:p>
          <a:p>
            <a:pPr lvl="1"/>
            <a:r>
              <a:rPr lang="en-US" sz="2100" b="1" dirty="0" smtClean="0"/>
              <a:t>Day 13-16:</a:t>
            </a:r>
            <a:r>
              <a:rPr lang="en-US" sz="2100" dirty="0" smtClean="0"/>
              <a:t> Count Flowers and Pollinate </a:t>
            </a:r>
          </a:p>
          <a:p>
            <a:pPr lvl="1"/>
            <a:r>
              <a:rPr lang="en-US" sz="2100" b="1" dirty="0" smtClean="0"/>
              <a:t>Day 18: </a:t>
            </a:r>
            <a:r>
              <a:rPr lang="en-US" sz="2100" dirty="0" smtClean="0"/>
              <a:t>Measure SLA</a:t>
            </a:r>
          </a:p>
          <a:p>
            <a:pPr lvl="1"/>
            <a:r>
              <a:rPr lang="en-US" sz="2100" b="1" dirty="0" smtClean="0"/>
              <a:t>Day 40: </a:t>
            </a:r>
            <a:r>
              <a:rPr lang="en-US" sz="2100" dirty="0" smtClean="0"/>
              <a:t>Count seeds and weight dry biomass</a:t>
            </a:r>
          </a:p>
          <a:p>
            <a:pPr lvl="1"/>
            <a:endParaRPr lang="en-US" sz="2100" dirty="0"/>
          </a:p>
          <a:p>
            <a:endParaRPr lang="en-US" sz="25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948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05" y="202310"/>
            <a:ext cx="10515600" cy="1325563"/>
          </a:xfrm>
        </p:spPr>
        <p:txBody>
          <a:bodyPr/>
          <a:lstStyle/>
          <a:p>
            <a:r>
              <a:rPr lang="en-US" dirty="0" smtClean="0"/>
              <a:t>Fantasy Figures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8" y="1027906"/>
            <a:ext cx="8753102" cy="2759242"/>
          </a:xfrm>
          <a:prstGeom prst="rect">
            <a:avLst/>
          </a:prstGeom>
        </p:spPr>
      </p:pic>
      <p:sp>
        <p:nvSpPr>
          <p:cNvPr id="7" name="Plus 6"/>
          <p:cNvSpPr/>
          <p:nvPr/>
        </p:nvSpPr>
        <p:spPr>
          <a:xfrm>
            <a:off x="3776472" y="1944278"/>
            <a:ext cx="749808" cy="713232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5449824" y="1989998"/>
            <a:ext cx="832104" cy="603504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6432" y="4005072"/>
            <a:ext cx="3035808" cy="20208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3592" y="621792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Plants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4752" y="621792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Plants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926442" y="4830817"/>
            <a:ext cx="233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CFU/CO2 Respiration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67762" y="4070866"/>
            <a:ext cx="356616" cy="23774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1884" y="400507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Rpf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67762" y="4433840"/>
            <a:ext cx="356616" cy="2377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7762" y="4796814"/>
            <a:ext cx="356616" cy="237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1884" y="4382548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Rpf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71884" y="4767596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41822" y="4433840"/>
            <a:ext cx="345686" cy="14902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3228" y="4912855"/>
            <a:ext cx="343900" cy="1011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8169" y="5230367"/>
            <a:ext cx="336911" cy="69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60065" y="4912855"/>
            <a:ext cx="343900" cy="10111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51471" y="5230367"/>
            <a:ext cx="339221" cy="6936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36413" y="5577840"/>
            <a:ext cx="290298" cy="3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311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Lennon Lab Meeting</vt:lpstr>
      <vt:lpstr>Outline </vt:lpstr>
      <vt:lpstr>Microcosm Experiment Goals and Set Up</vt:lpstr>
      <vt:lpstr>Microcosm Experiment Results </vt:lpstr>
      <vt:lpstr>Greenhouse Project Background</vt:lpstr>
      <vt:lpstr>Greenhouse Project Goals</vt:lpstr>
      <vt:lpstr>Experimental Set Up</vt:lpstr>
      <vt:lpstr>Experimental Timeline</vt:lpstr>
      <vt:lpstr>Fantasy Figures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Lennon Lab Meeting</dc:title>
  <dc:creator>Venus Kuo</dc:creator>
  <cp:lastModifiedBy>Venus Kuo</cp:lastModifiedBy>
  <cp:revision>35</cp:revision>
  <dcterms:created xsi:type="dcterms:W3CDTF">2016-06-05T03:37:15Z</dcterms:created>
  <dcterms:modified xsi:type="dcterms:W3CDTF">2016-06-12T20:45:01Z</dcterms:modified>
</cp:coreProperties>
</file>