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tags/tag9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3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8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2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30.xml" ContentType="application/vnd.openxmlformats-officedocument.presentationml.notesSlide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8" r:id="rId2"/>
    <p:sldId id="257" r:id="rId3"/>
    <p:sldId id="260" r:id="rId4"/>
    <p:sldId id="318" r:id="rId5"/>
    <p:sldId id="316" r:id="rId6"/>
    <p:sldId id="296" r:id="rId7"/>
    <p:sldId id="256" r:id="rId8"/>
    <p:sldId id="283" r:id="rId9"/>
    <p:sldId id="297" r:id="rId10"/>
    <p:sldId id="284" r:id="rId11"/>
    <p:sldId id="313" r:id="rId12"/>
    <p:sldId id="299" r:id="rId13"/>
    <p:sldId id="300" r:id="rId14"/>
    <p:sldId id="298" r:id="rId15"/>
    <p:sldId id="319" r:id="rId16"/>
    <p:sldId id="302" r:id="rId17"/>
    <p:sldId id="326" r:id="rId18"/>
    <p:sldId id="308" r:id="rId19"/>
    <p:sldId id="309" r:id="rId20"/>
    <p:sldId id="312" r:id="rId21"/>
    <p:sldId id="307" r:id="rId22"/>
    <p:sldId id="328" r:id="rId23"/>
    <p:sldId id="306" r:id="rId24"/>
    <p:sldId id="310" r:id="rId25"/>
    <p:sldId id="314" r:id="rId26"/>
    <p:sldId id="320" r:id="rId27"/>
    <p:sldId id="315" r:id="rId28"/>
    <p:sldId id="304" r:id="rId29"/>
    <p:sldId id="322" r:id="rId30"/>
    <p:sldId id="321" r:id="rId31"/>
    <p:sldId id="286" r:id="rId32"/>
    <p:sldId id="287" r:id="rId33"/>
    <p:sldId id="290" r:id="rId34"/>
    <p:sldId id="294" r:id="rId35"/>
    <p:sldId id="291" r:id="rId36"/>
    <p:sldId id="323" r:id="rId37"/>
    <p:sldId id="324" r:id="rId38"/>
    <p:sldId id="289" r:id="rId39"/>
    <p:sldId id="32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0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3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E47E5-0661-4040-9EF6-9F506B05E63E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AD295-2CD0-4263-8074-E665A54EA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7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D3D3-ED14-4A0A-9627-6B68344C157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A86E-9DCD-447C-A369-206AD9E1D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0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44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2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0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61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3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80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8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07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31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4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10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98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70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56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0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25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6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75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6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1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8" name="직사각형 17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7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54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91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5401957"/>
            <a:chOff x="2666008" y="1816559"/>
            <a:chExt cx="2350272" cy="5401957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5401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8"/>
            <a:ext cx="2892642" cy="5401955"/>
            <a:chOff x="2666008" y="1816560"/>
            <a:chExt cx="2350272" cy="4171732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60"/>
              <a:ext cx="2350272" cy="113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28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5554796"/>
            <a:chOff x="2666008" y="1663720"/>
            <a:chExt cx="2350272" cy="555479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55547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3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4485846"/>
            <a:chOff x="2666008" y="1663720"/>
            <a:chExt cx="2350272" cy="448584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4485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42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642253"/>
            <a:chOff x="2666008" y="1816559"/>
            <a:chExt cx="2350272" cy="464225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642253"/>
            <a:chOff x="2666008" y="1816559"/>
            <a:chExt cx="2350272" cy="464225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642253"/>
            <a:chOff x="2666008" y="1816559"/>
            <a:chExt cx="2350272" cy="464225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7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8"/>
            <a:ext cx="2892642" cy="4473243"/>
            <a:chOff x="2666008" y="1816559"/>
            <a:chExt cx="2350272" cy="447324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473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89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5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9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5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5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17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0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7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0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64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2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29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</a:t>
            </a:r>
            <a:r>
              <a:rPr lang="en-US" altLang="ko-KR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  </a:t>
            </a:r>
            <a:r>
              <a:rPr lang="en-US" altLang="ko-KR" sz="8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3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0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0094864" y="303109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3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74" r:id="rId6"/>
    <p:sldLayoutId id="2147483675" r:id="rId7"/>
    <p:sldLayoutId id="2147483676" r:id="rId8"/>
    <p:sldLayoutId id="2147483677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49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3.pn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notesSlide" Target="../notesSlides/notesSlide15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4.png"/><Relationship Id="rId4" Type="http://schemas.openxmlformats.org/officeDocument/2006/relationships/tags" Target="../tags/tag88.xml"/><Relationship Id="rId9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10" Type="http://schemas.openxmlformats.org/officeDocument/2006/relationships/image" Target="../media/image3.png"/><Relationship Id="rId4" Type="http://schemas.openxmlformats.org/officeDocument/2006/relationships/tags" Target="../tags/tag110.xml"/><Relationship Id="rId9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image" Target="../media/image3.png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notesSlide" Target="../notesSlides/notesSlide28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300" dirty="0" smtClean="0">
                <a:latin typeface="+mn-ea"/>
              </a:rPr>
              <a:t>현대글로비스 중고차매매사이트</a:t>
            </a:r>
            <a:endParaRPr lang="en-US" altLang="ko-KR" sz="5400" b="1" spc="-300" dirty="0" smtClean="0">
              <a:latin typeface="+mn-ea"/>
            </a:endParaRPr>
          </a:p>
          <a:p>
            <a:r>
              <a:rPr lang="ko-KR" altLang="en-US" sz="5400" b="1" spc="-300" dirty="0" smtClean="0">
                <a:latin typeface="+mn-ea"/>
              </a:rPr>
              <a:t>화면 </a:t>
            </a:r>
            <a:r>
              <a:rPr lang="ko-KR" altLang="en-US" sz="5400" b="1" spc="-300" dirty="0">
                <a:latin typeface="+mn-ea"/>
              </a:rPr>
              <a:t>설계서 </a:t>
            </a:r>
            <a:r>
              <a:rPr lang="en-US" altLang="ko-KR" sz="5400" b="1" spc="-300" dirty="0" smtClean="0">
                <a:latin typeface="+mn-ea"/>
              </a:rPr>
              <a:t>(</a:t>
            </a:r>
            <a:r>
              <a:rPr lang="ko-KR" altLang="en-US" sz="5400" b="1" spc="-300" dirty="0" smtClean="0">
                <a:latin typeface="+mn-ea"/>
              </a:rPr>
              <a:t>내차팔기</a:t>
            </a:r>
            <a:r>
              <a:rPr lang="en-US" altLang="ko-KR" sz="5400" b="1" spc="-300" dirty="0" smtClean="0">
                <a:latin typeface="+mn-ea"/>
              </a:rPr>
              <a:t>)</a:t>
            </a:r>
            <a:endParaRPr lang="ko-KR" altLang="en-US" sz="5400" b="1" spc="-3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781" y="3186767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latin typeface="+mn-ea"/>
              </a:rPr>
              <a:t>V0.3</a:t>
            </a:r>
            <a:endParaRPr lang="ko-KR" altLang="en-US" sz="3200" b="1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85083"/>
              </p:ext>
            </p:extLst>
          </p:nvPr>
        </p:nvGraphicFramePr>
        <p:xfrm>
          <a:off x="8340681" y="5252622"/>
          <a:ext cx="3318974" cy="112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60707">
                  <a:extLst>
                    <a:ext uri="{9D8B030D-6E8A-4147-A177-3AD203B41FA5}">
                      <a16:colId xmlns:a16="http://schemas.microsoft.com/office/drawing/2014/main" xmlns="" val="1675146864"/>
                    </a:ext>
                  </a:extLst>
                </a:gridCol>
                <a:gridCol w="2358267">
                  <a:extLst>
                    <a:ext uri="{9D8B030D-6E8A-4147-A177-3AD203B41FA5}">
                      <a16:colId xmlns:a16="http://schemas.microsoft.com/office/drawing/2014/main" xmlns="" val="616369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문서명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현대글로비스 중고차매매사이트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내차팔기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362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2019.08.13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267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리젠컴퍼니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862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승인자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04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43" name="그룹 4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모서리가 둥근 직사각형 93"/>
          <p:cNvSpPr/>
          <p:nvPr/>
        </p:nvSpPr>
        <p:spPr>
          <a:xfrm>
            <a:off x="2771382" y="4411908"/>
            <a:ext cx="4158532" cy="384176"/>
          </a:xfrm>
          <a:prstGeom prst="roundRect">
            <a:avLst>
              <a:gd name="adj" fmla="val 1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3258" y="2892506"/>
            <a:ext cx="4158532" cy="1333305"/>
          </a:xfrm>
          <a:prstGeom prst="roundRect">
            <a:avLst>
              <a:gd name="adj" fmla="val 1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방문평가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방문평가 판매를 신청할 수 있는 페이지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Button"/>
          <p:cNvSpPr/>
          <p:nvPr/>
        </p:nvSpPr>
        <p:spPr>
          <a:xfrm>
            <a:off x="4346181" y="5122937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신청하기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71382" y="2554711"/>
            <a:ext cx="289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방문신청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33610" y="3437892"/>
            <a:ext cx="998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휴대전화번호</a:t>
            </a:r>
            <a:r>
              <a:rPr lang="en-US" altLang="ko-KR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필수</a:t>
            </a:r>
            <a:r>
              <a:rPr lang="en-US" altLang="ko-KR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3610" y="378520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거주지역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3033610" y="310236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이름</a:t>
            </a:r>
            <a:r>
              <a:rPr lang="en-US" altLang="ko-KR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필수</a:t>
            </a:r>
            <a:r>
              <a:rPr lang="en-US" altLang="ko-KR" sz="9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255409" y="343789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010    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255409" y="3101312"/>
            <a:ext cx="2262342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087205" y="343789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937787" y="343789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57033" y="3437892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5643" y="3437892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48279" y="3783081"/>
            <a:ext cx="1185817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</a:t>
            </a:r>
            <a:r>
              <a:rPr lang="en-US" altLang="ko-KR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 선택           </a:t>
            </a: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∨</a:t>
            </a:r>
            <a:endParaRPr lang="ko-KR" altLang="en-US" sz="900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26128" y="3783081"/>
            <a:ext cx="985434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시군구 선택      </a:t>
            </a: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∨</a:t>
            </a:r>
            <a:endParaRPr lang="ko-KR" altLang="en-US" sz="900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086629" y="4452765"/>
            <a:ext cx="2008929" cy="212366"/>
            <a:chOff x="554563" y="2592239"/>
            <a:chExt cx="2008929" cy="212366"/>
          </a:xfrm>
        </p:grpSpPr>
        <p:sp>
          <p:nvSpPr>
            <p:cNvPr id="91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abel"/>
            <p:cNvSpPr txBox="1"/>
            <p:nvPr/>
          </p:nvSpPr>
          <p:spPr>
            <a:xfrm>
              <a:off x="686119" y="2592239"/>
              <a:ext cx="187737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개인정보 수집 및 이용에  대한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필수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259249" y="4448807"/>
            <a:ext cx="1252312" cy="212366"/>
            <a:chOff x="554563" y="2592239"/>
            <a:chExt cx="1252312" cy="212366"/>
          </a:xfrm>
        </p:grpSpPr>
        <p:sp>
          <p:nvSpPr>
            <p:cNvPr id="9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/>
            <p:cNvSpPr txBox="1"/>
            <p:nvPr/>
          </p:nvSpPr>
          <p:spPr>
            <a:xfrm>
              <a:off x="686119" y="2592239"/>
              <a:ext cx="112075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마케팅 활동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선택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18967" y="3564172"/>
            <a:ext cx="2053182" cy="847736"/>
            <a:chOff x="7892660" y="1839522"/>
            <a:chExt cx="2053182" cy="847736"/>
          </a:xfrm>
        </p:grpSpPr>
        <p:grpSp>
          <p:nvGrpSpPr>
            <p:cNvPr id="100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892660" y="1878485"/>
              <a:ext cx="2053182" cy="808773"/>
              <a:chOff x="600076" y="3516030"/>
              <a:chExt cx="4872718" cy="1071712"/>
            </a:xfrm>
          </p:grpSpPr>
          <p:sp>
            <p:nvSpPr>
              <p:cNvPr id="101" name="Window Frame"/>
              <p:cNvSpPr/>
              <p:nvPr/>
            </p:nvSpPr>
            <p:spPr>
              <a:xfrm>
                <a:off x="600076" y="3516030"/>
                <a:ext cx="4872718" cy="10717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41411" y="3744469"/>
                <a:ext cx="4000268" cy="18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이름을 입력해주세요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90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2273508" y="4048645"/>
                <a:ext cx="1525854" cy="30292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9625061" y="1839522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43672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722079" y="1874843"/>
            <a:ext cx="523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atin typeface="+mn-ea"/>
              </a:rPr>
              <a:t>방문평가 판매 </a:t>
            </a:r>
            <a:r>
              <a:rPr lang="en-US" altLang="ko-KR" sz="1400" b="1" spc="-150" dirty="0" smtClean="0">
                <a:latin typeface="+mn-ea"/>
              </a:rPr>
              <a:t>| </a:t>
            </a:r>
            <a:r>
              <a:rPr lang="ko-KR" altLang="en-US" sz="1400" spc="-150" dirty="0" smtClean="0">
                <a:latin typeface="+mn-ea"/>
              </a:rPr>
              <a:t>전문평가사가 </a:t>
            </a:r>
            <a:r>
              <a:rPr lang="ko-KR" altLang="en-US" sz="1400" spc="-150" dirty="0">
                <a:latin typeface="+mn-ea"/>
              </a:rPr>
              <a:t>방문하여 </a:t>
            </a:r>
            <a:r>
              <a:rPr lang="ko-KR" altLang="en-US" sz="1400" spc="-150" dirty="0" smtClean="0">
                <a:latin typeface="+mn-ea"/>
              </a:rPr>
              <a:t>견적부터 판매까지 모든 절차를</a:t>
            </a:r>
            <a:r>
              <a:rPr lang="en-US" altLang="ko-KR" sz="1400" spc="-150" dirty="0" smtClean="0">
                <a:latin typeface="+mn-ea"/>
              </a:rPr>
              <a:t>!</a:t>
            </a:r>
            <a:endParaRPr lang="en-US" altLang="ko-KR" sz="1400" spc="-15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23" name="그룹 2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방문평가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방문평가 판매를 신청할 수 있는 페이지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65421" y="2995244"/>
            <a:ext cx="3857138" cy="2301686"/>
            <a:chOff x="8118127" y="2796080"/>
            <a:chExt cx="1645428" cy="893678"/>
          </a:xfrm>
        </p:grpSpPr>
        <p:grpSp>
          <p:nvGrpSpPr>
            <p:cNvPr id="5" name="그룹 4"/>
            <p:cNvGrpSpPr/>
            <p:nvPr/>
          </p:nvGrpSpPr>
          <p:grpSpPr>
            <a:xfrm>
              <a:off x="8118127" y="2796080"/>
              <a:ext cx="1645428" cy="893678"/>
              <a:chOff x="8171031" y="3912523"/>
              <a:chExt cx="1645428" cy="893678"/>
            </a:xfrm>
          </p:grpSpPr>
          <p:grpSp>
            <p:nvGrpSpPr>
              <p:cNvPr id="104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171031" y="3912523"/>
                <a:ext cx="1645428" cy="893678"/>
                <a:chOff x="1176032" y="3516030"/>
                <a:chExt cx="3905015" cy="950335"/>
              </a:xfrm>
            </p:grpSpPr>
            <p:sp>
              <p:nvSpPr>
                <p:cNvPr id="105" name="Window Frame"/>
                <p:cNvSpPr/>
                <p:nvPr/>
              </p:nvSpPr>
              <p:spPr>
                <a:xfrm>
                  <a:off x="1176032" y="3516030"/>
                  <a:ext cx="3905015" cy="95033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556477" y="3648202"/>
                  <a:ext cx="2959916" cy="635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400"/>
                    </a:spcAft>
                  </a:pPr>
                  <a:r>
                    <a:rPr lang="ko-KR" altLang="en-US" sz="10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입력하신 내용으로 방문평가 판매를 신청하시겠습니까</a:t>
                  </a:r>
                  <a:r>
                    <a:rPr lang="en-US" altLang="ko-KR" sz="10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1000" spc="-150" noProof="1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 descr="&lt;SmartSettings&gt;&lt;SmartResize anchorLeft=&quot;None&quot; anchorTop=&quot;None&quot; anchorRight=&quot;Absolute&quot; anchorBottom=&quot;Absolute&quot; /&gt;&lt;/SmartSettings&gt;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078407" y="4207914"/>
                  <a:ext cx="857375" cy="12033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5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8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9044321" y="4563160"/>
                <a:ext cx="361266" cy="11315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9623038" y="2796081"/>
              <a:ext cx="125796" cy="14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aphicFrame>
        <p:nvGraphicFramePr>
          <p:cNvPr id="130" name="표 129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49599"/>
              </p:ext>
            </p:extLst>
          </p:nvPr>
        </p:nvGraphicFramePr>
        <p:xfrm>
          <a:off x="3701446" y="3647147"/>
          <a:ext cx="2480288" cy="6867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0866"/>
                <a:gridCol w="1509422"/>
              </a:tblGrid>
              <a:tr h="228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pc="0" dirty="0" smtClean="0">
                          <a:solidFill>
                            <a:srgbClr val="0070C0"/>
                          </a:solidFill>
                        </a:rPr>
                        <a:t>김현대</a:t>
                      </a:r>
                      <a:endParaRPr lang="ko-KR" altLang="en-US" sz="900" b="0" spc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휴대전화번호</a:t>
                      </a:r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0" dirty="0" smtClean="0">
                          <a:solidFill>
                            <a:srgbClr val="0070C0"/>
                          </a:solidFill>
                        </a:rPr>
                        <a:t>010-1234-5678</a:t>
                      </a:r>
                      <a:endParaRPr lang="ko-KR" altLang="en-US" sz="900" b="0" spc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거주지역</a:t>
                      </a:r>
                      <a:endParaRPr lang="en-US" altLang="ko-KR" sz="900" b="1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pc="0" dirty="0" smtClean="0">
                          <a:solidFill>
                            <a:srgbClr val="0070C0"/>
                          </a:solidFill>
                        </a:rPr>
                        <a:t>서울시 강남구</a:t>
                      </a:r>
                      <a:endParaRPr lang="ko-KR" altLang="en-US" sz="900" b="0" spc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22079" y="1874843"/>
            <a:ext cx="523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atin typeface="+mn-ea"/>
              </a:rPr>
              <a:t>방문평가 판매 </a:t>
            </a:r>
            <a:r>
              <a:rPr lang="en-US" altLang="ko-KR" sz="1400" b="1" spc="-150" dirty="0" smtClean="0">
                <a:latin typeface="+mn-ea"/>
              </a:rPr>
              <a:t>| </a:t>
            </a:r>
            <a:r>
              <a:rPr lang="ko-KR" altLang="en-US" sz="1400" spc="-150" dirty="0" smtClean="0">
                <a:latin typeface="+mn-ea"/>
              </a:rPr>
              <a:t>전문평가사가 </a:t>
            </a:r>
            <a:r>
              <a:rPr lang="ko-KR" altLang="en-US" sz="1400" spc="-150" dirty="0">
                <a:latin typeface="+mn-ea"/>
              </a:rPr>
              <a:t>방문하여 </a:t>
            </a:r>
            <a:r>
              <a:rPr lang="ko-KR" altLang="en-US" sz="1400" spc="-150" dirty="0" smtClean="0">
                <a:latin typeface="+mn-ea"/>
              </a:rPr>
              <a:t>견적부터 판매까지 모든 절차를</a:t>
            </a:r>
            <a:r>
              <a:rPr lang="en-US" altLang="ko-KR" sz="1400" spc="-150" dirty="0" smtClean="0">
                <a:latin typeface="+mn-ea"/>
              </a:rPr>
              <a:t>!</a:t>
            </a:r>
            <a:endParaRPr lang="en-US" altLang="ko-KR" sz="1400" spc="-15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18" name="그룹 17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방문평가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방문평가 판매 신청 완료 후 제공되는 페이지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2489" y="2837120"/>
            <a:ext cx="31266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방문평가 판매 신청이 완료되었습니다</a:t>
            </a:r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7" name="Button"/>
          <p:cNvSpPr/>
          <p:nvPr/>
        </p:nvSpPr>
        <p:spPr>
          <a:xfrm>
            <a:off x="3456393" y="4871971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6408" y="3491481"/>
            <a:ext cx="3658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atin typeface="+mn-ea"/>
              </a:rPr>
              <a:t>전문평가사가 직접 방문하여 무료로 견적안내를 해드리겠습니다</a:t>
            </a:r>
            <a:r>
              <a:rPr lang="en-US" altLang="ko-KR" sz="1000" spc="-150" dirty="0" smtClean="0">
                <a:latin typeface="+mn-ea"/>
              </a:rPr>
              <a:t>.</a:t>
            </a:r>
            <a:endParaRPr lang="en-US" altLang="ko-KR" sz="1000" spc="-15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atin typeface="+mn-ea"/>
              </a:rPr>
              <a:t>감사합니다</a:t>
            </a:r>
            <a:r>
              <a:rPr lang="en-US" altLang="ko-KR" sz="1000" spc="-150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00" spc="-15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-150" dirty="0">
                <a:latin typeface="+mn-ea"/>
              </a:rPr>
              <a:t>문의</a:t>
            </a:r>
            <a:r>
              <a:rPr lang="en-US" altLang="ko-KR" sz="1000" spc="-150" dirty="0">
                <a:latin typeface="+mn-ea"/>
              </a:rPr>
              <a:t>: </a:t>
            </a:r>
            <a:r>
              <a:rPr lang="ko-KR" altLang="en-US" sz="1000" spc="-150" dirty="0">
                <a:latin typeface="+mn-ea"/>
              </a:rPr>
              <a:t>고객센터 </a:t>
            </a:r>
            <a:r>
              <a:rPr lang="en-US" altLang="ko-KR" sz="1000" spc="-150" dirty="0">
                <a:latin typeface="+mn-ea"/>
              </a:rPr>
              <a:t>1600-0800</a:t>
            </a:r>
            <a:endParaRPr lang="ko-KR" altLang="en-US" sz="1000" spc="-150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6013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22079" y="1874843"/>
            <a:ext cx="523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atin typeface="+mn-ea"/>
              </a:rPr>
              <a:t>방문평가 판매 </a:t>
            </a:r>
            <a:r>
              <a:rPr lang="en-US" altLang="ko-KR" sz="1400" b="1" spc="-150" dirty="0" smtClean="0">
                <a:latin typeface="+mn-ea"/>
              </a:rPr>
              <a:t>| </a:t>
            </a:r>
            <a:r>
              <a:rPr lang="ko-KR" altLang="en-US" sz="1400" spc="-150" dirty="0" smtClean="0">
                <a:latin typeface="+mn-ea"/>
              </a:rPr>
              <a:t>전문평가사가 </a:t>
            </a:r>
            <a:r>
              <a:rPr lang="ko-KR" altLang="en-US" sz="1400" spc="-150" dirty="0">
                <a:latin typeface="+mn-ea"/>
              </a:rPr>
              <a:t>방문하여 </a:t>
            </a:r>
            <a:r>
              <a:rPr lang="ko-KR" altLang="en-US" sz="1400" spc="-150" dirty="0" smtClean="0">
                <a:latin typeface="+mn-ea"/>
              </a:rPr>
              <a:t>견적부터 판매까지 모든 절차를</a:t>
            </a:r>
            <a:r>
              <a:rPr lang="en-US" altLang="ko-KR" sz="1400" spc="-150" dirty="0" smtClean="0">
                <a:latin typeface="+mn-ea"/>
              </a:rPr>
              <a:t>!</a:t>
            </a:r>
            <a:endParaRPr lang="en-US" altLang="ko-KR" sz="1400" spc="-150" dirty="0">
              <a:latin typeface="+mn-ea"/>
            </a:endParaRPr>
          </a:p>
        </p:txBody>
      </p:sp>
      <p:sp>
        <p:nvSpPr>
          <p:cNvPr id="16" name="Button"/>
          <p:cNvSpPr/>
          <p:nvPr/>
        </p:nvSpPr>
        <p:spPr>
          <a:xfrm>
            <a:off x="4745832" y="4871971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마이페이지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54936" y="3901514"/>
            <a:ext cx="130516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비회원 마이페이지 조회 시</a:t>
            </a:r>
            <a:endParaRPr lang="en-US" altLang="ko-KR" sz="900" spc="-150" dirty="0" smtClean="0">
              <a:solidFill>
                <a:schemeClr val="bg1"/>
              </a:solidFill>
            </a:endParaRPr>
          </a:p>
          <a:p>
            <a:r>
              <a:rPr lang="ko-KR" altLang="en-US" sz="900" spc="-150" dirty="0" smtClean="0">
                <a:solidFill>
                  <a:schemeClr val="bg1"/>
                </a:solidFill>
              </a:rPr>
              <a:t>이름</a:t>
            </a:r>
            <a:r>
              <a:rPr lang="en-US" altLang="ko-KR" sz="9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900" spc="-150" dirty="0" smtClean="0">
                <a:solidFill>
                  <a:schemeClr val="bg1"/>
                </a:solidFill>
              </a:rPr>
              <a:t>휴대폰번호 기준 필요</a:t>
            </a:r>
            <a:endParaRPr lang="en-US" altLang="ko-KR" sz="900" spc="-150" dirty="0" smtClean="0">
              <a:solidFill>
                <a:schemeClr val="bg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3308919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 smtClean="0">
                <a:latin typeface="+mn-ea"/>
              </a:rPr>
              <a:t>내차팔기</a:t>
            </a:r>
            <a:endParaRPr lang="en-US" altLang="ko-KR" sz="5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000" spc="-150" dirty="0" smtClean="0">
                <a:latin typeface="+mn-ea"/>
              </a:rPr>
              <a:t>셀프등록 판매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0.3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0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7623" y="3675159"/>
            <a:ext cx="8926701" cy="2021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39" name="텍스트 개체 틀 1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64236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1207210" y="305513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내가 직접 등록</a:t>
            </a:r>
            <a:endParaRPr lang="en-US" altLang="ko-KR" sz="1100" spc="-15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1715" y="1652593"/>
            <a:ext cx="6290538" cy="528817"/>
            <a:chOff x="831715" y="1939509"/>
            <a:chExt cx="6290538" cy="528817"/>
          </a:xfrm>
        </p:grpSpPr>
        <p:sp>
          <p:nvSpPr>
            <p:cNvPr id="146" name="TextBox 145"/>
            <p:cNvSpPr txBox="1"/>
            <p:nvPr/>
          </p:nvSpPr>
          <p:spPr>
            <a:xfrm>
              <a:off x="831716" y="1939509"/>
              <a:ext cx="207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latin typeface="+mn-ea"/>
                </a:rPr>
                <a:t>셀프등록 </a:t>
              </a:r>
              <a:r>
                <a:rPr lang="ko-KR" altLang="en-US" sz="1400" b="1" spc="-150" dirty="0" smtClean="0">
                  <a:latin typeface="+mn-ea"/>
                </a:rPr>
                <a:t>판매 서비스 소개</a:t>
              </a:r>
              <a:endParaRPr lang="en-US" altLang="ko-KR" sz="1400" spc="-150" dirty="0">
                <a:latin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1715" y="2222105"/>
              <a:ext cx="62905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/>
                <a:t>셀프등록 판매 는 내 차의 정보를 직접 등록하여 경매를 진행하거나 즉시 견적을 받아 판매할 수 있는 서비스입니다</a:t>
              </a:r>
              <a:r>
                <a:rPr lang="en-US" altLang="ko-KR" sz="1000" spc="-150" dirty="0" smtClean="0"/>
                <a:t>.</a:t>
              </a:r>
              <a:endParaRPr lang="ko-KR" altLang="en-US" sz="1000" spc="-15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1207208" y="3237966"/>
            <a:ext cx="23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내 차의 정보를 직접 등록하여 편리하게 바로 판매를 시작할 수 있습니다</a:t>
            </a:r>
            <a:r>
              <a:rPr lang="en-US" altLang="ko-KR" sz="1000" spc="-150" dirty="0" smtClean="0"/>
              <a:t>.</a:t>
            </a:r>
            <a:endParaRPr lang="ko-KR" altLang="en-US" sz="1000" spc="-150" dirty="0"/>
          </a:p>
        </p:txBody>
      </p:sp>
      <p:sp>
        <p:nvSpPr>
          <p:cNvPr id="192" name="TextBox 191"/>
          <p:cNvSpPr txBox="1"/>
          <p:nvPr/>
        </p:nvSpPr>
        <p:spPr>
          <a:xfrm>
            <a:off x="3710867" y="3022682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비대면 판매방식</a:t>
            </a:r>
            <a:endParaRPr lang="en-US" altLang="ko-KR" sz="1100" spc="-150" dirty="0">
              <a:latin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10865" y="3203941"/>
            <a:ext cx="23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판매금액을 확인하는 절차까지 비대면 방식으로 진행되어 부담이 없습니다</a:t>
            </a:r>
            <a:r>
              <a:rPr lang="en-US" altLang="ko-KR" sz="1000" spc="-150" dirty="0" smtClean="0"/>
              <a:t>.</a:t>
            </a:r>
            <a:endParaRPr lang="ko-KR" altLang="en-US" sz="1000" spc="-150" dirty="0"/>
          </a:p>
        </p:txBody>
      </p:sp>
      <p:sp>
        <p:nvSpPr>
          <p:cNvPr id="194" name="TextBox 193"/>
          <p:cNvSpPr txBox="1"/>
          <p:nvPr/>
        </p:nvSpPr>
        <p:spPr>
          <a:xfrm>
            <a:off x="6241150" y="3015155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실시간 경쟁입찰 확인</a:t>
            </a:r>
            <a:endParaRPr lang="en-US" altLang="ko-KR" sz="1100" spc="-150" dirty="0">
              <a:latin typeface="+mn-e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241150" y="3197118"/>
            <a:ext cx="23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모든 경매 진행과정을 실시간으로</a:t>
            </a:r>
            <a:r>
              <a:rPr lang="ko-KR" altLang="en-US" sz="1000" spc="-150" dirty="0"/>
              <a:t> </a:t>
            </a:r>
            <a:r>
              <a:rPr lang="ko-KR" altLang="en-US" sz="1000" spc="-150" dirty="0" smtClean="0"/>
              <a:t>확인할 수 있어 투명합니다</a:t>
            </a:r>
            <a:r>
              <a:rPr lang="en-US" altLang="ko-KR" sz="1000" spc="-150" dirty="0" smtClean="0"/>
              <a:t>.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1224709" y="2251293"/>
            <a:ext cx="2300719" cy="770655"/>
            <a:chOff x="505811" y="3750933"/>
            <a:chExt cx="3991083" cy="1088848"/>
          </a:xfrm>
        </p:grpSpPr>
        <p:grpSp>
          <p:nvGrpSpPr>
            <p:cNvPr id="197" name="그룹 19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직선 연결선 19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/>
          <p:cNvGrpSpPr/>
          <p:nvPr/>
        </p:nvGrpSpPr>
        <p:grpSpPr>
          <a:xfrm>
            <a:off x="3708423" y="2255195"/>
            <a:ext cx="2300719" cy="737998"/>
            <a:chOff x="505811" y="3750933"/>
            <a:chExt cx="3991083" cy="1088848"/>
          </a:xfrm>
        </p:grpSpPr>
        <p:grpSp>
          <p:nvGrpSpPr>
            <p:cNvPr id="202" name="그룹 20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직선 연결선 20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6205015" y="2242966"/>
            <a:ext cx="2300719" cy="735925"/>
            <a:chOff x="505811" y="3750933"/>
            <a:chExt cx="3991083" cy="1088848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직선 연결선 20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177914" y="3884258"/>
            <a:ext cx="3974532" cy="1715505"/>
            <a:chOff x="901322" y="4170148"/>
            <a:chExt cx="4071343" cy="2071938"/>
          </a:xfrm>
        </p:grpSpPr>
        <p:grpSp>
          <p:nvGrpSpPr>
            <p:cNvPr id="7" name="그룹 6"/>
            <p:cNvGrpSpPr/>
            <p:nvPr/>
          </p:nvGrpSpPr>
          <p:grpSpPr>
            <a:xfrm>
              <a:off x="1340909" y="4170148"/>
              <a:ext cx="3159105" cy="1872036"/>
              <a:chOff x="1207208" y="4090614"/>
              <a:chExt cx="3619871" cy="2145079"/>
            </a:xfrm>
          </p:grpSpPr>
          <p:sp>
            <p:nvSpPr>
              <p:cNvPr id="219" name="Border"/>
              <p:cNvSpPr/>
              <p:nvPr/>
            </p:nvSpPr>
            <p:spPr>
              <a:xfrm>
                <a:off x="1207208" y="4090614"/>
                <a:ext cx="3619871" cy="21450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0" name="Line"/>
              <p:cNvCxnSpPr/>
              <p:nvPr/>
            </p:nvCxnSpPr>
            <p:spPr>
              <a:xfrm>
                <a:off x="1207208" y="4090614"/>
                <a:ext cx="3619871" cy="2145079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Line"/>
              <p:cNvCxnSpPr/>
              <p:nvPr/>
            </p:nvCxnSpPr>
            <p:spPr>
              <a:xfrm flipV="1">
                <a:off x="1207208" y="4090614"/>
                <a:ext cx="3619871" cy="2145079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2569450" y="6155732"/>
              <a:ext cx="702022" cy="86354"/>
              <a:chOff x="2953286" y="5845938"/>
              <a:chExt cx="913928" cy="112420"/>
            </a:xfrm>
          </p:grpSpPr>
          <p:sp>
            <p:nvSpPr>
              <p:cNvPr id="216" name="Indicator 3"/>
              <p:cNvSpPr/>
              <p:nvPr/>
            </p:nvSpPr>
            <p:spPr>
              <a:xfrm>
                <a:off x="3284386" y="5849199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Indicator 2"/>
              <p:cNvSpPr/>
              <p:nvPr/>
            </p:nvSpPr>
            <p:spPr>
              <a:xfrm>
                <a:off x="3120505" y="5849199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Indicator 1"/>
              <p:cNvSpPr/>
              <p:nvPr/>
            </p:nvSpPr>
            <p:spPr>
              <a:xfrm>
                <a:off x="2953286" y="5845938"/>
                <a:ext cx="94714" cy="101997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Indicator 3"/>
              <p:cNvSpPr/>
              <p:nvPr/>
            </p:nvSpPr>
            <p:spPr>
              <a:xfrm>
                <a:off x="3448267" y="5847315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Indicator 3"/>
              <p:cNvSpPr/>
              <p:nvPr/>
            </p:nvSpPr>
            <p:spPr>
              <a:xfrm>
                <a:off x="3607058" y="5846366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Indicator 3"/>
              <p:cNvSpPr/>
              <p:nvPr/>
            </p:nvSpPr>
            <p:spPr>
              <a:xfrm>
                <a:off x="3765849" y="5846366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01322" y="4817945"/>
              <a:ext cx="422970" cy="59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49695" y="4807164"/>
              <a:ext cx="422970" cy="59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09520" y="4170609"/>
            <a:ext cx="2346813" cy="1175513"/>
            <a:chOff x="5171191" y="4685886"/>
            <a:chExt cx="2346813" cy="1175513"/>
          </a:xfrm>
        </p:grpSpPr>
        <p:sp>
          <p:nvSpPr>
            <p:cNvPr id="144" name="TextBox 143"/>
            <p:cNvSpPr txBox="1"/>
            <p:nvPr/>
          </p:nvSpPr>
          <p:spPr>
            <a:xfrm>
              <a:off x="5171191" y="4685886"/>
              <a:ext cx="1917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 smtClean="0">
                  <a:latin typeface="+mn-ea"/>
                </a:rPr>
                <a:t>셀프등록 판매 이용 방법</a:t>
              </a:r>
              <a:endParaRPr lang="en-US" altLang="ko-KR" sz="1400" spc="-150" dirty="0">
                <a:latin typeface="+mn-ea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171193" y="5199810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pc="-150" dirty="0" smtClean="0">
                  <a:latin typeface="+mn-ea"/>
                </a:rPr>
                <a:t>01. </a:t>
              </a:r>
              <a:r>
                <a:rPr lang="ko-KR" altLang="en-US" sz="1100" b="1" spc="-150" dirty="0" smtClean="0">
                  <a:latin typeface="+mn-ea"/>
                </a:rPr>
                <a:t>차량 정보 조회</a:t>
              </a:r>
              <a:endParaRPr lang="en-US" altLang="ko-KR" sz="1100" spc="-150" dirty="0">
                <a:latin typeface="+mn-ea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171191" y="5461289"/>
              <a:ext cx="2346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/>
                <a:t>판매할 내 차의 차량번호를 입력하여</a:t>
              </a:r>
              <a:endParaRPr lang="en-US" altLang="ko-KR" sz="1000" spc="-150" dirty="0" smtClean="0"/>
            </a:p>
            <a:p>
              <a:r>
                <a:rPr lang="ko-KR" altLang="en-US" sz="1000" spc="-150" dirty="0" smtClean="0"/>
                <a:t>정보를 조회하세요</a:t>
              </a:r>
              <a:r>
                <a:rPr lang="en-US" altLang="ko-KR" sz="1000" spc="-150" dirty="0" smtClean="0"/>
                <a:t>.</a:t>
              </a:r>
              <a:endParaRPr lang="ko-KR" altLang="en-US" sz="1000" spc="-150" dirty="0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9546248" y="3604051"/>
            <a:ext cx="17341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50" dirty="0" smtClean="0"/>
              <a:t>02. </a:t>
            </a:r>
            <a:r>
              <a:rPr lang="ko-KR" altLang="en-US" sz="900" b="1" spc="-150" dirty="0" smtClean="0"/>
              <a:t>차량정보 입력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내 차의 차량 사진과 차량 옵션 등의  </a:t>
            </a:r>
            <a:endParaRPr lang="en-US" altLang="ko-KR" sz="900" spc="-150" dirty="0"/>
          </a:p>
          <a:p>
            <a:r>
              <a:rPr lang="ko-KR" altLang="en-US" sz="900" spc="-150" dirty="0" smtClean="0"/>
              <a:t>추가정보를 입력하세요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spc="-150" dirty="0"/>
          </a:p>
          <a:p>
            <a:r>
              <a:rPr lang="en-US" altLang="ko-KR" sz="900" b="1" spc="-150" dirty="0" smtClean="0"/>
              <a:t>03. </a:t>
            </a:r>
            <a:r>
              <a:rPr lang="ko-KR" altLang="en-US" sz="900" b="1" spc="-150" dirty="0" smtClean="0"/>
              <a:t>매각 방법 선택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경매와 즉시 견적 중 원하는 매각 방법을 선택하세요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spc="-150" dirty="0"/>
          </a:p>
          <a:p>
            <a:r>
              <a:rPr lang="en-US" altLang="ko-KR" sz="900" b="1" spc="-150" dirty="0" smtClean="0"/>
              <a:t>04. </a:t>
            </a:r>
            <a:r>
              <a:rPr lang="ko-KR" altLang="en-US" sz="900" b="1" spc="-150" dirty="0" smtClean="0"/>
              <a:t>계약서 작성 및 차량대금 송금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최종 판매금액을 확인 한 후 계약진행을 도와드립니다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b="1" spc="-150" dirty="0"/>
          </a:p>
          <a:p>
            <a:r>
              <a:rPr lang="en-US" altLang="ko-KR" sz="900" b="1" spc="-150" dirty="0" smtClean="0"/>
              <a:t>05. </a:t>
            </a:r>
            <a:r>
              <a:rPr lang="ko-KR" altLang="en-US" sz="900" b="1" spc="-150" dirty="0" smtClean="0"/>
              <a:t>차량 탁송 및 명의 이전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차량 탁송 서비스와 명의 이전을 도와드립니다</a:t>
            </a:r>
            <a:r>
              <a:rPr lang="en-US" altLang="ko-KR" sz="900" spc="-150" dirty="0" smtClean="0"/>
              <a:t>.</a:t>
            </a:r>
            <a:endParaRPr lang="ko-KR" altLang="en-US" sz="900" spc="-150" dirty="0"/>
          </a:p>
        </p:txBody>
      </p:sp>
      <p:sp>
        <p:nvSpPr>
          <p:cNvPr id="10" name="TextBox 9"/>
          <p:cNvSpPr txBox="1"/>
          <p:nvPr/>
        </p:nvSpPr>
        <p:spPr>
          <a:xfrm>
            <a:off x="2632387" y="4588961"/>
            <a:ext cx="1218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/>
              <a:t>사용자 화면 예시</a:t>
            </a:r>
            <a:endParaRPr lang="ko-KR" altLang="en-US" sz="1100" spc="-150" dirty="0"/>
          </a:p>
        </p:txBody>
      </p:sp>
      <p:sp>
        <p:nvSpPr>
          <p:cNvPr id="235" name="Button"/>
          <p:cNvSpPr/>
          <p:nvPr/>
        </p:nvSpPr>
        <p:spPr>
          <a:xfrm>
            <a:off x="4128203" y="5901876"/>
            <a:ext cx="178760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셀프등록 판매 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시작하기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화살표 연결선 12"/>
          <p:cNvCxnSpPr>
            <a:endCxn id="230" idx="1"/>
          </p:cNvCxnSpPr>
          <p:nvPr/>
        </p:nvCxnSpPr>
        <p:spPr>
          <a:xfrm flipV="1">
            <a:off x="7704814" y="4688964"/>
            <a:ext cx="1841434" cy="32830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69" name="그룹 68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셀프 등록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39" name="텍스트 개체 틀 1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06306" y="3358245"/>
            <a:ext cx="4158532" cy="1744978"/>
          </a:xfrm>
          <a:prstGeom prst="roundRect">
            <a:avLst>
              <a:gd name="adj" fmla="val 1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Button"/>
          <p:cNvSpPr/>
          <p:nvPr/>
        </p:nvSpPr>
        <p:spPr>
          <a:xfrm>
            <a:off x="4469229" y="444420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차량 조회하기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nput"/>
          <p:cNvSpPr/>
          <p:nvPr/>
        </p:nvSpPr>
        <p:spPr>
          <a:xfrm>
            <a:off x="4074106" y="3709893"/>
            <a:ext cx="2543930" cy="283303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차량번호를 입력해주세요</a:t>
            </a:r>
            <a:r>
              <a:rPr lang="en-US" altLang="ko-KR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. (</a:t>
            </a:r>
            <a:r>
              <a:rPr lang="ko-KR" altLang="en-US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예</a:t>
            </a:r>
            <a:r>
              <a:rPr lang="en-US" altLang="ko-KR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: 12</a:t>
            </a:r>
            <a:r>
              <a:rPr lang="ko-KR" altLang="en-US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가</a:t>
            </a:r>
            <a:r>
              <a:rPr lang="en-US" altLang="ko-KR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1234)</a:t>
            </a:r>
            <a:endParaRPr lang="en-US" sz="900" dirty="0" smtClean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3317" y="3718034"/>
            <a:ext cx="90774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 번호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4430" y="2878595"/>
            <a:ext cx="289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판매자 정보 및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차량조회 후 신청하실 수 있습니다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649175" y="4624938"/>
            <a:ext cx="1591955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241130" y="4444202"/>
            <a:ext cx="1406025" cy="361474"/>
            <a:chOff x="6728158" y="5331783"/>
            <a:chExt cx="1406025" cy="361474"/>
          </a:xfrm>
        </p:grpSpPr>
        <p:sp>
          <p:nvSpPr>
            <p:cNvPr id="49" name="Button"/>
            <p:cNvSpPr/>
            <p:nvPr/>
          </p:nvSpPr>
          <p:spPr>
            <a:xfrm>
              <a:off x="6728158" y="5331783"/>
              <a:ext cx="1406025" cy="361474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       조회중입니다</a:t>
              </a:r>
              <a:endParaRPr lang="en-US" sz="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Progress"/>
            <p:cNvSpPr/>
            <p:nvPr/>
          </p:nvSpPr>
          <p:spPr>
            <a:xfrm flipH="1">
              <a:off x="6973077" y="5430945"/>
              <a:ext cx="161433" cy="163149"/>
            </a:xfrm>
            <a:prstGeom prst="blockArc">
              <a:avLst>
                <a:gd name="adj1" fmla="val 16200000"/>
                <a:gd name="adj2" fmla="val 10800000"/>
                <a:gd name="adj3" fmla="val 1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04868" y="2738758"/>
            <a:ext cx="2053182" cy="1039147"/>
            <a:chOff x="7604868" y="2738758"/>
            <a:chExt cx="2053182" cy="1039147"/>
          </a:xfrm>
        </p:grpSpPr>
        <p:grpSp>
          <p:nvGrpSpPr>
            <p:cNvPr id="52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7604868" y="2795461"/>
              <a:ext cx="2053182" cy="982444"/>
              <a:chOff x="600076" y="3285898"/>
              <a:chExt cx="4872718" cy="1301845"/>
            </a:xfrm>
          </p:grpSpPr>
          <p:sp>
            <p:nvSpPr>
              <p:cNvPr id="53" name="Window Frame"/>
              <p:cNvSpPr/>
              <p:nvPr/>
            </p:nvSpPr>
            <p:spPr>
              <a:xfrm>
                <a:off x="600076" y="3285898"/>
                <a:ext cx="4872718" cy="13018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36301" y="3517889"/>
                <a:ext cx="4000268" cy="435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올바른 차량번호를 입력해주세요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(</a:t>
                </a:r>
                <a:r>
                  <a:rPr lang="ko-KR" alt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예</a:t>
                </a:r>
                <a:r>
                  <a:rPr lang="en-US" altLang="ko-KR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: 12</a:t>
                </a:r>
                <a:r>
                  <a:rPr lang="ko-KR" alt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가 </a:t>
                </a:r>
                <a:r>
                  <a:rPr lang="en-US" altLang="ko-KR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1234)</a:t>
                </a:r>
                <a:endParaRPr lang="en-US" sz="90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2273508" y="4048645"/>
                <a:ext cx="1525854" cy="30292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359264" y="2738758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42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69" name="그룹 68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셀프 등록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98752"/>
              </p:ext>
            </p:extLst>
          </p:nvPr>
        </p:nvGraphicFramePr>
        <p:xfrm>
          <a:off x="2039143" y="3324545"/>
          <a:ext cx="5958025" cy="1645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쿱 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1.6 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터보 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GDI 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</a:t>
                      </a:r>
                    </a:p>
                    <a:p>
                      <a:r>
                        <a:rPr lang="en-US" altLang="ko-KR" sz="900" b="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2DR 1.6 T / GDI </a:t>
                      </a:r>
                      <a:r>
                        <a:rPr lang="ko-KR" altLang="en-US" sz="900" b="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 </a:t>
                      </a:r>
                      <a:r>
                        <a:rPr lang="en-US" altLang="ko-KR" sz="900" b="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M/T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cc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885116" y="3035764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39143" y="4976329"/>
            <a:ext cx="8843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39143" y="5299494"/>
            <a:ext cx="5958025" cy="780258"/>
            <a:chOff x="2011892" y="4654555"/>
            <a:chExt cx="5958025" cy="780258"/>
          </a:xfrm>
        </p:grpSpPr>
        <p:sp>
          <p:nvSpPr>
            <p:cNvPr id="114" name="직사각형 113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1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1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1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1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13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13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12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72060"/>
              </p:ext>
            </p:extLst>
          </p:nvPr>
        </p:nvGraphicFramePr>
        <p:xfrm>
          <a:off x="9546248" y="1094899"/>
          <a:ext cx="2227381" cy="23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같으면 횟수제한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X 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다를 경우에만 조회횟수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회까지 아이피 기준제한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일 후 </a:t>
                      </a:r>
                      <a:r>
                        <a:rPr lang="ko-KR" altLang="en-US" sz="900" spc="-150" baseline="0" dirty="0" err="1" smtClean="0">
                          <a:latin typeface="+mn-ea"/>
                          <a:ea typeface="+mn-ea"/>
                        </a:rPr>
                        <a:t>리셋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회부터 세부등급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출고가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옵션 비노출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판매는 가능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중복 신청 불가</a:t>
                      </a:r>
                      <a:endParaRPr lang="ko-KR" altLang="en-US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83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4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5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00" name="TextBox 99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2007614" y="2744933"/>
              <a:ext cx="1116788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344131" y="5299494"/>
            <a:ext cx="82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/>
              <a:t>▼ 전체보기</a:t>
            </a:r>
            <a:endParaRPr lang="ko-KR" altLang="en-US" sz="900" spc="-150" dirty="0"/>
          </a:p>
        </p:txBody>
      </p:sp>
      <p:sp>
        <p:nvSpPr>
          <p:cNvPr id="77" name="TextBox 76"/>
          <p:cNvSpPr txBox="1"/>
          <p:nvPr/>
        </p:nvSpPr>
        <p:spPr>
          <a:xfrm>
            <a:off x="5645095" y="3085245"/>
            <a:ext cx="2411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0070C0"/>
                </a:solidFill>
              </a:rPr>
              <a:t>* 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차량정보는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3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회부터 일부 정보만 확인이 가능합니다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.</a:t>
            </a:r>
            <a:endParaRPr lang="ko-KR" altLang="en-US" sz="900" spc="-150" dirty="0">
              <a:solidFill>
                <a:srgbClr val="0070C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40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차량정보 조회 횟수 제한 초과시</a:t>
            </a:r>
            <a:r>
              <a:rPr lang="en-US" altLang="ko-KR" dirty="0"/>
              <a:t> </a:t>
            </a:r>
            <a:r>
              <a:rPr lang="ko-KR" altLang="en-US" dirty="0" smtClean="0"/>
              <a:t>보여지는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69" name="그룹 68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셀프 등록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72600"/>
              </p:ext>
            </p:extLst>
          </p:nvPr>
        </p:nvGraphicFramePr>
        <p:xfrm>
          <a:off x="2039143" y="3324545"/>
          <a:ext cx="5958025" cy="153875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</a:t>
                      </a:r>
                      <a:r>
                        <a:rPr lang="en-US" altLang="ko-KR" sz="900" spc="0" baseline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ko-KR" altLang="en-US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cc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</a:t>
                      </a:r>
                      <a:endParaRPr lang="en-US" altLang="ko-KR" sz="900" spc="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</a:t>
                      </a:r>
                      <a:endParaRPr lang="en-US" sz="900" spc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885116" y="3035764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39143" y="4976329"/>
            <a:ext cx="8843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39143" y="5299494"/>
            <a:ext cx="5958025" cy="780258"/>
            <a:chOff x="2011892" y="4654555"/>
            <a:chExt cx="5958025" cy="780258"/>
          </a:xfrm>
        </p:grpSpPr>
        <p:sp>
          <p:nvSpPr>
            <p:cNvPr id="114" name="직사각형 113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1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1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1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1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13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13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12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23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같으면 횟수제한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X 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다를 경우에만 조회횟수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회까지 아이피 기준제한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일 후 </a:t>
                      </a:r>
                      <a:r>
                        <a:rPr lang="ko-KR" altLang="en-US" sz="900" spc="-150" baseline="0" dirty="0" err="1" smtClean="0">
                          <a:latin typeface="+mn-ea"/>
                          <a:ea typeface="+mn-ea"/>
                        </a:rPr>
                        <a:t>리셋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회부터 세부등급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출고가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옵션 비노출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판매는 가능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중복 신청 불가</a:t>
                      </a:r>
                      <a:endParaRPr lang="ko-KR" altLang="en-US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83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4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5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00" name="TextBox 99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2007614" y="2744933"/>
              <a:ext cx="1116788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344131" y="5299494"/>
            <a:ext cx="82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/>
              <a:t>▼ 전체보기</a:t>
            </a:r>
            <a:endParaRPr lang="ko-KR" altLang="en-US" sz="900" spc="-150" dirty="0"/>
          </a:p>
        </p:txBody>
      </p:sp>
      <p:sp>
        <p:nvSpPr>
          <p:cNvPr id="3" name="직사각형 2"/>
          <p:cNvSpPr/>
          <p:nvPr/>
        </p:nvSpPr>
        <p:spPr>
          <a:xfrm>
            <a:off x="6166012" y="3377836"/>
            <a:ext cx="1554707" cy="180605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676559" y="4626007"/>
            <a:ext cx="1554707" cy="180605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049781" y="5299494"/>
            <a:ext cx="5968762" cy="780258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45095" y="3085245"/>
            <a:ext cx="2411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0070C0"/>
                </a:solidFill>
              </a:rPr>
              <a:t>* 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차량정보는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3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회부터 일부 정보만 확인이 가능합니다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.</a:t>
            </a:r>
            <a:endParaRPr lang="ko-KR" altLang="en-US" sz="900" spc="-1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98" name="Button"/>
          <p:cNvSpPr/>
          <p:nvPr/>
        </p:nvSpPr>
        <p:spPr>
          <a:xfrm>
            <a:off x="3623955" y="258636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/>
          <p:cNvSpPr/>
          <p:nvPr/>
        </p:nvSpPr>
        <p:spPr>
          <a:xfrm>
            <a:off x="4866161" y="258636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취소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7001" y="1630917"/>
            <a:ext cx="46538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>
                <a:latin typeface="+mn-ea"/>
              </a:rPr>
              <a:t>해당 정보는 실제 정보와 상이할 수 있습니다</a:t>
            </a:r>
            <a:r>
              <a:rPr lang="en-US" altLang="ko-KR" sz="1100" spc="-150" dirty="0">
                <a:latin typeface="+mn-ea"/>
              </a:rPr>
              <a:t>. </a:t>
            </a:r>
            <a:r>
              <a:rPr lang="ko-KR" altLang="en-US" sz="1100" spc="-150" dirty="0" smtClean="0">
                <a:latin typeface="+mn-ea"/>
              </a:rPr>
              <a:t>다음 단계에서 차량정보를 수정하세요</a:t>
            </a:r>
            <a:r>
              <a:rPr lang="en-US" altLang="ko-KR" sz="1100" spc="-150" dirty="0" smtClean="0">
                <a:latin typeface="+mn-ea"/>
              </a:rPr>
              <a:t>.</a:t>
            </a:r>
          </a:p>
          <a:p>
            <a:pPr algn="ctr"/>
            <a:endParaRPr lang="en-US" altLang="ko-KR" sz="1100" spc="-150" dirty="0" smtClean="0">
              <a:latin typeface="+mn-ea"/>
            </a:endParaRPr>
          </a:p>
          <a:p>
            <a:pPr algn="ctr"/>
            <a:r>
              <a:rPr lang="ko-KR" altLang="en-US" sz="1100" spc="-150" dirty="0" smtClean="0">
                <a:latin typeface="+mn-ea"/>
              </a:rPr>
              <a:t>해당 </a:t>
            </a:r>
            <a:r>
              <a:rPr lang="ko-KR" altLang="en-US" sz="1100" spc="-150" dirty="0">
                <a:latin typeface="+mn-ea"/>
              </a:rPr>
              <a:t>차량을 판매 </a:t>
            </a:r>
            <a:r>
              <a:rPr lang="ko-KR" altLang="en-US" sz="1100" spc="-150" dirty="0" smtClean="0">
                <a:latin typeface="+mn-ea"/>
              </a:rPr>
              <a:t>차량으로 신청하시겠습니까</a:t>
            </a:r>
            <a:r>
              <a:rPr lang="en-US" altLang="ko-KR" sz="1100" spc="-150" dirty="0">
                <a:latin typeface="+mn-ea"/>
              </a:rPr>
              <a:t>?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16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61116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7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1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GNB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7895" y="1030846"/>
            <a:ext cx="9007935" cy="5459601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46845" y="3437480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1" dirty="0" smtClean="0">
                <a:solidFill>
                  <a:srgbClr val="FFFF00"/>
                </a:solidFill>
              </a:rPr>
              <a:t>비로그인상태</a:t>
            </a:r>
            <a:r>
              <a:rPr lang="en-US" altLang="ko-KR" i="1" dirty="0" smtClean="0">
                <a:solidFill>
                  <a:srgbClr val="FFFF00"/>
                </a:solidFill>
              </a:rPr>
              <a:t>: </a:t>
            </a:r>
            <a:r>
              <a:rPr lang="ko-KR" altLang="en-US" i="1" dirty="0" smtClean="0">
                <a:solidFill>
                  <a:srgbClr val="FFFF00"/>
                </a:solidFill>
              </a:rPr>
              <a:t>로그인</a:t>
            </a:r>
            <a:r>
              <a:rPr lang="en-US" altLang="ko-KR" i="1" dirty="0" smtClean="0">
                <a:solidFill>
                  <a:srgbClr val="FFFF00"/>
                </a:solidFill>
              </a:rPr>
              <a:t>/</a:t>
            </a:r>
            <a:r>
              <a:rPr lang="ko-KR" altLang="en-US" i="1" dirty="0" smtClean="0">
                <a:solidFill>
                  <a:srgbClr val="FFFF00"/>
                </a:solidFill>
              </a:rPr>
              <a:t>본인인증 팝업 호출</a:t>
            </a:r>
            <a:endParaRPr lang="en-US" altLang="ko-KR" i="1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1" dirty="0" smtClean="0">
                <a:solidFill>
                  <a:srgbClr val="FFFF00"/>
                </a:solidFill>
              </a:rPr>
              <a:t>로그인상태</a:t>
            </a:r>
            <a:r>
              <a:rPr lang="en-US" altLang="ko-KR" i="1" dirty="0" smtClean="0">
                <a:solidFill>
                  <a:srgbClr val="FFFF00"/>
                </a:solidFill>
              </a:rPr>
              <a:t>: </a:t>
            </a:r>
            <a:r>
              <a:rPr lang="ko-KR" altLang="en-US" i="1" dirty="0" smtClean="0">
                <a:solidFill>
                  <a:srgbClr val="FFFF00"/>
                </a:solidFill>
              </a:rPr>
              <a:t>생략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sp>
        <p:nvSpPr>
          <p:cNvPr id="52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53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4284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6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이력관리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5A54A53-B081-43B4-BB34-7EDB7E67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7040"/>
              </p:ext>
            </p:extLst>
          </p:nvPr>
        </p:nvGraphicFramePr>
        <p:xfrm>
          <a:off x="406477" y="654495"/>
          <a:ext cx="11359952" cy="4527308"/>
        </p:xfrm>
        <a:graphic>
          <a:graphicData uri="http://schemas.openxmlformats.org/drawingml/2006/table">
            <a:tbl>
              <a:tblPr/>
              <a:tblGrid>
                <a:gridCol w="672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9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유진아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2019-08-12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방문평가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신청정보 항목 수정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완료화면 수정</a:t>
                      </a:r>
                      <a:endParaRPr kumimoji="1" lang="en-US" altLang="ko-KR" sz="900" b="0" i="0" u="none" strike="noStrike" cap="none" spc="-15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셀프등록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소개페이지 추가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차량조회페이지내 차량 옵션 노출갯수 수정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차량정보입력페이지 옵션선택 수정 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매각방법 선택페이지 수정</a:t>
                      </a:r>
                      <a:endParaRPr kumimoji="1" lang="en-US" altLang="ko-KR" sz="900" b="0" i="0" u="none" strike="noStrike" cap="none" spc="-15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무평가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서비스 소개 페이지 추가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무평가 차량조회페이지내 차량 옵션 노출갯수 수정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차량정보입력페이지 옵션선택 수정 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리젠컴퍼니 이현진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2019-08-13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방문평가 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판매신청 완료 후 마이페이지 접근 버튼 추가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셀프등록 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차량정보 조회 횟수 제한 추가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차량정보 수정항목 확대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수정아이콘 클릭 후 수정하는 단계 추가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필수차량사진 조건 변경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판매자정보 거주지역 삭제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휴대폰번호만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 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무평가 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차량정보 조회 횟수 제한 추가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차량정보 수정항목 확대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수정아이콘 클릭 후 수정하는 단계 추가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필수차량사진 조건 변경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판매자정보 상세 주소</a:t>
                      </a:r>
                      <a:r>
                        <a:rPr kumimoji="1" lang="en-US" altLang="ko-KR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계좌번호 추가</a:t>
                      </a:r>
                      <a:endParaRPr kumimoji="1" lang="ko-KR" altLang="ko-KR" sz="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리젠컴퍼니 이현진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6835218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GNB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53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pSp>
        <p:nvGrpSpPr>
          <p:cNvPr id="13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22937" y="3084048"/>
            <a:ext cx="3237305" cy="1305072"/>
            <a:chOff x="600076" y="3285898"/>
            <a:chExt cx="4872718" cy="1301845"/>
          </a:xfrm>
        </p:grpSpPr>
        <p:sp>
          <p:nvSpPr>
            <p:cNvPr id="16" name="Window Frame"/>
            <p:cNvSpPr/>
            <p:nvPr/>
          </p:nvSpPr>
          <p:spPr>
            <a:xfrm>
              <a:off x="600076" y="3285898"/>
              <a:ext cx="4872718" cy="13018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1194720" y="3517889"/>
              <a:ext cx="3683430" cy="435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90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이미 신청중인 차량정보가 있습니다</a:t>
              </a:r>
              <a:r>
                <a:rPr lang="en-US" altLang="ko-KR" sz="90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.</a:t>
              </a:r>
            </a:p>
            <a:p>
              <a:pPr algn="ctr">
                <a:spcAft>
                  <a:spcPts val="400"/>
                </a:spcAft>
              </a:pPr>
              <a:r>
                <a:rPr lang="ko-KR" altLang="en-US" sz="90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이어서 신청하시겠습니까</a:t>
              </a:r>
              <a:r>
                <a:rPr lang="en-US" altLang="ko-KR" sz="90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1996443" y="4048645"/>
              <a:ext cx="2079982" cy="30292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40251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24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5566" y="1639404"/>
            <a:ext cx="8439370" cy="666844"/>
            <a:chOff x="515566" y="1639404"/>
            <a:chExt cx="8439370" cy="666844"/>
          </a:xfrm>
        </p:grpSpPr>
        <p:grpSp>
          <p:nvGrpSpPr>
            <p:cNvPr id="68" name="그룹 67"/>
            <p:cNvGrpSpPr/>
            <p:nvPr/>
          </p:nvGrpSpPr>
          <p:grpSpPr>
            <a:xfrm>
              <a:off x="515566" y="1639404"/>
              <a:ext cx="8439370" cy="666844"/>
              <a:chOff x="505811" y="3750933"/>
              <a:chExt cx="3991083" cy="1088848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15820" y="3750933"/>
                <a:ext cx="3981074" cy="1088848"/>
                <a:chOff x="515820" y="3750933"/>
                <a:chExt cx="3981074" cy="108884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15820" y="3750933"/>
                  <a:ext cx="3981074" cy="1088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515820" y="3770768"/>
                  <a:ext cx="3981074" cy="106901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505811" y="3758759"/>
                <a:ext cx="3957331" cy="105992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915100" y="1729939"/>
              <a:ext cx="2609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셀프 등록 </a:t>
              </a:r>
              <a:r>
                <a:rPr lang="ko-KR" altLang="en-US" sz="16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판매</a:t>
              </a:r>
              <a:endParaRPr lang="ko-KR" altLang="en-US" sz="11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96049"/>
              </p:ext>
            </p:extLst>
          </p:nvPr>
        </p:nvGraphicFramePr>
        <p:xfrm>
          <a:off x="2039143" y="3324545"/>
          <a:ext cx="5958025" cy="1645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쿱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1.6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터보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GDI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</a:t>
                      </a:r>
                    </a:p>
                    <a:p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2DR 1.6 T / GDI </a:t>
                      </a:r>
                      <a:r>
                        <a:rPr lang="ko-KR" altLang="en-US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 </a:t>
                      </a:r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M/T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         cc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885116" y="3035764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23615" y="4976329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39143" y="5299494"/>
            <a:ext cx="5958025" cy="780258"/>
            <a:chOff x="2011892" y="4654555"/>
            <a:chExt cx="5958025" cy="780258"/>
          </a:xfrm>
        </p:grpSpPr>
        <p:sp>
          <p:nvSpPr>
            <p:cNvPr id="114" name="직사각형 113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1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1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1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1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13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13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12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13429"/>
              </p:ext>
            </p:extLst>
          </p:nvPr>
        </p:nvGraphicFramePr>
        <p:xfrm>
          <a:off x="9546248" y="1094899"/>
          <a:ext cx="2227381" cy="22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제외하고 모든 정보 수정가능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수정하기 뎁스 추가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버튼 등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배기량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가격은 입력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나머지는 선택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날짜 픽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차량등급 셀렉박스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카마트와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통일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96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9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0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70" name="TextBox 169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007614" y="2744933"/>
              <a:ext cx="184139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344131" y="5299494"/>
            <a:ext cx="82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/>
              <a:t>▼ 전체보기</a:t>
            </a:r>
            <a:endParaRPr lang="ko-KR" altLang="en-US" sz="900" spc="-150" dirty="0"/>
          </a:p>
        </p:txBody>
      </p:sp>
      <p:grpSp>
        <p:nvGrpSpPr>
          <p:cNvPr id="3" name="그룹 2"/>
          <p:cNvGrpSpPr/>
          <p:nvPr/>
        </p:nvGrpSpPr>
        <p:grpSpPr>
          <a:xfrm>
            <a:off x="2034170" y="6173836"/>
            <a:ext cx="6050095" cy="1335586"/>
            <a:chOff x="2034170" y="6173836"/>
            <a:chExt cx="6050095" cy="1335586"/>
          </a:xfrm>
        </p:grpSpPr>
        <p:sp>
          <p:nvSpPr>
            <p:cNvPr id="83" name="직사각형 82"/>
            <p:cNvSpPr/>
            <p:nvPr/>
          </p:nvSpPr>
          <p:spPr>
            <a:xfrm>
              <a:off x="2034170" y="6173836"/>
              <a:ext cx="5958025" cy="13355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2439180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3119429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881355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564548" y="675224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294159" y="67515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014028" y="6756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49209" y="674359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617072" y="6248452"/>
              <a:ext cx="393245" cy="393245"/>
              <a:chOff x="277315" y="4059153"/>
              <a:chExt cx="826257" cy="826257"/>
            </a:xfrm>
          </p:grpSpPr>
          <p:sp>
            <p:nvSpPr>
              <p:cNvPr id="18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9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297747" y="6248452"/>
              <a:ext cx="393245" cy="393245"/>
              <a:chOff x="277315" y="4059153"/>
              <a:chExt cx="826257" cy="826257"/>
            </a:xfrm>
          </p:grpSpPr>
          <p:sp>
            <p:nvSpPr>
              <p:cNvPr id="185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86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984003" y="6246138"/>
              <a:ext cx="393245" cy="393245"/>
              <a:chOff x="277315" y="4059153"/>
              <a:chExt cx="826257" cy="826257"/>
            </a:xfrm>
          </p:grpSpPr>
          <p:sp>
            <p:nvSpPr>
              <p:cNvPr id="181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82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716928" y="6246138"/>
              <a:ext cx="393245" cy="393245"/>
              <a:chOff x="277315" y="4059153"/>
              <a:chExt cx="826257" cy="826257"/>
            </a:xfrm>
          </p:grpSpPr>
          <p:sp>
            <p:nvSpPr>
              <p:cNvPr id="17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7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444395" y="6278517"/>
              <a:ext cx="393245" cy="393245"/>
              <a:chOff x="277315" y="4059153"/>
              <a:chExt cx="826257" cy="826257"/>
            </a:xfrm>
          </p:grpSpPr>
          <p:sp>
            <p:nvSpPr>
              <p:cNvPr id="165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66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182903" y="6276203"/>
              <a:ext cx="393245" cy="393245"/>
              <a:chOff x="277315" y="4059153"/>
              <a:chExt cx="826257" cy="826257"/>
            </a:xfrm>
          </p:grpSpPr>
          <p:sp>
            <p:nvSpPr>
              <p:cNvPr id="10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0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924538" y="6276203"/>
              <a:ext cx="393245" cy="393245"/>
              <a:chOff x="277315" y="4059153"/>
              <a:chExt cx="826257" cy="826257"/>
            </a:xfrm>
          </p:grpSpPr>
          <p:sp>
            <p:nvSpPr>
              <p:cNvPr id="10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04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7431228" y="7213327"/>
              <a:ext cx="6530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/>
                <a:t>▲ 닫기</a:t>
              </a:r>
              <a:endParaRPr lang="ko-KR" altLang="en-US" sz="900" spc="-150" dirty="0"/>
            </a:p>
          </p:txBody>
        </p:sp>
        <p:sp>
          <p:nvSpPr>
            <p:cNvPr id="19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2453634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네비게이션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3133883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3838659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4579002" y="737292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5308613" y="737224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28482" y="7377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763663" y="73642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2637095" y="6963902"/>
              <a:ext cx="393245" cy="393245"/>
              <a:chOff x="277315" y="4059153"/>
              <a:chExt cx="826257" cy="826257"/>
            </a:xfrm>
          </p:grpSpPr>
          <p:sp>
            <p:nvSpPr>
              <p:cNvPr id="20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0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317770" y="6963902"/>
              <a:ext cx="393245" cy="393245"/>
              <a:chOff x="277315" y="4059153"/>
              <a:chExt cx="826257" cy="826257"/>
            </a:xfrm>
          </p:grpSpPr>
          <p:sp>
            <p:nvSpPr>
              <p:cNvPr id="20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0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4004026" y="6961588"/>
              <a:ext cx="393245" cy="393245"/>
              <a:chOff x="277315" y="4059153"/>
              <a:chExt cx="826257" cy="826257"/>
            </a:xfrm>
          </p:grpSpPr>
          <p:sp>
            <p:nvSpPr>
              <p:cNvPr id="21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1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4736951" y="6961588"/>
              <a:ext cx="393245" cy="393245"/>
              <a:chOff x="277315" y="4059153"/>
              <a:chExt cx="826257" cy="826257"/>
            </a:xfrm>
          </p:grpSpPr>
          <p:sp>
            <p:nvSpPr>
              <p:cNvPr id="21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1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5464418" y="6993967"/>
              <a:ext cx="393245" cy="393245"/>
              <a:chOff x="277315" y="4059153"/>
              <a:chExt cx="826257" cy="826257"/>
            </a:xfrm>
          </p:grpSpPr>
          <p:sp>
            <p:nvSpPr>
              <p:cNvPr id="22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2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>
              <a:off x="6202926" y="6991653"/>
              <a:ext cx="393245" cy="393245"/>
              <a:chOff x="277315" y="4059153"/>
              <a:chExt cx="826257" cy="826257"/>
            </a:xfrm>
          </p:grpSpPr>
          <p:sp>
            <p:nvSpPr>
              <p:cNvPr id="22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2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6944561" y="6991653"/>
              <a:ext cx="393245" cy="393245"/>
              <a:chOff x="277315" y="4059153"/>
              <a:chExt cx="826257" cy="826257"/>
            </a:xfrm>
          </p:grpSpPr>
          <p:sp>
            <p:nvSpPr>
              <p:cNvPr id="23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3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5" name="직선 화살표 연결선 4"/>
          <p:cNvCxnSpPr/>
          <p:nvPr/>
        </p:nvCxnSpPr>
        <p:spPr>
          <a:xfrm>
            <a:off x="7757746" y="5530326"/>
            <a:ext cx="0" cy="1627884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70" y="3867051"/>
            <a:ext cx="117720" cy="117720"/>
          </a:xfrm>
          <a:prstGeom prst="rect">
            <a:avLst/>
          </a:prstGeom>
        </p:spPr>
      </p:pic>
      <p:pic>
        <p:nvPicPr>
          <p:cNvPr id="237" name="그림 2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21" y="4147505"/>
            <a:ext cx="117720" cy="117720"/>
          </a:xfrm>
          <a:prstGeom prst="rect">
            <a:avLst/>
          </a:prstGeom>
        </p:spPr>
      </p:pic>
      <p:pic>
        <p:nvPicPr>
          <p:cNvPr id="238" name="그림 23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30" y="4446269"/>
            <a:ext cx="117720" cy="117720"/>
          </a:xfrm>
          <a:prstGeom prst="rect">
            <a:avLst/>
          </a:prstGeom>
        </p:spPr>
      </p:pic>
      <p:pic>
        <p:nvPicPr>
          <p:cNvPr id="239" name="그림 2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65" y="4760182"/>
            <a:ext cx="117720" cy="117720"/>
          </a:xfrm>
          <a:prstGeom prst="rect">
            <a:avLst/>
          </a:prstGeom>
        </p:spPr>
      </p:pic>
      <p:pic>
        <p:nvPicPr>
          <p:cNvPr id="240" name="그림 23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11" y="3413992"/>
            <a:ext cx="117720" cy="117720"/>
          </a:xfrm>
          <a:prstGeom prst="rect">
            <a:avLst/>
          </a:prstGeom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83" y="3864208"/>
            <a:ext cx="117720" cy="117720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25" y="4158971"/>
            <a:ext cx="117720" cy="117720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85" y="4438420"/>
            <a:ext cx="117720" cy="117720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87" y="4739387"/>
            <a:ext cx="117720" cy="1177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3027" y="3055851"/>
            <a:ext cx="2411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0070C0"/>
                </a:solidFill>
              </a:rPr>
              <a:t>* 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차량정보 조회는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3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회부터 일부만 확인이 가능합니다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.</a:t>
            </a:r>
            <a:endParaRPr lang="ko-KR" altLang="en-US" sz="900" spc="-150" dirty="0">
              <a:solidFill>
                <a:srgbClr val="0070C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38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5566" y="1639404"/>
            <a:ext cx="8439370" cy="666844"/>
            <a:chOff x="515566" y="1639404"/>
            <a:chExt cx="8439370" cy="666844"/>
          </a:xfrm>
        </p:grpSpPr>
        <p:grpSp>
          <p:nvGrpSpPr>
            <p:cNvPr id="68" name="그룹 67"/>
            <p:cNvGrpSpPr/>
            <p:nvPr/>
          </p:nvGrpSpPr>
          <p:grpSpPr>
            <a:xfrm>
              <a:off x="515566" y="1639404"/>
              <a:ext cx="8439370" cy="666844"/>
              <a:chOff x="505811" y="3750933"/>
              <a:chExt cx="3991083" cy="1088848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15820" y="3750933"/>
                <a:ext cx="3981074" cy="1088848"/>
                <a:chOff x="515820" y="3750933"/>
                <a:chExt cx="3981074" cy="108884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15820" y="3750933"/>
                  <a:ext cx="3981074" cy="1088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515820" y="3770768"/>
                  <a:ext cx="3981074" cy="106901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505811" y="3758759"/>
                <a:ext cx="3957331" cy="105992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915100" y="1729939"/>
              <a:ext cx="2609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셀프 등록 </a:t>
              </a:r>
              <a:r>
                <a:rPr lang="ko-KR" altLang="en-US" sz="16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판매</a:t>
              </a:r>
              <a:endParaRPr lang="ko-KR" altLang="en-US" sz="11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97704"/>
              </p:ext>
            </p:extLst>
          </p:nvPr>
        </p:nvGraphicFramePr>
        <p:xfrm>
          <a:off x="2039143" y="3324545"/>
          <a:ext cx="5958025" cy="153875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</a:t>
                      </a:r>
                      <a:endParaRPr lang="en-US" altLang="ko-KR" sz="900" b="0" spc="-150" dirty="0" smtClean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                                </a:t>
                      </a: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▼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                    ▼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               ▼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                                                 cc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          ▼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                     ▼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                     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885116" y="3035764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23615" y="4976329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39143" y="5299494"/>
            <a:ext cx="5958025" cy="780258"/>
            <a:chOff x="2011892" y="4654555"/>
            <a:chExt cx="5958025" cy="780258"/>
          </a:xfrm>
        </p:grpSpPr>
        <p:sp>
          <p:nvSpPr>
            <p:cNvPr id="114" name="직사각형 113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2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1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1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1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1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13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13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12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3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22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차량번호 제외하고 모든 정보 수정가능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수정하기 뎁스 추가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버튼 등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배기량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가격은 입력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나머지는 선택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날짜 픽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차량등급 셀렉박스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카마트와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통일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96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9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0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70" name="TextBox 169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007614" y="2744933"/>
              <a:ext cx="184139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344131" y="5299494"/>
            <a:ext cx="82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/>
              <a:t>▼ 전체보기</a:t>
            </a:r>
            <a:endParaRPr lang="ko-KR" altLang="en-US" sz="900" spc="-150" dirty="0"/>
          </a:p>
        </p:txBody>
      </p:sp>
      <p:grpSp>
        <p:nvGrpSpPr>
          <p:cNvPr id="3" name="그룹 2"/>
          <p:cNvGrpSpPr/>
          <p:nvPr/>
        </p:nvGrpSpPr>
        <p:grpSpPr>
          <a:xfrm>
            <a:off x="2034170" y="6173836"/>
            <a:ext cx="6050095" cy="1335586"/>
            <a:chOff x="2034170" y="6173836"/>
            <a:chExt cx="6050095" cy="1335586"/>
          </a:xfrm>
        </p:grpSpPr>
        <p:sp>
          <p:nvSpPr>
            <p:cNvPr id="83" name="직사각형 82"/>
            <p:cNvSpPr/>
            <p:nvPr/>
          </p:nvSpPr>
          <p:spPr>
            <a:xfrm>
              <a:off x="2034170" y="6173836"/>
              <a:ext cx="5958025" cy="13355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2439180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119429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3881355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4564548" y="675224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5294159" y="67515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014028" y="6756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749209" y="674359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617072" y="6248452"/>
              <a:ext cx="393245" cy="393245"/>
              <a:chOff x="277315" y="4059153"/>
              <a:chExt cx="826257" cy="826257"/>
            </a:xfrm>
          </p:grpSpPr>
          <p:sp>
            <p:nvSpPr>
              <p:cNvPr id="18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9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297747" y="6248452"/>
              <a:ext cx="393245" cy="393245"/>
              <a:chOff x="277315" y="4059153"/>
              <a:chExt cx="826257" cy="826257"/>
            </a:xfrm>
          </p:grpSpPr>
          <p:sp>
            <p:nvSpPr>
              <p:cNvPr id="185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86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984003" y="6246138"/>
              <a:ext cx="393245" cy="393245"/>
              <a:chOff x="277315" y="4059153"/>
              <a:chExt cx="826257" cy="826257"/>
            </a:xfrm>
          </p:grpSpPr>
          <p:sp>
            <p:nvSpPr>
              <p:cNvPr id="181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82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716928" y="6246138"/>
              <a:ext cx="393245" cy="393245"/>
              <a:chOff x="277315" y="4059153"/>
              <a:chExt cx="826257" cy="826257"/>
            </a:xfrm>
          </p:grpSpPr>
          <p:sp>
            <p:nvSpPr>
              <p:cNvPr id="17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7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444395" y="6278517"/>
              <a:ext cx="393245" cy="393245"/>
              <a:chOff x="277315" y="4059153"/>
              <a:chExt cx="826257" cy="826257"/>
            </a:xfrm>
          </p:grpSpPr>
          <p:sp>
            <p:nvSpPr>
              <p:cNvPr id="165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66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182903" y="6276203"/>
              <a:ext cx="393245" cy="393245"/>
              <a:chOff x="277315" y="4059153"/>
              <a:chExt cx="826257" cy="826257"/>
            </a:xfrm>
          </p:grpSpPr>
          <p:sp>
            <p:nvSpPr>
              <p:cNvPr id="10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0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924538" y="6276203"/>
              <a:ext cx="393245" cy="393245"/>
              <a:chOff x="277315" y="4059153"/>
              <a:chExt cx="826257" cy="826257"/>
            </a:xfrm>
          </p:grpSpPr>
          <p:sp>
            <p:nvSpPr>
              <p:cNvPr id="10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04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7431228" y="7213327"/>
              <a:ext cx="6530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/>
                <a:t>▲ 닫기</a:t>
              </a:r>
              <a:endParaRPr lang="ko-KR" altLang="en-US" sz="900" spc="-150" dirty="0"/>
            </a:p>
          </p:txBody>
        </p:sp>
        <p:sp>
          <p:nvSpPr>
            <p:cNvPr id="19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2453634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네비게이션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3133883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3838659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4579002" y="737292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5308613" y="737224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028482" y="7377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763663" y="73642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2637095" y="6963902"/>
              <a:ext cx="393245" cy="393245"/>
              <a:chOff x="277315" y="4059153"/>
              <a:chExt cx="826257" cy="826257"/>
            </a:xfrm>
          </p:grpSpPr>
          <p:sp>
            <p:nvSpPr>
              <p:cNvPr id="20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0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317770" y="6963902"/>
              <a:ext cx="393245" cy="393245"/>
              <a:chOff x="277315" y="4059153"/>
              <a:chExt cx="826257" cy="826257"/>
            </a:xfrm>
          </p:grpSpPr>
          <p:sp>
            <p:nvSpPr>
              <p:cNvPr id="20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0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4004026" y="6961588"/>
              <a:ext cx="393245" cy="393245"/>
              <a:chOff x="277315" y="4059153"/>
              <a:chExt cx="826257" cy="826257"/>
            </a:xfrm>
          </p:grpSpPr>
          <p:sp>
            <p:nvSpPr>
              <p:cNvPr id="21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1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4736951" y="6961588"/>
              <a:ext cx="393245" cy="393245"/>
              <a:chOff x="277315" y="4059153"/>
              <a:chExt cx="826257" cy="826257"/>
            </a:xfrm>
          </p:grpSpPr>
          <p:sp>
            <p:nvSpPr>
              <p:cNvPr id="21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1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5464418" y="6993967"/>
              <a:ext cx="393245" cy="393245"/>
              <a:chOff x="277315" y="4059153"/>
              <a:chExt cx="826257" cy="826257"/>
            </a:xfrm>
          </p:grpSpPr>
          <p:sp>
            <p:nvSpPr>
              <p:cNvPr id="22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2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>
              <a:off x="6202926" y="6991653"/>
              <a:ext cx="393245" cy="393245"/>
              <a:chOff x="277315" y="4059153"/>
              <a:chExt cx="826257" cy="826257"/>
            </a:xfrm>
          </p:grpSpPr>
          <p:sp>
            <p:nvSpPr>
              <p:cNvPr id="22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2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6944561" y="6991653"/>
              <a:ext cx="393245" cy="393245"/>
              <a:chOff x="277315" y="4059153"/>
              <a:chExt cx="826257" cy="826257"/>
            </a:xfrm>
          </p:grpSpPr>
          <p:sp>
            <p:nvSpPr>
              <p:cNvPr id="23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3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5" name="직선 화살표 연결선 4"/>
          <p:cNvCxnSpPr/>
          <p:nvPr/>
        </p:nvCxnSpPr>
        <p:spPr>
          <a:xfrm>
            <a:off x="7757746" y="5530326"/>
            <a:ext cx="0" cy="1627884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872409" y="3699796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Calendar Icon" descr="&lt;SmartSettings&gt;&lt;SmartResize anchorLeft=&quot;None&quot; anchorTop=&quot;Non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3533540" y="3744201"/>
            <a:ext cx="115888" cy="109538"/>
          </a:xfrm>
          <a:custGeom>
            <a:avLst/>
            <a:gdLst>
              <a:gd name="T0" fmla="*/ 169 w 452"/>
              <a:gd name="T1" fmla="*/ 169 h 423"/>
              <a:gd name="T2" fmla="*/ 198 w 452"/>
              <a:gd name="T3" fmla="*/ 197 h 423"/>
              <a:gd name="T4" fmla="*/ 254 w 452"/>
              <a:gd name="T5" fmla="*/ 367 h 423"/>
              <a:gd name="T6" fmla="*/ 282 w 452"/>
              <a:gd name="T7" fmla="*/ 338 h 423"/>
              <a:gd name="T8" fmla="*/ 254 w 452"/>
              <a:gd name="T9" fmla="*/ 367 h 423"/>
              <a:gd name="T10" fmla="*/ 339 w 452"/>
              <a:gd name="T11" fmla="*/ 169 h 423"/>
              <a:gd name="T12" fmla="*/ 367 w 452"/>
              <a:gd name="T13" fmla="*/ 197 h 423"/>
              <a:gd name="T14" fmla="*/ 254 w 452"/>
              <a:gd name="T15" fmla="*/ 197 h 423"/>
              <a:gd name="T16" fmla="*/ 282 w 452"/>
              <a:gd name="T17" fmla="*/ 169 h 423"/>
              <a:gd name="T18" fmla="*/ 254 w 452"/>
              <a:gd name="T19" fmla="*/ 197 h 423"/>
              <a:gd name="T20" fmla="*/ 169 w 452"/>
              <a:gd name="T21" fmla="*/ 225 h 423"/>
              <a:gd name="T22" fmla="*/ 198 w 452"/>
              <a:gd name="T23" fmla="*/ 254 h 423"/>
              <a:gd name="T24" fmla="*/ 85 w 452"/>
              <a:gd name="T25" fmla="*/ 254 h 423"/>
              <a:gd name="T26" fmla="*/ 113 w 452"/>
              <a:gd name="T27" fmla="*/ 225 h 423"/>
              <a:gd name="T28" fmla="*/ 85 w 452"/>
              <a:gd name="T29" fmla="*/ 254 h 423"/>
              <a:gd name="T30" fmla="*/ 339 w 452"/>
              <a:gd name="T31" fmla="*/ 225 h 423"/>
              <a:gd name="T32" fmla="*/ 367 w 452"/>
              <a:gd name="T33" fmla="*/ 254 h 423"/>
              <a:gd name="T34" fmla="*/ 254 w 452"/>
              <a:gd name="T35" fmla="*/ 254 h 423"/>
              <a:gd name="T36" fmla="*/ 282 w 452"/>
              <a:gd name="T37" fmla="*/ 225 h 423"/>
              <a:gd name="T38" fmla="*/ 254 w 452"/>
              <a:gd name="T39" fmla="*/ 254 h 423"/>
              <a:gd name="T40" fmla="*/ 169 w 452"/>
              <a:gd name="T41" fmla="*/ 282 h 423"/>
              <a:gd name="T42" fmla="*/ 198 w 452"/>
              <a:gd name="T43" fmla="*/ 310 h 423"/>
              <a:gd name="T44" fmla="*/ 85 w 452"/>
              <a:gd name="T45" fmla="*/ 310 h 423"/>
              <a:gd name="T46" fmla="*/ 113 w 452"/>
              <a:gd name="T47" fmla="*/ 282 h 423"/>
              <a:gd name="T48" fmla="*/ 85 w 452"/>
              <a:gd name="T49" fmla="*/ 310 h 423"/>
              <a:gd name="T50" fmla="*/ 339 w 452"/>
              <a:gd name="T51" fmla="*/ 282 h 423"/>
              <a:gd name="T52" fmla="*/ 367 w 452"/>
              <a:gd name="T53" fmla="*/ 310 h 423"/>
              <a:gd name="T54" fmla="*/ 254 w 452"/>
              <a:gd name="T55" fmla="*/ 310 h 423"/>
              <a:gd name="T56" fmla="*/ 282 w 452"/>
              <a:gd name="T57" fmla="*/ 282 h 423"/>
              <a:gd name="T58" fmla="*/ 254 w 452"/>
              <a:gd name="T59" fmla="*/ 310 h 423"/>
              <a:gd name="T60" fmla="*/ 169 w 452"/>
              <a:gd name="T61" fmla="*/ 338 h 423"/>
              <a:gd name="T62" fmla="*/ 198 w 452"/>
              <a:gd name="T63" fmla="*/ 367 h 423"/>
              <a:gd name="T64" fmla="*/ 85 w 452"/>
              <a:gd name="T65" fmla="*/ 367 h 423"/>
              <a:gd name="T66" fmla="*/ 113 w 452"/>
              <a:gd name="T67" fmla="*/ 338 h 423"/>
              <a:gd name="T68" fmla="*/ 85 w 452"/>
              <a:gd name="T69" fmla="*/ 367 h 423"/>
              <a:gd name="T70" fmla="*/ 452 w 452"/>
              <a:gd name="T71" fmla="*/ 28 h 423"/>
              <a:gd name="T72" fmla="*/ 0 w 452"/>
              <a:gd name="T73" fmla="*/ 423 h 423"/>
              <a:gd name="T74" fmla="*/ 85 w 452"/>
              <a:gd name="T75" fmla="*/ 28 h 423"/>
              <a:gd name="T76" fmla="*/ 113 w 452"/>
              <a:gd name="T77" fmla="*/ 0 h 423"/>
              <a:gd name="T78" fmla="*/ 339 w 452"/>
              <a:gd name="T79" fmla="*/ 28 h 423"/>
              <a:gd name="T80" fmla="*/ 367 w 452"/>
              <a:gd name="T81" fmla="*/ 0 h 423"/>
              <a:gd name="T82" fmla="*/ 85 w 452"/>
              <a:gd name="T83" fmla="*/ 56 h 423"/>
              <a:gd name="T84" fmla="*/ 28 w 452"/>
              <a:gd name="T85" fmla="*/ 113 h 423"/>
              <a:gd name="T86" fmla="*/ 423 w 452"/>
              <a:gd name="T87" fmla="*/ 56 h 423"/>
              <a:gd name="T88" fmla="*/ 367 w 452"/>
              <a:gd name="T89" fmla="*/ 84 h 423"/>
              <a:gd name="T90" fmla="*/ 339 w 452"/>
              <a:gd name="T91" fmla="*/ 56 h 423"/>
              <a:gd name="T92" fmla="*/ 113 w 452"/>
              <a:gd name="T93" fmla="*/ 84 h 423"/>
              <a:gd name="T94" fmla="*/ 85 w 452"/>
              <a:gd name="T95" fmla="*/ 56 h 423"/>
              <a:gd name="T96" fmla="*/ 423 w 452"/>
              <a:gd name="T97" fmla="*/ 395 h 423"/>
              <a:gd name="T98" fmla="*/ 28 w 452"/>
              <a:gd name="T99" fmla="*/ 14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52" h="423">
                <a:moveTo>
                  <a:pt x="169" y="197"/>
                </a:moveTo>
                <a:lnTo>
                  <a:pt x="169" y="169"/>
                </a:lnTo>
                <a:lnTo>
                  <a:pt x="198" y="169"/>
                </a:lnTo>
                <a:lnTo>
                  <a:pt x="198" y="197"/>
                </a:lnTo>
                <a:lnTo>
                  <a:pt x="169" y="197"/>
                </a:lnTo>
                <a:close/>
                <a:moveTo>
                  <a:pt x="254" y="367"/>
                </a:moveTo>
                <a:lnTo>
                  <a:pt x="254" y="338"/>
                </a:lnTo>
                <a:lnTo>
                  <a:pt x="282" y="338"/>
                </a:lnTo>
                <a:lnTo>
                  <a:pt x="282" y="367"/>
                </a:lnTo>
                <a:lnTo>
                  <a:pt x="254" y="367"/>
                </a:lnTo>
                <a:close/>
                <a:moveTo>
                  <a:pt x="339" y="197"/>
                </a:moveTo>
                <a:lnTo>
                  <a:pt x="339" y="169"/>
                </a:lnTo>
                <a:lnTo>
                  <a:pt x="367" y="169"/>
                </a:lnTo>
                <a:lnTo>
                  <a:pt x="367" y="197"/>
                </a:lnTo>
                <a:lnTo>
                  <a:pt x="339" y="197"/>
                </a:lnTo>
                <a:close/>
                <a:moveTo>
                  <a:pt x="254" y="197"/>
                </a:moveTo>
                <a:lnTo>
                  <a:pt x="254" y="169"/>
                </a:lnTo>
                <a:lnTo>
                  <a:pt x="282" y="169"/>
                </a:lnTo>
                <a:lnTo>
                  <a:pt x="282" y="197"/>
                </a:lnTo>
                <a:lnTo>
                  <a:pt x="254" y="197"/>
                </a:lnTo>
                <a:close/>
                <a:moveTo>
                  <a:pt x="169" y="254"/>
                </a:moveTo>
                <a:lnTo>
                  <a:pt x="169" y="225"/>
                </a:lnTo>
                <a:lnTo>
                  <a:pt x="198" y="225"/>
                </a:lnTo>
                <a:lnTo>
                  <a:pt x="198" y="254"/>
                </a:lnTo>
                <a:lnTo>
                  <a:pt x="169" y="254"/>
                </a:lnTo>
                <a:close/>
                <a:moveTo>
                  <a:pt x="85" y="254"/>
                </a:moveTo>
                <a:lnTo>
                  <a:pt x="85" y="225"/>
                </a:lnTo>
                <a:lnTo>
                  <a:pt x="113" y="225"/>
                </a:lnTo>
                <a:lnTo>
                  <a:pt x="113" y="254"/>
                </a:lnTo>
                <a:lnTo>
                  <a:pt x="85" y="254"/>
                </a:lnTo>
                <a:close/>
                <a:moveTo>
                  <a:pt x="339" y="254"/>
                </a:moveTo>
                <a:lnTo>
                  <a:pt x="339" y="225"/>
                </a:lnTo>
                <a:lnTo>
                  <a:pt x="367" y="225"/>
                </a:lnTo>
                <a:lnTo>
                  <a:pt x="367" y="254"/>
                </a:lnTo>
                <a:lnTo>
                  <a:pt x="339" y="254"/>
                </a:lnTo>
                <a:close/>
                <a:moveTo>
                  <a:pt x="254" y="254"/>
                </a:moveTo>
                <a:lnTo>
                  <a:pt x="254" y="225"/>
                </a:lnTo>
                <a:lnTo>
                  <a:pt x="282" y="225"/>
                </a:lnTo>
                <a:lnTo>
                  <a:pt x="282" y="254"/>
                </a:lnTo>
                <a:lnTo>
                  <a:pt x="254" y="254"/>
                </a:lnTo>
                <a:close/>
                <a:moveTo>
                  <a:pt x="169" y="310"/>
                </a:moveTo>
                <a:lnTo>
                  <a:pt x="169" y="282"/>
                </a:lnTo>
                <a:lnTo>
                  <a:pt x="198" y="282"/>
                </a:lnTo>
                <a:lnTo>
                  <a:pt x="198" y="310"/>
                </a:lnTo>
                <a:lnTo>
                  <a:pt x="169" y="310"/>
                </a:lnTo>
                <a:close/>
                <a:moveTo>
                  <a:pt x="85" y="310"/>
                </a:moveTo>
                <a:lnTo>
                  <a:pt x="85" y="282"/>
                </a:lnTo>
                <a:lnTo>
                  <a:pt x="113" y="282"/>
                </a:lnTo>
                <a:lnTo>
                  <a:pt x="113" y="310"/>
                </a:lnTo>
                <a:lnTo>
                  <a:pt x="85" y="310"/>
                </a:lnTo>
                <a:close/>
                <a:moveTo>
                  <a:pt x="339" y="310"/>
                </a:moveTo>
                <a:lnTo>
                  <a:pt x="339" y="282"/>
                </a:lnTo>
                <a:lnTo>
                  <a:pt x="367" y="282"/>
                </a:lnTo>
                <a:lnTo>
                  <a:pt x="367" y="310"/>
                </a:lnTo>
                <a:lnTo>
                  <a:pt x="339" y="310"/>
                </a:lnTo>
                <a:close/>
                <a:moveTo>
                  <a:pt x="254" y="310"/>
                </a:moveTo>
                <a:lnTo>
                  <a:pt x="254" y="282"/>
                </a:lnTo>
                <a:lnTo>
                  <a:pt x="282" y="282"/>
                </a:lnTo>
                <a:lnTo>
                  <a:pt x="282" y="310"/>
                </a:lnTo>
                <a:lnTo>
                  <a:pt x="254" y="310"/>
                </a:lnTo>
                <a:close/>
                <a:moveTo>
                  <a:pt x="169" y="367"/>
                </a:moveTo>
                <a:lnTo>
                  <a:pt x="169" y="338"/>
                </a:lnTo>
                <a:lnTo>
                  <a:pt x="198" y="338"/>
                </a:lnTo>
                <a:lnTo>
                  <a:pt x="198" y="367"/>
                </a:lnTo>
                <a:lnTo>
                  <a:pt x="169" y="367"/>
                </a:lnTo>
                <a:close/>
                <a:moveTo>
                  <a:pt x="85" y="367"/>
                </a:moveTo>
                <a:lnTo>
                  <a:pt x="85" y="338"/>
                </a:lnTo>
                <a:lnTo>
                  <a:pt x="113" y="338"/>
                </a:lnTo>
                <a:lnTo>
                  <a:pt x="113" y="367"/>
                </a:lnTo>
                <a:lnTo>
                  <a:pt x="85" y="367"/>
                </a:lnTo>
                <a:close/>
                <a:moveTo>
                  <a:pt x="367" y="28"/>
                </a:moveTo>
                <a:lnTo>
                  <a:pt x="452" y="28"/>
                </a:lnTo>
                <a:lnTo>
                  <a:pt x="452" y="423"/>
                </a:lnTo>
                <a:lnTo>
                  <a:pt x="0" y="423"/>
                </a:lnTo>
                <a:lnTo>
                  <a:pt x="0" y="28"/>
                </a:lnTo>
                <a:lnTo>
                  <a:pt x="85" y="28"/>
                </a:lnTo>
                <a:lnTo>
                  <a:pt x="85" y="0"/>
                </a:lnTo>
                <a:lnTo>
                  <a:pt x="113" y="0"/>
                </a:lnTo>
                <a:lnTo>
                  <a:pt x="113" y="28"/>
                </a:lnTo>
                <a:lnTo>
                  <a:pt x="339" y="28"/>
                </a:lnTo>
                <a:lnTo>
                  <a:pt x="339" y="0"/>
                </a:lnTo>
                <a:lnTo>
                  <a:pt x="367" y="0"/>
                </a:lnTo>
                <a:lnTo>
                  <a:pt x="367" y="28"/>
                </a:lnTo>
                <a:close/>
                <a:moveTo>
                  <a:pt x="85" y="56"/>
                </a:moveTo>
                <a:lnTo>
                  <a:pt x="28" y="56"/>
                </a:lnTo>
                <a:lnTo>
                  <a:pt x="28" y="113"/>
                </a:lnTo>
                <a:lnTo>
                  <a:pt x="423" y="113"/>
                </a:lnTo>
                <a:lnTo>
                  <a:pt x="423" y="56"/>
                </a:lnTo>
                <a:lnTo>
                  <a:pt x="367" y="56"/>
                </a:lnTo>
                <a:lnTo>
                  <a:pt x="367" y="84"/>
                </a:lnTo>
                <a:lnTo>
                  <a:pt x="339" y="84"/>
                </a:lnTo>
                <a:lnTo>
                  <a:pt x="339" y="56"/>
                </a:lnTo>
                <a:lnTo>
                  <a:pt x="113" y="56"/>
                </a:lnTo>
                <a:lnTo>
                  <a:pt x="113" y="84"/>
                </a:lnTo>
                <a:lnTo>
                  <a:pt x="85" y="84"/>
                </a:lnTo>
                <a:lnTo>
                  <a:pt x="85" y="56"/>
                </a:lnTo>
                <a:close/>
                <a:moveTo>
                  <a:pt x="28" y="395"/>
                </a:moveTo>
                <a:lnTo>
                  <a:pt x="423" y="395"/>
                </a:lnTo>
                <a:lnTo>
                  <a:pt x="423" y="141"/>
                </a:lnTo>
                <a:lnTo>
                  <a:pt x="28" y="141"/>
                </a:lnTo>
                <a:lnTo>
                  <a:pt x="28" y="395"/>
                </a:lnTo>
                <a:close/>
              </a:path>
            </a:pathLst>
          </a:custGeom>
          <a:solidFill>
            <a:srgbClr val="1F1F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2878824" y="4005552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2878824" y="4293174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2878824" y="4603677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5656460" y="3686303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5656743" y="4005552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5647565" y="4306041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5662945" y="4597724"/>
            <a:ext cx="837846" cy="2064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6086165" y="3379304"/>
            <a:ext cx="633080" cy="2061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쿱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1.6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6742961" y="3380959"/>
            <a:ext cx="1230490" cy="2045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터보 </a:t>
            </a:r>
            <a:r>
              <a:rPr lang="en-US" altLang="ko-KR" sz="9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GDI </a:t>
            </a:r>
            <a:r>
              <a:rPr lang="ko-KR" altLang="en-US" sz="9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프레스티지 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954936" y="3662975"/>
            <a:ext cx="175560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차량조회 </a:t>
            </a:r>
            <a:r>
              <a:rPr lang="en-US" altLang="ko-KR" sz="900" spc="-150" dirty="0" smtClean="0">
                <a:solidFill>
                  <a:schemeClr val="bg1"/>
                </a:solidFill>
              </a:rPr>
              <a:t>3</a:t>
            </a:r>
            <a:r>
              <a:rPr lang="ko-KR" altLang="en-US" sz="900" spc="-150" dirty="0" smtClean="0">
                <a:solidFill>
                  <a:schemeClr val="bg1"/>
                </a:solidFill>
              </a:rPr>
              <a:t>회 이상에서 비공개 정보는</a:t>
            </a:r>
            <a:endParaRPr lang="en-US" altLang="ko-KR" sz="900" spc="-150" dirty="0" smtClean="0">
              <a:solidFill>
                <a:schemeClr val="bg1"/>
              </a:solidFill>
            </a:endParaRPr>
          </a:p>
          <a:p>
            <a:r>
              <a:rPr lang="ko-KR" altLang="en-US" sz="900" spc="-150" dirty="0" smtClean="0">
                <a:solidFill>
                  <a:schemeClr val="bg1"/>
                </a:solidFill>
              </a:rPr>
              <a:t>수정할 때  비노출할지 결정필요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10949"/>
              </p:ext>
            </p:extLst>
          </p:nvPr>
        </p:nvGraphicFramePr>
        <p:xfrm>
          <a:off x="1724296" y="1547915"/>
          <a:ext cx="6017623" cy="176421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198"/>
                <a:gridCol w="4819425"/>
              </a:tblGrid>
              <a:tr h="431268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주행거리 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현재기준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b="1" spc="-1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23640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추가 옵션 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0" spc="-15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303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판금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교환  여부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700" y="1671185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km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1174" y="1238817"/>
            <a:ext cx="1239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추가 상세 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9896" y="2550651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0/1,000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18186" y="1635707"/>
            <a:ext cx="1544867" cy="2509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주행거리를 입력해주세요</a:t>
            </a:r>
            <a:r>
              <a: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645649" y="2102189"/>
            <a:ext cx="113738" cy="637223"/>
            <a:chOff x="9173697" y="3254296"/>
            <a:chExt cx="113738" cy="726033"/>
          </a:xfrm>
        </p:grpSpPr>
        <p:sp>
          <p:nvSpPr>
            <p:cNvPr id="113" name="Track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9173697" y="3254296"/>
              <a:ext cx="113738" cy="7260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9184887" y="3280488"/>
              <a:ext cx="75824" cy="52200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Arrow Dow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9184888" y="3887995"/>
              <a:ext cx="75824" cy="52200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118185" y="2102189"/>
            <a:ext cx="3641202" cy="6372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추가 옵션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사고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기타 정보를 입력해주세요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Button"/>
          <p:cNvSpPr/>
          <p:nvPr/>
        </p:nvSpPr>
        <p:spPr>
          <a:xfrm>
            <a:off x="5307443" y="5936769"/>
            <a:ext cx="1179946" cy="424818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임시저장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6589172" y="5936769"/>
            <a:ext cx="1396588" cy="41925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다음 단계로</a:t>
            </a:r>
            <a:endParaRPr lang="en-US" altLang="ko-KR" sz="1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800" spc="-150" dirty="0"/>
              <a:t>차량사진등록 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73199" y="3461466"/>
            <a:ext cx="4594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C00000"/>
                </a:solidFill>
              </a:rPr>
              <a:t>* </a:t>
            </a:r>
            <a:r>
              <a:rPr lang="ko-KR" altLang="en-US" sz="900" spc="-150" dirty="0">
                <a:solidFill>
                  <a:srgbClr val="C00000"/>
                </a:solidFill>
              </a:rPr>
              <a:t> </a:t>
            </a:r>
            <a:r>
              <a:rPr lang="ko-KR" altLang="en-US" sz="900" spc="-150" dirty="0" smtClean="0">
                <a:solidFill>
                  <a:srgbClr val="C00000"/>
                </a:solidFill>
              </a:rPr>
              <a:t>실제 차량 정보를 정확하게 입력해주세요</a:t>
            </a:r>
            <a:r>
              <a:rPr lang="en-US" altLang="ko-KR" sz="900" spc="-150" dirty="0" smtClean="0">
                <a:solidFill>
                  <a:srgbClr val="C00000"/>
                </a:solidFill>
              </a:rPr>
              <a:t>. </a:t>
            </a:r>
            <a:r>
              <a:rPr lang="ko-KR" altLang="en-US" sz="900" spc="-150" dirty="0" smtClean="0">
                <a:solidFill>
                  <a:srgbClr val="C00000"/>
                </a:solidFill>
              </a:rPr>
              <a:t>실제 차량 정보와 상이할 경우 추후 견적이 달라질 수 있습니다</a:t>
            </a:r>
            <a:r>
              <a:rPr lang="en-US" altLang="ko-KR" sz="900" spc="-150" dirty="0" smtClean="0">
                <a:solidFill>
                  <a:srgbClr val="C00000"/>
                </a:solidFill>
              </a:rPr>
              <a:t>.</a:t>
            </a:r>
            <a:endParaRPr lang="en-US" altLang="ko-KR" sz="900" spc="-150" dirty="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423253" y="2982212"/>
            <a:ext cx="2616904" cy="1033164"/>
            <a:chOff x="8138182" y="2506679"/>
            <a:chExt cx="2616904" cy="1033164"/>
          </a:xfrm>
        </p:grpSpPr>
        <p:grpSp>
          <p:nvGrpSpPr>
            <p:cNvPr id="89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8138182" y="2557399"/>
              <a:ext cx="2616904" cy="982444"/>
              <a:chOff x="600076" y="3255997"/>
              <a:chExt cx="6210572" cy="1301845"/>
            </a:xfrm>
          </p:grpSpPr>
          <p:sp>
            <p:nvSpPr>
              <p:cNvPr id="91" name="Window Frame"/>
              <p:cNvSpPr/>
              <p:nvPr/>
            </p:nvSpPr>
            <p:spPr>
              <a:xfrm>
                <a:off x="600076" y="3255997"/>
                <a:ext cx="6210572" cy="13018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36301" y="3517889"/>
                <a:ext cx="5376925" cy="435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임시저장되었습니다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입력하신내용은 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[</a:t>
                </a: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마이페이지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]</a:t>
                </a: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에서 확인이 가능합니다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90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3037223" y="4055338"/>
                <a:ext cx="1525854" cy="30292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0483224" y="2506679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36090"/>
              </p:ext>
            </p:extLst>
          </p:nvPr>
        </p:nvGraphicFramePr>
        <p:xfrm>
          <a:off x="9546248" y="1094899"/>
          <a:ext cx="2227381" cy="19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사고이력 삭제</a:t>
                      </a: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판매자 이름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./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회원 연락처 업데이트</a:t>
                      </a: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41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2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140201" y="2988003"/>
            <a:ext cx="630612" cy="863807"/>
            <a:chOff x="3140201" y="3565781"/>
            <a:chExt cx="630612" cy="86380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2533797-4E5B-4C74-952C-04B35C747AEA}"/>
                </a:ext>
              </a:extLst>
            </p:cNvPr>
            <p:cNvSpPr/>
            <p:nvPr/>
          </p:nvSpPr>
          <p:spPr>
            <a:xfrm>
              <a:off x="3140202" y="3565781"/>
              <a:ext cx="630610" cy="2308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선택</a:t>
              </a:r>
              <a:r>
                <a:rPr lang="en-US" altLang="ko-KR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▼</a:t>
              </a:r>
              <a:endPara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82533797-4E5B-4C74-952C-04B35C747AEA}"/>
                </a:ext>
              </a:extLst>
            </p:cNvPr>
            <p:cNvSpPr/>
            <p:nvPr/>
          </p:nvSpPr>
          <p:spPr>
            <a:xfrm>
              <a:off x="3140201" y="3796614"/>
              <a:ext cx="630612" cy="6329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있음</a:t>
              </a:r>
              <a:endPara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없음</a:t>
              </a:r>
              <a:endPara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잘 모름</a:t>
              </a:r>
              <a:endParaRPr lang="ko-KR" altLang="en-US" sz="900" spc="-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855499" y="2988004"/>
            <a:ext cx="2903888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어느 부위</a:t>
            </a:r>
            <a:r>
              <a:rPr lang="en-US" altLang="ko-KR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몇 판 판금</a:t>
            </a:r>
            <a:r>
              <a:rPr lang="en-US" altLang="ko-KR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교환하였는지 입력해주세요</a:t>
            </a:r>
            <a:r>
              <a:rPr lang="en-US" altLang="ko-KR" sz="9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850" y="3857924"/>
            <a:ext cx="1120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판매자정보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56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44729"/>
              </p:ext>
            </p:extLst>
          </p:nvPr>
        </p:nvGraphicFramePr>
        <p:xfrm>
          <a:off x="1735013" y="4211849"/>
          <a:ext cx="6017623" cy="8311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7030"/>
                <a:gridCol w="4820593"/>
              </a:tblGrid>
              <a:tr h="431268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 </a:t>
                      </a:r>
                      <a:endParaRPr lang="en-US" sz="900" b="1" spc="-1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922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휴대전화번호 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152316" y="4731996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010    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152316" y="4315907"/>
            <a:ext cx="2262342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984112" y="4731996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834694" y="4731996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53940" y="4731997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50" y="4731997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410193" y="5216160"/>
            <a:ext cx="2008929" cy="212366"/>
            <a:chOff x="554563" y="2592239"/>
            <a:chExt cx="2008929" cy="212366"/>
          </a:xfrm>
        </p:grpSpPr>
        <p:sp>
          <p:nvSpPr>
            <p:cNvPr id="70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/>
            <p:cNvSpPr txBox="1"/>
            <p:nvPr/>
          </p:nvSpPr>
          <p:spPr>
            <a:xfrm>
              <a:off x="686119" y="2592239"/>
              <a:ext cx="187737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개인정보 수집 및 이용에  대한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필수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582813" y="5228104"/>
            <a:ext cx="1252312" cy="212366"/>
            <a:chOff x="554563" y="2592239"/>
            <a:chExt cx="1252312" cy="212366"/>
          </a:xfrm>
        </p:grpSpPr>
        <p:sp>
          <p:nvSpPr>
            <p:cNvPr id="74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abel"/>
            <p:cNvSpPr txBox="1"/>
            <p:nvPr/>
          </p:nvSpPr>
          <p:spPr>
            <a:xfrm>
              <a:off x="686119" y="2592239"/>
              <a:ext cx="112075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마케팅 활동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선택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423253" y="4089029"/>
            <a:ext cx="2053182" cy="1008518"/>
            <a:chOff x="8138182" y="3613496"/>
            <a:chExt cx="2053182" cy="1008518"/>
          </a:xfrm>
        </p:grpSpPr>
        <p:grpSp>
          <p:nvGrpSpPr>
            <p:cNvPr id="13" name="그룹 12"/>
            <p:cNvGrpSpPr/>
            <p:nvPr/>
          </p:nvGrpSpPr>
          <p:grpSpPr>
            <a:xfrm>
              <a:off x="8138182" y="3639570"/>
              <a:ext cx="2053182" cy="982444"/>
              <a:chOff x="6386804" y="4688039"/>
              <a:chExt cx="2053182" cy="982444"/>
            </a:xfrm>
          </p:grpSpPr>
          <p:grpSp>
            <p:nvGrpSpPr>
              <p:cNvPr id="83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6386804" y="4688039"/>
                <a:ext cx="2053182" cy="982444"/>
                <a:chOff x="600076" y="3255997"/>
                <a:chExt cx="4872718" cy="1301845"/>
              </a:xfrm>
            </p:grpSpPr>
            <p:sp>
              <p:nvSpPr>
                <p:cNvPr id="84" name="Window Frame"/>
                <p:cNvSpPr/>
                <p:nvPr/>
              </p:nvSpPr>
              <p:spPr>
                <a:xfrm>
                  <a:off x="600076" y="3255997"/>
                  <a:ext cx="4872718" cy="130184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036301" y="3517889"/>
                  <a:ext cx="4000268" cy="4350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저장 후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, 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차량 사진 등록페이지로</a:t>
                  </a:r>
                  <a:endPara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  <a:p>
                  <a:pPr algn="ctr"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이동하시겠습니까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900" noProof="1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Button" descr="&lt;SmartSettings&gt;&lt;SmartResize anchorLeft=&quot;None&quot; anchorTop=&quot;None&quot; anchorRight=&quot;Absolute&quot; anchorBottom=&quot;Absolut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20887" y="4055338"/>
                  <a:ext cx="1525854" cy="30292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5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7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7413395" y="5287596"/>
                <a:ext cx="642938" cy="2286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9869506" y="3613496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5566" y="1639404"/>
            <a:ext cx="8439370" cy="666844"/>
            <a:chOff x="515566" y="1639404"/>
            <a:chExt cx="8439370" cy="666844"/>
          </a:xfrm>
        </p:grpSpPr>
        <p:grpSp>
          <p:nvGrpSpPr>
            <p:cNvPr id="68" name="그룹 67"/>
            <p:cNvGrpSpPr/>
            <p:nvPr/>
          </p:nvGrpSpPr>
          <p:grpSpPr>
            <a:xfrm>
              <a:off x="515566" y="1639404"/>
              <a:ext cx="8439370" cy="666844"/>
              <a:chOff x="505811" y="3750933"/>
              <a:chExt cx="3991083" cy="1088848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15820" y="3750933"/>
                <a:ext cx="3981074" cy="1088848"/>
                <a:chOff x="515820" y="3750933"/>
                <a:chExt cx="3981074" cy="108884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15820" y="3750933"/>
                  <a:ext cx="3981074" cy="1088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515820" y="3770768"/>
                  <a:ext cx="3981074" cy="106901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505811" y="3758759"/>
                <a:ext cx="3957331" cy="105992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915100" y="1729939"/>
              <a:ext cx="2609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셀프 등록 </a:t>
              </a:r>
              <a:r>
                <a:rPr lang="ko-KR" altLang="en-US" sz="16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판매</a:t>
              </a:r>
              <a:endParaRPr lang="ko-KR" altLang="en-US" sz="11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784498" y="3035491"/>
            <a:ext cx="489578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사진 등록 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|   </a:t>
            </a:r>
            <a:r>
              <a:rPr lang="ko-KR" altLang="en-US" sz="10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차량의 외부이미지와 내부이미지를 다양하게 등록해주세요</a:t>
            </a:r>
            <a:r>
              <a:rPr lang="en-US" altLang="ko-KR" sz="10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1936784" y="3579254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pc="-150" dirty="0" smtClean="0"/>
              <a:t>대표 사진 등록  </a:t>
            </a:r>
            <a:r>
              <a:rPr lang="en-US" altLang="ko-KR" sz="900" b="1" spc="-150" dirty="0" smtClean="0">
                <a:solidFill>
                  <a:srgbClr val="0070C0"/>
                </a:solidFill>
              </a:rPr>
              <a:t>*</a:t>
            </a:r>
            <a:endParaRPr lang="en-US" altLang="ko-KR" sz="900" b="1" spc="-150" dirty="0">
              <a:solidFill>
                <a:srgbClr val="0070C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0341" y="335892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023694" y="440003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상세 사진 등록</a:t>
            </a:r>
            <a:endParaRPr lang="en-US" altLang="ko-KR" sz="900" b="1" spc="-15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288338" y="458466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최대 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20913" y="334345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466823" y="334345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08542" y="334345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0341" y="4348565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56251" y="4348565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497970" y="4348565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39689" y="4348565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6181408" y="4348565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3125" y="3382051"/>
            <a:ext cx="623091" cy="592447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788200" y="4029795"/>
            <a:ext cx="1936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 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판매 차량 상세 페이지 첫 이미지로 보여집니다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8020796" y="3906304"/>
            <a:ext cx="2141303" cy="836318"/>
            <a:chOff x="8138182" y="2506679"/>
            <a:chExt cx="2616904" cy="1033164"/>
          </a:xfrm>
        </p:grpSpPr>
        <p:grpSp>
          <p:nvGrpSpPr>
            <p:cNvPr id="194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8138182" y="2557399"/>
              <a:ext cx="2616904" cy="982444"/>
              <a:chOff x="600076" y="3255997"/>
              <a:chExt cx="6210572" cy="1301845"/>
            </a:xfrm>
          </p:grpSpPr>
          <p:sp>
            <p:nvSpPr>
              <p:cNvPr id="196" name="Window Frame"/>
              <p:cNvSpPr/>
              <p:nvPr/>
            </p:nvSpPr>
            <p:spPr>
              <a:xfrm>
                <a:off x="600076" y="3255997"/>
                <a:ext cx="6210572" cy="13018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36301" y="3517889"/>
                <a:ext cx="5376925" cy="18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대표 사진을 등록해주세요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90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3037223" y="4055338"/>
                <a:ext cx="1525854" cy="30292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10387464" y="2506679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355"/>
              </p:ext>
            </p:extLst>
          </p:nvPr>
        </p:nvGraphicFramePr>
        <p:xfrm>
          <a:off x="9546248" y="1094899"/>
          <a:ext cx="2227381" cy="19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pc="-150" baseline="0" dirty="0" err="1" smtClean="0"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외부 전후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계기판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등록증</a:t>
                      </a: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선택값은 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6-10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개 </a:t>
                      </a: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;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안내문구 추가</a:t>
                      </a: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67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4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5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65" name="Button"/>
          <p:cNvSpPr/>
          <p:nvPr/>
        </p:nvSpPr>
        <p:spPr>
          <a:xfrm>
            <a:off x="5059486" y="6012672"/>
            <a:ext cx="1179946" cy="36515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임시저장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6333033" y="6012672"/>
            <a:ext cx="1396588" cy="360371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다음 단계로</a:t>
            </a:r>
            <a:endParaRPr lang="en-US" altLang="ko-KR" sz="1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800" spc="-150" dirty="0" smtClean="0"/>
              <a:t>매각방식 선택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/>
          <p:nvPr/>
        </p:nvSpPr>
        <p:spPr>
          <a:xfrm>
            <a:off x="2007614" y="6010172"/>
            <a:ext cx="1396588" cy="360371"/>
          </a:xfrm>
          <a:prstGeom prst="roundRect">
            <a:avLst>
              <a:gd name="adj" fmla="val 11182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이전 단계로</a:t>
            </a:r>
            <a:endParaRPr lang="en-US" altLang="ko-KR" sz="1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800" spc="-150" dirty="0" smtClean="0"/>
              <a:t>차량정보등록 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00" name="TextBox 99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2007614" y="2744933"/>
              <a:ext cx="2999815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564794" y="335795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차량 후면 사진</a:t>
            </a:r>
            <a:endParaRPr lang="ko-KR" altLang="en-US" sz="800" spc="-150" dirty="0"/>
          </a:p>
        </p:txBody>
      </p:sp>
      <p:sp>
        <p:nvSpPr>
          <p:cNvPr id="57" name="TextBox 56"/>
          <p:cNvSpPr txBox="1"/>
          <p:nvPr/>
        </p:nvSpPr>
        <p:spPr>
          <a:xfrm>
            <a:off x="4424338" y="3355589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내부 계기판 사진</a:t>
            </a:r>
            <a:endParaRPr lang="ko-KR" altLang="en-US" sz="800" spc="-150" dirty="0"/>
          </a:p>
        </p:txBody>
      </p:sp>
      <p:sp>
        <p:nvSpPr>
          <p:cNvPr id="58" name="TextBox 57"/>
          <p:cNvSpPr txBox="1"/>
          <p:nvPr/>
        </p:nvSpPr>
        <p:spPr>
          <a:xfrm>
            <a:off x="5272040" y="3355589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차량등록증사진</a:t>
            </a:r>
            <a:endParaRPr lang="ko-KR" altLang="en-US" sz="800" spc="-150" dirty="0"/>
          </a:p>
        </p:txBody>
      </p:sp>
      <p:sp>
        <p:nvSpPr>
          <p:cNvPr id="59" name="TextBox 58"/>
          <p:cNvSpPr txBox="1"/>
          <p:nvPr/>
        </p:nvSpPr>
        <p:spPr>
          <a:xfrm>
            <a:off x="5255496" y="3648979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</a:rPr>
              <a:t>주의</a:t>
            </a:r>
            <a:r>
              <a:rPr lang="en-US" altLang="ko-KR" sz="800" spc="-150" dirty="0" smtClean="0">
                <a:solidFill>
                  <a:srgbClr val="FF0000"/>
                </a:solidFill>
              </a:rPr>
              <a:t>! </a:t>
            </a:r>
            <a:r>
              <a:rPr lang="ko-KR" altLang="en-US" sz="800" spc="-150" dirty="0" smtClean="0">
                <a:solidFill>
                  <a:srgbClr val="FF0000"/>
                </a:solidFill>
              </a:rPr>
              <a:t>주민등록번호 등의</a:t>
            </a:r>
            <a:endParaRPr lang="en-US" altLang="ko-KR" sz="800" spc="-150" dirty="0" smtClean="0">
              <a:solidFill>
                <a:srgbClr val="FF0000"/>
              </a:solidFill>
            </a:endParaRPr>
          </a:p>
          <a:p>
            <a:r>
              <a:rPr lang="ko-KR" altLang="en-US" sz="800" spc="-150" dirty="0" smtClean="0">
                <a:solidFill>
                  <a:srgbClr val="FF0000"/>
                </a:solidFill>
              </a:rPr>
              <a:t>개인정보는 가려서 올려주세요</a:t>
            </a:r>
            <a:r>
              <a:rPr lang="en-US" altLang="ko-KR" sz="800" spc="-150" dirty="0" smtClean="0">
                <a:solidFill>
                  <a:srgbClr val="FF0000"/>
                </a:solidFill>
              </a:rPr>
              <a:t>.</a:t>
            </a:r>
            <a:endParaRPr lang="ko-KR" altLang="en-US" sz="800" spc="-15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020795" y="4868278"/>
            <a:ext cx="2141303" cy="836320"/>
            <a:chOff x="8020795" y="4868278"/>
            <a:chExt cx="2141303" cy="836320"/>
          </a:xfrm>
        </p:grpSpPr>
        <p:grpSp>
          <p:nvGrpSpPr>
            <p:cNvPr id="60" name="그룹 59"/>
            <p:cNvGrpSpPr/>
            <p:nvPr/>
          </p:nvGrpSpPr>
          <p:grpSpPr>
            <a:xfrm>
              <a:off x="8020795" y="4868278"/>
              <a:ext cx="2141303" cy="836320"/>
              <a:chOff x="8138183" y="2506679"/>
              <a:chExt cx="2616905" cy="1033166"/>
            </a:xfrm>
          </p:grpSpPr>
          <p:grpSp>
            <p:nvGrpSpPr>
              <p:cNvPr id="61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8138183" y="2557399"/>
                <a:ext cx="2616905" cy="982446"/>
                <a:chOff x="600079" y="3255996"/>
                <a:chExt cx="6210574" cy="1301847"/>
              </a:xfrm>
            </p:grpSpPr>
            <p:sp>
              <p:nvSpPr>
                <p:cNvPr id="63" name="Window Frame"/>
                <p:cNvSpPr/>
                <p:nvPr/>
              </p:nvSpPr>
              <p:spPr>
                <a:xfrm>
                  <a:off x="600079" y="3255996"/>
                  <a:ext cx="6210574" cy="130184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36300" y="3517889"/>
                  <a:ext cx="5376924" cy="2267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저장 후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, 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다음단계로 이동하시겠습니까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900" spc="-150" noProof="1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Button" descr="&lt;SmartSettings&gt;&lt;SmartResize anchorLeft=&quot;None&quot; anchorTop=&quot;None&quot; anchorRight=&quot;Absolute&quot; anchorBottom=&quot;Absolute&quot; /&gt;&lt;/SmartSettings&gt;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078343" y="4057988"/>
                  <a:ext cx="1525853" cy="30292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5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10387464" y="2506679"/>
                <a:ext cx="229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80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9185504" y="5399250"/>
              <a:ext cx="526089" cy="18504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5621" y="510817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61531" y="510817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503250" y="510817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44969" y="510817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6186688" y="5108170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789879" y="5766726"/>
            <a:ext cx="2621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많은 사진을 등록하시면 더 정확한 견적을 확인하실 수 있습니다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804335" y="335795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smtClean="0"/>
              <a:t>차량 </a:t>
            </a:r>
            <a:r>
              <a:rPr lang="ko-KR" altLang="en-US" sz="800" spc="-150" smtClean="0"/>
              <a:t>전면 </a:t>
            </a:r>
            <a:r>
              <a:rPr lang="ko-KR" altLang="en-US" sz="800" spc="-150" dirty="0" smtClean="0"/>
              <a:t>사진</a:t>
            </a:r>
            <a:endParaRPr lang="ko-KR" altLang="en-US" sz="800" spc="-150" dirty="0"/>
          </a:p>
        </p:txBody>
      </p:sp>
      <p:sp>
        <p:nvSpPr>
          <p:cNvPr id="88" name="TextBox 87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97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33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35" name="그룹 34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셀프 등록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Button"/>
          <p:cNvSpPr/>
          <p:nvPr/>
        </p:nvSpPr>
        <p:spPr>
          <a:xfrm>
            <a:off x="6681659" y="5896244"/>
            <a:ext cx="1310536" cy="360371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매각방식 선택하기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2007614" y="5893744"/>
            <a:ext cx="1396588" cy="360371"/>
          </a:xfrm>
          <a:prstGeom prst="roundRect">
            <a:avLst>
              <a:gd name="adj" fmla="val 11182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이전 단계로</a:t>
            </a:r>
            <a:endParaRPr lang="en-US" altLang="ko-KR" sz="1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800" spc="-150" dirty="0" smtClean="0"/>
              <a:t>차량사진등록 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ody" descr="&lt;SmartSettings&gt;&lt;SmartResize anchorLeft=&quot;Absolute&quot; anchorTop=&quot;Absolute&quot; anchorRight=&quot;Absolute&quot; anchorBottom=&quot;Relativ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3341818" y="3182507"/>
            <a:ext cx="31995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400"/>
              </a:spcAft>
            </a:pPr>
            <a:r>
              <a:rPr lang="ko-KR" altLang="en-US" sz="1000" spc="-150" noProof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입력하신 차량 정보를 확인하시고 매각 방식을 선택하세요</a:t>
            </a:r>
            <a:r>
              <a:rPr lang="en-US" altLang="ko-KR" sz="1000" spc="-150" noProof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1000" spc="-150" noProof="1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2641" y="3456596"/>
            <a:ext cx="5989554" cy="2316947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321705" y="4499653"/>
            <a:ext cx="1229824" cy="2308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차량 전체 입력 정보 출력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007614" y="2460455"/>
            <a:ext cx="5989554" cy="343731"/>
            <a:chOff x="2007614" y="2407783"/>
            <a:chExt cx="5989554" cy="343731"/>
          </a:xfrm>
        </p:grpSpPr>
        <p:sp>
          <p:nvSpPr>
            <p:cNvPr id="116" name="TextBox 115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007614" y="2744933"/>
              <a:ext cx="4271266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2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33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48716" y="2604074"/>
            <a:ext cx="4047213" cy="2198515"/>
            <a:chOff x="3148716" y="2604074"/>
            <a:chExt cx="4047213" cy="2198515"/>
          </a:xfrm>
        </p:grpSpPr>
        <p:sp>
          <p:nvSpPr>
            <p:cNvPr id="44" name="Window Frame"/>
            <p:cNvSpPr/>
            <p:nvPr/>
          </p:nvSpPr>
          <p:spPr>
            <a:xfrm>
              <a:off x="3148716" y="2604075"/>
              <a:ext cx="4047213" cy="21985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2461" y="2604074"/>
              <a:ext cx="373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7" name="Button"/>
            <p:cNvSpPr/>
            <p:nvPr/>
          </p:nvSpPr>
          <p:spPr>
            <a:xfrm>
              <a:off x="3586306" y="3837769"/>
              <a:ext cx="1310536" cy="567255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경매 시작하기</a:t>
              </a:r>
              <a:endParaRPr lang="en-US" sz="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/>
            <p:nvPr/>
          </p:nvSpPr>
          <p:spPr>
            <a:xfrm>
              <a:off x="5334432" y="3837768"/>
              <a:ext cx="1310536" cy="567255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상담 신청하기</a:t>
              </a:r>
              <a:endParaRPr lang="en-US" sz="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625059" y="3145271"/>
              <a:ext cx="1233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pc="-150" dirty="0"/>
                <a:t>경쟁 입찰을 통한 </a:t>
              </a:r>
              <a:endParaRPr lang="en-US" altLang="ko-KR" sz="1200" spc="-150" dirty="0" smtClean="0"/>
            </a:p>
            <a:p>
              <a:pPr algn="ctr"/>
              <a:r>
                <a:rPr lang="ko-KR" altLang="en-US" sz="1200" spc="-150" dirty="0" smtClean="0"/>
                <a:t>다양한 </a:t>
              </a:r>
              <a:r>
                <a:rPr lang="ko-KR" altLang="en-US" sz="1200" spc="-150" dirty="0"/>
                <a:t>견적 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75589" y="3237603"/>
              <a:ext cx="12282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pc="-150" dirty="0"/>
                <a:t>5분안에 즉시견적</a:t>
              </a: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33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</p:spPr>
        <p:txBody>
          <a:bodyPr/>
          <a:lstStyle/>
          <a:p>
            <a:r>
              <a:rPr lang="ko-KR" altLang="en-US" dirty="0" smtClean="0"/>
              <a:t>셀프등록 판매를 신청완료 후 제공되는 페이지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35" name="그룹 34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셀프 등록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37" y="1839522"/>
            <a:ext cx="4523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/>
              <a:t>직접 등록해서 경매 또는 견적을 진행하여 높은 가격에 판매</a:t>
            </a:r>
            <a:r>
              <a:rPr lang="en-US" altLang="ko-KR" sz="1000" spc="-150" dirty="0"/>
              <a:t>!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12132" y="3251894"/>
            <a:ext cx="2762938" cy="1260016"/>
            <a:chOff x="7036148" y="4578679"/>
            <a:chExt cx="2767941" cy="1440201"/>
          </a:xfrm>
        </p:grpSpPr>
        <p:grpSp>
          <p:nvGrpSpPr>
            <p:cNvPr id="56" name="그룹 55"/>
            <p:cNvGrpSpPr/>
            <p:nvPr/>
          </p:nvGrpSpPr>
          <p:grpSpPr>
            <a:xfrm>
              <a:off x="7036148" y="4578679"/>
              <a:ext cx="2767941" cy="1440201"/>
              <a:chOff x="8138183" y="2506679"/>
              <a:chExt cx="2616904" cy="1033163"/>
            </a:xfrm>
          </p:grpSpPr>
          <p:grpSp>
            <p:nvGrpSpPr>
              <p:cNvPr id="57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8138183" y="2557399"/>
                <a:ext cx="2616904" cy="982443"/>
                <a:chOff x="600079" y="3255998"/>
                <a:chExt cx="6210573" cy="1301844"/>
              </a:xfrm>
            </p:grpSpPr>
            <p:sp>
              <p:nvSpPr>
                <p:cNvPr id="59" name="Window Frame"/>
                <p:cNvSpPr/>
                <p:nvPr/>
              </p:nvSpPr>
              <p:spPr>
                <a:xfrm>
                  <a:off x="600079" y="3255998"/>
                  <a:ext cx="6210573" cy="130184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056525" y="3616439"/>
                  <a:ext cx="5376924" cy="1504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판매상담 신청하시겠습니까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endParaRPr lang="en-US" sz="900" spc="-150" noProof="1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Button" descr="&lt;SmartSettings&gt;&lt;SmartResize anchorLeft=&quot;None&quot; anchorTop=&quot;None&quot; anchorRight=&quot;Absolute&quot; anchorBottom=&quot;Absolute&quot; /&gt;&lt;/SmartSettings&gt;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058497" y="4150177"/>
                  <a:ext cx="1525854" cy="213062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5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0387464" y="2506679"/>
                <a:ext cx="229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62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8476549" y="5591196"/>
              <a:ext cx="680046" cy="22413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814670" y="3252600"/>
            <a:ext cx="2767941" cy="1260017"/>
            <a:chOff x="7036147" y="4578678"/>
            <a:chExt cx="2767941" cy="1440202"/>
          </a:xfrm>
        </p:grpSpPr>
        <p:grpSp>
          <p:nvGrpSpPr>
            <p:cNvPr id="87" name="그룹 86"/>
            <p:cNvGrpSpPr/>
            <p:nvPr/>
          </p:nvGrpSpPr>
          <p:grpSpPr>
            <a:xfrm>
              <a:off x="7036147" y="4578678"/>
              <a:ext cx="2767941" cy="1440202"/>
              <a:chOff x="8138182" y="2506679"/>
              <a:chExt cx="2616904" cy="1033164"/>
            </a:xfrm>
          </p:grpSpPr>
          <p:grpSp>
            <p:nvGrpSpPr>
              <p:cNvPr id="89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8138182" y="2557399"/>
                <a:ext cx="2616904" cy="982444"/>
                <a:chOff x="600076" y="3255997"/>
                <a:chExt cx="6210572" cy="1301845"/>
              </a:xfrm>
            </p:grpSpPr>
            <p:sp>
              <p:nvSpPr>
                <p:cNvPr id="91" name="Window Frame"/>
                <p:cNvSpPr/>
                <p:nvPr/>
              </p:nvSpPr>
              <p:spPr>
                <a:xfrm>
                  <a:off x="600076" y="3255997"/>
                  <a:ext cx="6210572" cy="130184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56525" y="3562872"/>
                  <a:ext cx="5376924" cy="3567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바로 경매를 시작하시겠습니까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</a:p>
                <a:p>
                  <a:pPr algn="ctr">
                    <a:spcAft>
                      <a:spcPts val="400"/>
                    </a:spcAft>
                  </a:pPr>
                  <a:r>
                    <a:rPr 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(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경매는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24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시간동안 진행되며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, </a:t>
                  </a: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마이페이지에서 확인가능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rPr>
                    <a:t>)</a:t>
                  </a:r>
                  <a:endParaRPr lang="en-US" sz="900" spc="-150" noProof="1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utton" descr="&lt;SmartSettings&gt;&lt;SmartResize anchorLeft=&quot;None&quot; anchorTop=&quot;None&quot; anchorRight=&quot;Absolute&quot; anchorBottom=&quot;Absolute&quot; /&gt;&lt;/SmartSettings&gt;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058497" y="4150177"/>
                  <a:ext cx="1525854" cy="213062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900" spc="-1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0387464" y="2506679"/>
                <a:ext cx="229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88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476549" y="5591196"/>
              <a:ext cx="680046" cy="22413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pc="-1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07614" y="2460455"/>
            <a:ext cx="6022103" cy="343731"/>
            <a:chOff x="2007614" y="2407783"/>
            <a:chExt cx="6022103" cy="343731"/>
          </a:xfrm>
        </p:grpSpPr>
        <p:sp>
          <p:nvSpPr>
            <p:cNvPr id="77" name="TextBox 76"/>
            <p:cNvSpPr txBox="1"/>
            <p:nvPr/>
          </p:nvSpPr>
          <p:spPr>
            <a:xfrm>
              <a:off x="2009377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59864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1035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차량사진 등록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48486" y="2407783"/>
              <a:ext cx="106531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매각방식선택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26876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007614" y="2744933"/>
              <a:ext cx="60221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818779" y="3019937"/>
            <a:ext cx="665567" cy="2308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smtClean="0">
                <a:solidFill>
                  <a:schemeClr val="bg1"/>
                </a:solidFill>
              </a:rPr>
              <a:t>경매선택시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87341" y="3026718"/>
            <a:ext cx="665567" cy="2308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상담선택시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04360" y="5205323"/>
            <a:ext cx="3089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 smtClean="0">
                <a:latin typeface="+mn-ea"/>
              </a:rPr>
              <a:t>경매가 시작되었습니다</a:t>
            </a:r>
            <a:r>
              <a:rPr lang="en-US" altLang="ko-KR" sz="1100" b="1" spc="-150" dirty="0" smtClean="0">
                <a:latin typeface="+mn-ea"/>
              </a:rPr>
              <a:t>.</a:t>
            </a:r>
          </a:p>
          <a:p>
            <a:pPr algn="ctr"/>
            <a:r>
              <a:rPr lang="ko-KR" altLang="en-US" sz="1000" spc="-150" dirty="0" smtClean="0">
                <a:latin typeface="+mn-ea"/>
              </a:rPr>
              <a:t>경매 현황은 마이페이지에서 확인이 가능합니다</a:t>
            </a:r>
            <a:r>
              <a:rPr lang="en-US" altLang="ko-KR" sz="1000" spc="-150" dirty="0" smtClean="0">
                <a:latin typeface="+mn-ea"/>
              </a:rPr>
              <a:t>.</a:t>
            </a:r>
          </a:p>
        </p:txBody>
      </p:sp>
      <p:sp>
        <p:nvSpPr>
          <p:cNvPr id="96" name="Button"/>
          <p:cNvSpPr/>
          <p:nvPr/>
        </p:nvSpPr>
        <p:spPr>
          <a:xfrm>
            <a:off x="1982331" y="5817198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3257779" y="5817198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마이페이지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76872" y="4794344"/>
            <a:ext cx="2215802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신청 번호 </a:t>
            </a:r>
            <a:r>
              <a:rPr lang="en-US" altLang="ko-KR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: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XXXXXXXNNNXXX</a:t>
            </a:r>
            <a:endParaRPr lang="en-US" altLang="ko-KR" sz="900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3457" y="5130851"/>
            <a:ext cx="30893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 smtClean="0">
                <a:latin typeface="+mn-ea"/>
              </a:rPr>
              <a:t>신청이 완료되었습니다</a:t>
            </a:r>
            <a:r>
              <a:rPr lang="en-US" altLang="ko-KR" sz="1100" b="1" spc="-150" dirty="0" smtClean="0">
                <a:latin typeface="+mn-ea"/>
              </a:rPr>
              <a:t>.</a:t>
            </a:r>
          </a:p>
          <a:p>
            <a:pPr algn="ctr"/>
            <a:r>
              <a:rPr lang="ko-KR" altLang="en-US" sz="1000" spc="-150" dirty="0" smtClean="0">
                <a:latin typeface="+mn-ea"/>
              </a:rPr>
              <a:t>신청하신 정보는 마이페이지에서 확인이 가능하며</a:t>
            </a:r>
            <a:endParaRPr lang="en-US" altLang="ko-KR" sz="1000" spc="-150" dirty="0" smtClean="0">
              <a:latin typeface="+mn-ea"/>
            </a:endParaRPr>
          </a:p>
          <a:p>
            <a:pPr algn="ctr"/>
            <a:r>
              <a:rPr lang="ko-KR" altLang="en-US" sz="1000" spc="-150" dirty="0" smtClean="0">
                <a:latin typeface="+mn-ea"/>
              </a:rPr>
              <a:t>고객님의 연락처로 상담원이 안내를 드립니다</a:t>
            </a:r>
            <a:r>
              <a:rPr lang="en-US" altLang="ko-KR" sz="1000" spc="-150" dirty="0" smtClean="0">
                <a:latin typeface="+mn-ea"/>
              </a:rPr>
              <a:t>.</a:t>
            </a:r>
          </a:p>
          <a:p>
            <a:pPr algn="ctr"/>
            <a:r>
              <a:rPr lang="en-US" altLang="ko-KR" sz="1000" spc="-150" dirty="0" smtClean="0">
                <a:latin typeface="+mn-ea"/>
              </a:rPr>
              <a:t>(</a:t>
            </a:r>
            <a:r>
              <a:rPr lang="ko-KR" altLang="en-US" sz="1000" spc="-150" dirty="0" smtClean="0">
                <a:latin typeface="+mn-ea"/>
              </a:rPr>
              <a:t>영업일 기준</a:t>
            </a:r>
            <a:r>
              <a:rPr lang="en-US" altLang="ko-KR" sz="1000" spc="-150" dirty="0" smtClean="0">
                <a:latin typeface="+mn-ea"/>
              </a:rPr>
              <a:t>NN~NN</a:t>
            </a:r>
            <a:r>
              <a:rPr lang="ko-KR" altLang="en-US" sz="1000" spc="-150" dirty="0" smtClean="0">
                <a:latin typeface="+mn-ea"/>
              </a:rPr>
              <a:t>일 소요</a:t>
            </a:r>
            <a:r>
              <a:rPr lang="en-US" altLang="ko-KR" sz="1000" spc="-150" dirty="0" smtClean="0">
                <a:latin typeface="+mn-ea"/>
              </a:rPr>
              <a:t>)</a:t>
            </a:r>
          </a:p>
        </p:txBody>
      </p:sp>
      <p:sp>
        <p:nvSpPr>
          <p:cNvPr id="101" name="Button"/>
          <p:cNvSpPr/>
          <p:nvPr/>
        </p:nvSpPr>
        <p:spPr>
          <a:xfrm>
            <a:off x="5651428" y="6066485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6926876" y="6066485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마이페이지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745969" y="4795980"/>
            <a:ext cx="2215802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신청 번호 </a:t>
            </a:r>
            <a:r>
              <a:rPr lang="en-US" altLang="ko-KR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: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XXXXXXXNNNXXX</a:t>
            </a:r>
            <a:endParaRPr lang="en-US" altLang="ko-KR" sz="900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074696" y="4428877"/>
            <a:ext cx="304608" cy="2782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6658923" y="4445974"/>
            <a:ext cx="304608" cy="2782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295465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 smtClean="0">
                <a:latin typeface="+mn-ea"/>
              </a:rPr>
              <a:t>내차팔기</a:t>
            </a:r>
            <a:endParaRPr lang="en-US" altLang="ko-KR" sz="5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000" spc="-150" dirty="0" smtClean="0">
                <a:latin typeface="+mn-ea"/>
              </a:rPr>
              <a:t>무평가 판매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0.4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7623" y="3675159"/>
            <a:ext cx="8926701" cy="2021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셀프등록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셀프등록 판매를 신청할 수 있는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39" name="텍스트 개체 틀 1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1207210" y="305513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내가 직접 등록</a:t>
            </a:r>
            <a:endParaRPr lang="en-US" altLang="ko-KR" sz="1100" spc="-15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1715" y="1652593"/>
            <a:ext cx="6290538" cy="528817"/>
            <a:chOff x="831715" y="1939509"/>
            <a:chExt cx="6290538" cy="528817"/>
          </a:xfrm>
        </p:grpSpPr>
        <p:sp>
          <p:nvSpPr>
            <p:cNvPr id="146" name="TextBox 145"/>
            <p:cNvSpPr txBox="1"/>
            <p:nvPr/>
          </p:nvSpPr>
          <p:spPr>
            <a:xfrm>
              <a:off x="831716" y="1939509"/>
              <a:ext cx="1917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 smtClean="0">
                  <a:latin typeface="+mn-ea"/>
                </a:rPr>
                <a:t>무평가 판매 서비스 소개</a:t>
              </a:r>
              <a:endParaRPr lang="en-US" altLang="ko-KR" sz="1400" spc="-150" dirty="0">
                <a:latin typeface="+mn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31715" y="2222105"/>
              <a:ext cx="62905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/>
                <a:t>무평가 판매 는 내 차의 정보를 직접 등록하여 즉시 견적이 가능하며</a:t>
              </a:r>
              <a:r>
                <a:rPr lang="en-US" altLang="ko-KR" sz="1000" spc="-150" dirty="0" smtClean="0"/>
                <a:t>, </a:t>
              </a:r>
              <a:r>
                <a:rPr lang="ko-KR" altLang="en-US" sz="1000" spc="-150" dirty="0" smtClean="0"/>
                <a:t>판매까지 빠르게 진행하실 수 있는 서비스입니다</a:t>
              </a:r>
              <a:r>
                <a:rPr lang="en-US" altLang="ko-KR" sz="1000" spc="-150" dirty="0" smtClean="0"/>
                <a:t>.</a:t>
              </a:r>
              <a:endParaRPr lang="ko-KR" altLang="en-US" sz="1000" spc="-15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1207208" y="3237966"/>
            <a:ext cx="23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내 차의 정보를 직접 등록하여 편리하게 판매절차를 진행할 수 있습니다</a:t>
            </a:r>
            <a:r>
              <a:rPr lang="en-US" altLang="ko-KR" sz="1000" spc="-150" dirty="0" smtClean="0"/>
              <a:t>.</a:t>
            </a:r>
            <a:endParaRPr lang="ko-KR" altLang="en-US" sz="1000" spc="-150" dirty="0"/>
          </a:p>
        </p:txBody>
      </p:sp>
      <p:sp>
        <p:nvSpPr>
          <p:cNvPr id="192" name="TextBox 191"/>
          <p:cNvSpPr txBox="1"/>
          <p:nvPr/>
        </p:nvSpPr>
        <p:spPr>
          <a:xfrm>
            <a:off x="3710867" y="3022682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즉시 견적</a:t>
            </a:r>
            <a:endParaRPr lang="en-US" altLang="ko-KR" sz="1100" spc="-150" dirty="0">
              <a:latin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10865" y="3203941"/>
            <a:ext cx="23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차량 정보를 토대로 정확하고 빠른 견적을 바로 확인하실 수 있습니다</a:t>
            </a:r>
            <a:r>
              <a:rPr lang="en-US" altLang="ko-KR" sz="1000" spc="-150" dirty="0" smtClean="0"/>
              <a:t>.</a:t>
            </a:r>
            <a:endParaRPr lang="ko-KR" altLang="en-US" sz="1000" spc="-150" dirty="0"/>
          </a:p>
        </p:txBody>
      </p:sp>
      <p:sp>
        <p:nvSpPr>
          <p:cNvPr id="194" name="TextBox 193"/>
          <p:cNvSpPr txBox="1"/>
          <p:nvPr/>
        </p:nvSpPr>
        <p:spPr>
          <a:xfrm>
            <a:off x="6189762" y="301475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바로 판매 가능</a:t>
            </a:r>
            <a:endParaRPr lang="en-US" altLang="ko-KR" sz="1100" spc="-150" dirty="0">
              <a:latin typeface="+mn-e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89762" y="3196001"/>
            <a:ext cx="23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/>
              <a:t>판매를 결정하셨다면</a:t>
            </a:r>
            <a:r>
              <a:rPr lang="en-US" altLang="ko-KR" sz="1000" spc="-150" dirty="0" smtClean="0"/>
              <a:t>, </a:t>
            </a:r>
            <a:r>
              <a:rPr lang="ko-KR" altLang="en-US" sz="1000" spc="-150" dirty="0" smtClean="0"/>
              <a:t>안전하게 차량 탁송과 거래를 바로  도와드립니다</a:t>
            </a:r>
            <a:r>
              <a:rPr lang="en-US" altLang="ko-KR" sz="1000" spc="-150" dirty="0" smtClean="0"/>
              <a:t>.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1224709" y="2251293"/>
            <a:ext cx="2300719" cy="770655"/>
            <a:chOff x="505811" y="3750933"/>
            <a:chExt cx="3991083" cy="1088848"/>
          </a:xfrm>
        </p:grpSpPr>
        <p:grpSp>
          <p:nvGrpSpPr>
            <p:cNvPr id="197" name="그룹 19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직선 연결선 19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/>
          <p:cNvGrpSpPr/>
          <p:nvPr/>
        </p:nvGrpSpPr>
        <p:grpSpPr>
          <a:xfrm>
            <a:off x="3708423" y="2255195"/>
            <a:ext cx="2300719" cy="737998"/>
            <a:chOff x="505811" y="3750933"/>
            <a:chExt cx="3991083" cy="1088848"/>
          </a:xfrm>
        </p:grpSpPr>
        <p:grpSp>
          <p:nvGrpSpPr>
            <p:cNvPr id="202" name="그룹 20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직선 연결선 20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6205015" y="2242966"/>
            <a:ext cx="2300719" cy="735925"/>
            <a:chOff x="505811" y="3750933"/>
            <a:chExt cx="3991083" cy="1088848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직선 연결선 20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177914" y="3884258"/>
            <a:ext cx="3974532" cy="1715505"/>
            <a:chOff x="901322" y="4170148"/>
            <a:chExt cx="4071343" cy="2071938"/>
          </a:xfrm>
        </p:grpSpPr>
        <p:grpSp>
          <p:nvGrpSpPr>
            <p:cNvPr id="7" name="그룹 6"/>
            <p:cNvGrpSpPr/>
            <p:nvPr/>
          </p:nvGrpSpPr>
          <p:grpSpPr>
            <a:xfrm>
              <a:off x="1340909" y="4170148"/>
              <a:ext cx="3159105" cy="1872036"/>
              <a:chOff x="1207208" y="4090614"/>
              <a:chExt cx="3619871" cy="2145079"/>
            </a:xfrm>
          </p:grpSpPr>
          <p:sp>
            <p:nvSpPr>
              <p:cNvPr id="219" name="Border"/>
              <p:cNvSpPr/>
              <p:nvPr/>
            </p:nvSpPr>
            <p:spPr>
              <a:xfrm>
                <a:off x="1207208" y="4090614"/>
                <a:ext cx="3619871" cy="21450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0" name="Line"/>
              <p:cNvCxnSpPr/>
              <p:nvPr/>
            </p:nvCxnSpPr>
            <p:spPr>
              <a:xfrm>
                <a:off x="1207208" y="4090614"/>
                <a:ext cx="3619871" cy="2145079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Line"/>
              <p:cNvCxnSpPr/>
              <p:nvPr/>
            </p:nvCxnSpPr>
            <p:spPr>
              <a:xfrm flipV="1">
                <a:off x="1207208" y="4090614"/>
                <a:ext cx="3619871" cy="2145079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2569450" y="6155732"/>
              <a:ext cx="702022" cy="86354"/>
              <a:chOff x="2953286" y="5845938"/>
              <a:chExt cx="913928" cy="112420"/>
            </a:xfrm>
          </p:grpSpPr>
          <p:sp>
            <p:nvSpPr>
              <p:cNvPr id="216" name="Indicator 3"/>
              <p:cNvSpPr/>
              <p:nvPr/>
            </p:nvSpPr>
            <p:spPr>
              <a:xfrm>
                <a:off x="3284386" y="5849199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Indicator 2"/>
              <p:cNvSpPr/>
              <p:nvPr/>
            </p:nvSpPr>
            <p:spPr>
              <a:xfrm>
                <a:off x="3120505" y="5849199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Indicator 1"/>
              <p:cNvSpPr/>
              <p:nvPr/>
            </p:nvSpPr>
            <p:spPr>
              <a:xfrm>
                <a:off x="2953286" y="5845938"/>
                <a:ext cx="94714" cy="101997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Indicator 3"/>
              <p:cNvSpPr/>
              <p:nvPr/>
            </p:nvSpPr>
            <p:spPr>
              <a:xfrm>
                <a:off x="3448267" y="5847315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Indicator 3"/>
              <p:cNvSpPr/>
              <p:nvPr/>
            </p:nvSpPr>
            <p:spPr>
              <a:xfrm>
                <a:off x="3607058" y="5846366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Indicator 3"/>
              <p:cNvSpPr/>
              <p:nvPr/>
            </p:nvSpPr>
            <p:spPr>
              <a:xfrm>
                <a:off x="3765849" y="5846366"/>
                <a:ext cx="101365" cy="109159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01322" y="4817945"/>
              <a:ext cx="422970" cy="59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49695" y="4807164"/>
              <a:ext cx="422970" cy="59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09520" y="4170609"/>
            <a:ext cx="2346813" cy="1175513"/>
            <a:chOff x="5171191" y="4685886"/>
            <a:chExt cx="2346813" cy="1175513"/>
          </a:xfrm>
        </p:grpSpPr>
        <p:sp>
          <p:nvSpPr>
            <p:cNvPr id="144" name="TextBox 143"/>
            <p:cNvSpPr txBox="1"/>
            <p:nvPr/>
          </p:nvSpPr>
          <p:spPr>
            <a:xfrm>
              <a:off x="5171191" y="4685886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 smtClean="0">
                  <a:latin typeface="+mn-ea"/>
                </a:rPr>
                <a:t>무평가 판매 이용 방법</a:t>
              </a:r>
              <a:endParaRPr lang="en-US" altLang="ko-KR" sz="1400" spc="-150" dirty="0">
                <a:latin typeface="+mn-ea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171193" y="5199810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pc="-150" dirty="0" smtClean="0">
                  <a:latin typeface="+mn-ea"/>
                </a:rPr>
                <a:t>01. </a:t>
              </a:r>
              <a:r>
                <a:rPr lang="ko-KR" altLang="en-US" sz="1100" b="1" spc="-150" dirty="0" smtClean="0">
                  <a:latin typeface="+mn-ea"/>
                </a:rPr>
                <a:t>차량 정보 조회</a:t>
              </a:r>
              <a:endParaRPr lang="en-US" altLang="ko-KR" sz="1100" spc="-150" dirty="0">
                <a:latin typeface="+mn-ea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171191" y="5461289"/>
              <a:ext cx="2346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/>
                <a:t>판매할 내 차의 차량번호를 입력하여</a:t>
              </a:r>
              <a:endParaRPr lang="en-US" altLang="ko-KR" sz="1000" spc="-150" dirty="0" smtClean="0"/>
            </a:p>
            <a:p>
              <a:r>
                <a:rPr lang="ko-KR" altLang="en-US" sz="1000" spc="-150" dirty="0" smtClean="0"/>
                <a:t>정보를 조회하세요</a:t>
              </a:r>
              <a:r>
                <a:rPr lang="en-US" altLang="ko-KR" sz="1000" spc="-150" dirty="0" smtClean="0"/>
                <a:t>.</a:t>
              </a:r>
              <a:endParaRPr lang="ko-KR" altLang="en-US" sz="1000" spc="-150" dirty="0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9546248" y="3604051"/>
            <a:ext cx="1734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50" dirty="0" smtClean="0"/>
              <a:t>02. </a:t>
            </a:r>
            <a:r>
              <a:rPr lang="ko-KR" altLang="en-US" sz="900" b="1" spc="-150" dirty="0" smtClean="0"/>
              <a:t>차량정보 입력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내 차의 차량 사진과 차량 옵션 등의  </a:t>
            </a:r>
            <a:endParaRPr lang="en-US" altLang="ko-KR" sz="900" spc="-150" dirty="0"/>
          </a:p>
          <a:p>
            <a:r>
              <a:rPr lang="ko-KR" altLang="en-US" sz="900" spc="-150" dirty="0" smtClean="0"/>
              <a:t>추가정보를 입력하세요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spc="-150" dirty="0"/>
          </a:p>
          <a:p>
            <a:r>
              <a:rPr lang="en-US" altLang="ko-KR" sz="900" b="1" spc="-150" dirty="0" smtClean="0"/>
              <a:t>03. </a:t>
            </a:r>
            <a:r>
              <a:rPr lang="ko-KR" altLang="en-US" sz="900" b="1" spc="-150" dirty="0" smtClean="0"/>
              <a:t>견적 확인과 예약금 송금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전문평가사의 빠른 견적확인과</a:t>
            </a:r>
            <a:endParaRPr lang="en-US" altLang="ko-KR" sz="900" spc="-150" dirty="0" smtClean="0"/>
          </a:p>
          <a:p>
            <a:r>
              <a:rPr lang="ko-KR" altLang="en-US" sz="900" spc="-150" dirty="0" smtClean="0"/>
              <a:t>계약을 진행 할 수 있습니다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spc="-150" dirty="0"/>
          </a:p>
          <a:p>
            <a:r>
              <a:rPr lang="en-US" altLang="ko-KR" sz="900" b="1" spc="-150" dirty="0" smtClean="0"/>
              <a:t>04. </a:t>
            </a:r>
            <a:r>
              <a:rPr lang="ko-KR" altLang="en-US" sz="900" b="1" spc="-150" dirty="0" smtClean="0"/>
              <a:t>실차 입고 및 입고검수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차량 입고 후 검수를 진행합니다</a:t>
            </a:r>
            <a:r>
              <a:rPr lang="en-US" altLang="ko-KR" sz="900" spc="-150" dirty="0" smtClean="0"/>
              <a:t>.</a:t>
            </a:r>
          </a:p>
          <a:p>
            <a:endParaRPr lang="en-US" altLang="ko-KR" sz="900" b="1" spc="-150" dirty="0"/>
          </a:p>
          <a:p>
            <a:r>
              <a:rPr lang="en-US" altLang="ko-KR" sz="900" b="1" spc="-150" dirty="0" smtClean="0"/>
              <a:t>05. </a:t>
            </a:r>
            <a:r>
              <a:rPr lang="ko-KR" altLang="en-US" sz="900" b="1" spc="-150" dirty="0" smtClean="0"/>
              <a:t>판매 확정 및 명의이전</a:t>
            </a:r>
            <a:endParaRPr lang="en-US" altLang="ko-KR" sz="900" b="1" spc="-150" dirty="0" smtClean="0"/>
          </a:p>
          <a:p>
            <a:r>
              <a:rPr lang="ko-KR" altLang="en-US" sz="900" spc="-150" dirty="0" smtClean="0"/>
              <a:t>잔금 송금과  명의 이전을 도와드립니다</a:t>
            </a:r>
            <a:r>
              <a:rPr lang="en-US" altLang="ko-KR" sz="900" spc="-150" dirty="0" smtClean="0"/>
              <a:t>.</a:t>
            </a:r>
            <a:endParaRPr lang="ko-KR" altLang="en-US" sz="900" spc="-150" dirty="0"/>
          </a:p>
        </p:txBody>
      </p:sp>
      <p:sp>
        <p:nvSpPr>
          <p:cNvPr id="10" name="TextBox 9"/>
          <p:cNvSpPr txBox="1"/>
          <p:nvPr/>
        </p:nvSpPr>
        <p:spPr>
          <a:xfrm>
            <a:off x="2632387" y="4588961"/>
            <a:ext cx="1218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/>
              <a:t>사용자 화면 예시</a:t>
            </a:r>
            <a:endParaRPr lang="ko-KR" altLang="en-US" sz="1100" spc="-150" dirty="0"/>
          </a:p>
        </p:txBody>
      </p:sp>
      <p:sp>
        <p:nvSpPr>
          <p:cNvPr id="235" name="Button"/>
          <p:cNvSpPr/>
          <p:nvPr/>
        </p:nvSpPr>
        <p:spPr>
          <a:xfrm>
            <a:off x="4128203" y="5901876"/>
            <a:ext cx="178760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셀프등록 판매 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시작하기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화살표 연결선 12"/>
          <p:cNvCxnSpPr>
            <a:endCxn id="230" idx="1"/>
          </p:cNvCxnSpPr>
          <p:nvPr/>
        </p:nvCxnSpPr>
        <p:spPr>
          <a:xfrm flipV="1">
            <a:off x="7704814" y="4619714"/>
            <a:ext cx="1841434" cy="3975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193276" y="5847448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627351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+mn-ea"/>
              </a:rPr>
              <a:t>메뉴 구조도</a:t>
            </a:r>
            <a:endParaRPr lang="en-US" altLang="ko-KR" sz="6000" b="1" dirty="0">
              <a:latin typeface="+mn-ea"/>
            </a:endParaRPr>
          </a:p>
          <a:p>
            <a:r>
              <a:rPr lang="en-US" altLang="ko-KR" sz="4400" spc="-150" dirty="0">
                <a:latin typeface="+mn-ea"/>
              </a:rPr>
              <a:t>(Information Architecture)</a:t>
            </a:r>
            <a:endParaRPr lang="ko-KR" altLang="en-US" sz="44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0.0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906306" y="3358245"/>
            <a:ext cx="4158532" cy="1744978"/>
          </a:xfrm>
          <a:prstGeom prst="roundRect">
            <a:avLst>
              <a:gd name="adj" fmla="val 1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무평가 </a:t>
            </a:r>
            <a:r>
              <a:rPr lang="ko-KR" altLang="en-US" dirty="0"/>
              <a:t>판매를 신청할 수 있는 페이지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Button"/>
          <p:cNvSpPr/>
          <p:nvPr/>
        </p:nvSpPr>
        <p:spPr>
          <a:xfrm>
            <a:off x="4469229" y="444420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차량 조회하기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69" name="그룹 68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Input"/>
          <p:cNvSpPr/>
          <p:nvPr/>
        </p:nvSpPr>
        <p:spPr>
          <a:xfrm>
            <a:off x="4074106" y="3718034"/>
            <a:ext cx="254393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차량번호를 입력해주세요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12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1234)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23317" y="3718034"/>
            <a:ext cx="90774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 번호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94430" y="2878595"/>
            <a:ext cx="289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차량정보 조회 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신청 하실 수 있습니다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92498" y="2912825"/>
            <a:ext cx="138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판매 가능 차량이란</a:t>
            </a:r>
            <a:r>
              <a:rPr lang="en-US" altLang="ko-KR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800" u="sng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12" name="직선 화살표 연결선 11"/>
          <p:cNvCxnSpPr>
            <a:endCxn id="156" idx="1"/>
          </p:cNvCxnSpPr>
          <p:nvPr/>
        </p:nvCxnSpPr>
        <p:spPr>
          <a:xfrm>
            <a:off x="5649175" y="4624938"/>
            <a:ext cx="1591955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241130" y="4444202"/>
            <a:ext cx="1406025" cy="361474"/>
            <a:chOff x="6728158" y="5331783"/>
            <a:chExt cx="1406025" cy="361474"/>
          </a:xfrm>
        </p:grpSpPr>
        <p:sp>
          <p:nvSpPr>
            <p:cNvPr id="156" name="Button"/>
            <p:cNvSpPr/>
            <p:nvPr/>
          </p:nvSpPr>
          <p:spPr>
            <a:xfrm>
              <a:off x="6728158" y="5331783"/>
              <a:ext cx="1406025" cy="361474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       조회중입니다</a:t>
              </a:r>
              <a:endParaRPr lang="en-US" sz="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Progress"/>
            <p:cNvSpPr/>
            <p:nvPr/>
          </p:nvSpPr>
          <p:spPr>
            <a:xfrm flipH="1">
              <a:off x="6973077" y="5430945"/>
              <a:ext cx="161433" cy="163149"/>
            </a:xfrm>
            <a:prstGeom prst="blockArc">
              <a:avLst>
                <a:gd name="adj1" fmla="val 16200000"/>
                <a:gd name="adj2" fmla="val 10800000"/>
                <a:gd name="adj3" fmla="val 1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6745036" y="3233512"/>
            <a:ext cx="2622594" cy="562889"/>
            <a:chOff x="2581803" y="2705183"/>
            <a:chExt cx="4872718" cy="1071712"/>
          </a:xfrm>
        </p:grpSpPr>
        <p:grpSp>
          <p:nvGrpSpPr>
            <p:cNvPr id="159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2581803" y="2705183"/>
              <a:ext cx="4872718" cy="1071712"/>
              <a:chOff x="600076" y="3516030"/>
              <a:chExt cx="4872718" cy="1071712"/>
            </a:xfrm>
          </p:grpSpPr>
          <p:sp>
            <p:nvSpPr>
              <p:cNvPr id="161" name="Window Frame"/>
              <p:cNvSpPr/>
              <p:nvPr/>
            </p:nvSpPr>
            <p:spPr>
              <a:xfrm>
                <a:off x="600076" y="3516030"/>
                <a:ext cx="4872718" cy="10717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2401" y="3714182"/>
                <a:ext cx="3973624" cy="791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 출시 </a:t>
                </a:r>
                <a: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기준 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33</a:t>
                </a: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개월 이하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주행거리 </a:t>
                </a:r>
                <a:r>
                  <a:rPr lang="en-US" altLang="ko-KR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만 </a:t>
                </a:r>
                <a:r>
                  <a:rPr lang="en-US" altLang="ko-KR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km</a:t>
                </a:r>
                <a: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이하의 </a:t>
                </a:r>
                <a:b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차량이라면 무평가 </a:t>
                </a: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판매 신청이 </a:t>
                </a:r>
                <a:r>
                  <a:rPr lang="ko-KR" alt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가능합니다</a:t>
                </a:r>
                <a:r>
                  <a:rPr lang="en-US" altLang="ko-KR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6921288" y="271418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105175" y="2965887"/>
            <a:ext cx="761747" cy="2308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마우스오버시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43" name="그룹 4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906306" y="3358245"/>
            <a:ext cx="4158532" cy="1744978"/>
          </a:xfrm>
          <a:prstGeom prst="roundRect">
            <a:avLst>
              <a:gd name="adj" fmla="val 1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Button"/>
          <p:cNvSpPr/>
          <p:nvPr/>
        </p:nvSpPr>
        <p:spPr>
          <a:xfrm>
            <a:off x="4469229" y="444420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차량 조회하기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Input"/>
          <p:cNvSpPr/>
          <p:nvPr/>
        </p:nvSpPr>
        <p:spPr>
          <a:xfrm>
            <a:off x="4074106" y="3718034"/>
            <a:ext cx="254393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차량번호를 입력해주세요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12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1234)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23317" y="3718034"/>
            <a:ext cx="90774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 번호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94430" y="2878595"/>
            <a:ext cx="2898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차량정보 조회 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신청 하실 수 있습니다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92498" y="2912825"/>
            <a:ext cx="138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판매 가능 차량이란</a:t>
            </a:r>
            <a:r>
              <a:rPr lang="en-US" altLang="ko-KR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?</a:t>
            </a:r>
            <a:endParaRPr lang="ko-KR" altLang="en-US" sz="800" u="sng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7622" y="1030846"/>
            <a:ext cx="9007935" cy="544946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023383" y="3755579"/>
            <a:ext cx="3836414" cy="1096683"/>
            <a:chOff x="3023383" y="1995372"/>
            <a:chExt cx="3836414" cy="1096683"/>
          </a:xfrm>
        </p:grpSpPr>
        <p:grpSp>
          <p:nvGrpSpPr>
            <p:cNvPr id="10" name="그룹 9"/>
            <p:cNvGrpSpPr/>
            <p:nvPr/>
          </p:nvGrpSpPr>
          <p:grpSpPr>
            <a:xfrm>
              <a:off x="3023383" y="1995372"/>
              <a:ext cx="3836414" cy="1096683"/>
              <a:chOff x="2581803" y="2680212"/>
              <a:chExt cx="4872718" cy="1096683"/>
            </a:xfrm>
          </p:grpSpPr>
          <p:grpSp>
            <p:nvGrpSpPr>
              <p:cNvPr id="77" name="Message Dialog" descr="&lt;SmartSettings&gt;&lt;SmartResize enabled=&quot;True&quot; minWidth=&quot;100&quot; minHeight=&quot;40&quot; /&gt;&lt;/SmartSettings&gt;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2581803" y="2705183"/>
                <a:ext cx="4872718" cy="1071712"/>
                <a:chOff x="600076" y="3516030"/>
                <a:chExt cx="4872718" cy="1071712"/>
              </a:xfrm>
            </p:grpSpPr>
            <p:sp>
              <p:nvSpPr>
                <p:cNvPr id="80" name="Window Frame"/>
                <p:cNvSpPr/>
                <p:nvPr/>
              </p:nvSpPr>
              <p:spPr>
                <a:xfrm>
                  <a:off x="600076" y="3516030"/>
                  <a:ext cx="4872718" cy="107171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0078D7"/>
                  </a:solidFill>
                </a:ln>
                <a:effectLst>
                  <a:outerShdw blurRad="1524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54864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8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Body" descr="&lt;SmartSettings&gt;&lt;SmartResize anchorLeft=&quot;Absolute&quot; anchorTop=&quot;Absolute&quot; anchorRight=&quot;Absolute&quot; anchorBottom=&quot;Relative&quot; /&gt;&lt;/SmartSettings&gt;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06032" y="3766465"/>
                  <a:ext cx="4221862" cy="328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조회하신 차량은 무평가 판매 가능 차량이 아닙니다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</a:t>
                  </a:r>
                </a:p>
                <a:p>
                  <a:pPr>
                    <a:spcAft>
                      <a:spcPts val="400"/>
                    </a:spcAft>
                  </a:pPr>
                  <a:r>
                    <a:rPr lang="ko-KR" altLang="en-US" sz="900" spc="-150" noProof="1" smtClean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방문평가 판매를 신청하시겠습니까</a:t>
                  </a:r>
                  <a:r>
                    <a:rPr lang="en-US" altLang="ko-KR" sz="900" spc="-150" noProof="1" smtClean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900" spc="-150" noProof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7086037" y="2680212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90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5618396" y="2721484"/>
              <a:ext cx="507376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6225140" y="2718775"/>
              <a:ext cx="507376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34995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6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7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내차팔기 </a:t>
            </a:r>
            <a:r>
              <a:rPr lang="ko-KR" altLang="en-US" dirty="0">
                <a:latin typeface="+mn-ea"/>
                <a:ea typeface="+mn-ea"/>
              </a:rPr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GNB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43" name="그룹 4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15100" y="1729939"/>
            <a:ext cx="13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퀵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메뉴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20534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79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0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1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1792601" y="2474857"/>
            <a:ext cx="5989554" cy="343731"/>
            <a:chOff x="2007614" y="2407783"/>
            <a:chExt cx="5989554" cy="343731"/>
          </a:xfrm>
        </p:grpSpPr>
        <p:sp>
          <p:nvSpPr>
            <p:cNvPr id="84" name="TextBox 83"/>
            <p:cNvSpPr txBox="1"/>
            <p:nvPr/>
          </p:nvSpPr>
          <p:spPr>
            <a:xfrm>
              <a:off x="224437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51302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35644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007614" y="2744933"/>
              <a:ext cx="1585056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1312"/>
              </p:ext>
            </p:extLst>
          </p:nvPr>
        </p:nvGraphicFramePr>
        <p:xfrm>
          <a:off x="2039143" y="3261733"/>
          <a:ext cx="5958025" cy="1645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쿱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1.6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터보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GDI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</a:t>
                      </a:r>
                    </a:p>
                    <a:p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2DR 1.6 T / GDI </a:t>
                      </a:r>
                      <a:r>
                        <a:rPr lang="ko-KR" altLang="en-US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 </a:t>
                      </a:r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M/T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         cc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85116" y="2972952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3615" y="4913517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039143" y="5236682"/>
            <a:ext cx="5958025" cy="780258"/>
            <a:chOff x="2011892" y="4654555"/>
            <a:chExt cx="5958025" cy="780258"/>
          </a:xfrm>
        </p:grpSpPr>
        <p:sp>
          <p:nvSpPr>
            <p:cNvPr id="86" name="직사각형 85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2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3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171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72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16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6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163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64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159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60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155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6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151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52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147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148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pic>
        <p:nvPicPr>
          <p:cNvPr id="272" name="그림 2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70" y="3804239"/>
            <a:ext cx="117720" cy="117720"/>
          </a:xfrm>
          <a:prstGeom prst="rect">
            <a:avLst/>
          </a:prstGeom>
        </p:spPr>
      </p:pic>
      <p:pic>
        <p:nvPicPr>
          <p:cNvPr id="273" name="그림 2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21" y="4084693"/>
            <a:ext cx="117720" cy="117720"/>
          </a:xfrm>
          <a:prstGeom prst="rect">
            <a:avLst/>
          </a:prstGeom>
        </p:spPr>
      </p:pic>
      <p:pic>
        <p:nvPicPr>
          <p:cNvPr id="274" name="그림 2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30" y="4383457"/>
            <a:ext cx="117720" cy="117720"/>
          </a:xfrm>
          <a:prstGeom prst="rect">
            <a:avLst/>
          </a:prstGeom>
        </p:spPr>
      </p:pic>
      <p:pic>
        <p:nvPicPr>
          <p:cNvPr id="275" name="그림 2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65" y="4697370"/>
            <a:ext cx="117720" cy="117720"/>
          </a:xfrm>
          <a:prstGeom prst="rect">
            <a:avLst/>
          </a:prstGeom>
        </p:spPr>
      </p:pic>
      <p:pic>
        <p:nvPicPr>
          <p:cNvPr id="276" name="그림 2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11" y="3351180"/>
            <a:ext cx="117720" cy="117720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83" y="3801396"/>
            <a:ext cx="117720" cy="117720"/>
          </a:xfrm>
          <a:prstGeom prst="rect">
            <a:avLst/>
          </a:prstGeom>
        </p:spPr>
      </p:pic>
      <p:pic>
        <p:nvPicPr>
          <p:cNvPr id="278" name="그림 2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25" y="4096159"/>
            <a:ext cx="117720" cy="117720"/>
          </a:xfrm>
          <a:prstGeom prst="rect">
            <a:avLst/>
          </a:prstGeom>
        </p:spPr>
      </p:pic>
      <p:pic>
        <p:nvPicPr>
          <p:cNvPr id="279" name="그림 2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85" y="4375608"/>
            <a:ext cx="117720" cy="117720"/>
          </a:xfrm>
          <a:prstGeom prst="rect">
            <a:avLst/>
          </a:prstGeom>
        </p:spPr>
      </p:pic>
      <p:pic>
        <p:nvPicPr>
          <p:cNvPr id="280" name="그림 2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87" y="4676575"/>
            <a:ext cx="117720" cy="117720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5673027" y="3055851"/>
            <a:ext cx="2411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0070C0"/>
                </a:solidFill>
              </a:rPr>
              <a:t>* 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차량정보 조회는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3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회부터 일부만 확인이 가능합니다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.</a:t>
            </a:r>
            <a:endParaRPr lang="ko-KR" altLang="en-US" sz="900" spc="-150" dirty="0">
              <a:solidFill>
                <a:srgbClr val="0070C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98" name="Button"/>
          <p:cNvSpPr/>
          <p:nvPr/>
        </p:nvSpPr>
        <p:spPr>
          <a:xfrm>
            <a:off x="3561709" y="239655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/>
          <p:cNvSpPr/>
          <p:nvPr/>
        </p:nvSpPr>
        <p:spPr>
          <a:xfrm>
            <a:off x="4803915" y="2396552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취소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996" y="1622912"/>
            <a:ext cx="46538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>
                <a:latin typeface="+mn-ea"/>
              </a:rPr>
              <a:t>해당 정보는 실제 정보와 상이할 수 있습니다</a:t>
            </a:r>
            <a:r>
              <a:rPr lang="en-US" altLang="ko-KR" sz="1100" spc="-150" dirty="0">
                <a:latin typeface="+mn-ea"/>
              </a:rPr>
              <a:t>. </a:t>
            </a:r>
            <a:r>
              <a:rPr lang="ko-KR" altLang="en-US" sz="1100" spc="-150" dirty="0">
                <a:latin typeface="+mn-ea"/>
              </a:rPr>
              <a:t>다음 단계에서 차량정보를 수정하세요</a:t>
            </a:r>
            <a:r>
              <a:rPr lang="en-US" altLang="ko-KR" sz="1100" spc="-150" dirty="0">
                <a:latin typeface="+mn-ea"/>
              </a:rPr>
              <a:t>.</a:t>
            </a:r>
          </a:p>
          <a:p>
            <a:pPr algn="ctr"/>
            <a:endParaRPr lang="en-US" altLang="ko-KR" sz="1100" spc="-150" dirty="0">
              <a:latin typeface="+mn-ea"/>
            </a:endParaRPr>
          </a:p>
          <a:p>
            <a:pPr algn="ctr"/>
            <a:r>
              <a:rPr lang="ko-KR" altLang="en-US" sz="1100" spc="-150" dirty="0">
                <a:latin typeface="+mn-ea"/>
              </a:rPr>
              <a:t>해당 차량을 판매 차량으로 신청하시겠습니까</a:t>
            </a:r>
            <a:r>
              <a:rPr lang="en-US" altLang="ko-KR" sz="1100" spc="-150" dirty="0">
                <a:latin typeface="+mn-ea"/>
              </a:rPr>
              <a:t>?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97533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5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GNB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17" name="그룹 1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15100" y="1729939"/>
            <a:ext cx="13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07438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9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0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37623" y="1030846"/>
            <a:ext cx="9007935" cy="5459601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46845" y="3437480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1" dirty="0" smtClean="0">
                <a:solidFill>
                  <a:srgbClr val="FFFF00"/>
                </a:solidFill>
              </a:rPr>
              <a:t>비로그인상태</a:t>
            </a:r>
            <a:r>
              <a:rPr lang="en-US" altLang="ko-KR" i="1" dirty="0" smtClean="0">
                <a:solidFill>
                  <a:srgbClr val="FFFF00"/>
                </a:solidFill>
              </a:rPr>
              <a:t>: </a:t>
            </a:r>
            <a:r>
              <a:rPr lang="ko-KR" altLang="en-US" i="1" dirty="0" smtClean="0">
                <a:solidFill>
                  <a:srgbClr val="FFFF00"/>
                </a:solidFill>
              </a:rPr>
              <a:t>로그인</a:t>
            </a:r>
            <a:r>
              <a:rPr lang="en-US" altLang="ko-KR" i="1" dirty="0" smtClean="0">
                <a:solidFill>
                  <a:srgbClr val="FFFF00"/>
                </a:solidFill>
              </a:rPr>
              <a:t>/</a:t>
            </a:r>
            <a:r>
              <a:rPr lang="ko-KR" altLang="en-US" i="1" dirty="0" smtClean="0">
                <a:solidFill>
                  <a:srgbClr val="FFFF00"/>
                </a:solidFill>
              </a:rPr>
              <a:t>본인인증 팝업 호출</a:t>
            </a:r>
            <a:endParaRPr lang="en-US" altLang="ko-KR" i="1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1" dirty="0" smtClean="0">
                <a:solidFill>
                  <a:srgbClr val="FFFF00"/>
                </a:solidFill>
              </a:rPr>
              <a:t>로그인상태</a:t>
            </a:r>
            <a:r>
              <a:rPr lang="en-US" altLang="ko-KR" i="1" dirty="0" smtClean="0">
                <a:solidFill>
                  <a:srgbClr val="FFFF00"/>
                </a:solidFill>
              </a:rPr>
              <a:t>: </a:t>
            </a:r>
            <a:r>
              <a:rPr lang="ko-KR" altLang="en-US" i="1" dirty="0" smtClean="0">
                <a:solidFill>
                  <a:srgbClr val="FFFF00"/>
                </a:solidFill>
              </a:rPr>
              <a:t>생략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3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53" name="그룹 5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5100" y="1729939"/>
            <a:ext cx="13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40169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1792601" y="2474857"/>
            <a:ext cx="5989554" cy="343731"/>
            <a:chOff x="2007614" y="2407783"/>
            <a:chExt cx="5989554" cy="343731"/>
          </a:xfrm>
        </p:grpSpPr>
        <p:sp>
          <p:nvSpPr>
            <p:cNvPr id="80" name="TextBox 79"/>
            <p:cNvSpPr txBox="1"/>
            <p:nvPr/>
          </p:nvSpPr>
          <p:spPr>
            <a:xfrm>
              <a:off x="224437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51302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35644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2007614" y="2744933"/>
              <a:ext cx="2949054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3" name="표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27145"/>
              </p:ext>
            </p:extLst>
          </p:nvPr>
        </p:nvGraphicFramePr>
        <p:xfrm>
          <a:off x="2039143" y="3261733"/>
          <a:ext cx="5958025" cy="1645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927"/>
                <a:gridCol w="1958250"/>
                <a:gridCol w="828493"/>
                <a:gridCol w="2372355"/>
              </a:tblGrid>
              <a:tr h="331745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차량번호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03</a:t>
                      </a:r>
                      <a:r>
                        <a:rPr lang="ko-KR" altLang="en-US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라</a:t>
                      </a:r>
                      <a:r>
                        <a:rPr lang="en-US" altLang="ko-KR" sz="900" spc="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4567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차량명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기아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쿱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1.6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터보 </a:t>
                      </a:r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GDI 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</a:t>
                      </a:r>
                    </a:p>
                    <a:p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K3 2DR 1.6 T / GDI </a:t>
                      </a:r>
                      <a:r>
                        <a:rPr lang="ko-KR" altLang="en-US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프레스티지 </a:t>
                      </a:r>
                      <a:r>
                        <a:rPr lang="en-US" altLang="ko-KR" sz="900" b="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M/T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최초등록일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형식년도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색상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검정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연료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가솔린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배기량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1,591             cc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차종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준중형차</a:t>
                      </a:r>
                      <a:endParaRPr lang="en-US" altLang="ko-KR" sz="900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074"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용도</a:t>
                      </a:r>
                      <a:endParaRPr lang="en-US" sz="900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일반</a:t>
                      </a:r>
                      <a:endParaRPr lang="en-US" sz="9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출고가격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20,700,000</a:t>
                      </a:r>
                      <a:r>
                        <a:rPr lang="ko-KR" altLang="en-US" sz="900" spc="-150" dirty="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" name="TextBox 223"/>
          <p:cNvSpPr txBox="1"/>
          <p:nvPr/>
        </p:nvSpPr>
        <p:spPr>
          <a:xfrm>
            <a:off x="1885116" y="2972952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기본정보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023615" y="4913517"/>
            <a:ext cx="106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옵션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2039143" y="5236682"/>
            <a:ext cx="5958025" cy="780258"/>
            <a:chOff x="2011892" y="4654555"/>
            <a:chExt cx="5958025" cy="780258"/>
          </a:xfrm>
        </p:grpSpPr>
        <p:sp>
          <p:nvSpPr>
            <p:cNvPr id="227" name="직사각형 226"/>
            <p:cNvSpPr/>
            <p:nvPr/>
          </p:nvSpPr>
          <p:spPr>
            <a:xfrm>
              <a:off x="2011892" y="4654555"/>
              <a:ext cx="5958025" cy="7802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2416902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3097151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3859077" y="5214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4542270" y="523296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2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5271881" y="5232288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3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5991750" y="523746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6726931" y="5224314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35" name="그룹 234"/>
            <p:cNvGrpSpPr/>
            <p:nvPr/>
          </p:nvGrpSpPr>
          <p:grpSpPr>
            <a:xfrm>
              <a:off x="2594794" y="4729171"/>
              <a:ext cx="393245" cy="393245"/>
              <a:chOff x="277315" y="4059153"/>
              <a:chExt cx="826257" cy="826257"/>
            </a:xfrm>
          </p:grpSpPr>
          <p:sp>
            <p:nvSpPr>
              <p:cNvPr id="26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6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3275469" y="4729171"/>
              <a:ext cx="393245" cy="393245"/>
              <a:chOff x="277315" y="4059153"/>
              <a:chExt cx="826257" cy="826257"/>
            </a:xfrm>
          </p:grpSpPr>
          <p:sp>
            <p:nvSpPr>
              <p:cNvPr id="26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6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3961725" y="4726857"/>
              <a:ext cx="393245" cy="393245"/>
              <a:chOff x="277315" y="4059153"/>
              <a:chExt cx="826257" cy="826257"/>
            </a:xfrm>
          </p:grpSpPr>
          <p:sp>
            <p:nvSpPr>
              <p:cNvPr id="25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5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4694650" y="4726857"/>
              <a:ext cx="393245" cy="393245"/>
              <a:chOff x="277315" y="4059153"/>
              <a:chExt cx="826257" cy="826257"/>
            </a:xfrm>
          </p:grpSpPr>
          <p:sp>
            <p:nvSpPr>
              <p:cNvPr id="2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5422117" y="4759236"/>
              <a:ext cx="393245" cy="393245"/>
              <a:chOff x="277315" y="4059153"/>
              <a:chExt cx="826257" cy="826257"/>
            </a:xfrm>
          </p:grpSpPr>
          <p:sp>
            <p:nvSpPr>
              <p:cNvPr id="2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TextBox 2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6160625" y="4756922"/>
              <a:ext cx="393245" cy="393245"/>
              <a:chOff x="277315" y="4059153"/>
              <a:chExt cx="826257" cy="826257"/>
            </a:xfrm>
          </p:grpSpPr>
          <p:sp>
            <p:nvSpPr>
              <p:cNvPr id="2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6902260" y="4756922"/>
              <a:ext cx="393245" cy="393245"/>
              <a:chOff x="277315" y="4059153"/>
              <a:chExt cx="826257" cy="826257"/>
            </a:xfrm>
          </p:grpSpPr>
          <p:sp>
            <p:nvSpPr>
              <p:cNvPr id="2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70" name="TextBox 269"/>
          <p:cNvSpPr txBox="1"/>
          <p:nvPr/>
        </p:nvSpPr>
        <p:spPr>
          <a:xfrm>
            <a:off x="7344131" y="5236682"/>
            <a:ext cx="827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/>
              <a:t>▼ 전체보기</a:t>
            </a:r>
            <a:endParaRPr lang="ko-KR" altLang="en-US" sz="900" spc="-150" dirty="0"/>
          </a:p>
        </p:txBody>
      </p:sp>
      <p:grpSp>
        <p:nvGrpSpPr>
          <p:cNvPr id="271" name="그룹 270"/>
          <p:cNvGrpSpPr/>
          <p:nvPr/>
        </p:nvGrpSpPr>
        <p:grpSpPr>
          <a:xfrm>
            <a:off x="2034170" y="6111024"/>
            <a:ext cx="6050095" cy="1335586"/>
            <a:chOff x="2034170" y="6173836"/>
            <a:chExt cx="6050095" cy="1335586"/>
          </a:xfrm>
        </p:grpSpPr>
        <p:sp>
          <p:nvSpPr>
            <p:cNvPr id="272" name="직사각형 271"/>
            <p:cNvSpPr/>
            <p:nvPr/>
          </p:nvSpPr>
          <p:spPr>
            <a:xfrm>
              <a:off x="2034170" y="6173836"/>
              <a:ext cx="5958025" cy="13355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73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2439180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전동접이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3119429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알루미늄휠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5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3881355" y="6733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프로젝션 타입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6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564548" y="675224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열선시트</a:t>
              </a:r>
              <a:r>
                <a:rPr lang="en-US" altLang="ko-KR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앞</a:t>
              </a:r>
              <a:r>
                <a:rPr lang="en-US" altLang="ko-KR" sz="850" spc="-15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7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294159" y="67515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후방감지센서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014028" y="6756746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버튼시동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49209" y="6743595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스마트키</a:t>
              </a:r>
              <a:endParaRPr lang="en-US" sz="850" spc="-150" noProof="1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80" name="그룹 279"/>
            <p:cNvGrpSpPr/>
            <p:nvPr/>
          </p:nvGrpSpPr>
          <p:grpSpPr>
            <a:xfrm>
              <a:off x="2617072" y="6248452"/>
              <a:ext cx="393245" cy="393245"/>
              <a:chOff x="277315" y="4059153"/>
              <a:chExt cx="826257" cy="826257"/>
            </a:xfrm>
          </p:grpSpPr>
          <p:sp>
            <p:nvSpPr>
              <p:cNvPr id="35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5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TextBox 35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3297747" y="6248452"/>
              <a:ext cx="393245" cy="393245"/>
              <a:chOff x="277315" y="4059153"/>
              <a:chExt cx="826257" cy="826257"/>
            </a:xfrm>
          </p:grpSpPr>
          <p:sp>
            <p:nvSpPr>
              <p:cNvPr id="35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5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3984003" y="6246138"/>
              <a:ext cx="393245" cy="393245"/>
              <a:chOff x="277315" y="4059153"/>
              <a:chExt cx="826257" cy="826257"/>
            </a:xfrm>
          </p:grpSpPr>
          <p:sp>
            <p:nvSpPr>
              <p:cNvPr id="34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4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TextBox 34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4716928" y="6246138"/>
              <a:ext cx="393245" cy="393245"/>
              <a:chOff x="277315" y="4059153"/>
              <a:chExt cx="826257" cy="826257"/>
            </a:xfrm>
          </p:grpSpPr>
          <p:sp>
            <p:nvSpPr>
              <p:cNvPr id="34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4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444395" y="6278517"/>
              <a:ext cx="393245" cy="393245"/>
              <a:chOff x="277315" y="4059153"/>
              <a:chExt cx="826257" cy="826257"/>
            </a:xfrm>
          </p:grpSpPr>
          <p:sp>
            <p:nvSpPr>
              <p:cNvPr id="33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>
              <a:off x="6182903" y="6276203"/>
              <a:ext cx="393245" cy="393245"/>
              <a:chOff x="277315" y="4059153"/>
              <a:chExt cx="826257" cy="826257"/>
            </a:xfrm>
          </p:grpSpPr>
          <p:sp>
            <p:nvSpPr>
              <p:cNvPr id="33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TextBox 33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6924538" y="6276203"/>
              <a:ext cx="393245" cy="393245"/>
              <a:chOff x="277315" y="4059153"/>
              <a:chExt cx="826257" cy="826257"/>
            </a:xfrm>
          </p:grpSpPr>
          <p:sp>
            <p:nvSpPr>
              <p:cNvPr id="33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33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87" name="TextBox 286"/>
            <p:cNvSpPr txBox="1"/>
            <p:nvPr/>
          </p:nvSpPr>
          <p:spPr>
            <a:xfrm>
              <a:off x="7431228" y="7213327"/>
              <a:ext cx="6530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/>
                <a:t>▲ 닫기</a:t>
              </a:r>
              <a:endParaRPr lang="ko-KR" altLang="en-US" sz="900" spc="-150" dirty="0"/>
            </a:p>
          </p:txBody>
        </p:sp>
        <p:sp>
          <p:nvSpPr>
            <p:cNvPr id="288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2453634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네비게이션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3133883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0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3838659" y="7354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1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4579002" y="737292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5308613" y="7372243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3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28482" y="7377420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4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763663" y="7364269"/>
              <a:ext cx="724602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850" spc="-150" noProof="1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옵션명</a:t>
              </a:r>
              <a:endParaRPr lang="en-US" sz="850" spc="-150" noProof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2637095" y="6963902"/>
              <a:ext cx="393245" cy="393245"/>
              <a:chOff x="277315" y="4059153"/>
              <a:chExt cx="826257" cy="826257"/>
            </a:xfrm>
          </p:grpSpPr>
          <p:sp>
            <p:nvSpPr>
              <p:cNvPr id="32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2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3317770" y="6963902"/>
              <a:ext cx="393245" cy="393245"/>
              <a:chOff x="277315" y="4059153"/>
              <a:chExt cx="826257" cy="826257"/>
            </a:xfrm>
          </p:grpSpPr>
          <p:sp>
            <p:nvSpPr>
              <p:cNvPr id="32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2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Box 32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4004026" y="6961588"/>
              <a:ext cx="393245" cy="393245"/>
              <a:chOff x="277315" y="4059153"/>
              <a:chExt cx="826257" cy="826257"/>
            </a:xfrm>
          </p:grpSpPr>
          <p:sp>
            <p:nvSpPr>
              <p:cNvPr id="318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19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TextBox 320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736951" y="6961588"/>
              <a:ext cx="393245" cy="393245"/>
              <a:chOff x="277315" y="4059153"/>
              <a:chExt cx="826257" cy="826257"/>
            </a:xfrm>
          </p:grpSpPr>
          <p:sp>
            <p:nvSpPr>
              <p:cNvPr id="314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15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TextBox 316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464418" y="6993967"/>
              <a:ext cx="393245" cy="393245"/>
              <a:chOff x="277315" y="4059153"/>
              <a:chExt cx="826257" cy="826257"/>
            </a:xfrm>
          </p:grpSpPr>
          <p:sp>
            <p:nvSpPr>
              <p:cNvPr id="310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11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>
              <a:off x="6202926" y="6991653"/>
              <a:ext cx="393245" cy="393245"/>
              <a:chOff x="277315" y="4059153"/>
              <a:chExt cx="826257" cy="826257"/>
            </a:xfrm>
          </p:grpSpPr>
          <p:sp>
            <p:nvSpPr>
              <p:cNvPr id="306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07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6944561" y="6991653"/>
              <a:ext cx="393245" cy="393245"/>
              <a:chOff x="277315" y="4059153"/>
              <a:chExt cx="826257" cy="826257"/>
            </a:xfrm>
          </p:grpSpPr>
          <p:sp>
            <p:nvSpPr>
              <p:cNvPr id="302" name="Border"/>
              <p:cNvSpPr>
                <a:spLocks noChangeAspect="1"/>
              </p:cNvSpPr>
              <p:nvPr/>
            </p:nvSpPr>
            <p:spPr>
              <a:xfrm>
                <a:off x="277315" y="4059153"/>
                <a:ext cx="826257" cy="8262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03" name="Line"/>
              <p:cNvCxnSpPr/>
              <p:nvPr/>
            </p:nvCxnSpPr>
            <p:spPr>
              <a:xfrm>
                <a:off x="397160" y="4178998"/>
                <a:ext cx="586568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Line"/>
              <p:cNvCxnSpPr/>
              <p:nvPr/>
            </p:nvCxnSpPr>
            <p:spPr>
              <a:xfrm flipV="1">
                <a:off x="397160" y="4178998"/>
                <a:ext cx="586569" cy="58656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TextBox 304"/>
              <p:cNvSpPr txBox="1"/>
              <p:nvPr/>
            </p:nvSpPr>
            <p:spPr>
              <a:xfrm>
                <a:off x="306426" y="4256835"/>
                <a:ext cx="795549" cy="45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icon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358" name="직선 화살표 연결선 357"/>
          <p:cNvCxnSpPr/>
          <p:nvPr/>
        </p:nvCxnSpPr>
        <p:spPr>
          <a:xfrm>
            <a:off x="7757746" y="5467514"/>
            <a:ext cx="0" cy="1627884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9" name="그림 35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70" y="3804239"/>
            <a:ext cx="117720" cy="117720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21" y="4084693"/>
            <a:ext cx="117720" cy="117720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30" y="4383457"/>
            <a:ext cx="117720" cy="117720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65" y="4697370"/>
            <a:ext cx="117720" cy="117720"/>
          </a:xfrm>
          <a:prstGeom prst="rect">
            <a:avLst/>
          </a:prstGeom>
        </p:spPr>
      </p:pic>
      <p:pic>
        <p:nvPicPr>
          <p:cNvPr id="363" name="그림 36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11" y="3351180"/>
            <a:ext cx="117720" cy="117720"/>
          </a:xfrm>
          <a:prstGeom prst="rect">
            <a:avLst/>
          </a:prstGeom>
        </p:spPr>
      </p:pic>
      <p:pic>
        <p:nvPicPr>
          <p:cNvPr id="364" name="그림 36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83" y="3801396"/>
            <a:ext cx="117720" cy="117720"/>
          </a:xfrm>
          <a:prstGeom prst="rect">
            <a:avLst/>
          </a:prstGeom>
        </p:spPr>
      </p:pic>
      <p:pic>
        <p:nvPicPr>
          <p:cNvPr id="365" name="그림 36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25" y="4096159"/>
            <a:ext cx="117720" cy="117720"/>
          </a:xfrm>
          <a:prstGeom prst="rect">
            <a:avLst/>
          </a:prstGeom>
        </p:spPr>
      </p:pic>
      <p:pic>
        <p:nvPicPr>
          <p:cNvPr id="366" name="그림 36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85" y="4375608"/>
            <a:ext cx="117720" cy="117720"/>
          </a:xfrm>
          <a:prstGeom prst="rect">
            <a:avLst/>
          </a:prstGeom>
        </p:spPr>
      </p:pic>
      <p:pic>
        <p:nvPicPr>
          <p:cNvPr id="367" name="그림 36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87" y="4676575"/>
            <a:ext cx="117720" cy="117720"/>
          </a:xfrm>
          <a:prstGeom prst="rect">
            <a:avLst/>
          </a:prstGeom>
        </p:spPr>
      </p:pic>
      <p:sp>
        <p:nvSpPr>
          <p:cNvPr id="368" name="TextBox 367"/>
          <p:cNvSpPr txBox="1"/>
          <p:nvPr/>
        </p:nvSpPr>
        <p:spPr>
          <a:xfrm>
            <a:off x="5673027" y="3055851"/>
            <a:ext cx="2411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0070C0"/>
                </a:solidFill>
              </a:rPr>
              <a:t>* 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차량정보 조회는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3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회부터 일부만 확인이 가능합니다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.</a:t>
            </a:r>
            <a:endParaRPr lang="ko-KR" altLang="en-US" sz="900" spc="-150" dirty="0">
              <a:solidFill>
                <a:srgbClr val="0070C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40169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14646"/>
              </p:ext>
            </p:extLst>
          </p:nvPr>
        </p:nvGraphicFramePr>
        <p:xfrm>
          <a:off x="1724296" y="1612016"/>
          <a:ext cx="6017623" cy="1354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198"/>
                <a:gridCol w="4819425"/>
              </a:tblGrid>
              <a:tr h="431268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주행거리 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현재기준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b="1" spc="-1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23640">
                <a:tc>
                  <a:txBody>
                    <a:bodyPr/>
                    <a:lstStyle/>
                    <a:p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추가 옵션 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0" spc="-15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</a:t>
                      </a:r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4697700" y="1735286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km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21174" y="1302918"/>
            <a:ext cx="1239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추가 상세 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69896" y="2614752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0/1,000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118186" y="1699808"/>
            <a:ext cx="1544867" cy="2509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주행거리를 입력해주세요</a:t>
            </a:r>
            <a:r>
              <a: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6645649" y="2166290"/>
            <a:ext cx="113738" cy="637223"/>
            <a:chOff x="9173697" y="3254296"/>
            <a:chExt cx="113738" cy="726033"/>
          </a:xfrm>
        </p:grpSpPr>
        <p:sp>
          <p:nvSpPr>
            <p:cNvPr id="119" name="Track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9173697" y="3254296"/>
              <a:ext cx="113738" cy="7260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9184887" y="3280488"/>
              <a:ext cx="75824" cy="52200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Arrow Dow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9184888" y="3887995"/>
              <a:ext cx="75824" cy="52200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118185" y="2166290"/>
            <a:ext cx="3641202" cy="6372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추가 옵션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사고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기타 정보를 입력해주세요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66795" y="1348153"/>
            <a:ext cx="4594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150" dirty="0" smtClean="0">
                <a:solidFill>
                  <a:srgbClr val="C00000"/>
                </a:solidFill>
              </a:rPr>
              <a:t>* </a:t>
            </a:r>
            <a:r>
              <a:rPr lang="ko-KR" altLang="en-US" sz="900" spc="-150" dirty="0">
                <a:solidFill>
                  <a:srgbClr val="C00000"/>
                </a:solidFill>
              </a:rPr>
              <a:t> </a:t>
            </a:r>
            <a:r>
              <a:rPr lang="ko-KR" altLang="en-US" sz="900" spc="-150" dirty="0" smtClean="0">
                <a:solidFill>
                  <a:srgbClr val="C00000"/>
                </a:solidFill>
              </a:rPr>
              <a:t>실제 차량 정보를 정확하게 입력해주세요</a:t>
            </a:r>
            <a:r>
              <a:rPr lang="en-US" altLang="ko-KR" sz="900" spc="-150" dirty="0" smtClean="0">
                <a:solidFill>
                  <a:srgbClr val="C00000"/>
                </a:solidFill>
              </a:rPr>
              <a:t>. </a:t>
            </a:r>
            <a:r>
              <a:rPr lang="ko-KR" altLang="en-US" sz="900" spc="-150" dirty="0" smtClean="0">
                <a:solidFill>
                  <a:srgbClr val="C00000"/>
                </a:solidFill>
              </a:rPr>
              <a:t>실제 차량 정보와 상이할 경우 추후 견적이 달라질 수 있습니다</a:t>
            </a:r>
            <a:r>
              <a:rPr lang="en-US" altLang="ko-KR" sz="900" spc="-150" dirty="0" smtClean="0">
                <a:solidFill>
                  <a:srgbClr val="C00000"/>
                </a:solidFill>
              </a:rPr>
              <a:t>.</a:t>
            </a:r>
            <a:endParaRPr lang="en-US" altLang="ko-KR" sz="900" spc="-15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84498" y="3095125"/>
            <a:ext cx="489578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사진 등록 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|   </a:t>
            </a:r>
            <a:r>
              <a:rPr lang="ko-KR" altLang="en-US" sz="10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차량의 외부이미지와 내부이미지를 다양하게 등록해주세요</a:t>
            </a:r>
            <a:r>
              <a:rPr lang="en-US" altLang="ko-KR" sz="10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1936784" y="3638888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pc="-150" dirty="0" smtClean="0"/>
              <a:t>대표 사진 등록  </a:t>
            </a:r>
            <a:r>
              <a:rPr lang="en-US" altLang="ko-KR" sz="900" b="1" spc="-150" dirty="0" smtClean="0">
                <a:solidFill>
                  <a:srgbClr val="0070C0"/>
                </a:solidFill>
              </a:rPr>
              <a:t>*</a:t>
            </a:r>
            <a:endParaRPr lang="en-US" altLang="ko-KR" sz="900" b="1" spc="-150" dirty="0">
              <a:solidFill>
                <a:srgbClr val="0070C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0341" y="3418563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023694" y="4459664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상세 사진 등록</a:t>
            </a:r>
            <a:endParaRPr lang="en-US" altLang="ko-KR" sz="900" b="1" spc="-1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288338" y="464429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최대 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20913" y="340308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466823" y="340308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08542" y="340308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0341" y="440819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56251" y="440819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497970" y="440819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39689" y="440819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6181408" y="4408199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125" y="3441685"/>
            <a:ext cx="623091" cy="5924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788200" y="4089429"/>
            <a:ext cx="1936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 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판매 차량 상세 페이지 첫 이미지로 보여집니다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64794" y="341759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차량 후면 사진</a:t>
            </a:r>
            <a:endParaRPr lang="ko-KR" altLang="en-US" sz="800" spc="-150" dirty="0"/>
          </a:p>
        </p:txBody>
      </p:sp>
      <p:sp>
        <p:nvSpPr>
          <p:cNvPr id="88" name="TextBox 87"/>
          <p:cNvSpPr txBox="1"/>
          <p:nvPr/>
        </p:nvSpPr>
        <p:spPr>
          <a:xfrm>
            <a:off x="4424338" y="3415223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내부 계기판 사진</a:t>
            </a:r>
            <a:endParaRPr lang="ko-KR" altLang="en-US" sz="800" spc="-150" dirty="0"/>
          </a:p>
        </p:txBody>
      </p:sp>
      <p:sp>
        <p:nvSpPr>
          <p:cNvPr id="89" name="TextBox 88"/>
          <p:cNvSpPr txBox="1"/>
          <p:nvPr/>
        </p:nvSpPr>
        <p:spPr>
          <a:xfrm>
            <a:off x="5272040" y="34152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/>
              <a:t>차량등록증사진</a:t>
            </a:r>
            <a:endParaRPr lang="ko-KR" altLang="en-US" sz="800" spc="-150" dirty="0"/>
          </a:p>
        </p:txBody>
      </p:sp>
      <p:sp>
        <p:nvSpPr>
          <p:cNvPr id="90" name="TextBox 89"/>
          <p:cNvSpPr txBox="1"/>
          <p:nvPr/>
        </p:nvSpPr>
        <p:spPr>
          <a:xfrm>
            <a:off x="5255496" y="3708613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</a:rPr>
              <a:t>주의</a:t>
            </a:r>
            <a:r>
              <a:rPr lang="en-US" altLang="ko-KR" sz="800" spc="-150" dirty="0" smtClean="0">
                <a:solidFill>
                  <a:srgbClr val="FF0000"/>
                </a:solidFill>
              </a:rPr>
              <a:t>! </a:t>
            </a:r>
            <a:r>
              <a:rPr lang="ko-KR" altLang="en-US" sz="800" spc="-150" dirty="0" smtClean="0">
                <a:solidFill>
                  <a:srgbClr val="FF0000"/>
                </a:solidFill>
              </a:rPr>
              <a:t>주민등록번호 등의</a:t>
            </a:r>
            <a:endParaRPr lang="en-US" altLang="ko-KR" sz="800" spc="-150" dirty="0" smtClean="0">
              <a:solidFill>
                <a:srgbClr val="FF0000"/>
              </a:solidFill>
            </a:endParaRPr>
          </a:p>
          <a:p>
            <a:r>
              <a:rPr lang="ko-KR" altLang="en-US" sz="800" spc="-150" dirty="0" smtClean="0">
                <a:solidFill>
                  <a:srgbClr val="FF0000"/>
                </a:solidFill>
              </a:rPr>
              <a:t>개인정보는 가려서 올려주세요</a:t>
            </a:r>
            <a:r>
              <a:rPr lang="en-US" altLang="ko-KR" sz="800" spc="-150" dirty="0" smtClean="0">
                <a:solidFill>
                  <a:srgbClr val="FF0000"/>
                </a:solidFill>
              </a:rPr>
              <a:t>.</a:t>
            </a:r>
            <a:endParaRPr lang="ko-KR" altLang="en-US" sz="800" spc="-150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815621" y="516780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661531" y="516780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503250" y="516780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344969" y="516780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6186688" y="5167804"/>
            <a:ext cx="695157" cy="636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969696"/>
                </a:solidFill>
              </a:rPr>
              <a:t>+</a:t>
            </a:r>
            <a:endParaRPr lang="ko-KR" altLang="en-US" sz="4000" dirty="0">
              <a:solidFill>
                <a:srgbClr val="96969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3D78A85-D292-42BE-9581-C81F5C163F2F}"/>
              </a:ext>
            </a:extLst>
          </p:cNvPr>
          <p:cNvSpPr txBox="1"/>
          <p:nvPr/>
        </p:nvSpPr>
        <p:spPr>
          <a:xfrm>
            <a:off x="2789879" y="5826360"/>
            <a:ext cx="2621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많은 사진을 등록하시면 더 정확한 견적을 확인하실 수 있습니다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04335" y="3444811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smtClean="0"/>
              <a:t>차량 </a:t>
            </a:r>
            <a:r>
              <a:rPr lang="ko-KR" altLang="en-US" sz="800" spc="-150" smtClean="0"/>
              <a:t>전면 </a:t>
            </a:r>
            <a:r>
              <a:rPr lang="ko-KR" altLang="en-US" sz="800" spc="-150" dirty="0" smtClean="0"/>
              <a:t>사진</a:t>
            </a:r>
            <a:endParaRPr lang="ko-KR" altLang="en-US" sz="800" spc="-150" dirty="0"/>
          </a:p>
        </p:txBody>
      </p:sp>
    </p:spTree>
    <p:extLst>
      <p:ext uri="{BB962C8B-B14F-4D97-AF65-F5344CB8AC3E}">
        <p14:creationId xmlns:p14="http://schemas.microsoft.com/office/powerpoint/2010/main" val="18177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50857"/>
              </p:ext>
            </p:extLst>
          </p:nvPr>
        </p:nvGraphicFramePr>
        <p:xfrm>
          <a:off x="9546248" y="1094899"/>
          <a:ext cx="2227381" cy="14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21173" y="1388367"/>
            <a:ext cx="1120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판매자정보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057"/>
              </p:ext>
            </p:extLst>
          </p:nvPr>
        </p:nvGraphicFramePr>
        <p:xfrm>
          <a:off x="1815580" y="1826134"/>
          <a:ext cx="6017623" cy="204254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53196"/>
                <a:gridCol w="4964427"/>
              </a:tblGrid>
              <a:tr h="431268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 </a:t>
                      </a:r>
                      <a:endParaRPr lang="en-US" sz="900" b="1" spc="-1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922">
                <a:tc>
                  <a:txBody>
                    <a:bodyPr/>
                    <a:lstStyle/>
                    <a:p>
                      <a:r>
                        <a:rPr lang="en-US" altLang="ko-KR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</a:t>
                      </a:r>
                      <a:r>
                        <a:rPr lang="ko-KR" altLang="en-US" sz="900" b="1" spc="-1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휴대전화번호 </a:t>
                      </a:r>
                      <a:endParaRPr lang="en-US" sz="900" b="1" spc="-1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  <a:endParaRPr lang="en-US" altLang="ko-KR" sz="900" b="1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계좌번호</a:t>
                      </a:r>
                      <a:endParaRPr lang="en-US" altLang="ko-KR" sz="900" b="1" spc="-1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997032" y="234628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010    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997032" y="1930192"/>
            <a:ext cx="2262342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828828" y="234628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4679410" y="2346281"/>
            <a:ext cx="58542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8656" y="2346282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37266" y="2346282"/>
            <a:ext cx="213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sz="9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408271" y="4000185"/>
            <a:ext cx="2008929" cy="212366"/>
            <a:chOff x="554563" y="2592239"/>
            <a:chExt cx="2008929" cy="212366"/>
          </a:xfrm>
        </p:grpSpPr>
        <p:sp>
          <p:nvSpPr>
            <p:cNvPr id="6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/>
            <p:cNvSpPr txBox="1"/>
            <p:nvPr/>
          </p:nvSpPr>
          <p:spPr>
            <a:xfrm>
              <a:off x="686119" y="2592239"/>
              <a:ext cx="187737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개인정보 수집 및 이용에  대한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필수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580891" y="4012129"/>
            <a:ext cx="1252312" cy="212366"/>
            <a:chOff x="554563" y="2592239"/>
            <a:chExt cx="1252312" cy="212366"/>
          </a:xfrm>
        </p:grpSpPr>
        <p:sp>
          <p:nvSpPr>
            <p:cNvPr id="71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/>
            <p:cNvSpPr txBox="1"/>
            <p:nvPr/>
          </p:nvSpPr>
          <p:spPr>
            <a:xfrm>
              <a:off x="686119" y="2592239"/>
              <a:ext cx="112075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마케팅 활동 동의 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선택</a:t>
              </a:r>
              <a:r>
                <a:rPr lang="en-US" altLang="ko-KR" sz="9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ko-KR" sz="9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Button"/>
          <p:cNvSpPr/>
          <p:nvPr/>
        </p:nvSpPr>
        <p:spPr>
          <a:xfrm>
            <a:off x="3601904" y="4743100"/>
            <a:ext cx="1179946" cy="36515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임시저장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/>
          <p:nvPr/>
        </p:nvSpPr>
        <p:spPr>
          <a:xfrm>
            <a:off x="5070201" y="4743100"/>
            <a:ext cx="1179946" cy="36515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다음단계로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9691" y="2748167"/>
            <a:ext cx="3276540" cy="623905"/>
            <a:chOff x="3009691" y="2748167"/>
            <a:chExt cx="3276540" cy="623905"/>
          </a:xfrm>
        </p:grpSpPr>
        <p:sp>
          <p:nvSpPr>
            <p:cNvPr id="30" name="직사각형 29"/>
            <p:cNvSpPr/>
            <p:nvPr/>
          </p:nvSpPr>
          <p:spPr>
            <a:xfrm>
              <a:off x="3009691" y="2748167"/>
              <a:ext cx="604846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99287" y="2748167"/>
              <a:ext cx="705823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bg1"/>
                  </a:solidFill>
                  <a:latin typeface="+mn-ea"/>
                </a:rPr>
                <a:t>우편번호</a:t>
              </a:r>
              <a:endParaRPr lang="en-US" altLang="ko-KR" sz="10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81261" y="3089044"/>
              <a:ext cx="1604970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691" y="3089044"/>
              <a:ext cx="1604970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2997030" y="3561744"/>
            <a:ext cx="815145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은행명</a:t>
            </a:r>
            <a:r>
              <a:rPr lang="en-US" altLang="ko-KR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10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3882871" y="3561744"/>
            <a:ext cx="1819598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계좌번호 </a:t>
            </a:r>
            <a:r>
              <a:rPr lang="en-US" altLang="ko-KR" sz="10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‘ – ‘ </a:t>
            </a:r>
            <a:r>
              <a:rPr lang="ko-KR" altLang="en-US" sz="10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숫자만 입력</a:t>
            </a:r>
            <a:r>
              <a:rPr lang="en-US" altLang="ko-KR" sz="10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00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2533797-4E5B-4C74-952C-04B35C747AEA}"/>
              </a:ext>
            </a:extLst>
          </p:cNvPr>
          <p:cNvSpPr/>
          <p:nvPr/>
        </p:nvSpPr>
        <p:spPr>
          <a:xfrm>
            <a:off x="5766578" y="3561744"/>
            <a:ext cx="787618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</a:t>
            </a:r>
            <a:endParaRPr lang="ko-KR" altLang="en-US" sz="1000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18305" y="3572308"/>
            <a:ext cx="705823" cy="2202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계좌인증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43" name="그룹 4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63572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9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0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792601" y="2474857"/>
            <a:ext cx="5989554" cy="343731"/>
            <a:chOff x="2007614" y="2407783"/>
            <a:chExt cx="5989554" cy="343731"/>
          </a:xfrm>
        </p:grpSpPr>
        <p:sp>
          <p:nvSpPr>
            <p:cNvPr id="52" name="TextBox 51"/>
            <p:cNvSpPr txBox="1"/>
            <p:nvPr/>
          </p:nvSpPr>
          <p:spPr>
            <a:xfrm>
              <a:off x="224437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1302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35644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007614" y="2744933"/>
              <a:ext cx="5989554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Body" descr="&lt;SmartSettings&gt;&lt;SmartResize anchorLeft=&quot;Absolute&quot; anchorTop=&quot;Absolute&quot; anchorRight=&quot;Absolute&quot; anchorBottom=&quot;Relativ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3187606" y="3036467"/>
            <a:ext cx="31995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400"/>
              </a:spcAft>
            </a:pPr>
            <a:r>
              <a:rPr lang="ko-KR" altLang="en-US" sz="1000" spc="-150" noProof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입력하신 차량 정보를 확인해주세요</a:t>
            </a:r>
            <a:r>
              <a:rPr lang="en-US" altLang="ko-KR" sz="1000" spc="-150" noProof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1000" spc="-150" noProof="1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92601" y="3317767"/>
            <a:ext cx="5989554" cy="2316947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46481" y="4360824"/>
            <a:ext cx="1229824" cy="2308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차량 전체 입력 정보 출력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  <p:sp>
        <p:nvSpPr>
          <p:cNvPr id="37" name="Button"/>
          <p:cNvSpPr/>
          <p:nvPr/>
        </p:nvSpPr>
        <p:spPr>
          <a:xfrm>
            <a:off x="4155860" y="5791089"/>
            <a:ext cx="1179946" cy="36515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신청완료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무평가 판매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무평가 판매를 신청할 수 있는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5566" y="1639404"/>
            <a:ext cx="8439370" cy="666844"/>
            <a:chOff x="505811" y="3750933"/>
            <a:chExt cx="3991083" cy="1088848"/>
          </a:xfrm>
        </p:grpSpPr>
        <p:grpSp>
          <p:nvGrpSpPr>
            <p:cNvPr id="43" name="그룹 42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15100" y="1729939"/>
            <a:ext cx="2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무평가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판매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7443" y="1839522"/>
            <a:ext cx="3491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견적부터 빠르게 확인할 수 있는 안전한 판매</a:t>
            </a:r>
            <a:r>
              <a:rPr lang="en-US" altLang="ko-KR" sz="900" spc="-150" dirty="0">
                <a:latin typeface="+mn-ea"/>
              </a:rPr>
              <a:t>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8574" y="3184705"/>
            <a:ext cx="2806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/>
              <a:t>무평가 판매 신청이 완료되었습니다</a:t>
            </a:r>
            <a:r>
              <a:rPr lang="en-US" altLang="ko-KR" sz="1400" b="1" spc="-150" dirty="0"/>
              <a:t>.</a:t>
            </a:r>
            <a:endParaRPr lang="ko-KR" altLang="en-US" sz="1400" b="1" spc="-150" dirty="0"/>
          </a:p>
        </p:txBody>
      </p:sp>
      <p:sp>
        <p:nvSpPr>
          <p:cNvPr id="33" name="Button"/>
          <p:cNvSpPr/>
          <p:nvPr/>
        </p:nvSpPr>
        <p:spPr>
          <a:xfrm>
            <a:off x="3404905" y="5473121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1466" y="4116145"/>
            <a:ext cx="31577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/>
              <a:t>신청하신 정보는 마이페이지에서 확인이 가능하며</a:t>
            </a:r>
            <a:r>
              <a:rPr lang="en-US" altLang="ko-KR" sz="1000" spc="-15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spc="-150" dirty="0"/>
              <a:t>등록해주신 연락처로 견적안내를 드립니다</a:t>
            </a:r>
            <a:r>
              <a:rPr lang="en-US" altLang="ko-KR" sz="1000" spc="-15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spc="-150" dirty="0"/>
              <a:t>(</a:t>
            </a:r>
            <a:r>
              <a:rPr lang="ko-KR" altLang="en-US" sz="1000" spc="-150" dirty="0"/>
              <a:t>영업일 기준 </a:t>
            </a:r>
            <a:r>
              <a:rPr lang="en-US" altLang="ko-KR" sz="1000" spc="-150" dirty="0"/>
              <a:t>NN~NN</a:t>
            </a:r>
            <a:r>
              <a:rPr lang="ko-KR" altLang="en-US" sz="1000" spc="-150" dirty="0"/>
              <a:t>일이 소요됩니다</a:t>
            </a:r>
            <a:r>
              <a:rPr lang="en-US" altLang="ko-KR" sz="1000" spc="-150" dirty="0"/>
              <a:t>.)</a:t>
            </a:r>
          </a:p>
          <a:p>
            <a:pPr algn="ctr">
              <a:lnSpc>
                <a:spcPct val="150000"/>
              </a:lnSpc>
            </a:pPr>
            <a:endParaRPr lang="en-US" altLang="ko-KR" sz="1000" spc="-150" dirty="0"/>
          </a:p>
          <a:p>
            <a:pPr algn="ctr">
              <a:lnSpc>
                <a:spcPct val="150000"/>
              </a:lnSpc>
            </a:pPr>
            <a:r>
              <a:rPr lang="ko-KR" altLang="en-US" sz="1000" spc="-150" dirty="0"/>
              <a:t>문의</a:t>
            </a:r>
            <a:r>
              <a:rPr lang="en-US" altLang="ko-KR" sz="1000" spc="-150" dirty="0"/>
              <a:t>: </a:t>
            </a:r>
            <a:r>
              <a:rPr lang="ko-KR" altLang="en-US" sz="1000" spc="-150" dirty="0"/>
              <a:t>고객센터 </a:t>
            </a:r>
            <a:r>
              <a:rPr lang="en-US" altLang="ko-KR" sz="1000" spc="-150" dirty="0"/>
              <a:t>1600-0800</a:t>
            </a:r>
            <a:endParaRPr lang="ko-KR" altLang="en-US" sz="1000" spc="-150" dirty="0"/>
          </a:p>
        </p:txBody>
      </p:sp>
      <p:sp>
        <p:nvSpPr>
          <p:cNvPr id="32" name="직사각형 31"/>
          <p:cNvSpPr/>
          <p:nvPr/>
        </p:nvSpPr>
        <p:spPr>
          <a:xfrm>
            <a:off x="3138669" y="3783163"/>
            <a:ext cx="3048001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신청 번호 </a:t>
            </a:r>
            <a:r>
              <a:rPr lang="en-US" altLang="ko-KR" sz="900" spc="-15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: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XXXXXXXNNNXXX</a:t>
            </a:r>
            <a:endParaRPr lang="en-US" altLang="ko-KR" sz="900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63572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기능 정의 확정 후 설명 추가 예정이며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현재의 화면은 이해를 돕기 위한 가안임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9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0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792601" y="2474857"/>
            <a:ext cx="5989554" cy="343731"/>
            <a:chOff x="2007614" y="2407783"/>
            <a:chExt cx="5989554" cy="343731"/>
          </a:xfrm>
        </p:grpSpPr>
        <p:sp>
          <p:nvSpPr>
            <p:cNvPr id="52" name="TextBox 51"/>
            <p:cNvSpPr txBox="1"/>
            <p:nvPr/>
          </p:nvSpPr>
          <p:spPr>
            <a:xfrm>
              <a:off x="2244371" y="2409488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 조회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1302" y="2422485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차량정보입력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35644" y="2407783"/>
              <a:ext cx="1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/>
                <a:t>신청완료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039143" y="2751514"/>
              <a:ext cx="59580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007614" y="2744933"/>
              <a:ext cx="5989554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Button"/>
          <p:cNvSpPr/>
          <p:nvPr/>
        </p:nvSpPr>
        <p:spPr>
          <a:xfrm>
            <a:off x="4727255" y="5464790"/>
            <a:ext cx="1179946" cy="361474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마이페이지</a:t>
            </a:r>
            <a:endParaRPr lang="en-US" sz="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(IA)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B26F080-780F-44EE-BFEE-574BD3FCC1AB}"/>
              </a:ext>
            </a:extLst>
          </p:cNvPr>
          <p:cNvGrpSpPr/>
          <p:nvPr/>
        </p:nvGrpSpPr>
        <p:grpSpPr>
          <a:xfrm>
            <a:off x="521725" y="751024"/>
            <a:ext cx="669838" cy="321054"/>
            <a:chOff x="521725" y="751024"/>
            <a:chExt cx="669838" cy="321054"/>
          </a:xfrm>
        </p:grpSpPr>
        <p:pic>
          <p:nvPicPr>
            <p:cNvPr id="65" name="Picture 4" descr="desktop, device icon">
              <a:extLst>
                <a:ext uri="{FF2B5EF4-FFF2-40B4-BE49-F238E27FC236}">
                  <a16:creationId xmlns:a16="http://schemas.microsoft.com/office/drawing/2014/main" xmlns="" id="{0AE2EFF2-F702-42C3-A186-4BE950D17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25" y="751024"/>
              <a:ext cx="321054" cy="32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D9E5C43-3012-422E-8C5C-DF515BE2E020}"/>
                </a:ext>
              </a:extLst>
            </p:cNvPr>
            <p:cNvSpPr txBox="1"/>
            <p:nvPr/>
          </p:nvSpPr>
          <p:spPr>
            <a:xfrm>
              <a:off x="814537" y="77305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PC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60C0022-7280-49ED-ADFF-CFB726F7E8D6}"/>
              </a:ext>
            </a:extLst>
          </p:cNvPr>
          <p:cNvCxnSpPr/>
          <p:nvPr/>
        </p:nvCxnSpPr>
        <p:spPr>
          <a:xfrm>
            <a:off x="428572" y="4498460"/>
            <a:ext cx="113454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1CE1F17-A709-4ED2-B85B-DF2804F3C357}"/>
              </a:ext>
            </a:extLst>
          </p:cNvPr>
          <p:cNvGrpSpPr/>
          <p:nvPr/>
        </p:nvGrpSpPr>
        <p:grpSpPr>
          <a:xfrm>
            <a:off x="591044" y="4827127"/>
            <a:ext cx="916311" cy="296352"/>
            <a:chOff x="591044" y="2518330"/>
            <a:chExt cx="916311" cy="2963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CF90AA4-36E1-47EE-B99B-08A635B62B55}"/>
                </a:ext>
              </a:extLst>
            </p:cNvPr>
            <p:cNvSpPr txBox="1"/>
            <p:nvPr/>
          </p:nvSpPr>
          <p:spPr>
            <a:xfrm>
              <a:off x="814537" y="2528007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Mobile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64" name="Picture 6" descr="device, mobile icon">
              <a:extLst>
                <a:ext uri="{FF2B5EF4-FFF2-40B4-BE49-F238E27FC236}">
                  <a16:creationId xmlns:a16="http://schemas.microsoft.com/office/drawing/2014/main" xmlns="" id="{18A087DD-4E51-430D-AF06-DB83776CE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44" y="2518330"/>
              <a:ext cx="182416" cy="29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AD30AB-4FE5-4201-B610-282F4A8E59ED}"/>
              </a:ext>
            </a:extLst>
          </p:cNvPr>
          <p:cNvSpPr txBox="1"/>
          <p:nvPr/>
        </p:nvSpPr>
        <p:spPr>
          <a:xfrm>
            <a:off x="347665" y="6410559"/>
            <a:ext cx="5665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※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주요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Hierarchy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구조화 한 것임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4206C97-924D-4344-A3EC-1C14DA134538}"/>
              </a:ext>
            </a:extLst>
          </p:cNvPr>
          <p:cNvSpPr txBox="1"/>
          <p:nvPr/>
        </p:nvSpPr>
        <p:spPr>
          <a:xfrm rot="21027280">
            <a:off x="2942040" y="5121015"/>
            <a:ext cx="178050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rgbClr val="0070C0"/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TBD</a:t>
            </a:r>
            <a:endParaRPr lang="en-US" altLang="ko-KR" sz="1200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780261" y="865646"/>
            <a:ext cx="9597196" cy="3470188"/>
            <a:chOff x="2018800" y="945710"/>
            <a:chExt cx="9597196" cy="34701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2B986E8-1A81-45A5-A0B4-38945F9003E7}"/>
                </a:ext>
              </a:extLst>
            </p:cNvPr>
            <p:cNvSpPr/>
            <p:nvPr/>
          </p:nvSpPr>
          <p:spPr>
            <a:xfrm>
              <a:off x="5679699" y="945710"/>
              <a:ext cx="739329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Main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3" name="꺾인 연결선 53">
              <a:extLst>
                <a:ext uri="{FF2B5EF4-FFF2-40B4-BE49-F238E27FC236}">
                  <a16:creationId xmlns:a16="http://schemas.microsoft.com/office/drawing/2014/main" xmlns="" id="{AD1F97FC-46F2-4C94-A1AB-EFAAC257EB8E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rot="5400000">
              <a:off x="4582261" y="15111"/>
              <a:ext cx="317599" cy="2616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54">
              <a:extLst>
                <a:ext uri="{FF2B5EF4-FFF2-40B4-BE49-F238E27FC236}">
                  <a16:creationId xmlns:a16="http://schemas.microsoft.com/office/drawing/2014/main" xmlns="" id="{4135F289-DBA4-49F2-834E-88BAEF129DCA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rot="5400000">
              <a:off x="4098930" y="-468220"/>
              <a:ext cx="317599" cy="35832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55">
              <a:extLst>
                <a:ext uri="{FF2B5EF4-FFF2-40B4-BE49-F238E27FC236}">
                  <a16:creationId xmlns:a16="http://schemas.microsoft.com/office/drawing/2014/main" xmlns="" id="{91EDEB0D-B365-4239-9D52-E8D4B613918A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 rot="5400000">
              <a:off x="5055556" y="488406"/>
              <a:ext cx="317599" cy="16700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4848683-99CE-46DF-A161-A25EA33F11A8}"/>
                </a:ext>
              </a:extLst>
            </p:cNvPr>
            <p:cNvSpPr/>
            <p:nvPr/>
          </p:nvSpPr>
          <p:spPr>
            <a:xfrm>
              <a:off x="2018800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내차사기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75936E1-06E7-407A-99D4-8BB3753664DE}"/>
                </a:ext>
              </a:extLst>
            </p:cNvPr>
            <p:cNvSpPr/>
            <p:nvPr/>
          </p:nvSpPr>
          <p:spPr>
            <a:xfrm>
              <a:off x="4881653" y="1482214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홈서비스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738C2BCD-CDD9-4321-A23E-AE9E06E6A989}"/>
                </a:ext>
              </a:extLst>
            </p:cNvPr>
            <p:cNvSpPr/>
            <p:nvPr/>
          </p:nvSpPr>
          <p:spPr>
            <a:xfrm>
              <a:off x="393205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시세조회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2" name="꺾인 연결선 65">
              <a:extLst>
                <a:ext uri="{FF2B5EF4-FFF2-40B4-BE49-F238E27FC236}">
                  <a16:creationId xmlns:a16="http://schemas.microsoft.com/office/drawing/2014/main" xmlns="" id="{6B2B7E45-EC40-4A08-A90C-CE70E438C9FC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 rot="5400000">
              <a:off x="5530357" y="963207"/>
              <a:ext cx="317598" cy="7204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CE12777-FAD3-4213-A486-F07B2793735A}"/>
                </a:ext>
              </a:extLst>
            </p:cNvPr>
            <p:cNvSpPr/>
            <p:nvPr/>
          </p:nvSpPr>
          <p:spPr>
            <a:xfrm>
              <a:off x="298546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내차팔기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985461" y="1770349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방문평가 판매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B3A2B702-95FB-4620-A350-7CE23502FB6C}"/>
                </a:ext>
              </a:extLst>
            </p:cNvPr>
            <p:cNvSpPr/>
            <p:nvPr/>
          </p:nvSpPr>
          <p:spPr>
            <a:xfrm>
              <a:off x="2985461" y="204217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셀프등록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926BC26E-F326-472E-81BB-2A0AA547C706}"/>
                </a:ext>
              </a:extLst>
            </p:cNvPr>
            <p:cNvSpPr/>
            <p:nvPr/>
          </p:nvSpPr>
          <p:spPr>
            <a:xfrm>
              <a:off x="7295741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로그인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07C96793-0200-493E-A930-1A8EDA889003}"/>
                </a:ext>
              </a:extLst>
            </p:cNvPr>
            <p:cNvSpPr/>
            <p:nvPr/>
          </p:nvSpPr>
          <p:spPr>
            <a:xfrm>
              <a:off x="7851209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회원가입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928B1498-247F-4037-AF1A-D1C51EA557E1}"/>
                </a:ext>
              </a:extLst>
            </p:cNvPr>
            <p:cNvGrpSpPr/>
            <p:nvPr/>
          </p:nvGrpSpPr>
          <p:grpSpPr>
            <a:xfrm>
              <a:off x="7770636" y="1770817"/>
              <a:ext cx="958775" cy="1142237"/>
              <a:chOff x="5892868" y="1336245"/>
              <a:chExt cx="958775" cy="114223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0C9C157B-0A4D-4760-AD3A-921AFD8C89D2}"/>
                  </a:ext>
                </a:extLst>
              </p:cNvPr>
              <p:cNvSpPr/>
              <p:nvPr/>
            </p:nvSpPr>
            <p:spPr>
              <a:xfrm>
                <a:off x="5921950" y="1336245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개인용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05380B1-947D-408C-93CB-77003800154D}"/>
                  </a:ext>
                </a:extLst>
              </p:cNvPr>
              <p:cNvSpPr txBox="1"/>
              <p:nvPr/>
            </p:nvSpPr>
            <p:spPr>
              <a:xfrm>
                <a:off x="5892868" y="1555152"/>
                <a:ext cx="958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  <a:sym typeface="Wingdings" panose="05000000000000000000" pitchFamily="2" charset="2"/>
                  </a:rPr>
                  <a:t>내차사기조회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  <a:sym typeface="Wingdings" panose="05000000000000000000" pitchFamily="2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내차팔기조회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금융 서비스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포인트관리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171B5AB-3844-4E4A-A24B-21C3508B6EE9}"/>
                </a:ext>
              </a:extLst>
            </p:cNvPr>
            <p:cNvGrpSpPr/>
            <p:nvPr/>
          </p:nvGrpSpPr>
          <p:grpSpPr>
            <a:xfrm>
              <a:off x="7770635" y="2886854"/>
              <a:ext cx="1241047" cy="1428466"/>
              <a:chOff x="5887722" y="2338351"/>
              <a:chExt cx="1241047" cy="142846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AF31A823-E12C-4F92-968B-CD88241FB39F}"/>
                  </a:ext>
                </a:extLst>
              </p:cNvPr>
              <p:cNvSpPr/>
              <p:nvPr/>
            </p:nvSpPr>
            <p:spPr>
              <a:xfrm>
                <a:off x="5916805" y="2338351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딜러용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5EF73E93-707D-4960-B59D-E5290578B838}"/>
                  </a:ext>
                </a:extLst>
              </p:cNvPr>
              <p:cNvSpPr txBox="1"/>
              <p:nvPr/>
            </p:nvSpPr>
            <p:spPr>
              <a:xfrm>
                <a:off x="5887722" y="2566488"/>
                <a:ext cx="1241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차량등록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판매챠랑관리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광고효과분석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시세제공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매입가 계산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오토옥션 마이페이지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5D5423BB-0459-4260-B0AA-AE00BA969244}"/>
                </a:ext>
              </a:extLst>
            </p:cNvPr>
            <p:cNvSpPr/>
            <p:nvPr/>
          </p:nvSpPr>
          <p:spPr>
            <a:xfrm>
              <a:off x="7802730" y="1482214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마이페이지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75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97" idx="0"/>
            </p:cNvCxnSpPr>
            <p:nvPr/>
          </p:nvCxnSpPr>
          <p:spPr>
            <a:xfrm rot="16200000" flipH="1">
              <a:off x="6014533" y="1199447"/>
              <a:ext cx="311942" cy="2422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018800" y="176903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기획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특가전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021086" y="20332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낙찰차량전용몰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018800" y="2312813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프리미엄몰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018800" y="25976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스마트매칭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4B90066C-7C0A-4FD9-BF27-CA52094418A2}"/>
                </a:ext>
              </a:extLst>
            </p:cNvPr>
            <p:cNvSpPr/>
            <p:nvPr/>
          </p:nvSpPr>
          <p:spPr>
            <a:xfrm>
              <a:off x="2018800" y="287139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관심차량 비교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B3A2B702-95FB-4620-A350-7CE23502FB6C}"/>
                </a:ext>
              </a:extLst>
            </p:cNvPr>
            <p:cNvSpPr/>
            <p:nvPr/>
          </p:nvSpPr>
          <p:spPr>
            <a:xfrm>
              <a:off x="2985461" y="23288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무평가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0683979" y="2857399"/>
              <a:ext cx="932017" cy="1558499"/>
              <a:chOff x="10693552" y="2742775"/>
              <a:chExt cx="932017" cy="155849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2965997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제휴문의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192446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개인정보처리방침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423798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이용</a:t>
                </a:r>
                <a:r>
                  <a:rPr lang="en-US" altLang="ko-KR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/</a:t>
                </a: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환불약관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655150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온라인이용약관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703729" y="3886502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개인정보이용내역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5699" y="413471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영상정보처리방침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C1EA4CD9-4798-4BFC-BA58-8D15BD1EC77B}"/>
                  </a:ext>
                </a:extLst>
              </p:cNvPr>
              <p:cNvSpPr/>
              <p:nvPr/>
            </p:nvSpPr>
            <p:spPr>
              <a:xfrm>
                <a:off x="10693552" y="274277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회사소개</a:t>
                </a:r>
                <a:endPara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2943696" y="1443315"/>
              <a:ext cx="959416" cy="11437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18870" y="2599056"/>
              <a:ext cx="1208985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spc="-150" smtClean="0">
                  <a:solidFill>
                    <a:schemeClr val="bg1"/>
                  </a:solidFill>
                </a:rPr>
                <a:t>본 문서의 화면설계 범위</a:t>
              </a:r>
              <a:endParaRPr lang="ko-KR" altLang="en-US" sz="900" b="1" spc="-15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275936E1-06E7-407A-99D4-8BB3753664DE}"/>
                </a:ext>
              </a:extLst>
            </p:cNvPr>
            <p:cNvSpPr/>
            <p:nvPr/>
          </p:nvSpPr>
          <p:spPr>
            <a:xfrm>
              <a:off x="8756927" y="147871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매매가이드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F1B8E8D3-2656-4310-9FA8-715EC987E95C}"/>
                </a:ext>
              </a:extLst>
            </p:cNvPr>
            <p:cNvSpPr/>
            <p:nvPr/>
          </p:nvSpPr>
          <p:spPr>
            <a:xfrm>
              <a:off x="8756927" y="176685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구매가이드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80DF1B8-9F5F-4E16-A109-02AE3F401ABF}"/>
                </a:ext>
              </a:extLst>
            </p:cNvPr>
            <p:cNvSpPr/>
            <p:nvPr/>
          </p:nvSpPr>
          <p:spPr>
            <a:xfrm>
              <a:off x="8756927" y="20368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판매가이드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FFBB1C2C-6BEC-4A55-A9A7-5E76D845F9AC}"/>
                </a:ext>
              </a:extLst>
            </p:cNvPr>
            <p:cNvSpPr/>
            <p:nvPr/>
          </p:nvSpPr>
          <p:spPr>
            <a:xfrm>
              <a:off x="8753048" y="2306675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이용권 안내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275936E1-06E7-407A-99D4-8BB3753664DE}"/>
                </a:ext>
              </a:extLst>
            </p:cNvPr>
            <p:cNvSpPr/>
            <p:nvPr/>
          </p:nvSpPr>
          <p:spPr>
            <a:xfrm>
              <a:off x="5844350" y="1476558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오토옥션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275936E1-06E7-407A-99D4-8BB3753664DE}"/>
                </a:ext>
              </a:extLst>
            </p:cNvPr>
            <p:cNvSpPr/>
            <p:nvPr/>
          </p:nvSpPr>
          <p:spPr>
            <a:xfrm>
              <a:off x="9708749" y="147655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F1B8E8D3-2656-4310-9FA8-715EC987E95C}"/>
                </a:ext>
              </a:extLst>
            </p:cNvPr>
            <p:cNvSpPr/>
            <p:nvPr/>
          </p:nvSpPr>
          <p:spPr>
            <a:xfrm>
              <a:off x="9719135" y="1751714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진행중 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480DF1B8-9F5F-4E16-A109-02AE3F401ABF}"/>
                </a:ext>
              </a:extLst>
            </p:cNvPr>
            <p:cNvSpPr/>
            <p:nvPr/>
          </p:nvSpPr>
          <p:spPr>
            <a:xfrm>
              <a:off x="9719135" y="2021798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포인트제휴몰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702694" y="1476558"/>
              <a:ext cx="894588" cy="1065502"/>
              <a:chOff x="4086737" y="2940398"/>
              <a:chExt cx="894588" cy="106550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8CE12777-FAD3-4213-A486-F07B2793735A}"/>
                  </a:ext>
                </a:extLst>
              </p:cNvPr>
              <p:cNvSpPr/>
              <p:nvPr/>
            </p:nvSpPr>
            <p:spPr>
              <a:xfrm>
                <a:off x="4086737" y="2940398"/>
                <a:ext cx="894588" cy="218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고객센터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4B90066C-7C0A-4FD9-BF27-CA52094418A2}"/>
                  </a:ext>
                </a:extLst>
              </p:cNvPr>
              <p:cNvSpPr/>
              <p:nvPr/>
            </p:nvSpPr>
            <p:spPr>
              <a:xfrm>
                <a:off x="4086737" y="3228532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공지사항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500353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1:1 </a:t>
                </a:r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상담</a:t>
                </a:r>
                <a:endParaRPr lang="ko-KR" altLang="en-US" sz="7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786994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FAQ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275936E1-06E7-407A-99D4-8BB3753664DE}"/>
                </a:ext>
              </a:extLst>
            </p:cNvPr>
            <p:cNvSpPr/>
            <p:nvPr/>
          </p:nvSpPr>
          <p:spPr>
            <a:xfrm>
              <a:off x="6831061" y="1476558"/>
              <a:ext cx="894588" cy="2189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프라이싱 시스템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08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107" idx="0"/>
            </p:cNvCxnSpPr>
            <p:nvPr/>
          </p:nvCxnSpPr>
          <p:spPr>
            <a:xfrm rot="16200000" flipH="1">
              <a:off x="6507888" y="706091"/>
              <a:ext cx="311942" cy="12289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74" idx="0"/>
            </p:cNvCxnSpPr>
            <p:nvPr/>
          </p:nvCxnSpPr>
          <p:spPr>
            <a:xfrm rot="16200000" flipH="1">
              <a:off x="6990895" y="223085"/>
              <a:ext cx="317598" cy="2200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93" idx="0"/>
            </p:cNvCxnSpPr>
            <p:nvPr/>
          </p:nvCxnSpPr>
          <p:spPr>
            <a:xfrm rot="16200000" flipH="1">
              <a:off x="7469741" y="-255762"/>
              <a:ext cx="314102" cy="315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99" idx="0"/>
            </p:cNvCxnSpPr>
            <p:nvPr/>
          </p:nvCxnSpPr>
          <p:spPr>
            <a:xfrm rot="16200000" flipH="1">
              <a:off x="7946732" y="-732753"/>
              <a:ext cx="311942" cy="4106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66">
              <a:extLst>
                <a:ext uri="{FF2B5EF4-FFF2-40B4-BE49-F238E27FC236}">
                  <a16:creationId xmlns:a16="http://schemas.microsoft.com/office/drawing/2014/main" xmlns="" id="{01AA288F-779F-47DD-9521-AEBD7E791147}"/>
                </a:ext>
              </a:extLst>
            </p:cNvPr>
            <p:cNvCxnSpPr>
              <a:stCxn id="11" idx="2"/>
              <a:endCxn id="103" idx="0"/>
            </p:cNvCxnSpPr>
            <p:nvPr/>
          </p:nvCxnSpPr>
          <p:spPr>
            <a:xfrm rot="16200000" flipH="1">
              <a:off x="8443705" y="-1229725"/>
              <a:ext cx="311942" cy="51006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2521" y="1712799"/>
              <a:ext cx="9941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pc="-150" dirty="0" smtClean="0">
                  <a:solidFill>
                    <a:srgbClr val="FF0000"/>
                  </a:solidFill>
                </a:rPr>
                <a:t>* </a:t>
              </a:r>
              <a:r>
                <a:rPr lang="ko-KR" altLang="en-US" sz="800" spc="-150" dirty="0" smtClean="0">
                  <a:solidFill>
                    <a:srgbClr val="FF0000"/>
                  </a:solidFill>
                </a:rPr>
                <a:t>딜러회원만 접근가능</a:t>
              </a:r>
              <a:endParaRPr lang="ko-KR" altLang="en-US" sz="800" spc="-1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진행 프로세스</a:t>
            </a:r>
            <a:endParaRPr lang="ko-KR" altLang="en-US" dirty="0"/>
          </a:p>
        </p:txBody>
      </p:sp>
      <p:grpSp>
        <p:nvGrpSpPr>
          <p:cNvPr id="404" name="그룹 403"/>
          <p:cNvGrpSpPr/>
          <p:nvPr/>
        </p:nvGrpSpPr>
        <p:grpSpPr>
          <a:xfrm>
            <a:off x="675867" y="818979"/>
            <a:ext cx="10813774" cy="5637476"/>
            <a:chOff x="675867" y="818979"/>
            <a:chExt cx="10813774" cy="5637476"/>
          </a:xfrm>
        </p:grpSpPr>
        <p:sp>
          <p:nvSpPr>
            <p:cNvPr id="403" name="직사각형 402"/>
            <p:cNvSpPr/>
            <p:nvPr/>
          </p:nvSpPr>
          <p:spPr>
            <a:xfrm>
              <a:off x="675867" y="2020205"/>
              <a:ext cx="10813774" cy="21788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675867" y="818979"/>
              <a:ext cx="10813774" cy="11290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/>
            <p:cNvGrpSpPr/>
            <p:nvPr/>
          </p:nvGrpSpPr>
          <p:grpSpPr>
            <a:xfrm>
              <a:off x="880470" y="983391"/>
              <a:ext cx="4235430" cy="854900"/>
              <a:chOff x="950967" y="1150374"/>
              <a:chExt cx="4235430" cy="854900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950967" y="1150374"/>
                <a:ext cx="999565" cy="384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latin typeface="+mj-ea"/>
                    <a:ea typeface="+mj-ea"/>
                  </a:rPr>
                  <a:t>방문평가 판매</a:t>
                </a:r>
                <a:endParaRPr lang="ko-KR" altLang="en-US" sz="900" spc="-150" dirty="0">
                  <a:latin typeface="+mj-ea"/>
                  <a:ea typeface="+mj-ea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 bwMode="auto">
              <a:xfrm>
                <a:off x="3191968" y="1158482"/>
                <a:ext cx="999565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차량정보</a:t>
                </a:r>
                <a:r>
                  <a: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판매자정보입력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 bwMode="auto">
              <a:xfrm>
                <a:off x="4533120" y="1158482"/>
                <a:ext cx="653277" cy="384448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smtClean="0">
                    <a:solidFill>
                      <a:schemeClr val="bg1"/>
                    </a:solidFill>
                    <a:latin typeface="+mj-ea"/>
                    <a:ea typeface="+mj-ea"/>
                  </a:rPr>
                  <a:t>신청완료</a:t>
                </a:r>
                <a:endParaRPr lang="ko-KR" altLang="en-US" sz="9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292118" y="1150374"/>
                <a:ext cx="558263" cy="384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latin typeface="+mj-ea"/>
                    <a:ea typeface="+mj-ea"/>
                  </a:rPr>
                  <a:t>회원</a:t>
                </a:r>
                <a:endParaRPr lang="en-US" altLang="ko-KR" sz="900" spc="-150" dirty="0" smtClean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900" spc="-150" dirty="0" smtClean="0">
                    <a:latin typeface="+mj-ea"/>
                    <a:ea typeface="+mj-ea"/>
                  </a:rPr>
                  <a:t>(</a:t>
                </a:r>
                <a:r>
                  <a:rPr lang="ko-KR" altLang="en-US" sz="900" spc="-150" dirty="0" smtClean="0">
                    <a:latin typeface="+mj-ea"/>
                    <a:ea typeface="+mj-ea"/>
                  </a:rPr>
                  <a:t>로그인</a:t>
                </a:r>
                <a:r>
                  <a:rPr lang="en-US" altLang="ko-KR" sz="900" spc="-150" dirty="0" smtClean="0">
                    <a:latin typeface="+mj-ea"/>
                    <a:ea typeface="+mj-ea"/>
                  </a:rPr>
                  <a:t>)</a:t>
                </a:r>
                <a:endParaRPr lang="ko-KR" altLang="en-US" sz="900" spc="-150" dirty="0">
                  <a:latin typeface="+mj-ea"/>
                  <a:ea typeface="+mj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292118" y="1620826"/>
                <a:ext cx="558263" cy="384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latin typeface="+mj-ea"/>
                    <a:ea typeface="+mj-ea"/>
                  </a:rPr>
                  <a:t>비회원</a:t>
                </a:r>
                <a:endParaRPr lang="en-US" altLang="ko-KR" sz="900" spc="-15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900" spc="-150" dirty="0" smtClean="0">
                    <a:latin typeface="+mj-ea"/>
                    <a:ea typeface="+mj-ea"/>
                  </a:rPr>
                  <a:t>(</a:t>
                </a:r>
                <a:r>
                  <a:rPr lang="ko-KR" altLang="en-US" sz="900" spc="-150" dirty="0" smtClean="0">
                    <a:latin typeface="+mj-ea"/>
                    <a:ea typeface="+mj-ea"/>
                  </a:rPr>
                  <a:t>로그아웃</a:t>
                </a:r>
                <a:r>
                  <a:rPr lang="en-US" altLang="ko-KR" sz="900" spc="-150" dirty="0" smtClean="0">
                    <a:latin typeface="+mj-ea"/>
                    <a:ea typeface="+mj-ea"/>
                  </a:rPr>
                  <a:t>)</a:t>
                </a:r>
                <a:endParaRPr lang="ko-KR" altLang="en-US" sz="900" spc="-150" dirty="0">
                  <a:latin typeface="+mj-ea"/>
                  <a:ea typeface="+mj-ea"/>
                </a:endParaRPr>
              </a:p>
            </p:txBody>
          </p:sp>
          <p:cxnSp>
            <p:nvCxnSpPr>
              <p:cNvPr id="123" name="직선 화살표 연결선 122"/>
              <p:cNvCxnSpPr>
                <a:stCxn id="116" idx="3"/>
                <a:endCxn id="121" idx="1"/>
              </p:cNvCxnSpPr>
              <p:nvPr/>
            </p:nvCxnSpPr>
            <p:spPr>
              <a:xfrm>
                <a:off x="1950532" y="1342598"/>
                <a:ext cx="34158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>
                <a:stCxn id="121" idx="3"/>
                <a:endCxn id="118" idx="1"/>
              </p:cNvCxnSpPr>
              <p:nvPr/>
            </p:nvCxnSpPr>
            <p:spPr>
              <a:xfrm>
                <a:off x="2850381" y="1342598"/>
                <a:ext cx="341587" cy="810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>
                <a:stCxn id="118" idx="3"/>
                <a:endCxn id="119" idx="1"/>
              </p:cNvCxnSpPr>
              <p:nvPr/>
            </p:nvCxnSpPr>
            <p:spPr>
              <a:xfrm>
                <a:off x="4191533" y="1350706"/>
                <a:ext cx="34158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꺾인 연결선 125"/>
              <p:cNvCxnSpPr>
                <a:stCxn id="116" idx="3"/>
                <a:endCxn id="122" idx="1"/>
              </p:cNvCxnSpPr>
              <p:nvPr/>
            </p:nvCxnSpPr>
            <p:spPr>
              <a:xfrm>
                <a:off x="1950532" y="1342598"/>
                <a:ext cx="341586" cy="47045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stCxn id="122" idx="3"/>
                <a:endCxn id="118" idx="1"/>
              </p:cNvCxnSpPr>
              <p:nvPr/>
            </p:nvCxnSpPr>
            <p:spPr>
              <a:xfrm flipV="1">
                <a:off x="2850381" y="1350706"/>
                <a:ext cx="341587" cy="4623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/>
            <p:cNvGrpSpPr/>
            <p:nvPr/>
          </p:nvGrpSpPr>
          <p:grpSpPr>
            <a:xfrm>
              <a:off x="857287" y="2092361"/>
              <a:ext cx="10526634" cy="2055844"/>
              <a:chOff x="857287" y="2092361"/>
              <a:chExt cx="10526634" cy="2055844"/>
            </a:xfrm>
          </p:grpSpPr>
          <p:sp>
            <p:nvSpPr>
              <p:cNvPr id="389" name="모서리가 둥근 직사각형 388"/>
              <p:cNvSpPr/>
              <p:nvPr/>
            </p:nvSpPr>
            <p:spPr>
              <a:xfrm>
                <a:off x="5188522" y="2092361"/>
                <a:ext cx="2149256" cy="1218061"/>
              </a:xfrm>
              <a:prstGeom prst="roundRect">
                <a:avLst>
                  <a:gd name="adj" fmla="val 4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다이아몬드 110"/>
              <p:cNvSpPr/>
              <p:nvPr/>
            </p:nvSpPr>
            <p:spPr bwMode="auto">
              <a:xfrm>
                <a:off x="4094073" y="2161161"/>
                <a:ext cx="803790" cy="796613"/>
              </a:xfrm>
              <a:prstGeom prst="diamond">
                <a:avLst/>
              </a:prstGeom>
              <a:solidFill>
                <a:srgbClr val="7F7F7F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</a:rPr>
                  <a:t>로그인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</a:endParaRP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</a:rPr>
                  <a:t>여부</a:t>
                </a:r>
                <a:endParaRPr lang="ko-KR" altLang="en-US" sz="900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857287" y="2367244"/>
                <a:ext cx="999565" cy="384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latin typeface="+mj-ea"/>
                    <a:ea typeface="+mj-ea"/>
                  </a:rPr>
                  <a:t>셀프등록 판매</a:t>
                </a:r>
                <a:endParaRPr lang="ko-KR" altLang="en-US" sz="900" spc="-150" dirty="0">
                  <a:latin typeface="+mj-ea"/>
                  <a:ea typeface="+mj-ea"/>
                </a:endParaRPr>
              </a:p>
            </p:txBody>
          </p:sp>
          <p:cxnSp>
            <p:nvCxnSpPr>
              <p:cNvPr id="131" name="직선 화살표 연결선 130"/>
              <p:cNvCxnSpPr>
                <a:stCxn id="120" idx="3"/>
                <a:endCxn id="134" idx="1"/>
              </p:cNvCxnSpPr>
              <p:nvPr/>
            </p:nvCxnSpPr>
            <p:spPr>
              <a:xfrm>
                <a:off x="1856852" y="2559468"/>
                <a:ext cx="255480" cy="95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직사각형 133"/>
              <p:cNvSpPr/>
              <p:nvPr/>
            </p:nvSpPr>
            <p:spPr bwMode="auto">
              <a:xfrm>
                <a:off x="2112332" y="2368194"/>
                <a:ext cx="823440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smtClean="0">
                    <a:solidFill>
                      <a:schemeClr val="bg1"/>
                    </a:solidFill>
                    <a:latin typeface="+mj-ea"/>
                    <a:ea typeface="+mj-ea"/>
                  </a:rPr>
                  <a:t>차량번호입력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3224735" y="2368194"/>
                <a:ext cx="674730" cy="38444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차량기본정보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노출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순서도: 자기 디스크 43"/>
              <p:cNvSpPr/>
              <p:nvPr/>
            </p:nvSpPr>
            <p:spPr>
              <a:xfrm>
                <a:off x="2655652" y="2933355"/>
                <a:ext cx="771276" cy="462343"/>
              </a:xfrm>
              <a:prstGeom prst="flowChartMagneticDisk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0" dirty="0" smtClean="0"/>
                  <a:t>카마트 </a:t>
                </a:r>
                <a:r>
                  <a:rPr lang="en-US" altLang="ko-KR" sz="900" spc="-150" dirty="0" smtClean="0"/>
                  <a:t>DB</a:t>
                </a:r>
                <a:endParaRPr lang="ko-KR" altLang="en-US" sz="900" spc="-150" dirty="0"/>
              </a:p>
            </p:txBody>
          </p:sp>
          <p:cxnSp>
            <p:nvCxnSpPr>
              <p:cNvPr id="138" name="직선 화살표 연결선 137"/>
              <p:cNvCxnSpPr>
                <a:stCxn id="134" idx="3"/>
                <a:endCxn id="135" idx="1"/>
              </p:cNvCxnSpPr>
              <p:nvPr/>
            </p:nvCxnSpPr>
            <p:spPr>
              <a:xfrm>
                <a:off x="2935772" y="2560418"/>
                <a:ext cx="28896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/>
              <p:cNvCxnSpPr>
                <a:stCxn id="135" idx="3"/>
                <a:endCxn id="111" idx="1"/>
              </p:cNvCxnSpPr>
              <p:nvPr/>
            </p:nvCxnSpPr>
            <p:spPr>
              <a:xfrm flipV="1">
                <a:off x="3899465" y="2559468"/>
                <a:ext cx="194608" cy="95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직사각형 147"/>
              <p:cNvSpPr/>
              <p:nvPr/>
            </p:nvSpPr>
            <p:spPr bwMode="auto">
              <a:xfrm>
                <a:off x="4146757" y="3214985"/>
                <a:ext cx="695048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본인인증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49" name="직선 화살표 연결선 148"/>
              <p:cNvCxnSpPr>
                <a:stCxn id="111" idx="2"/>
                <a:endCxn id="148" idx="0"/>
              </p:cNvCxnSpPr>
              <p:nvPr/>
            </p:nvCxnSpPr>
            <p:spPr>
              <a:xfrm flipH="1">
                <a:off x="4494281" y="2957774"/>
                <a:ext cx="1687" cy="25721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4249263" y="2830558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778362" y="2315446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Y</a:t>
                </a:r>
                <a:endParaRPr lang="ko-KR" altLang="en-US" sz="900" dirty="0"/>
              </a:p>
            </p:txBody>
          </p:sp>
          <p:sp>
            <p:nvSpPr>
              <p:cNvPr id="154" name="직사각형 153"/>
              <p:cNvSpPr/>
              <p:nvPr/>
            </p:nvSpPr>
            <p:spPr bwMode="auto">
              <a:xfrm>
                <a:off x="5295275" y="2367244"/>
                <a:ext cx="823440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추가정보입력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 bwMode="auto">
              <a:xfrm>
                <a:off x="6344530" y="2367244"/>
                <a:ext cx="823440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판매자정보입력</a:t>
                </a:r>
                <a:endParaRPr lang="en-US" altLang="ko-KR" sz="900" spc="-150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사진</a:t>
                </a:r>
                <a:r>
                  <a: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/</a:t>
                </a:r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판금교환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입력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6344530" y="2746413"/>
                <a:ext cx="823440" cy="38444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사고이력조회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7" name="순서도: 자기 디스크 156"/>
              <p:cNvSpPr/>
              <p:nvPr/>
            </p:nvSpPr>
            <p:spPr>
              <a:xfrm>
                <a:off x="6344530" y="3509884"/>
                <a:ext cx="805309" cy="462343"/>
              </a:xfrm>
              <a:prstGeom prst="flowChartMagneticDisk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0" dirty="0" smtClean="0"/>
                  <a:t>보험개발원 </a:t>
                </a:r>
                <a:r>
                  <a:rPr lang="en-US" altLang="ko-KR" sz="900" spc="-150" dirty="0" smtClean="0"/>
                  <a:t>DB</a:t>
                </a:r>
                <a:endParaRPr lang="ko-KR" altLang="en-US" sz="900" spc="-150" dirty="0"/>
              </a:p>
            </p:txBody>
          </p:sp>
          <p:cxnSp>
            <p:nvCxnSpPr>
              <p:cNvPr id="158" name="꺾인 연결선 157"/>
              <p:cNvCxnSpPr>
                <a:stCxn id="156" idx="2"/>
                <a:endCxn id="157" idx="1"/>
              </p:cNvCxnSpPr>
              <p:nvPr/>
            </p:nvCxnSpPr>
            <p:spPr>
              <a:xfrm rot="5400000">
                <a:off x="6562207" y="3315840"/>
                <a:ext cx="379023" cy="906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직사각형 163"/>
              <p:cNvSpPr/>
              <p:nvPr/>
            </p:nvSpPr>
            <p:spPr bwMode="auto">
              <a:xfrm>
                <a:off x="7907775" y="2367244"/>
                <a:ext cx="524179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경매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7907775" y="3763757"/>
                <a:ext cx="524179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방문평가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730643" y="3763757"/>
                <a:ext cx="653277" cy="384448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신청완료</a:t>
                </a:r>
                <a:endParaRPr lang="ko-KR" altLang="en-US" sz="9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10730644" y="2352129"/>
                <a:ext cx="653277" cy="384448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계약진행</a:t>
                </a:r>
                <a:endParaRPr lang="ko-KR" altLang="en-US" sz="9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72" name="직선 화살표 연결선 171"/>
              <p:cNvCxnSpPr>
                <a:stCxn id="111" idx="3"/>
                <a:endCxn id="154" idx="1"/>
              </p:cNvCxnSpPr>
              <p:nvPr/>
            </p:nvCxnSpPr>
            <p:spPr>
              <a:xfrm>
                <a:off x="4897863" y="2559468"/>
                <a:ext cx="3974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stCxn id="154" idx="3"/>
                <a:endCxn id="155" idx="1"/>
              </p:cNvCxnSpPr>
              <p:nvPr/>
            </p:nvCxnSpPr>
            <p:spPr>
              <a:xfrm>
                <a:off x="6118715" y="2559468"/>
                <a:ext cx="2258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/>
              <p:cNvCxnSpPr>
                <a:stCxn id="155" idx="3"/>
                <a:endCxn id="164" idx="1"/>
              </p:cNvCxnSpPr>
              <p:nvPr/>
            </p:nvCxnSpPr>
            <p:spPr>
              <a:xfrm>
                <a:off x="7167970" y="2559468"/>
                <a:ext cx="73980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71235" y="2128671"/>
                <a:ext cx="7617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900" spc="-150" dirty="0" smtClean="0"/>
                  <a:t>매각방식선택</a:t>
                </a:r>
                <a:endParaRPr lang="ko-KR" altLang="en-US" sz="900" spc="-150" dirty="0"/>
              </a:p>
            </p:txBody>
          </p:sp>
          <p:cxnSp>
            <p:nvCxnSpPr>
              <p:cNvPr id="182" name="꺾인 연결선 181"/>
              <p:cNvCxnSpPr>
                <a:stCxn id="155" idx="3"/>
                <a:endCxn id="165" idx="1"/>
              </p:cNvCxnSpPr>
              <p:nvPr/>
            </p:nvCxnSpPr>
            <p:spPr>
              <a:xfrm>
                <a:off x="7167970" y="2559468"/>
                <a:ext cx="739805" cy="139651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/>
              <p:cNvCxnSpPr>
                <a:stCxn id="165" idx="3"/>
                <a:endCxn id="166" idx="1"/>
              </p:cNvCxnSpPr>
              <p:nvPr/>
            </p:nvCxnSpPr>
            <p:spPr>
              <a:xfrm>
                <a:off x="8431954" y="3955981"/>
                <a:ext cx="229868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/>
              <p:cNvCxnSpPr>
                <a:stCxn id="164" idx="3"/>
                <a:endCxn id="221" idx="1"/>
              </p:cNvCxnSpPr>
              <p:nvPr/>
            </p:nvCxnSpPr>
            <p:spPr>
              <a:xfrm flipV="1">
                <a:off x="8431954" y="2544867"/>
                <a:ext cx="377482" cy="1460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/>
              <p:cNvCxnSpPr>
                <a:stCxn id="223" idx="3"/>
                <a:endCxn id="169" idx="1"/>
              </p:cNvCxnSpPr>
              <p:nvPr/>
            </p:nvCxnSpPr>
            <p:spPr>
              <a:xfrm>
                <a:off x="10472426" y="2544352"/>
                <a:ext cx="258218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꺾인 연결선 211"/>
              <p:cNvCxnSpPr>
                <a:endCxn id="214" idx="1"/>
              </p:cNvCxnSpPr>
              <p:nvPr/>
            </p:nvCxnSpPr>
            <p:spPr>
              <a:xfrm rot="5400000">
                <a:off x="8438621" y="2744045"/>
                <a:ext cx="306284" cy="7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순서도: 자기 디스크 213"/>
              <p:cNvSpPr/>
              <p:nvPr/>
            </p:nvSpPr>
            <p:spPr>
              <a:xfrm>
                <a:off x="8270001" y="2897226"/>
                <a:ext cx="643445" cy="493816"/>
              </a:xfrm>
              <a:prstGeom prst="flowChartMagneticDisk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0" dirty="0" smtClean="0"/>
                  <a:t>외부</a:t>
                </a:r>
                <a:endParaRPr lang="en-US" altLang="ko-KR" sz="900" spc="-150" dirty="0" smtClean="0"/>
              </a:p>
              <a:p>
                <a:pPr algn="ctr"/>
                <a:r>
                  <a:rPr lang="ko-KR" altLang="en-US" sz="900" spc="-150" dirty="0" smtClean="0"/>
                  <a:t>경매현황</a:t>
                </a:r>
                <a:endParaRPr lang="ko-KR" altLang="en-US" sz="900" spc="-150" dirty="0"/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8809436" y="2352643"/>
                <a:ext cx="674007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경매종료후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매각여부결정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직사각형 222"/>
              <p:cNvSpPr/>
              <p:nvPr/>
            </p:nvSpPr>
            <p:spPr bwMode="auto">
              <a:xfrm>
                <a:off x="9798419" y="2352128"/>
                <a:ext cx="674007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매각 결정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25" name="직선 화살표 연결선 224"/>
              <p:cNvCxnSpPr>
                <a:endCxn id="223" idx="1"/>
              </p:cNvCxnSpPr>
              <p:nvPr/>
            </p:nvCxnSpPr>
            <p:spPr>
              <a:xfrm>
                <a:off x="9521671" y="2544351"/>
                <a:ext cx="276748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직사각형 226"/>
              <p:cNvSpPr/>
              <p:nvPr/>
            </p:nvSpPr>
            <p:spPr bwMode="auto">
              <a:xfrm>
                <a:off x="9798419" y="2865718"/>
                <a:ext cx="674007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결정지연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제한기간</a:t>
                </a:r>
                <a:r>
                  <a: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>
                <a:off x="9798419" y="3384364"/>
                <a:ext cx="674007" cy="38444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매각  취소</a:t>
                </a:r>
                <a:endPara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 bwMode="auto">
              <a:xfrm>
                <a:off x="10730642" y="2860846"/>
                <a:ext cx="653277" cy="384448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36000" rIns="0" bIns="360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상담진행</a:t>
                </a:r>
                <a:endParaRPr lang="ko-KR" altLang="en-US" sz="9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41" name="직선 화살표 연결선 240"/>
              <p:cNvCxnSpPr>
                <a:stCxn id="227" idx="3"/>
                <a:endCxn id="240" idx="1"/>
              </p:cNvCxnSpPr>
              <p:nvPr/>
            </p:nvCxnSpPr>
            <p:spPr>
              <a:xfrm flipV="1">
                <a:off x="10472426" y="3053070"/>
                <a:ext cx="258216" cy="487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꺾인 연결선 243"/>
              <p:cNvCxnSpPr>
                <a:stCxn id="230" idx="3"/>
                <a:endCxn id="240" idx="1"/>
              </p:cNvCxnSpPr>
              <p:nvPr/>
            </p:nvCxnSpPr>
            <p:spPr>
              <a:xfrm flipV="1">
                <a:off x="10472426" y="3053070"/>
                <a:ext cx="258216" cy="52351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꺾인 연결선 252"/>
              <p:cNvCxnSpPr>
                <a:stCxn id="221" idx="3"/>
                <a:endCxn id="227" idx="1"/>
              </p:cNvCxnSpPr>
              <p:nvPr/>
            </p:nvCxnSpPr>
            <p:spPr>
              <a:xfrm>
                <a:off x="9483443" y="2544867"/>
                <a:ext cx="314976" cy="5130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꺾인 연결선 258"/>
              <p:cNvCxnSpPr>
                <a:stCxn id="221" idx="3"/>
                <a:endCxn id="230" idx="1"/>
              </p:cNvCxnSpPr>
              <p:nvPr/>
            </p:nvCxnSpPr>
            <p:spPr>
              <a:xfrm>
                <a:off x="9483443" y="2544867"/>
                <a:ext cx="314976" cy="1031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꺾인 연결선 274"/>
              <p:cNvCxnSpPr/>
              <p:nvPr/>
            </p:nvCxnSpPr>
            <p:spPr>
              <a:xfrm rot="16200000" flipH="1">
                <a:off x="2851902" y="2743967"/>
                <a:ext cx="373887" cy="489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꺾인 연결선 298"/>
              <p:cNvCxnSpPr>
                <a:stCxn id="148" idx="3"/>
                <a:endCxn id="154" idx="2"/>
              </p:cNvCxnSpPr>
              <p:nvPr/>
            </p:nvCxnSpPr>
            <p:spPr>
              <a:xfrm flipV="1">
                <a:off x="4841805" y="2751692"/>
                <a:ext cx="865190" cy="655517"/>
              </a:xfrm>
              <a:prstGeom prst="bentConnector2">
                <a:avLst/>
              </a:prstGeom>
              <a:ln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TextBox 389"/>
              <p:cNvSpPr txBox="1"/>
              <p:nvPr/>
            </p:nvSpPr>
            <p:spPr>
              <a:xfrm>
                <a:off x="5276873" y="2113285"/>
                <a:ext cx="1909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900" spc="-150" dirty="0" smtClean="0"/>
                  <a:t>이미 등록 진행중 차량이면</a:t>
                </a:r>
                <a:r>
                  <a:rPr lang="en-US" altLang="ko-KR" sz="900" spc="-150" dirty="0" smtClean="0"/>
                  <a:t>, </a:t>
                </a:r>
                <a:r>
                  <a:rPr lang="ko-KR" altLang="en-US" sz="900" spc="-150" dirty="0" smtClean="0"/>
                  <a:t>정보불러오기</a:t>
                </a:r>
                <a:endParaRPr lang="ko-KR" altLang="en-US" sz="900" spc="-150" dirty="0"/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>
              <a:off x="692593" y="4293739"/>
              <a:ext cx="10797048" cy="2162716"/>
              <a:chOff x="692593" y="4293739"/>
              <a:chExt cx="10797048" cy="2162716"/>
            </a:xfrm>
          </p:grpSpPr>
          <p:sp>
            <p:nvSpPr>
              <p:cNvPr id="348" name="직사각형 347"/>
              <p:cNvSpPr/>
              <p:nvPr/>
            </p:nvSpPr>
            <p:spPr>
              <a:xfrm>
                <a:off x="692593" y="4293739"/>
                <a:ext cx="10797048" cy="21627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모서리가 둥근 직사각형 390"/>
              <p:cNvSpPr/>
              <p:nvPr/>
            </p:nvSpPr>
            <p:spPr>
              <a:xfrm>
                <a:off x="6476421" y="4356676"/>
                <a:ext cx="2016766" cy="818196"/>
              </a:xfrm>
              <a:prstGeom prst="roundRect">
                <a:avLst>
                  <a:gd name="adj" fmla="val 4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880470" y="4409953"/>
                <a:ext cx="10488732" cy="1901750"/>
                <a:chOff x="950965" y="4576936"/>
                <a:chExt cx="10488732" cy="1901750"/>
              </a:xfrm>
            </p:grpSpPr>
            <p:sp>
              <p:nvSpPr>
                <p:cNvPr id="262" name="직사각형 261"/>
                <p:cNvSpPr/>
                <p:nvPr/>
              </p:nvSpPr>
              <p:spPr bwMode="auto">
                <a:xfrm>
                  <a:off x="950965" y="4788625"/>
                  <a:ext cx="999565" cy="38444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latin typeface="+mj-ea"/>
                      <a:ea typeface="+mj-ea"/>
                    </a:rPr>
                    <a:t>무평가 판매</a:t>
                  </a:r>
                  <a:endParaRPr lang="ko-KR" altLang="en-US" sz="900" spc="-150" dirty="0">
                    <a:latin typeface="+mj-ea"/>
                    <a:ea typeface="+mj-ea"/>
                  </a:endParaRPr>
                </a:p>
              </p:txBody>
            </p:sp>
            <p:cxnSp>
              <p:nvCxnSpPr>
                <p:cNvPr id="264" name="직선 화살표 연결선 263"/>
                <p:cNvCxnSpPr>
                  <a:endCxn id="265" idx="1"/>
                </p:cNvCxnSpPr>
                <p:nvPr/>
              </p:nvCxnSpPr>
              <p:spPr>
                <a:xfrm>
                  <a:off x="1950531" y="4993477"/>
                  <a:ext cx="255480" cy="95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직사각형 264"/>
                <p:cNvSpPr/>
                <p:nvPr/>
              </p:nvSpPr>
              <p:spPr bwMode="auto">
                <a:xfrm>
                  <a:off x="2206011" y="4802203"/>
                  <a:ext cx="823440" cy="38444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차량번호입력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66" name="순서도: 자기 디스크 265"/>
                <p:cNvSpPr/>
                <p:nvPr/>
              </p:nvSpPr>
              <p:spPr>
                <a:xfrm>
                  <a:off x="2843951" y="5378875"/>
                  <a:ext cx="771276" cy="462343"/>
                </a:xfrm>
                <a:prstGeom prst="flowChartMagneticDisk">
                  <a:avLst/>
                </a:prstGeom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spc="-150" dirty="0" smtClean="0"/>
                    <a:t>카마트 </a:t>
                  </a:r>
                  <a:r>
                    <a:rPr lang="en-US" altLang="ko-KR" sz="900" spc="-150" dirty="0" smtClean="0"/>
                    <a:t>DB</a:t>
                  </a:r>
                  <a:endParaRPr lang="ko-KR" altLang="en-US" sz="900" spc="-150" dirty="0"/>
                </a:p>
              </p:txBody>
            </p:sp>
            <p:cxnSp>
              <p:nvCxnSpPr>
                <p:cNvPr id="269" name="직선 화살표 연결선 268"/>
                <p:cNvCxnSpPr>
                  <a:stCxn id="265" idx="3"/>
                </p:cNvCxnSpPr>
                <p:nvPr/>
              </p:nvCxnSpPr>
              <p:spPr>
                <a:xfrm>
                  <a:off x="3029451" y="4994427"/>
                  <a:ext cx="288963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다이아몬드 269"/>
                <p:cNvSpPr/>
                <p:nvPr/>
              </p:nvSpPr>
              <p:spPr bwMode="auto">
                <a:xfrm>
                  <a:off x="3318414" y="4582542"/>
                  <a:ext cx="915952" cy="796613"/>
                </a:xfrm>
                <a:prstGeom prst="diamond">
                  <a:avLst/>
                </a:prstGeom>
                <a:solidFill>
                  <a:srgbClr val="7F7F7F"/>
                </a:solidFill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</a:rPr>
                    <a:t>컷오프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</a:endParaRPr>
                </a:p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</a:rPr>
                    <a:t>통과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3829928" y="5233713"/>
                  <a:ext cx="2728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N</a:t>
                  </a:r>
                  <a:endParaRPr lang="ko-KR" altLang="en-US" sz="900" dirty="0"/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4102760" y="4686787"/>
                  <a:ext cx="25039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Y</a:t>
                  </a:r>
                  <a:endParaRPr lang="ko-KR" altLang="en-US" sz="900" dirty="0"/>
                </a:p>
              </p:txBody>
            </p:sp>
            <p:cxnSp>
              <p:nvCxnSpPr>
                <p:cNvPr id="278" name="꺾인 연결선 277"/>
                <p:cNvCxnSpPr/>
                <p:nvPr/>
              </p:nvCxnSpPr>
              <p:spPr>
                <a:xfrm rot="16200000" flipH="1">
                  <a:off x="2945580" y="5159741"/>
                  <a:ext cx="373887" cy="489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꺾인 연결선 278"/>
                <p:cNvCxnSpPr>
                  <a:stCxn id="270" idx="2"/>
                  <a:endCxn id="306" idx="1"/>
                </p:cNvCxnSpPr>
                <p:nvPr/>
              </p:nvCxnSpPr>
              <p:spPr>
                <a:xfrm rot="16200000" flipH="1">
                  <a:off x="3808774" y="5346770"/>
                  <a:ext cx="907307" cy="972075"/>
                </a:xfrm>
                <a:prstGeom prst="bentConnector2">
                  <a:avLst/>
                </a:prstGeom>
                <a:ln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직사각형 282"/>
                <p:cNvSpPr/>
                <p:nvPr/>
              </p:nvSpPr>
              <p:spPr bwMode="auto">
                <a:xfrm>
                  <a:off x="4435577" y="4788625"/>
                  <a:ext cx="823440" cy="384448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차량기본정보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노출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284" name="직선 화살표 연결선 283"/>
                <p:cNvCxnSpPr>
                  <a:stCxn id="270" idx="3"/>
                  <a:endCxn id="283" idx="1"/>
                </p:cNvCxnSpPr>
                <p:nvPr/>
              </p:nvCxnSpPr>
              <p:spPr>
                <a:xfrm>
                  <a:off x="4234366" y="4980849"/>
                  <a:ext cx="201211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다이아몬드 286"/>
                <p:cNvSpPr/>
                <p:nvPr/>
              </p:nvSpPr>
              <p:spPr bwMode="auto">
                <a:xfrm>
                  <a:off x="5501554" y="4576936"/>
                  <a:ext cx="915952" cy="796613"/>
                </a:xfrm>
                <a:prstGeom prst="diamond">
                  <a:avLst/>
                </a:prstGeom>
                <a:solidFill>
                  <a:srgbClr val="7F7F7F"/>
                </a:solidFill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</a:rPr>
                    <a:t>로그인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</a:endParaRPr>
                </a:p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</a:rPr>
                    <a:t>여부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88" name="직사각형 287"/>
                <p:cNvSpPr/>
                <p:nvPr/>
              </p:nvSpPr>
              <p:spPr bwMode="auto">
                <a:xfrm>
                  <a:off x="5554238" y="5559201"/>
                  <a:ext cx="823440" cy="38444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본인인증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289" name="직선 화살표 연결선 288"/>
                <p:cNvCxnSpPr>
                  <a:stCxn id="287" idx="2"/>
                  <a:endCxn id="288" idx="0"/>
                </p:cNvCxnSpPr>
                <p:nvPr/>
              </p:nvCxnSpPr>
              <p:spPr>
                <a:xfrm>
                  <a:off x="5959530" y="5373549"/>
                  <a:ext cx="6428" cy="18565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TextBox 289"/>
                <p:cNvSpPr txBox="1"/>
                <p:nvPr/>
              </p:nvSpPr>
              <p:spPr>
                <a:xfrm>
                  <a:off x="5656744" y="5246333"/>
                  <a:ext cx="2728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N</a:t>
                  </a:r>
                  <a:endParaRPr lang="ko-KR" altLang="en-US" sz="900" dirty="0"/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6249286" y="4699407"/>
                  <a:ext cx="25039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Y</a:t>
                  </a:r>
                  <a:endParaRPr lang="ko-KR" altLang="en-US" sz="900" dirty="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 bwMode="auto">
                <a:xfrm>
                  <a:off x="6637735" y="4783018"/>
                  <a:ext cx="823440" cy="38444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판매자정보입력</a:t>
                  </a:r>
                  <a:endParaRPr lang="en-US" altLang="ko-KR" sz="900" spc="-150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추가정보입력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293" name="직선 화살표 연결선 292"/>
                <p:cNvCxnSpPr>
                  <a:stCxn id="287" idx="3"/>
                  <a:endCxn id="292" idx="1"/>
                </p:cNvCxnSpPr>
                <p:nvPr/>
              </p:nvCxnSpPr>
              <p:spPr>
                <a:xfrm flipV="1">
                  <a:off x="6417506" y="4975242"/>
                  <a:ext cx="220229" cy="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직선 화살표 연결선 293"/>
                <p:cNvCxnSpPr>
                  <a:stCxn id="292" idx="3"/>
                </p:cNvCxnSpPr>
                <p:nvPr/>
              </p:nvCxnSpPr>
              <p:spPr>
                <a:xfrm>
                  <a:off x="7461175" y="4975242"/>
                  <a:ext cx="138059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직선 화살표 연결선 294"/>
                <p:cNvCxnSpPr>
                  <a:stCxn id="283" idx="3"/>
                  <a:endCxn id="287" idx="1"/>
                </p:cNvCxnSpPr>
                <p:nvPr/>
              </p:nvCxnSpPr>
              <p:spPr>
                <a:xfrm flipV="1">
                  <a:off x="5259017" y="4975243"/>
                  <a:ext cx="242537" cy="56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꺾인 연결선 301"/>
                <p:cNvCxnSpPr>
                  <a:stCxn id="288" idx="3"/>
                  <a:endCxn id="292" idx="2"/>
                </p:cNvCxnSpPr>
                <p:nvPr/>
              </p:nvCxnSpPr>
              <p:spPr>
                <a:xfrm flipV="1">
                  <a:off x="6377678" y="5167466"/>
                  <a:ext cx="671777" cy="583959"/>
                </a:xfrm>
                <a:prstGeom prst="bentConnector2">
                  <a:avLst/>
                </a:prstGeom>
                <a:ln>
                  <a:solidFill>
                    <a:srgbClr val="7F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직사각형 304"/>
                <p:cNvSpPr/>
                <p:nvPr/>
              </p:nvSpPr>
              <p:spPr bwMode="auto">
                <a:xfrm>
                  <a:off x="7599234" y="4775053"/>
                  <a:ext cx="823440" cy="38444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차량사진입력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6" name="직사각형 305"/>
                <p:cNvSpPr/>
                <p:nvPr/>
              </p:nvSpPr>
              <p:spPr bwMode="auto">
                <a:xfrm>
                  <a:off x="4748465" y="6094238"/>
                  <a:ext cx="674007" cy="38444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방문평가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7" name="직사각형 306"/>
                <p:cNvSpPr/>
                <p:nvPr/>
              </p:nvSpPr>
              <p:spPr bwMode="auto">
                <a:xfrm>
                  <a:off x="7408273" y="6094238"/>
                  <a:ext cx="653277" cy="384448"/>
                </a:xfrm>
                <a:prstGeom prst="rect">
                  <a:avLst/>
                </a:prstGeom>
                <a:solidFill>
                  <a:srgbClr val="7F7F7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신청완료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308" name="직선 화살표 연결선 307"/>
                <p:cNvCxnSpPr>
                  <a:stCxn id="306" idx="3"/>
                  <a:endCxn id="307" idx="1"/>
                </p:cNvCxnSpPr>
                <p:nvPr/>
              </p:nvCxnSpPr>
              <p:spPr>
                <a:xfrm>
                  <a:off x="5422472" y="6286462"/>
                  <a:ext cx="1985801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직사각형 310"/>
                <p:cNvSpPr/>
                <p:nvPr/>
              </p:nvSpPr>
              <p:spPr bwMode="auto">
                <a:xfrm>
                  <a:off x="8646249" y="4783018"/>
                  <a:ext cx="653277" cy="384448"/>
                </a:xfrm>
                <a:prstGeom prst="rect">
                  <a:avLst/>
                </a:prstGeom>
                <a:solidFill>
                  <a:srgbClr val="7F7F7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신청완료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312" name="직선 화살표 연결선 311"/>
                <p:cNvCxnSpPr>
                  <a:stCxn id="305" idx="3"/>
                  <a:endCxn id="311" idx="1"/>
                </p:cNvCxnSpPr>
                <p:nvPr/>
              </p:nvCxnSpPr>
              <p:spPr>
                <a:xfrm>
                  <a:off x="8422674" y="4967277"/>
                  <a:ext cx="223575" cy="796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직사각형 314"/>
                <p:cNvSpPr/>
                <p:nvPr/>
              </p:nvSpPr>
              <p:spPr bwMode="auto">
                <a:xfrm>
                  <a:off x="9580725" y="4775053"/>
                  <a:ext cx="962368" cy="384448"/>
                </a:xfrm>
                <a:prstGeom prst="rect">
                  <a:avLst/>
                </a:prstGeom>
                <a:solidFill>
                  <a:srgbClr val="7F7F7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견적진행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6" name="직사각형 315"/>
                <p:cNvSpPr/>
                <p:nvPr/>
              </p:nvSpPr>
              <p:spPr bwMode="auto">
                <a:xfrm>
                  <a:off x="9580725" y="5141082"/>
                  <a:ext cx="962368" cy="37939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탁송주소 입력</a:t>
                  </a:r>
                  <a:endParaRPr lang="en-US" altLang="ko-KR" sz="900" spc="-150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계좌인증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8" name="직사각형 317"/>
                <p:cNvSpPr/>
                <p:nvPr/>
              </p:nvSpPr>
              <p:spPr bwMode="auto">
                <a:xfrm>
                  <a:off x="10786420" y="4775053"/>
                  <a:ext cx="653277" cy="384448"/>
                </a:xfrm>
                <a:prstGeom prst="rect">
                  <a:avLst/>
                </a:prstGeom>
                <a:solidFill>
                  <a:srgbClr val="7F7F7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36000" rIns="0" bIns="36000" rtlCol="0" anchor="ctr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판매완료</a:t>
                  </a:r>
                  <a:endParaRPr lang="ko-KR" altLang="en-US" sz="9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319" name="직선 화살표 연결선 318"/>
                <p:cNvCxnSpPr>
                  <a:stCxn id="311" idx="3"/>
                  <a:endCxn id="315" idx="1"/>
                </p:cNvCxnSpPr>
                <p:nvPr/>
              </p:nvCxnSpPr>
              <p:spPr>
                <a:xfrm flipV="1">
                  <a:off x="9299526" y="4967277"/>
                  <a:ext cx="281199" cy="796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직선 화살표 연결선 321"/>
                <p:cNvCxnSpPr>
                  <a:stCxn id="315" idx="3"/>
                  <a:endCxn id="318" idx="1"/>
                </p:cNvCxnSpPr>
                <p:nvPr/>
              </p:nvCxnSpPr>
              <p:spPr>
                <a:xfrm>
                  <a:off x="10543093" y="4967277"/>
                  <a:ext cx="243327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TextBox 391"/>
              <p:cNvSpPr txBox="1"/>
              <p:nvPr/>
            </p:nvSpPr>
            <p:spPr>
              <a:xfrm>
                <a:off x="6504960" y="4384670"/>
                <a:ext cx="1909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900" spc="-150" dirty="0" smtClean="0"/>
                  <a:t>이미 등록 진행중 차량이면</a:t>
                </a:r>
                <a:r>
                  <a:rPr lang="en-US" altLang="ko-KR" sz="900" spc="-150" dirty="0" smtClean="0"/>
                  <a:t>, </a:t>
                </a:r>
                <a:r>
                  <a:rPr lang="ko-KR" altLang="en-US" sz="900" spc="-150" dirty="0" smtClean="0"/>
                  <a:t>정보불러오기</a:t>
                </a:r>
                <a:endParaRPr lang="ko-KR" altLang="en-US" sz="900" spc="-150" dirty="0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4410792" y="778961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spc="-150" dirty="0" smtClean="0"/>
              <a:t>마이페이지</a:t>
            </a:r>
            <a:r>
              <a:rPr lang="en-US" altLang="ko-KR" sz="900" spc="-150" dirty="0"/>
              <a:t>O</a:t>
            </a:r>
            <a:endParaRPr lang="ko-KR" altLang="en-US" sz="900" spc="-15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653686" y="212084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spc="-150" dirty="0" smtClean="0"/>
              <a:t>마이페이지</a:t>
            </a:r>
            <a:r>
              <a:rPr lang="en-US" altLang="ko-KR" sz="900" spc="-150" dirty="0" smtClean="0"/>
              <a:t>O</a:t>
            </a:r>
            <a:endParaRPr lang="ko-KR" altLang="en-US" sz="900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642542" y="436636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spc="-150" dirty="0" smtClean="0"/>
              <a:t>마이페이지</a:t>
            </a:r>
            <a:r>
              <a:rPr lang="en-US" altLang="ko-KR" sz="900" spc="-150" dirty="0" smtClean="0"/>
              <a:t>O</a:t>
            </a:r>
            <a:endParaRPr lang="ko-KR" altLang="en-US" sz="900" spc="-1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88522" y="650435"/>
            <a:ext cx="130516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chemeClr val="bg1"/>
                </a:solidFill>
              </a:rPr>
              <a:t>비회원 마이페이지 조회 시</a:t>
            </a:r>
            <a:endParaRPr lang="en-US" altLang="ko-KR" sz="900" spc="-150" dirty="0" smtClean="0">
              <a:solidFill>
                <a:schemeClr val="bg1"/>
              </a:solidFill>
            </a:endParaRPr>
          </a:p>
          <a:p>
            <a:r>
              <a:rPr lang="ko-KR" altLang="en-US" sz="900" spc="-150" dirty="0" smtClean="0">
                <a:solidFill>
                  <a:schemeClr val="bg1"/>
                </a:solidFill>
              </a:rPr>
              <a:t>이름</a:t>
            </a:r>
            <a:r>
              <a:rPr lang="en-US" altLang="ko-KR" sz="9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900" spc="-150" dirty="0" smtClean="0">
                <a:solidFill>
                  <a:schemeClr val="bg1"/>
                </a:solidFill>
              </a:rPr>
              <a:t>휴대폰번호 기준 필요</a:t>
            </a:r>
            <a:endParaRPr lang="en-US" altLang="ko-KR" sz="900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295465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 smtClean="0">
                <a:latin typeface="+mn-ea"/>
              </a:rPr>
              <a:t>내차팔기</a:t>
            </a:r>
            <a:endParaRPr lang="en-US" altLang="ko-KR" sz="5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000" spc="-150" dirty="0" smtClean="0">
                <a:latin typeface="+mn-ea"/>
              </a:rPr>
              <a:t>메인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9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내차팔기 첫 화면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88352"/>
              </p:ext>
            </p:extLst>
          </p:nvPr>
        </p:nvGraphicFramePr>
        <p:xfrm>
          <a:off x="9546248" y="1094899"/>
          <a:ext cx="2227381" cy="30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차를 팔 수 있는 </a:t>
                      </a:r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가지 방법에 대해 해시태그 키워드로 소개하여 고객이 자기 상황에 맞는 방법을 결정할 수 있게 각 어떤 프로세스로 판매가 진행되는지 소개함</a:t>
                      </a:r>
                      <a:endParaRPr lang="en-US" altLang="ko-KR" sz="900" spc="-1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spc="-1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1" spc="-1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spc="-1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디자인요청사항</a:t>
                      </a:r>
                      <a:r>
                        <a:rPr lang="en-US" altLang="ko-KR" sz="900" b="1" spc="-1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spc="-1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프로세스가 복잡하게 느껴지지 않게 축약형 일러스트나 아이콘 등으로 표현 </a:t>
                      </a:r>
                      <a:endParaRPr lang="ko-KR" altLang="en-US" sz="900" spc="-1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방문평가 판매  콘텐츠시작 위치로 앵커이동 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셀프등록 판매 콘텐츠 시작 위치로 앵커이동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무평가판매 콘텐츠 시작 위치로 앵커 이동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내차팔기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방문 평가 판매 페이지로 이동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692000" y="3357164"/>
            <a:ext cx="2704625" cy="2656458"/>
            <a:chOff x="505811" y="3750933"/>
            <a:chExt cx="3991083" cy="1088848"/>
          </a:xfrm>
        </p:grpSpPr>
        <p:grpSp>
          <p:nvGrpSpPr>
            <p:cNvPr id="12" name="그룹 1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1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704384" y="1905696"/>
            <a:ext cx="422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내차 팔기</a:t>
            </a:r>
            <a:endParaRPr lang="en-US" altLang="ko-KR" b="1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1100" spc="-150" dirty="0"/>
              <a:t>믿을 수 있는 현대 오토벨에서 편리하게 내 차를 팔 수 있게 도와드립니다</a:t>
            </a:r>
            <a:r>
              <a:rPr lang="en-US" altLang="ko-KR" sz="1100" spc="-150" dirty="0"/>
              <a:t>.</a:t>
            </a:r>
          </a:p>
          <a:p>
            <a:pPr algn="ctr"/>
            <a:r>
              <a:rPr lang="ko-KR" altLang="en-US" sz="1100" spc="-150" dirty="0"/>
              <a:t>나에게 맞는 방법을 확인해보세요</a:t>
            </a:r>
            <a:r>
              <a:rPr lang="en-US" altLang="ko-KR" sz="1100" spc="-150" dirty="0"/>
              <a:t>.</a:t>
            </a:r>
            <a:endParaRPr lang="ko-KR" altLang="en-US" sz="1100" spc="-150" dirty="0"/>
          </a:p>
        </p:txBody>
      </p:sp>
      <p:sp>
        <p:nvSpPr>
          <p:cNvPr id="5" name="직사각형 4"/>
          <p:cNvSpPr/>
          <p:nvPr/>
        </p:nvSpPr>
        <p:spPr>
          <a:xfrm>
            <a:off x="1159292" y="3844845"/>
            <a:ext cx="17908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spc="-150" dirty="0">
                <a:latin typeface="+mn-ea"/>
              </a:rPr>
              <a:t>전문평가사가 방문하여 </a:t>
            </a:r>
            <a:r>
              <a:rPr lang="en-US" altLang="ko-KR" sz="1050" spc="-150" dirty="0" smtClean="0">
                <a:latin typeface="+mn-ea"/>
              </a:rPr>
              <a:t/>
            </a:r>
            <a:br>
              <a:rPr lang="en-US" altLang="ko-KR" sz="1050" spc="-150" dirty="0" smtClean="0">
                <a:latin typeface="+mn-ea"/>
              </a:rPr>
            </a:br>
            <a:r>
              <a:rPr lang="ko-KR" altLang="en-US" sz="1050" spc="-150" dirty="0" smtClean="0">
                <a:latin typeface="+mn-ea"/>
              </a:rPr>
              <a:t>견적부터 </a:t>
            </a:r>
            <a:r>
              <a:rPr lang="ko-KR" altLang="en-US" sz="1050" spc="-150" dirty="0">
                <a:latin typeface="+mn-ea"/>
              </a:rPr>
              <a:t>판매까지 모든 절차를</a:t>
            </a:r>
            <a:r>
              <a:rPr lang="en-US" altLang="ko-KR" sz="1050" spc="-150" dirty="0">
                <a:latin typeface="+mn-ea"/>
              </a:rPr>
              <a:t>!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474442" y="3357164"/>
            <a:ext cx="2704625" cy="2656458"/>
            <a:chOff x="505811" y="3750933"/>
            <a:chExt cx="3991083" cy="1088848"/>
          </a:xfrm>
        </p:grpSpPr>
        <p:grpSp>
          <p:nvGrpSpPr>
            <p:cNvPr id="80" name="그룹 79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연결선 80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3655387" y="3841037"/>
            <a:ext cx="23198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spc="-150" dirty="0" smtClean="0">
                <a:latin typeface="+mn-ea"/>
              </a:rPr>
              <a:t>직접 등록해서 경매 </a:t>
            </a:r>
            <a:r>
              <a:rPr lang="ko-KR" altLang="en-US" sz="1050" spc="-150" dirty="0">
                <a:latin typeface="+mn-ea"/>
              </a:rPr>
              <a:t>또는 견적을 진행하여 </a:t>
            </a:r>
            <a:endParaRPr lang="en-US" altLang="ko-KR" sz="1050" spc="-150" dirty="0" smtClean="0">
              <a:latin typeface="+mn-ea"/>
            </a:endParaRPr>
          </a:p>
          <a:p>
            <a:pPr algn="ctr"/>
            <a:r>
              <a:rPr lang="ko-KR" altLang="en-US" sz="1050" spc="-150" dirty="0" smtClean="0">
                <a:latin typeface="+mn-ea"/>
              </a:rPr>
              <a:t>높은 </a:t>
            </a:r>
            <a:r>
              <a:rPr lang="ko-KR" altLang="en-US" sz="1050" spc="-150" dirty="0">
                <a:latin typeface="+mn-ea"/>
              </a:rPr>
              <a:t>가격에 판매</a:t>
            </a:r>
            <a:r>
              <a:rPr lang="en-US" altLang="ko-KR" sz="1050" spc="-150" dirty="0">
                <a:latin typeface="+mn-ea"/>
              </a:rPr>
              <a:t>!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63667" y="3372691"/>
            <a:ext cx="2704625" cy="2656458"/>
            <a:chOff x="505811" y="3750933"/>
            <a:chExt cx="3991083" cy="1088848"/>
          </a:xfrm>
        </p:grpSpPr>
        <p:grpSp>
          <p:nvGrpSpPr>
            <p:cNvPr id="86" name="그룹 85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6705457" y="3841037"/>
            <a:ext cx="18293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spc="-150" dirty="0">
                <a:latin typeface="+mn-ea"/>
              </a:rPr>
              <a:t>견적부터 빠르게 확인할 수 있는 </a:t>
            </a:r>
            <a:endParaRPr lang="en-US" altLang="ko-KR" sz="1050" spc="-150" dirty="0" smtClean="0">
              <a:latin typeface="+mn-ea"/>
            </a:endParaRPr>
          </a:p>
          <a:p>
            <a:pPr algn="ctr"/>
            <a:r>
              <a:rPr lang="ko-KR" altLang="en-US" sz="1050" spc="-150" dirty="0" smtClean="0">
                <a:latin typeface="+mn-ea"/>
              </a:rPr>
              <a:t>안전한 </a:t>
            </a:r>
            <a:r>
              <a:rPr lang="ko-KR" altLang="en-US" sz="1050" spc="-150" dirty="0">
                <a:latin typeface="+mn-ea"/>
              </a:rPr>
              <a:t>판매</a:t>
            </a:r>
            <a:r>
              <a:rPr lang="en-US" altLang="ko-KR" sz="1050" spc="-150" dirty="0">
                <a:latin typeface="+mn-ea"/>
              </a:rPr>
              <a:t>!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6577" y="4473919"/>
            <a:ext cx="16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오래된차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>
                <a:solidFill>
                  <a:srgbClr val="0070C0"/>
                </a:solidFill>
              </a:rPr>
              <a:t>누가대신해줬으면</a:t>
            </a:r>
          </a:p>
          <a:p>
            <a:pPr algn="ctr"/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원하는장소와시간</a:t>
            </a:r>
            <a:endParaRPr lang="en-US" altLang="ko-KR" sz="900" spc="-150" dirty="0" smtClean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38001" y="505682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atin typeface="+mn-ea"/>
              </a:rPr>
              <a:t>방문평가 판매</a:t>
            </a:r>
            <a:endParaRPr lang="en-US" altLang="ko-KR" sz="1400" spc="-15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8803" y="5056827"/>
            <a:ext cx="1233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150" dirty="0">
                <a:solidFill>
                  <a:prstClr val="black"/>
                </a:solidFill>
                <a:latin typeface="맑은 고딕" panose="020B0503020000020004" pitchFamily="50" charset="-127"/>
              </a:rPr>
              <a:t>셀프등록 판매 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156391" y="4449608"/>
            <a:ext cx="135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비대면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_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만나지않아도</a:t>
            </a:r>
            <a:endParaRPr lang="en-US" altLang="ko-KR" sz="900" spc="-15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900" spc="-150" dirty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내가직접 </a:t>
            </a:r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온라인으로</a:t>
            </a:r>
            <a:endParaRPr lang="en-US" altLang="ko-KR" sz="900" spc="-150" dirty="0" smtClean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83006" y="5054226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150" dirty="0">
                <a:solidFill>
                  <a:prstClr val="black"/>
                </a:solidFill>
                <a:latin typeface="맑은 고딕" panose="020B0503020000020004" pitchFamily="50" charset="-127"/>
              </a:rPr>
              <a:t>무평가 판매 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3006" y="4470714"/>
            <a:ext cx="11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빠른거래</a:t>
            </a:r>
            <a:endParaRPr lang="en-US" altLang="ko-KR" sz="900" spc="-15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900" spc="-150" dirty="0" smtClean="0">
                <a:solidFill>
                  <a:srgbClr val="0070C0"/>
                </a:solidFill>
              </a:rPr>
              <a:t>#</a:t>
            </a:r>
            <a:r>
              <a:rPr lang="ko-KR" altLang="en-US" sz="900" spc="-150" dirty="0" smtClean="0">
                <a:solidFill>
                  <a:srgbClr val="0070C0"/>
                </a:solidFill>
              </a:rPr>
              <a:t>상태좋은중고차</a:t>
            </a:r>
            <a:endParaRPr lang="en-US" altLang="ko-KR" sz="900" spc="-150" dirty="0" smtClean="0">
              <a:solidFill>
                <a:srgbClr val="0070C0"/>
              </a:solidFill>
            </a:endParaRPr>
          </a:p>
        </p:txBody>
      </p:sp>
      <p:sp>
        <p:nvSpPr>
          <p:cNvPr id="95" name="Button"/>
          <p:cNvSpPr/>
          <p:nvPr/>
        </p:nvSpPr>
        <p:spPr>
          <a:xfrm>
            <a:off x="1407801" y="5508106"/>
            <a:ext cx="129658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sz="1050" spc="-1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/>
          <p:cNvSpPr/>
          <p:nvPr/>
        </p:nvSpPr>
        <p:spPr>
          <a:xfrm>
            <a:off x="4167025" y="5508105"/>
            <a:ext cx="129658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자세히보기</a:t>
            </a:r>
            <a:endParaRPr lang="en-US" sz="1050" spc="-1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6971079" y="5504917"/>
            <a:ext cx="129658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자세히보기</a:t>
            </a:r>
            <a:endParaRPr lang="en-US" sz="1050" spc="-1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내차팔기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내차팔기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내차팔기 첫 화면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1045464" y="1364428"/>
            <a:ext cx="397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자주 묻는 질문 </a:t>
            </a:r>
            <a:r>
              <a:rPr lang="en-US" altLang="ko-KR" sz="14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|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내차 팔기 전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궁금한 </a:t>
            </a:r>
            <a:r>
              <a: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점을 빠르게 해결하세요</a:t>
            </a:r>
            <a:r>
              <a:rPr lang="en-US" altLang="ko-KR" sz="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Button">
            <a:extLst>
              <a:ext uri="{FF2B5EF4-FFF2-40B4-BE49-F238E27FC236}">
                <a16:creationId xmlns="" xmlns:a16="http://schemas.microsoft.com/office/drawing/2014/main" id="{670156D6-7C6B-4142-BAEC-C512444CD3AB}"/>
              </a:ext>
            </a:extLst>
          </p:cNvPr>
          <p:cNvSpPr/>
          <p:nvPr/>
        </p:nvSpPr>
        <p:spPr>
          <a:xfrm>
            <a:off x="7864744" y="1434123"/>
            <a:ext cx="1176155" cy="23808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더 많은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FAQ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보러가기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314CD2B2-FC68-4F2C-A539-2B85903376A7}"/>
              </a:ext>
            </a:extLst>
          </p:cNvPr>
          <p:cNvGrpSpPr/>
          <p:nvPr/>
        </p:nvGrpSpPr>
        <p:grpSpPr>
          <a:xfrm>
            <a:off x="902969" y="1785928"/>
            <a:ext cx="8159845" cy="2253255"/>
            <a:chOff x="487922" y="4125473"/>
            <a:chExt cx="8159845" cy="2253255"/>
          </a:xfrm>
        </p:grpSpPr>
        <p:sp>
          <p:nvSpPr>
            <p:cNvPr id="139" name="직사각형 138">
              <a:extLst>
                <a:ext uri="{FF2B5EF4-FFF2-40B4-BE49-F238E27FC236}">
                  <a16:creationId xmlns="" xmlns:a16="http://schemas.microsoft.com/office/drawing/2014/main" id="{C1315138-688A-4F06-B546-6E5611B2F8A5}"/>
                </a:ext>
              </a:extLst>
            </p:cNvPr>
            <p:cNvSpPr/>
            <p:nvPr/>
          </p:nvSpPr>
          <p:spPr>
            <a:xfrm>
              <a:off x="492075" y="4133262"/>
              <a:ext cx="8146237" cy="27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7A53E93A-F509-4EC4-859B-C982CF5F7CA3}"/>
                </a:ext>
              </a:extLst>
            </p:cNvPr>
            <p:cNvSpPr txBox="1"/>
            <p:nvPr/>
          </p:nvSpPr>
          <p:spPr>
            <a:xfrm>
              <a:off x="783896" y="4132487"/>
              <a:ext cx="323465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spc="-150" dirty="0">
                  <a:latin typeface="+mn-ea"/>
                </a:rPr>
                <a:t>Q | </a:t>
              </a:r>
              <a:r>
                <a:rPr lang="ko-KR" altLang="en-US" sz="900" b="1" spc="-150" dirty="0">
                  <a:latin typeface="+mn-ea"/>
                </a:rPr>
                <a:t>내 차의 가격은 어떻게 산정되나요</a:t>
              </a:r>
              <a:r>
                <a:rPr lang="en-US" altLang="ko-KR" sz="900" b="1" spc="-150" dirty="0">
                  <a:latin typeface="+mn-ea"/>
                </a:rPr>
                <a:t>?</a:t>
              </a:r>
              <a:endParaRPr lang="ko-KR" altLang="en-US" sz="900" b="1" spc="-150" dirty="0"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9791F12C-462B-46DB-921C-0667A16DB5BA}"/>
                </a:ext>
              </a:extLst>
            </p:cNvPr>
            <p:cNvSpPr/>
            <p:nvPr/>
          </p:nvSpPr>
          <p:spPr>
            <a:xfrm>
              <a:off x="495657" y="4409752"/>
              <a:ext cx="8130195" cy="7681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5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09BB76DA-94D6-48E6-88C7-97C6C7009B2D}"/>
                </a:ext>
              </a:extLst>
            </p:cNvPr>
            <p:cNvSpPr txBox="1"/>
            <p:nvPr/>
          </p:nvSpPr>
          <p:spPr>
            <a:xfrm>
              <a:off x="783896" y="4473331"/>
              <a:ext cx="744193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spc="-150" dirty="0">
                  <a:latin typeface="+mn-ea"/>
                </a:rPr>
                <a:t>A | </a:t>
              </a:r>
              <a:r>
                <a:rPr lang="ko-KR" altLang="en-US" sz="900" spc="-150" dirty="0">
                  <a:latin typeface="+mn-ea"/>
                </a:rPr>
                <a:t>방문평가 판매 </a:t>
              </a:r>
              <a:r>
                <a:rPr lang="en-US" altLang="ko-KR" sz="900" spc="-150" dirty="0">
                  <a:latin typeface="+mn-ea"/>
                </a:rPr>
                <a:t>: </a:t>
              </a:r>
              <a:r>
                <a:rPr lang="ko-KR" altLang="en-US" sz="900" spc="-150" dirty="0">
                  <a:latin typeface="+mn-ea"/>
                </a:rPr>
                <a:t>담당자가 고객님이 원하시는 장소로 무료방문 후 약 </a:t>
              </a:r>
              <a:r>
                <a:rPr lang="en-US" altLang="ko-KR" sz="900" spc="-150" dirty="0">
                  <a:latin typeface="+mn-ea"/>
                </a:rPr>
                <a:t>5~10</a:t>
              </a:r>
              <a:r>
                <a:rPr lang="ko-KR" altLang="en-US" sz="900" spc="-150" dirty="0">
                  <a:latin typeface="+mn-ea"/>
                </a:rPr>
                <a:t>분 정도 차량을 점검한 후 시세 대비 최고가 산정하여 안내해 드립니다</a:t>
              </a:r>
              <a:r>
                <a:rPr lang="en-US" altLang="ko-KR" sz="900" spc="-150" dirty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spc="-150" dirty="0">
                  <a:latin typeface="+mn-ea"/>
                </a:rPr>
                <a:t>     </a:t>
              </a:r>
              <a:r>
                <a:rPr lang="ko-KR" altLang="en-US" sz="900" spc="-150" dirty="0">
                  <a:latin typeface="+mn-ea"/>
                </a:rPr>
                <a:t>셀프 등록 판매 </a:t>
              </a:r>
              <a:r>
                <a:rPr lang="en-US" altLang="ko-KR" sz="900" spc="-150" dirty="0">
                  <a:latin typeface="+mn-ea"/>
                </a:rPr>
                <a:t>: </a:t>
              </a:r>
              <a:r>
                <a:rPr lang="ko-KR" altLang="en-US" sz="900" spc="-150" dirty="0">
                  <a:latin typeface="+mn-ea"/>
                </a:rPr>
                <a:t>등록하신 차량 정보와 원하시는 판매가를 토대로 담당자가 시세 대비 최고가 산정하여 안내해 드립니다</a:t>
              </a:r>
              <a:r>
                <a:rPr lang="en-US" altLang="ko-KR" sz="900" spc="-150" dirty="0">
                  <a:latin typeface="+mn-ea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spc="-150" dirty="0">
                  <a:latin typeface="+mn-ea"/>
                </a:rPr>
                <a:t>     </a:t>
              </a:r>
              <a:r>
                <a:rPr lang="ko-KR" altLang="en-US" sz="900" spc="-150" dirty="0">
                  <a:latin typeface="+mn-ea"/>
                </a:rPr>
                <a:t>무평가 판매 </a:t>
              </a:r>
              <a:r>
                <a:rPr lang="en-US" altLang="ko-KR" sz="900" spc="-150" dirty="0">
                  <a:latin typeface="+mn-ea"/>
                </a:rPr>
                <a:t>: </a:t>
              </a:r>
              <a:r>
                <a:rPr lang="ko-KR" altLang="en-US" sz="900" spc="-150" dirty="0">
                  <a:latin typeface="+mn-ea"/>
                </a:rPr>
                <a:t>계약 후 입고된 차량을 담당자가 검수하여 시세 대비 최고가 산정하여 안내해 드립니다</a:t>
              </a:r>
              <a:r>
                <a:rPr lang="en-US" altLang="ko-KR" sz="900" spc="-150" dirty="0">
                  <a:latin typeface="+mn-ea"/>
                </a:rPr>
                <a:t>.</a:t>
              </a:r>
              <a:endParaRPr lang="ko-KR" altLang="en-US" sz="900" spc="-150" dirty="0">
                <a:latin typeface="+mn-e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588FECC8-D081-484D-8D60-A38B518131FE}"/>
                </a:ext>
              </a:extLst>
            </p:cNvPr>
            <p:cNvSpPr txBox="1"/>
            <p:nvPr/>
          </p:nvSpPr>
          <p:spPr>
            <a:xfrm rot="16200000">
              <a:off x="8233686" y="4133007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="" xmlns:a16="http://schemas.microsoft.com/office/drawing/2014/main" id="{4B5CF81C-F305-4FA7-A10C-D86F36E8F20A}"/>
                </a:ext>
              </a:extLst>
            </p:cNvPr>
            <p:cNvSpPr/>
            <p:nvPr/>
          </p:nvSpPr>
          <p:spPr>
            <a:xfrm>
              <a:off x="492075" y="5192040"/>
              <a:ext cx="8146237" cy="27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A5C1CF26-A75C-4086-ADEA-66D56701FEB9}"/>
                </a:ext>
              </a:extLst>
            </p:cNvPr>
            <p:cNvSpPr txBox="1"/>
            <p:nvPr/>
          </p:nvSpPr>
          <p:spPr>
            <a:xfrm>
              <a:off x="783896" y="5185560"/>
              <a:ext cx="323465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spc="-150" dirty="0">
                  <a:latin typeface="+mn-ea"/>
                </a:rPr>
                <a:t>Q | </a:t>
              </a:r>
              <a:r>
                <a:rPr lang="ko-KR" altLang="en-US" sz="900" b="1" spc="-150" dirty="0">
                  <a:latin typeface="+mn-ea"/>
                </a:rPr>
                <a:t>접수 후 방문까지 걸리는 시간은 어느 정도인가요</a:t>
              </a:r>
              <a:r>
                <a:rPr lang="en-US" altLang="ko-KR" sz="900" b="1" spc="-150" dirty="0">
                  <a:latin typeface="+mn-ea"/>
                </a:rPr>
                <a:t>?</a:t>
              </a:r>
              <a:endParaRPr lang="ko-KR" altLang="en-US" sz="900" b="1" spc="-150" dirty="0">
                <a:latin typeface="+mn-ea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592CBB45-BED6-44CB-9DA5-CA9F68E592A3}"/>
                </a:ext>
              </a:extLst>
            </p:cNvPr>
            <p:cNvSpPr txBox="1"/>
            <p:nvPr/>
          </p:nvSpPr>
          <p:spPr>
            <a:xfrm rot="5400000">
              <a:off x="8261215" y="5208389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45E82752-89AC-44C6-B329-7EB21C51D237}"/>
                </a:ext>
              </a:extLst>
            </p:cNvPr>
            <p:cNvSpPr/>
            <p:nvPr/>
          </p:nvSpPr>
          <p:spPr>
            <a:xfrm>
              <a:off x="492075" y="5490188"/>
              <a:ext cx="8146237" cy="27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="" xmlns:a16="http://schemas.microsoft.com/office/drawing/2014/main" id="{0323C503-FAD7-4376-97A9-09CB0A0EAD1A}"/>
                </a:ext>
              </a:extLst>
            </p:cNvPr>
            <p:cNvSpPr txBox="1"/>
            <p:nvPr/>
          </p:nvSpPr>
          <p:spPr>
            <a:xfrm>
              <a:off x="783896" y="5483708"/>
              <a:ext cx="323465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spc="-150" dirty="0">
                  <a:latin typeface="+mn-ea"/>
                </a:rPr>
                <a:t>Q | </a:t>
              </a:r>
              <a:r>
                <a:rPr lang="ko-KR" altLang="en-US" sz="900" b="1" spc="-150" dirty="0">
                  <a:latin typeface="+mn-ea"/>
                </a:rPr>
                <a:t>명의 이전은 내가 직접 해야 하나요</a:t>
              </a:r>
              <a:r>
                <a:rPr lang="en-US" altLang="ko-KR" sz="900" b="1" spc="-150" dirty="0">
                  <a:latin typeface="+mn-ea"/>
                </a:rPr>
                <a:t>?</a:t>
              </a:r>
              <a:endParaRPr lang="ko-KR" altLang="en-US" sz="900" b="1" spc="-15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6D64A6C4-B584-4677-B765-3072B1555CA1}"/>
                </a:ext>
              </a:extLst>
            </p:cNvPr>
            <p:cNvSpPr txBox="1"/>
            <p:nvPr/>
          </p:nvSpPr>
          <p:spPr>
            <a:xfrm rot="5400000">
              <a:off x="8261215" y="5506537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833B794A-95FB-4613-A5EA-3579AAA38D33}"/>
                </a:ext>
              </a:extLst>
            </p:cNvPr>
            <p:cNvSpPr/>
            <p:nvPr/>
          </p:nvSpPr>
          <p:spPr>
            <a:xfrm>
              <a:off x="487922" y="5778488"/>
              <a:ext cx="8146237" cy="27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7D3658F3-5E58-4385-887B-6D2384CD8DE7}"/>
                </a:ext>
              </a:extLst>
            </p:cNvPr>
            <p:cNvSpPr txBox="1"/>
            <p:nvPr/>
          </p:nvSpPr>
          <p:spPr>
            <a:xfrm>
              <a:off x="779743" y="5772008"/>
              <a:ext cx="323465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spc="-150" dirty="0">
                  <a:latin typeface="+mn-ea"/>
                </a:rPr>
                <a:t>Q | </a:t>
              </a:r>
              <a:r>
                <a:rPr lang="ko-KR" altLang="en-US" sz="900" b="1" spc="-150" dirty="0">
                  <a:latin typeface="+mn-ea"/>
                </a:rPr>
                <a:t>할부나 리스로 구입한 차량도 매각이 가능한가요</a:t>
              </a:r>
              <a:r>
                <a:rPr lang="en-US" altLang="ko-KR" sz="900" b="1" spc="-150" dirty="0">
                  <a:latin typeface="+mn-ea"/>
                </a:rPr>
                <a:t>?</a:t>
              </a:r>
              <a:endParaRPr lang="ko-KR" altLang="en-US" sz="900" b="1" spc="-150" dirty="0">
                <a:latin typeface="+mn-ea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917837AC-3DAE-44AC-B9C4-C183E34ADEAC}"/>
                </a:ext>
              </a:extLst>
            </p:cNvPr>
            <p:cNvSpPr txBox="1"/>
            <p:nvPr/>
          </p:nvSpPr>
          <p:spPr>
            <a:xfrm rot="5400000">
              <a:off x="8257062" y="5794837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FEE3A7B3-70C1-47A0-B602-B7936253D461}"/>
                </a:ext>
              </a:extLst>
            </p:cNvPr>
            <p:cNvSpPr/>
            <p:nvPr/>
          </p:nvSpPr>
          <p:spPr>
            <a:xfrm>
              <a:off x="501530" y="6077845"/>
              <a:ext cx="8146237" cy="276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32FF6A97-97D7-4725-BCBA-4CEDFF7036D5}"/>
                </a:ext>
              </a:extLst>
            </p:cNvPr>
            <p:cNvSpPr txBox="1"/>
            <p:nvPr/>
          </p:nvSpPr>
          <p:spPr>
            <a:xfrm>
              <a:off x="793351" y="6071365"/>
              <a:ext cx="323465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spc="-150" dirty="0">
                  <a:latin typeface="+mn-ea"/>
                </a:rPr>
                <a:t>Q | </a:t>
              </a:r>
              <a:r>
                <a:rPr lang="ko-KR" altLang="en-US" sz="900" b="1" spc="-150" dirty="0">
                  <a:latin typeface="+mn-ea"/>
                </a:rPr>
                <a:t>공휴일</a:t>
              </a:r>
              <a:r>
                <a:rPr lang="en-US" altLang="ko-KR" sz="900" b="1" spc="-150" dirty="0">
                  <a:latin typeface="+mn-ea"/>
                </a:rPr>
                <a:t>/</a:t>
              </a:r>
              <a:r>
                <a:rPr lang="ko-KR" altLang="en-US" sz="900" b="1" spc="-150" dirty="0">
                  <a:latin typeface="+mn-ea"/>
                </a:rPr>
                <a:t>주말에도 방문이 가능한가요</a:t>
              </a:r>
              <a:r>
                <a:rPr lang="en-US" altLang="ko-KR" sz="900" b="1" spc="-150" dirty="0">
                  <a:latin typeface="+mn-ea"/>
                </a:rPr>
                <a:t>?</a:t>
              </a:r>
              <a:endParaRPr lang="ko-KR" altLang="en-US" sz="900" b="1" spc="-150" dirty="0">
                <a:latin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D2BAD8A5-065D-42FC-BABF-AB65632EEFE2}"/>
                </a:ext>
              </a:extLst>
            </p:cNvPr>
            <p:cNvSpPr txBox="1"/>
            <p:nvPr/>
          </p:nvSpPr>
          <p:spPr>
            <a:xfrm rot="5400000">
              <a:off x="8270670" y="6094194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14033"/>
              </p:ext>
            </p:extLst>
          </p:nvPr>
        </p:nvGraphicFramePr>
        <p:xfrm>
          <a:off x="9546248" y="1094899"/>
          <a:ext cx="2227381" cy="16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9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확정에 따라 다를 수 있음</a:t>
                      </a:r>
                      <a:endParaRPr lang="ko-KR" altLang="en-US" sz="9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FAQ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어드민에 등록된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내차팔기 카테고리 중 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개 선택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답변 펼침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닫힘 기능 버튼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898071" y="133059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31" name="직사각형 30"/>
          <p:cNvSpPr/>
          <p:nvPr/>
        </p:nvSpPr>
        <p:spPr>
          <a:xfrm>
            <a:off x="752442" y="267080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8561748" y="278345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35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6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3308919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 smtClean="0">
                <a:latin typeface="+mn-ea"/>
              </a:rPr>
              <a:t>내차팔기</a:t>
            </a:r>
            <a:endParaRPr lang="en-US" altLang="ko-KR" sz="5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000" spc="-150" dirty="0" smtClean="0">
                <a:latin typeface="+mn-ea"/>
              </a:rPr>
              <a:t>방문평가 판매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0.2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3840</Words>
  <Application>Microsoft Office PowerPoint</Application>
  <PresentationFormat>와이드스크린</PresentationFormat>
  <Paragraphs>1383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Malgun Gothic Semilight</vt:lpstr>
      <vt:lpstr>나눔고딕</vt:lpstr>
      <vt:lpstr>돋움</vt:lpstr>
      <vt:lpstr>맑은 고딕</vt:lpstr>
      <vt:lpstr>Arial</vt:lpstr>
      <vt:lpstr>Georgia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이현진</dc:creator>
  <cp:lastModifiedBy>이현진</cp:lastModifiedBy>
  <cp:revision>825</cp:revision>
  <dcterms:created xsi:type="dcterms:W3CDTF">2019-07-23T07:00:28Z</dcterms:created>
  <dcterms:modified xsi:type="dcterms:W3CDTF">2019-08-13T08:10:23Z</dcterms:modified>
</cp:coreProperties>
</file>