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8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8" r:id="rId2"/>
    <p:sldId id="257" r:id="rId3"/>
    <p:sldId id="260" r:id="rId4"/>
    <p:sldId id="259" r:id="rId5"/>
    <p:sldId id="285" r:id="rId6"/>
    <p:sldId id="301" r:id="rId7"/>
    <p:sldId id="313" r:id="rId8"/>
    <p:sldId id="263" r:id="rId9"/>
    <p:sldId id="302" r:id="rId10"/>
    <p:sldId id="275" r:id="rId11"/>
    <p:sldId id="281" r:id="rId12"/>
    <p:sldId id="304" r:id="rId13"/>
    <p:sldId id="305" r:id="rId14"/>
    <p:sldId id="264" r:id="rId15"/>
    <p:sldId id="271" r:id="rId16"/>
    <p:sldId id="307" r:id="rId17"/>
    <p:sldId id="308" r:id="rId18"/>
    <p:sldId id="309" r:id="rId19"/>
    <p:sldId id="311" r:id="rId20"/>
    <p:sldId id="310" r:id="rId21"/>
    <p:sldId id="312" r:id="rId22"/>
    <p:sldId id="286" r:id="rId23"/>
    <p:sldId id="282" r:id="rId24"/>
    <p:sldId id="283" r:id="rId25"/>
    <p:sldId id="291" r:id="rId26"/>
    <p:sldId id="293" r:id="rId27"/>
    <p:sldId id="316" r:id="rId28"/>
    <p:sldId id="295" r:id="rId29"/>
    <p:sldId id="296" r:id="rId30"/>
    <p:sldId id="297" r:id="rId31"/>
    <p:sldId id="317" r:id="rId32"/>
    <p:sldId id="300" r:id="rId33"/>
    <p:sldId id="299" r:id="rId34"/>
    <p:sldId id="318" r:id="rId35"/>
    <p:sldId id="319" r:id="rId36"/>
    <p:sldId id="287" r:id="rId37"/>
    <p:sldId id="288" r:id="rId38"/>
    <p:sldId id="289" r:id="rId39"/>
    <p:sldId id="290" r:id="rId40"/>
    <p:sldId id="314" r:id="rId41"/>
    <p:sldId id="31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0" autoAdjust="0"/>
    <p:restoredTop sz="94522" autoAdjust="0"/>
  </p:normalViewPr>
  <p:slideViewPr>
    <p:cSldViewPr snapToGrid="0">
      <p:cViewPr varScale="1">
        <p:scale>
          <a:sx n="96" d="100"/>
          <a:sy n="96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19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2D3D3-ED14-4A0A-9627-6B68344C157A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7A86E-9DCD-447C-A369-206AD9E1D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6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7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1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40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83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943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80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84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64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4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09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8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05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792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284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82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572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70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09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58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48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1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30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6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8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69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8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7A86E-9DCD-447C-A369-206AD9E1DC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2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95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18" name="직사각형 17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직사각형 18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7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17" name="직사각형 16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554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291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직사각형 30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97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5401957"/>
            <a:chOff x="2666008" y="1816559"/>
            <a:chExt cx="2350272" cy="5401957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5401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8"/>
            <a:ext cx="2892642" cy="5401955"/>
            <a:chOff x="2666008" y="1816560"/>
            <a:chExt cx="2350272" cy="4171732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60"/>
              <a:ext cx="2350272" cy="1134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직사각형 30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528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261630"/>
            <a:ext cx="2899802" cy="4334740"/>
            <a:chOff x="2666008" y="1653552"/>
            <a:chExt cx="2356089" cy="433474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663720"/>
              <a:ext cx="2350272" cy="43245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71825" y="1653552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271798"/>
            <a:ext cx="2892642" cy="5554796"/>
            <a:chOff x="2666008" y="1663720"/>
            <a:chExt cx="2350272" cy="5554796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663720"/>
              <a:ext cx="2350272" cy="55547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6641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553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261630"/>
            <a:ext cx="2899802" cy="4334740"/>
            <a:chOff x="2666008" y="1653552"/>
            <a:chExt cx="2356089" cy="433474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663720"/>
              <a:ext cx="2350272" cy="43245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71825" y="1653552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271798"/>
            <a:ext cx="2892642" cy="4485846"/>
            <a:chOff x="2666008" y="1663720"/>
            <a:chExt cx="2350272" cy="4485846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663720"/>
              <a:ext cx="2350272" cy="44858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6641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424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642253"/>
            <a:chOff x="2666008" y="1816559"/>
            <a:chExt cx="2350272" cy="464225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6422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642253"/>
            <a:chOff x="2666008" y="1816559"/>
            <a:chExt cx="2350272" cy="464225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6422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642253"/>
            <a:chOff x="2666008" y="1816559"/>
            <a:chExt cx="2350272" cy="464225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6422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직사각형 30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37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/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8"/>
            <a:ext cx="2892642" cy="4473243"/>
            <a:chOff x="2666008" y="1816559"/>
            <a:chExt cx="2350272" cy="447324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473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55379" y="1424637"/>
            <a:ext cx="2892642" cy="4171733"/>
            <a:chOff x="2666008" y="1816559"/>
            <a:chExt cx="2350272" cy="4171733"/>
          </a:xfrm>
        </p:grpSpPr>
        <p:sp>
          <p:nvSpPr>
            <p:cNvPr id="36" name="TextBox 35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6482863" y="1424637"/>
            <a:ext cx="2892642" cy="4171733"/>
            <a:chOff x="2666008" y="1816559"/>
            <a:chExt cx="2350272" cy="4171733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직사각형 30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5897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5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282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2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5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29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15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57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191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17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01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7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7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205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n-ea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64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27896" y="1424637"/>
            <a:ext cx="2892642" cy="4171733"/>
            <a:chOff x="2666008" y="1816559"/>
            <a:chExt cx="2350272" cy="4171733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2666008" y="1816560"/>
              <a:ext cx="2350272" cy="4171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33059" tIns="33059" rIns="33059" bIns="33059" rtlCol="0" anchor="t">
              <a:noAutofit/>
            </a:bodyPr>
            <a:lstStyle/>
            <a:p>
              <a:pPr>
                <a:spcAft>
                  <a:spcPts val="367"/>
                </a:spcAft>
              </a:pPr>
              <a:endPara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2666008" y="1816559"/>
              <a:ext cx="2350272" cy="1469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Status Area</a:t>
              </a:r>
              <a:endParaRPr lang="ko-KR" altLang="en-US" sz="700" dirty="0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직사각형 15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291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06867"/>
            <a:ext cx="9014056" cy="547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3299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06867"/>
            <a:ext cx="9014056" cy="5477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427895" y="6351500"/>
            <a:ext cx="90140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 </a:t>
            </a:r>
            <a:r>
              <a:rPr lang="en-US" altLang="ko-KR" sz="9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    </a:t>
            </a:r>
            <a:r>
              <a:rPr lang="ko-KR" altLang="en-US" sz="9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다음페이지 이어서       </a:t>
            </a:r>
            <a:r>
              <a:rPr lang="en-US" altLang="ko-KR" sz="9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</a:t>
            </a:r>
            <a:endParaRPr lang="ko-KR" altLang="en-US" sz="900" spc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63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94899"/>
            <a:ext cx="9014056" cy="5389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427895" y="992808"/>
            <a:ext cx="90140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 </a:t>
            </a:r>
            <a:r>
              <a:rPr lang="en-US" altLang="ko-KR" sz="9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    </a:t>
            </a:r>
            <a:r>
              <a:rPr lang="ko-KR" altLang="en-US" sz="9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이전페이지 이어서       </a:t>
            </a:r>
            <a:r>
              <a:rPr lang="en-US" altLang="ko-KR" sz="9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</a:t>
            </a:r>
            <a:endParaRPr lang="ko-KR" altLang="en-US" sz="900" spc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7895" y="6351500"/>
            <a:ext cx="90140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 </a:t>
            </a:r>
            <a:r>
              <a:rPr lang="en-US" altLang="ko-KR" sz="9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    </a:t>
            </a:r>
            <a:r>
              <a:rPr lang="ko-KR" altLang="en-US" sz="9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다음페이지 이어서       </a:t>
            </a:r>
            <a:r>
              <a:rPr lang="en-US" altLang="ko-KR" sz="9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</a:t>
            </a:r>
            <a:endParaRPr lang="ko-KR" altLang="en-US" sz="900" spc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920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37"/>
          <p:cNvGraphicFramePr>
            <a:graphicFrameLocks noGrp="1"/>
          </p:cNvGraphicFramePr>
          <p:nvPr userDrawn="1">
            <p:extLst/>
          </p:nvPr>
        </p:nvGraphicFramePr>
        <p:xfrm>
          <a:off x="427896" y="551636"/>
          <a:ext cx="11336209" cy="373064"/>
        </p:xfrm>
        <a:graphic>
          <a:graphicData uri="http://schemas.openxmlformats.org/drawingml/2006/table">
            <a:tbl>
              <a:tblPr/>
              <a:tblGrid>
                <a:gridCol w="792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8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85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7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62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Location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Writer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Description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  <a:ea typeface="나눔고딕" pitchFamily="50" charset="-127"/>
                        </a:rPr>
                        <a:t>Date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+mj-ea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224709" y="559939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224709" y="736154"/>
            <a:ext cx="6093423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150" baseline="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9540603" y="918685"/>
            <a:ext cx="2228677" cy="556609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/>
          <p:cNvSpPr/>
          <p:nvPr userDrawn="1"/>
        </p:nvSpPr>
        <p:spPr>
          <a:xfrm>
            <a:off x="427895" y="1094899"/>
            <a:ext cx="9014056" cy="5389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27895" y="992808"/>
            <a:ext cx="90140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 </a:t>
            </a:r>
            <a:r>
              <a:rPr lang="en-US" altLang="ko-KR" sz="9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    </a:t>
            </a:r>
            <a:r>
              <a:rPr lang="ko-KR" altLang="en-US" sz="9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이전페이지 이어서       </a:t>
            </a:r>
            <a:r>
              <a:rPr lang="en-US" altLang="ko-KR" sz="90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======================================</a:t>
            </a:r>
            <a:endParaRPr lang="ko-KR" altLang="en-US" sz="900" spc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9977625" y="291567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spc="-15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현대글로비스 중고차매매사이트 구축</a:t>
            </a:r>
            <a:endParaRPr lang="en-US" altLang="ko-KR" sz="900" b="0" spc="-15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3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5354-039B-437F-9D72-F5144016B99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7A84-FECC-4841-884F-7FDD47DD8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74" r:id="rId6"/>
    <p:sldLayoutId id="2147483675" r:id="rId7"/>
    <p:sldLayoutId id="2147483676" r:id="rId8"/>
    <p:sldLayoutId id="2147483677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49" r:id="rId19"/>
    <p:sldLayoutId id="2147483650" r:id="rId20"/>
    <p:sldLayoutId id="2147483651" r:id="rId21"/>
    <p:sldLayoutId id="2147483652" r:id="rId22"/>
    <p:sldLayoutId id="2147483653" r:id="rId23"/>
    <p:sldLayoutId id="2147483654" r:id="rId24"/>
    <p:sldLayoutId id="2147483655" r:id="rId25"/>
    <p:sldLayoutId id="2147483656" r:id="rId26"/>
    <p:sldLayoutId id="2147483657" r:id="rId27"/>
    <p:sldLayoutId id="2147483658" r:id="rId28"/>
    <p:sldLayoutId id="2147483659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1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3.png"/><Relationship Id="rId5" Type="http://schemas.openxmlformats.org/officeDocument/2006/relationships/tags" Target="../tags/tag41.xml"/><Relationship Id="rId10" Type="http://schemas.openxmlformats.org/officeDocument/2006/relationships/image" Target="../media/image9.png"/><Relationship Id="rId4" Type="http://schemas.openxmlformats.org/officeDocument/2006/relationships/tags" Target="../tags/tag40.xml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26" Type="http://schemas.openxmlformats.org/officeDocument/2006/relationships/tags" Target="../tags/tag68.xml"/><Relationship Id="rId39" Type="http://schemas.openxmlformats.org/officeDocument/2006/relationships/tags" Target="../tags/tag81.xml"/><Relationship Id="rId21" Type="http://schemas.openxmlformats.org/officeDocument/2006/relationships/tags" Target="../tags/tag63.xml"/><Relationship Id="rId34" Type="http://schemas.openxmlformats.org/officeDocument/2006/relationships/tags" Target="../tags/tag76.xml"/><Relationship Id="rId42" Type="http://schemas.openxmlformats.org/officeDocument/2006/relationships/image" Target="../media/image3.png"/><Relationship Id="rId47" Type="http://schemas.openxmlformats.org/officeDocument/2006/relationships/image" Target="../media/image16.png"/><Relationship Id="rId50" Type="http://schemas.openxmlformats.org/officeDocument/2006/relationships/image" Target="../media/image19.png"/><Relationship Id="rId55" Type="http://schemas.openxmlformats.org/officeDocument/2006/relationships/image" Target="../media/image24.png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tags" Target="../tags/tag67.xml"/><Relationship Id="rId33" Type="http://schemas.openxmlformats.org/officeDocument/2006/relationships/tags" Target="../tags/tag75.xml"/><Relationship Id="rId38" Type="http://schemas.openxmlformats.org/officeDocument/2006/relationships/tags" Target="../tags/tag80.xml"/><Relationship Id="rId46" Type="http://schemas.openxmlformats.org/officeDocument/2006/relationships/image" Target="../media/image15.png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29" Type="http://schemas.openxmlformats.org/officeDocument/2006/relationships/tags" Target="../tags/tag71.xml"/><Relationship Id="rId41" Type="http://schemas.openxmlformats.org/officeDocument/2006/relationships/notesSlide" Target="../notesSlides/notesSlide14.xml"/><Relationship Id="rId54" Type="http://schemas.openxmlformats.org/officeDocument/2006/relationships/image" Target="../media/image23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tags" Target="../tags/tag66.xml"/><Relationship Id="rId32" Type="http://schemas.openxmlformats.org/officeDocument/2006/relationships/tags" Target="../tags/tag74.xml"/><Relationship Id="rId37" Type="http://schemas.openxmlformats.org/officeDocument/2006/relationships/tags" Target="../tags/tag79.xml"/><Relationship Id="rId40" Type="http://schemas.openxmlformats.org/officeDocument/2006/relationships/slideLayout" Target="../slideLayouts/slideLayout6.xml"/><Relationship Id="rId45" Type="http://schemas.openxmlformats.org/officeDocument/2006/relationships/image" Target="../media/image14.png"/><Relationship Id="rId53" Type="http://schemas.openxmlformats.org/officeDocument/2006/relationships/image" Target="../media/image22.png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tags" Target="../tags/tag65.xml"/><Relationship Id="rId28" Type="http://schemas.openxmlformats.org/officeDocument/2006/relationships/tags" Target="../tags/tag70.xml"/><Relationship Id="rId36" Type="http://schemas.openxmlformats.org/officeDocument/2006/relationships/tags" Target="../tags/tag78.xml"/><Relationship Id="rId49" Type="http://schemas.openxmlformats.org/officeDocument/2006/relationships/image" Target="../media/image18.png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31" Type="http://schemas.openxmlformats.org/officeDocument/2006/relationships/tags" Target="../tags/tag73.xml"/><Relationship Id="rId44" Type="http://schemas.openxmlformats.org/officeDocument/2006/relationships/image" Target="../media/image13.png"/><Relationship Id="rId52" Type="http://schemas.openxmlformats.org/officeDocument/2006/relationships/image" Target="../media/image21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tags" Target="../tags/tag64.xml"/><Relationship Id="rId27" Type="http://schemas.openxmlformats.org/officeDocument/2006/relationships/tags" Target="../tags/tag69.xml"/><Relationship Id="rId30" Type="http://schemas.openxmlformats.org/officeDocument/2006/relationships/tags" Target="../tags/tag72.xml"/><Relationship Id="rId35" Type="http://schemas.openxmlformats.org/officeDocument/2006/relationships/tags" Target="../tags/tag77.xml"/><Relationship Id="rId43" Type="http://schemas.openxmlformats.org/officeDocument/2006/relationships/image" Target="../media/image11.png"/><Relationship Id="rId48" Type="http://schemas.openxmlformats.org/officeDocument/2006/relationships/image" Target="../media/image17.png"/><Relationship Id="rId56" Type="http://schemas.openxmlformats.org/officeDocument/2006/relationships/image" Target="../media/image25.png"/><Relationship Id="rId8" Type="http://schemas.openxmlformats.org/officeDocument/2006/relationships/tags" Target="../tags/tag50.xml"/><Relationship Id="rId51" Type="http://schemas.openxmlformats.org/officeDocument/2006/relationships/image" Target="../media/image20.png"/><Relationship Id="rId3" Type="http://schemas.openxmlformats.org/officeDocument/2006/relationships/tags" Target="../tags/tag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9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ags" Target="../tags/tag19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550" y="1247775"/>
            <a:ext cx="983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 smtClean="0">
                <a:latin typeface="+mn-ea"/>
              </a:rPr>
              <a:t>현대글로비스 중고차매매사이트</a:t>
            </a:r>
            <a:endParaRPr lang="en-US" altLang="ko-KR" sz="5400" b="1" spc="-150" dirty="0" smtClean="0">
              <a:latin typeface="+mn-ea"/>
            </a:endParaRPr>
          </a:p>
          <a:p>
            <a:r>
              <a:rPr lang="ko-KR" altLang="en-US" sz="5400" b="1" spc="-150" dirty="0" smtClean="0">
                <a:latin typeface="+mn-ea"/>
              </a:rPr>
              <a:t>화면 </a:t>
            </a:r>
            <a:r>
              <a:rPr lang="ko-KR" altLang="en-US" sz="5400" b="1" spc="-150" dirty="0">
                <a:latin typeface="+mn-ea"/>
              </a:rPr>
              <a:t>설계서 </a:t>
            </a:r>
            <a:r>
              <a:rPr lang="en-US" altLang="ko-KR" sz="5400" b="1" spc="-150" dirty="0">
                <a:latin typeface="+mn-ea"/>
              </a:rPr>
              <a:t>(</a:t>
            </a:r>
            <a:r>
              <a:rPr lang="ko-KR" altLang="en-US" sz="5400" b="1" spc="-150" dirty="0">
                <a:latin typeface="+mn-ea"/>
              </a:rPr>
              <a:t>메인</a:t>
            </a:r>
            <a:r>
              <a:rPr lang="en-US" altLang="ko-KR" sz="5400" b="1" spc="-150" dirty="0">
                <a:latin typeface="+mn-ea"/>
              </a:rPr>
              <a:t>)</a:t>
            </a:r>
            <a:endParaRPr lang="ko-KR" altLang="en-US" sz="5400" b="1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781" y="318676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V0.5</a:t>
            </a:r>
            <a:endParaRPr lang="ko-KR" altLang="en-US" sz="3200" spc="-1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13143"/>
              </p:ext>
            </p:extLst>
          </p:nvPr>
        </p:nvGraphicFramePr>
        <p:xfrm>
          <a:off x="8340681" y="5252622"/>
          <a:ext cx="3318974" cy="1127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60707">
                  <a:extLst>
                    <a:ext uri="{9D8B030D-6E8A-4147-A177-3AD203B41FA5}">
                      <a16:colId xmlns="" xmlns:a16="http://schemas.microsoft.com/office/drawing/2014/main" val="1675146864"/>
                    </a:ext>
                  </a:extLst>
                </a:gridCol>
                <a:gridCol w="2358267">
                  <a:extLst>
                    <a:ext uri="{9D8B030D-6E8A-4147-A177-3AD203B41FA5}">
                      <a16:colId xmlns="" xmlns:a16="http://schemas.microsoft.com/office/drawing/2014/main" val="616369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문서명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현대글로비스 중고차매매사이트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UI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설계서 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메인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33621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작성일자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2019.08.13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2671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리젠컴퍼니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8622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승인자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04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3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사이트 접속시 첫 화면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텍스트 개체 틀 25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40" name="텍스트 개체 틀 26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</p:spPr>
        <p:txBody>
          <a:bodyPr/>
          <a:lstStyle/>
          <a:p>
            <a:r>
              <a:rPr lang="en-US" altLang="ko-KR" dirty="0"/>
              <a:t>2019.08.08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410197" y="1374173"/>
            <a:ext cx="6813484" cy="1809111"/>
            <a:chOff x="1410197" y="1374173"/>
            <a:chExt cx="6813484" cy="1809111"/>
          </a:xfrm>
        </p:grpSpPr>
        <p:grpSp>
          <p:nvGrpSpPr>
            <p:cNvPr id="48" name="그룹 47"/>
            <p:cNvGrpSpPr/>
            <p:nvPr/>
          </p:nvGrpSpPr>
          <p:grpSpPr>
            <a:xfrm>
              <a:off x="4865326" y="1374173"/>
              <a:ext cx="3358355" cy="1809111"/>
              <a:chOff x="1410197" y="1374173"/>
              <a:chExt cx="3358355" cy="1809111"/>
            </a:xfrm>
          </p:grpSpPr>
          <p:sp>
            <p:nvSpPr>
              <p:cNvPr id="49" name="직사각형 48"/>
              <p:cNvSpPr/>
              <p:nvPr/>
            </p:nvSpPr>
            <p:spPr bwMode="auto">
              <a:xfrm>
                <a:off x="1410197" y="1374175"/>
                <a:ext cx="3358355" cy="1809109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262626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Calibri" pitchFamily="34" charset="0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410197" y="1374173"/>
                <a:ext cx="3358355" cy="180910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flipV="1">
                <a:off x="1410197" y="1374173"/>
                <a:ext cx="3358355" cy="180910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1410197" y="1374173"/>
              <a:ext cx="3358355" cy="1809111"/>
              <a:chOff x="1410197" y="1374173"/>
              <a:chExt cx="3358355" cy="1809111"/>
            </a:xfrm>
          </p:grpSpPr>
          <p:sp>
            <p:nvSpPr>
              <p:cNvPr id="29" name="직사각형 28"/>
              <p:cNvSpPr/>
              <p:nvPr/>
            </p:nvSpPr>
            <p:spPr bwMode="auto">
              <a:xfrm>
                <a:off x="1410197" y="1374175"/>
                <a:ext cx="3358355" cy="1809109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rgbClr val="262626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Calibri" pitchFamily="34" charset="0"/>
                </a:endParaRPr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>
                <a:off x="1410197" y="1374173"/>
                <a:ext cx="3358355" cy="180910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1410197" y="1374173"/>
                <a:ext cx="3358355" cy="180910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/>
            <p:cNvSpPr/>
            <p:nvPr/>
          </p:nvSpPr>
          <p:spPr bwMode="auto">
            <a:xfrm>
              <a:off x="1581931" y="1668657"/>
              <a:ext cx="2926061" cy="584315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b="1" spc="-15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내 차 살 때</a:t>
              </a:r>
              <a:endParaRPr lang="en-US" altLang="ko-KR" sz="1050" b="1" spc="-15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  <a:p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rPr>
                <a:t>허위 차량으로 헛걸음 하지 않도록</a:t>
              </a:r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rPr>
                <a:t>!</a:t>
              </a:r>
              <a:endPara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  <a:p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rPr>
                <a:t>헛걸음 보상 서비스</a:t>
              </a:r>
              <a:endPara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067457" y="1668656"/>
              <a:ext cx="2926061" cy="584315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b="1" spc="-15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내 차 팔 때</a:t>
              </a:r>
              <a:endParaRPr lang="en-US" altLang="ko-KR" sz="1050" b="1" spc="-15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  <a:p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rPr>
                <a:t>부담스러운 대면과 복잡한 절차를</a:t>
              </a:r>
              <a:endParaRPr lang="en-US" altLang="ko-KR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  <a:p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rPr>
                <a:t>대신 해주는 다양한 판매 방법으로 편리하게</a:t>
              </a:r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rPr>
                <a:t>!</a:t>
              </a:r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rPr>
                <a:t> </a:t>
              </a:r>
              <a:endPara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410915" y="3355371"/>
            <a:ext cx="2158627" cy="1809111"/>
            <a:chOff x="1410197" y="1374173"/>
            <a:chExt cx="3358355" cy="1809111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1410197" y="1374175"/>
              <a:ext cx="3358355" cy="180910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262626"/>
                </a:solidFill>
                <a:latin typeface="돋움" panose="020B0600000101010101" pitchFamily="50" charset="-127"/>
                <a:ea typeface="돋움" panose="020B0600000101010101" pitchFamily="50" charset="-127"/>
                <a:cs typeface="Calibri" pitchFamily="34" charset="0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410197" y="1374173"/>
              <a:ext cx="3358355" cy="180910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1410197" y="1374173"/>
              <a:ext cx="3358355" cy="180910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3737984" y="3355369"/>
            <a:ext cx="2158627" cy="1809111"/>
            <a:chOff x="1410197" y="1374173"/>
            <a:chExt cx="3358355" cy="1809111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1410197" y="1374175"/>
              <a:ext cx="3358355" cy="180910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262626"/>
                </a:solidFill>
                <a:latin typeface="돋움" panose="020B0600000101010101" pitchFamily="50" charset="-127"/>
                <a:ea typeface="돋움" panose="020B0600000101010101" pitchFamily="50" charset="-127"/>
                <a:cs typeface="Calibri" pitchFamily="34" charset="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1410197" y="1374173"/>
              <a:ext cx="3358355" cy="180910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1410197" y="1374173"/>
              <a:ext cx="3358355" cy="180910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6065054" y="3355371"/>
            <a:ext cx="2158627" cy="1809111"/>
            <a:chOff x="1410197" y="1374173"/>
            <a:chExt cx="3358355" cy="1809111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1410197" y="1374175"/>
              <a:ext cx="3358355" cy="180910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rgbClr val="262626"/>
                </a:solidFill>
                <a:latin typeface="돋움" panose="020B0600000101010101" pitchFamily="50" charset="-127"/>
                <a:ea typeface="돋움" panose="020B0600000101010101" pitchFamily="50" charset="-127"/>
                <a:cs typeface="Calibri" pitchFamily="34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1410197" y="1374173"/>
              <a:ext cx="3358355" cy="180910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1410197" y="1374173"/>
              <a:ext cx="3358355" cy="180910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 bwMode="auto">
          <a:xfrm>
            <a:off x="1405068" y="3730211"/>
            <a:ext cx="2248694" cy="91331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spc="-15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이것이 진짜 시세</a:t>
            </a:r>
            <a:r>
              <a:rPr lang="en-US" altLang="ko-KR" sz="1050" b="1" spc="-15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!</a:t>
            </a:r>
          </a:p>
          <a:p>
            <a:endParaRPr lang="en-US" altLang="ko-KR" sz="900" spc="-150" dirty="0" smtClean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  <a:p>
            <a:r>
              <a:rPr lang="ko-KR" altLang="en-US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rPr>
              <a:t>실제로 거래되었던 매매가격은 기본</a:t>
            </a:r>
            <a:r>
              <a: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rPr>
              <a:t>.</a:t>
            </a:r>
            <a:endParaRPr lang="en-US" altLang="ko-KR" sz="900" spc="-150" dirty="0" smtClean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  <a:p>
            <a:r>
              <a:rPr lang="ko-KR" altLang="en-US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rPr>
              <a:t>현대 오토벨만의 빅데이터로 확인하는 적정 시세</a:t>
            </a:r>
            <a:endParaRPr lang="en-US" altLang="ko-KR" sz="900" spc="-150" dirty="0" smtClean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810511" y="3730211"/>
            <a:ext cx="2170321" cy="91331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spc="-15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차량 매매 전 꼭 확인</a:t>
            </a:r>
            <a:r>
              <a:rPr lang="en-US" altLang="ko-KR" sz="1050" b="1" spc="-15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!</a:t>
            </a:r>
          </a:p>
          <a:p>
            <a:endParaRPr lang="en-US" altLang="ko-KR" sz="900" spc="-150" dirty="0" smtClean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  <a:p>
            <a:r>
              <a:rPr lang="ko-KR" altLang="en-US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rPr>
              <a:t>현대오토벨이 매매 전 놓치지 말아야 할</a:t>
            </a:r>
            <a:endParaRPr lang="en-US" altLang="ko-KR" sz="900" spc="-150" dirty="0" smtClean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  <a:p>
            <a:r>
              <a:rPr lang="ko-KR" altLang="en-US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rPr>
              <a:t>내용을 친절하게 알려드립니다</a:t>
            </a:r>
            <a:r>
              <a:rPr lang="en-US" altLang="ko-KR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rPr>
              <a:t>.</a:t>
            </a:r>
          </a:p>
        </p:txBody>
      </p:sp>
      <p:sp>
        <p:nvSpPr>
          <p:cNvPr id="83" name="Button"/>
          <p:cNvSpPr/>
          <p:nvPr/>
        </p:nvSpPr>
        <p:spPr>
          <a:xfrm>
            <a:off x="1709102" y="2350977"/>
            <a:ext cx="1045015" cy="244766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 smtClean="0"/>
              <a:t>헛걸음 보상 차량 보기</a:t>
            </a:r>
            <a:endParaRPr lang="ko-KR" altLang="en-US" sz="900" spc="-150" dirty="0"/>
          </a:p>
        </p:txBody>
      </p:sp>
      <p:sp>
        <p:nvSpPr>
          <p:cNvPr id="84" name="Button"/>
          <p:cNvSpPr/>
          <p:nvPr/>
        </p:nvSpPr>
        <p:spPr>
          <a:xfrm>
            <a:off x="5067457" y="2350977"/>
            <a:ext cx="1045015" cy="244766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/>
              <a:t>내차팔기 </a:t>
            </a:r>
            <a:r>
              <a:rPr lang="ko-KR" altLang="en-US" sz="900" spc="-150" dirty="0"/>
              <a:t>바로가기</a:t>
            </a:r>
          </a:p>
        </p:txBody>
      </p:sp>
      <p:sp>
        <p:nvSpPr>
          <p:cNvPr id="85" name="Button"/>
          <p:cNvSpPr/>
          <p:nvPr/>
        </p:nvSpPr>
        <p:spPr>
          <a:xfrm>
            <a:off x="1481154" y="4650598"/>
            <a:ext cx="796895" cy="204825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/>
              <a:t>시세조회</a:t>
            </a:r>
          </a:p>
        </p:txBody>
      </p:sp>
      <p:sp>
        <p:nvSpPr>
          <p:cNvPr id="86" name="Button"/>
          <p:cNvSpPr/>
          <p:nvPr/>
        </p:nvSpPr>
        <p:spPr>
          <a:xfrm>
            <a:off x="3872972" y="4643521"/>
            <a:ext cx="796895" cy="204825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/>
              <a:t>매매가이드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6149275" y="3737288"/>
            <a:ext cx="2170321" cy="91331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spc="-15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쇼핑몰처럼 편리한 차량 배송</a:t>
            </a:r>
            <a:r>
              <a:rPr lang="en-US" altLang="ko-KR" sz="1050" b="1" spc="-15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!</a:t>
            </a:r>
          </a:p>
          <a:p>
            <a:endParaRPr lang="en-US" altLang="ko-KR" sz="900" spc="-150" dirty="0" smtClean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  <a:p>
            <a:r>
              <a:rPr lang="ko-KR" altLang="en-US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rPr>
              <a:t>우리집까지 배송해주는</a:t>
            </a:r>
            <a:endParaRPr lang="en-US" altLang="ko-KR" sz="900" spc="-150" dirty="0" smtClean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  <a:p>
            <a:r>
              <a:rPr lang="ko-KR" altLang="en-US" sz="900" spc="-15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rPr>
              <a:t>편리하고 안전한 내차 구매</a:t>
            </a:r>
            <a:endParaRPr lang="en-US" altLang="ko-KR" sz="900" spc="-150" dirty="0" smtClean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8" name="Button"/>
          <p:cNvSpPr/>
          <p:nvPr/>
        </p:nvSpPr>
        <p:spPr>
          <a:xfrm>
            <a:off x="6211736" y="4650598"/>
            <a:ext cx="796895" cy="204825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/>
              <a:t>홈서비스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25" y="5380015"/>
            <a:ext cx="3347425" cy="6977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256" y="5380014"/>
            <a:ext cx="3347425" cy="697773"/>
          </a:xfrm>
          <a:prstGeom prst="rect">
            <a:avLst/>
          </a:prstGeom>
        </p:spPr>
      </p:pic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23668"/>
              </p:ext>
            </p:extLst>
          </p:nvPr>
        </p:nvGraphicFramePr>
        <p:xfrm>
          <a:off x="9536723" y="1094899"/>
          <a:ext cx="2227381" cy="247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서비스 소개는 카드형식의 레이아웃으로 하고</a:t>
                      </a:r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각 영역 마우스 오버시 비주얼이 움직이는 액션 적용</a:t>
                      </a:r>
                      <a:endParaRPr lang="en-US" altLang="ko-KR" sz="800" spc="-100" baseline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강조효과</a:t>
                      </a:r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생생함</a:t>
                      </a:r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친절함</a:t>
                      </a:r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친근함 등의 이미지 구축</a:t>
                      </a:r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각 해당 페이지로 이동</a:t>
                      </a: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spc="-150" baseline="0" smtClean="0">
                          <a:latin typeface="+mn-ea"/>
                          <a:ea typeface="+mn-ea"/>
                        </a:rPr>
                        <a:t>각 해당 페이지로 이동</a:t>
                      </a: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spc="-150" baseline="0" smtClean="0">
                          <a:latin typeface="+mn-ea"/>
                          <a:ea typeface="+mn-ea"/>
                        </a:rPr>
                        <a:t>각 해당 페이지로 이동</a:t>
                      </a: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각 해당 페이지로 이동</a:t>
                      </a: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각 해당 페이지로 이동</a:t>
                      </a: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광고 배너 클릭시 아웃링크</a:t>
                      </a: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2692629" y="2278727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92" name="직사각형 91"/>
          <p:cNvSpPr/>
          <p:nvPr/>
        </p:nvSpPr>
        <p:spPr>
          <a:xfrm>
            <a:off x="6057486" y="2270168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93" name="직사각형 92"/>
          <p:cNvSpPr/>
          <p:nvPr/>
        </p:nvSpPr>
        <p:spPr>
          <a:xfrm>
            <a:off x="2241029" y="4560656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94" name="직사각형 93"/>
          <p:cNvSpPr/>
          <p:nvPr/>
        </p:nvSpPr>
        <p:spPr>
          <a:xfrm>
            <a:off x="4632847" y="4560656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95" name="직사각형 94"/>
          <p:cNvSpPr/>
          <p:nvPr/>
        </p:nvSpPr>
        <p:spPr>
          <a:xfrm>
            <a:off x="6898327" y="4549565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96" name="직사각형 95"/>
          <p:cNvSpPr/>
          <p:nvPr/>
        </p:nvSpPr>
        <p:spPr>
          <a:xfrm>
            <a:off x="3204590" y="5539318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6</a:t>
            </a:r>
            <a:endParaRPr lang="ko-KR" altLang="en-US" sz="800" b="1" dirty="0"/>
          </a:p>
        </p:txBody>
      </p:sp>
      <p:sp>
        <p:nvSpPr>
          <p:cNvPr id="97" name="직사각형 96"/>
          <p:cNvSpPr/>
          <p:nvPr/>
        </p:nvSpPr>
        <p:spPr>
          <a:xfrm>
            <a:off x="6244537" y="5512785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6</a:t>
            </a:r>
            <a:endParaRPr lang="ko-KR" altLang="en-US" sz="800" b="1" dirty="0"/>
          </a:p>
        </p:txBody>
      </p:sp>
      <p:sp>
        <p:nvSpPr>
          <p:cNvPr id="98" name="Car"/>
          <p:cNvSpPr>
            <a:spLocks noChangeAspect="1" noEditPoints="1"/>
          </p:cNvSpPr>
          <p:nvPr/>
        </p:nvSpPr>
        <p:spPr bwMode="auto">
          <a:xfrm>
            <a:off x="4224076" y="1550168"/>
            <a:ext cx="332303" cy="281827"/>
          </a:xfrm>
          <a:custGeom>
            <a:avLst/>
            <a:gdLst>
              <a:gd name="T0" fmla="*/ 325 w 1085"/>
              <a:gd name="T1" fmla="*/ 0 h 922"/>
              <a:gd name="T2" fmla="*/ 163 w 1085"/>
              <a:gd name="T3" fmla="*/ 163 h 922"/>
              <a:gd name="T4" fmla="*/ 73 w 1085"/>
              <a:gd name="T5" fmla="*/ 434 h 922"/>
              <a:gd name="T6" fmla="*/ 54 w 1085"/>
              <a:gd name="T7" fmla="*/ 434 h 922"/>
              <a:gd name="T8" fmla="*/ 0 w 1085"/>
              <a:gd name="T9" fmla="*/ 488 h 922"/>
              <a:gd name="T10" fmla="*/ 0 w 1085"/>
              <a:gd name="T11" fmla="*/ 760 h 922"/>
              <a:gd name="T12" fmla="*/ 54 w 1085"/>
              <a:gd name="T13" fmla="*/ 814 h 922"/>
              <a:gd name="T14" fmla="*/ 54 w 1085"/>
              <a:gd name="T15" fmla="*/ 868 h 922"/>
              <a:gd name="T16" fmla="*/ 108 w 1085"/>
              <a:gd name="T17" fmla="*/ 922 h 922"/>
              <a:gd name="T18" fmla="*/ 217 w 1085"/>
              <a:gd name="T19" fmla="*/ 922 h 922"/>
              <a:gd name="T20" fmla="*/ 271 w 1085"/>
              <a:gd name="T21" fmla="*/ 868 h 922"/>
              <a:gd name="T22" fmla="*/ 271 w 1085"/>
              <a:gd name="T23" fmla="*/ 814 h 922"/>
              <a:gd name="T24" fmla="*/ 814 w 1085"/>
              <a:gd name="T25" fmla="*/ 814 h 922"/>
              <a:gd name="T26" fmla="*/ 814 w 1085"/>
              <a:gd name="T27" fmla="*/ 868 h 922"/>
              <a:gd name="T28" fmla="*/ 868 w 1085"/>
              <a:gd name="T29" fmla="*/ 922 h 922"/>
              <a:gd name="T30" fmla="*/ 977 w 1085"/>
              <a:gd name="T31" fmla="*/ 922 h 922"/>
              <a:gd name="T32" fmla="*/ 1031 w 1085"/>
              <a:gd name="T33" fmla="*/ 868 h 922"/>
              <a:gd name="T34" fmla="*/ 1031 w 1085"/>
              <a:gd name="T35" fmla="*/ 814 h 922"/>
              <a:gd name="T36" fmla="*/ 1085 w 1085"/>
              <a:gd name="T37" fmla="*/ 760 h 922"/>
              <a:gd name="T38" fmla="*/ 1085 w 1085"/>
              <a:gd name="T39" fmla="*/ 488 h 922"/>
              <a:gd name="T40" fmla="*/ 1031 w 1085"/>
              <a:gd name="T41" fmla="*/ 434 h 922"/>
              <a:gd name="T42" fmla="*/ 1012 w 1085"/>
              <a:gd name="T43" fmla="*/ 434 h 922"/>
              <a:gd name="T44" fmla="*/ 922 w 1085"/>
              <a:gd name="T45" fmla="*/ 163 h 922"/>
              <a:gd name="T46" fmla="*/ 760 w 1085"/>
              <a:gd name="T47" fmla="*/ 0 h 922"/>
              <a:gd name="T48" fmla="*/ 325 w 1085"/>
              <a:gd name="T49" fmla="*/ 0 h 922"/>
              <a:gd name="T50" fmla="*/ 325 w 1085"/>
              <a:gd name="T51" fmla="*/ 108 h 922"/>
              <a:gd name="T52" fmla="*/ 760 w 1085"/>
              <a:gd name="T53" fmla="*/ 108 h 922"/>
              <a:gd name="T54" fmla="*/ 819 w 1085"/>
              <a:gd name="T55" fmla="*/ 196 h 922"/>
              <a:gd name="T56" fmla="*/ 899 w 1085"/>
              <a:gd name="T57" fmla="*/ 434 h 922"/>
              <a:gd name="T58" fmla="*/ 190 w 1085"/>
              <a:gd name="T59" fmla="*/ 434 h 922"/>
              <a:gd name="T60" fmla="*/ 266 w 1085"/>
              <a:gd name="T61" fmla="*/ 196 h 922"/>
              <a:gd name="T62" fmla="*/ 325 w 1085"/>
              <a:gd name="T63" fmla="*/ 108 h 922"/>
              <a:gd name="T64" fmla="*/ 190 w 1085"/>
              <a:gd name="T65" fmla="*/ 529 h 922"/>
              <a:gd name="T66" fmla="*/ 286 w 1085"/>
              <a:gd name="T67" fmla="*/ 624 h 922"/>
              <a:gd name="T68" fmla="*/ 190 w 1085"/>
              <a:gd name="T69" fmla="*/ 721 h 922"/>
              <a:gd name="T70" fmla="*/ 93 w 1085"/>
              <a:gd name="T71" fmla="*/ 624 h 922"/>
              <a:gd name="T72" fmla="*/ 190 w 1085"/>
              <a:gd name="T73" fmla="*/ 529 h 922"/>
              <a:gd name="T74" fmla="*/ 895 w 1085"/>
              <a:gd name="T75" fmla="*/ 529 h 922"/>
              <a:gd name="T76" fmla="*/ 992 w 1085"/>
              <a:gd name="T77" fmla="*/ 624 h 922"/>
              <a:gd name="T78" fmla="*/ 895 w 1085"/>
              <a:gd name="T79" fmla="*/ 721 h 922"/>
              <a:gd name="T80" fmla="*/ 799 w 1085"/>
              <a:gd name="T81" fmla="*/ 624 h 922"/>
              <a:gd name="T82" fmla="*/ 895 w 1085"/>
              <a:gd name="T83" fmla="*/ 529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85" h="922">
                <a:moveTo>
                  <a:pt x="325" y="0"/>
                </a:moveTo>
                <a:cubicBezTo>
                  <a:pt x="236" y="0"/>
                  <a:pt x="198" y="54"/>
                  <a:pt x="163" y="163"/>
                </a:cubicBezTo>
                <a:cubicBezTo>
                  <a:pt x="133" y="253"/>
                  <a:pt x="90" y="381"/>
                  <a:pt x="73" y="434"/>
                </a:cubicBezTo>
                <a:lnTo>
                  <a:pt x="54" y="434"/>
                </a:lnTo>
                <a:cubicBezTo>
                  <a:pt x="24" y="434"/>
                  <a:pt x="0" y="458"/>
                  <a:pt x="0" y="488"/>
                </a:cubicBezTo>
                <a:lnTo>
                  <a:pt x="0" y="760"/>
                </a:lnTo>
                <a:cubicBezTo>
                  <a:pt x="0" y="789"/>
                  <a:pt x="24" y="814"/>
                  <a:pt x="54" y="814"/>
                </a:cubicBezTo>
                <a:lnTo>
                  <a:pt x="54" y="868"/>
                </a:lnTo>
                <a:cubicBezTo>
                  <a:pt x="54" y="898"/>
                  <a:pt x="78" y="922"/>
                  <a:pt x="108" y="922"/>
                </a:cubicBezTo>
                <a:lnTo>
                  <a:pt x="217" y="922"/>
                </a:lnTo>
                <a:cubicBezTo>
                  <a:pt x="247" y="922"/>
                  <a:pt x="271" y="898"/>
                  <a:pt x="271" y="868"/>
                </a:cubicBezTo>
                <a:lnTo>
                  <a:pt x="271" y="814"/>
                </a:lnTo>
                <a:lnTo>
                  <a:pt x="814" y="814"/>
                </a:lnTo>
                <a:lnTo>
                  <a:pt x="814" y="868"/>
                </a:lnTo>
                <a:cubicBezTo>
                  <a:pt x="814" y="898"/>
                  <a:pt x="838" y="922"/>
                  <a:pt x="868" y="922"/>
                </a:cubicBezTo>
                <a:lnTo>
                  <a:pt x="977" y="922"/>
                </a:lnTo>
                <a:cubicBezTo>
                  <a:pt x="1007" y="922"/>
                  <a:pt x="1031" y="898"/>
                  <a:pt x="1031" y="868"/>
                </a:cubicBezTo>
                <a:lnTo>
                  <a:pt x="1031" y="814"/>
                </a:lnTo>
                <a:cubicBezTo>
                  <a:pt x="1061" y="814"/>
                  <a:pt x="1085" y="789"/>
                  <a:pt x="1085" y="760"/>
                </a:cubicBezTo>
                <a:lnTo>
                  <a:pt x="1085" y="488"/>
                </a:lnTo>
                <a:cubicBezTo>
                  <a:pt x="1085" y="458"/>
                  <a:pt x="1061" y="434"/>
                  <a:pt x="1031" y="434"/>
                </a:cubicBezTo>
                <a:lnTo>
                  <a:pt x="1012" y="434"/>
                </a:lnTo>
                <a:cubicBezTo>
                  <a:pt x="994" y="381"/>
                  <a:pt x="951" y="252"/>
                  <a:pt x="922" y="163"/>
                </a:cubicBezTo>
                <a:cubicBezTo>
                  <a:pt x="888" y="56"/>
                  <a:pt x="849" y="0"/>
                  <a:pt x="760" y="0"/>
                </a:cubicBezTo>
                <a:lnTo>
                  <a:pt x="325" y="0"/>
                </a:lnTo>
                <a:close/>
                <a:moveTo>
                  <a:pt x="325" y="108"/>
                </a:moveTo>
                <a:lnTo>
                  <a:pt x="760" y="108"/>
                </a:lnTo>
                <a:cubicBezTo>
                  <a:pt x="777" y="108"/>
                  <a:pt x="791" y="109"/>
                  <a:pt x="819" y="196"/>
                </a:cubicBezTo>
                <a:cubicBezTo>
                  <a:pt x="833" y="240"/>
                  <a:pt x="886" y="396"/>
                  <a:pt x="899" y="434"/>
                </a:cubicBezTo>
                <a:lnTo>
                  <a:pt x="190" y="434"/>
                </a:lnTo>
                <a:cubicBezTo>
                  <a:pt x="202" y="396"/>
                  <a:pt x="252" y="240"/>
                  <a:pt x="266" y="196"/>
                </a:cubicBezTo>
                <a:cubicBezTo>
                  <a:pt x="295" y="108"/>
                  <a:pt x="307" y="108"/>
                  <a:pt x="325" y="108"/>
                </a:cubicBezTo>
                <a:close/>
                <a:moveTo>
                  <a:pt x="190" y="529"/>
                </a:moveTo>
                <a:cubicBezTo>
                  <a:pt x="243" y="529"/>
                  <a:pt x="286" y="571"/>
                  <a:pt x="286" y="624"/>
                </a:cubicBezTo>
                <a:cubicBezTo>
                  <a:pt x="286" y="677"/>
                  <a:pt x="243" y="721"/>
                  <a:pt x="190" y="721"/>
                </a:cubicBezTo>
                <a:cubicBezTo>
                  <a:pt x="137" y="721"/>
                  <a:pt x="93" y="677"/>
                  <a:pt x="93" y="624"/>
                </a:cubicBezTo>
                <a:cubicBezTo>
                  <a:pt x="93" y="571"/>
                  <a:pt x="137" y="529"/>
                  <a:pt x="190" y="529"/>
                </a:cubicBezTo>
                <a:close/>
                <a:moveTo>
                  <a:pt x="895" y="529"/>
                </a:moveTo>
                <a:cubicBezTo>
                  <a:pt x="948" y="529"/>
                  <a:pt x="992" y="571"/>
                  <a:pt x="992" y="624"/>
                </a:cubicBezTo>
                <a:cubicBezTo>
                  <a:pt x="992" y="677"/>
                  <a:pt x="948" y="721"/>
                  <a:pt x="895" y="721"/>
                </a:cubicBezTo>
                <a:cubicBezTo>
                  <a:pt x="842" y="721"/>
                  <a:pt x="799" y="677"/>
                  <a:pt x="799" y="624"/>
                </a:cubicBezTo>
                <a:cubicBezTo>
                  <a:pt x="799" y="571"/>
                  <a:pt x="842" y="529"/>
                  <a:pt x="895" y="52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Area Chart"/>
          <p:cNvSpPr>
            <a:spLocks noChangeAspect="1" noEditPoints="1"/>
          </p:cNvSpPr>
          <p:nvPr/>
        </p:nvSpPr>
        <p:spPr bwMode="auto">
          <a:xfrm>
            <a:off x="3072857" y="3524085"/>
            <a:ext cx="326683" cy="323482"/>
          </a:xfrm>
          <a:custGeom>
            <a:avLst/>
            <a:gdLst>
              <a:gd name="T0" fmla="*/ 1411 w 1411"/>
              <a:gd name="T1" fmla="*/ 0 h 1396"/>
              <a:gd name="T2" fmla="*/ 1014 w 1411"/>
              <a:gd name="T3" fmla="*/ 468 h 1396"/>
              <a:gd name="T4" fmla="*/ 639 w 1411"/>
              <a:gd name="T5" fmla="*/ 360 h 1396"/>
              <a:gd name="T6" fmla="*/ 259 w 1411"/>
              <a:gd name="T7" fmla="*/ 631 h 1396"/>
              <a:gd name="T8" fmla="*/ 0 w 1411"/>
              <a:gd name="T9" fmla="*/ 565 h 1396"/>
              <a:gd name="T10" fmla="*/ 0 w 1411"/>
              <a:gd name="T11" fmla="*/ 1396 h 1396"/>
              <a:gd name="T12" fmla="*/ 1411 w 1411"/>
              <a:gd name="T13" fmla="*/ 1396 h 1396"/>
              <a:gd name="T14" fmla="*/ 1411 w 1411"/>
              <a:gd name="T15" fmla="*/ 0 h 1396"/>
              <a:gd name="T16" fmla="*/ 778 w 1411"/>
              <a:gd name="T17" fmla="*/ 702 h 1396"/>
              <a:gd name="T18" fmla="*/ 829 w 1411"/>
              <a:gd name="T19" fmla="*/ 724 h 1396"/>
              <a:gd name="T20" fmla="*/ 1150 w 1411"/>
              <a:gd name="T21" fmla="*/ 864 h 1396"/>
              <a:gd name="T22" fmla="*/ 1151 w 1411"/>
              <a:gd name="T23" fmla="*/ 864 h 1396"/>
              <a:gd name="T24" fmla="*/ 1179 w 1411"/>
              <a:gd name="T25" fmla="*/ 838 h 1396"/>
              <a:gd name="T26" fmla="*/ 1302 w 1411"/>
              <a:gd name="T27" fmla="*/ 714 h 1396"/>
              <a:gd name="T28" fmla="*/ 1302 w 1411"/>
              <a:gd name="T29" fmla="*/ 1288 h 1396"/>
              <a:gd name="T30" fmla="*/ 108 w 1411"/>
              <a:gd name="T31" fmla="*/ 1288 h 1396"/>
              <a:gd name="T32" fmla="*/ 108 w 1411"/>
              <a:gd name="T33" fmla="*/ 977 h 1396"/>
              <a:gd name="T34" fmla="*/ 475 w 1411"/>
              <a:gd name="T35" fmla="*/ 1069 h 1396"/>
              <a:gd name="T36" fmla="*/ 510 w 1411"/>
              <a:gd name="T37" fmla="*/ 1077 h 1396"/>
              <a:gd name="T38" fmla="*/ 532 w 1411"/>
              <a:gd name="T39" fmla="*/ 1048 h 1396"/>
              <a:gd name="T40" fmla="*/ 778 w 1411"/>
              <a:gd name="T41" fmla="*/ 702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1" h="1396">
                <a:moveTo>
                  <a:pt x="1411" y="0"/>
                </a:moveTo>
                <a:lnTo>
                  <a:pt x="1014" y="468"/>
                </a:lnTo>
                <a:lnTo>
                  <a:pt x="639" y="360"/>
                </a:lnTo>
                <a:lnTo>
                  <a:pt x="259" y="631"/>
                </a:lnTo>
                <a:lnTo>
                  <a:pt x="0" y="565"/>
                </a:lnTo>
                <a:lnTo>
                  <a:pt x="0" y="1396"/>
                </a:lnTo>
                <a:lnTo>
                  <a:pt x="1411" y="1396"/>
                </a:lnTo>
                <a:lnTo>
                  <a:pt x="1411" y="0"/>
                </a:lnTo>
                <a:close/>
                <a:moveTo>
                  <a:pt x="778" y="702"/>
                </a:moveTo>
                <a:lnTo>
                  <a:pt x="829" y="724"/>
                </a:lnTo>
                <a:lnTo>
                  <a:pt x="1150" y="864"/>
                </a:lnTo>
                <a:lnTo>
                  <a:pt x="1151" y="864"/>
                </a:lnTo>
                <a:lnTo>
                  <a:pt x="1179" y="838"/>
                </a:lnTo>
                <a:lnTo>
                  <a:pt x="1302" y="714"/>
                </a:lnTo>
                <a:lnTo>
                  <a:pt x="1302" y="1288"/>
                </a:lnTo>
                <a:lnTo>
                  <a:pt x="108" y="1288"/>
                </a:lnTo>
                <a:lnTo>
                  <a:pt x="108" y="977"/>
                </a:lnTo>
                <a:lnTo>
                  <a:pt x="475" y="1069"/>
                </a:lnTo>
                <a:lnTo>
                  <a:pt x="510" y="1077"/>
                </a:lnTo>
                <a:lnTo>
                  <a:pt x="532" y="1048"/>
                </a:lnTo>
                <a:lnTo>
                  <a:pt x="778" y="702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Delivery"/>
          <p:cNvSpPr>
            <a:spLocks noChangeAspect="1" noEditPoints="1"/>
          </p:cNvSpPr>
          <p:nvPr/>
        </p:nvSpPr>
        <p:spPr bwMode="auto">
          <a:xfrm>
            <a:off x="7640340" y="3512550"/>
            <a:ext cx="383951" cy="335017"/>
          </a:xfrm>
          <a:custGeom>
            <a:avLst/>
            <a:gdLst>
              <a:gd name="T0" fmla="*/ 350 w 1408"/>
              <a:gd name="T1" fmla="*/ 0 h 1234"/>
              <a:gd name="T2" fmla="*/ 0 w 1408"/>
              <a:gd name="T3" fmla="*/ 349 h 1234"/>
              <a:gd name="T4" fmla="*/ 105 w 1408"/>
              <a:gd name="T5" fmla="*/ 598 h 1234"/>
              <a:gd name="T6" fmla="*/ 105 w 1408"/>
              <a:gd name="T7" fmla="*/ 1028 h 1234"/>
              <a:gd name="T8" fmla="*/ 160 w 1408"/>
              <a:gd name="T9" fmla="*/ 1082 h 1234"/>
              <a:gd name="T10" fmla="*/ 268 w 1408"/>
              <a:gd name="T11" fmla="*/ 1082 h 1234"/>
              <a:gd name="T12" fmla="*/ 458 w 1408"/>
              <a:gd name="T13" fmla="*/ 916 h 1234"/>
              <a:gd name="T14" fmla="*/ 648 w 1408"/>
              <a:gd name="T15" fmla="*/ 1082 h 1234"/>
              <a:gd name="T16" fmla="*/ 757 w 1408"/>
              <a:gd name="T17" fmla="*/ 1082 h 1234"/>
              <a:gd name="T18" fmla="*/ 811 w 1408"/>
              <a:gd name="T19" fmla="*/ 1028 h 1234"/>
              <a:gd name="T20" fmla="*/ 811 w 1408"/>
              <a:gd name="T21" fmla="*/ 376 h 1234"/>
              <a:gd name="T22" fmla="*/ 757 w 1408"/>
              <a:gd name="T23" fmla="*/ 322 h 1234"/>
              <a:gd name="T24" fmla="*/ 695 w 1408"/>
              <a:gd name="T25" fmla="*/ 322 h 1234"/>
              <a:gd name="T26" fmla="*/ 350 w 1408"/>
              <a:gd name="T27" fmla="*/ 0 h 1234"/>
              <a:gd name="T28" fmla="*/ 350 w 1408"/>
              <a:gd name="T29" fmla="*/ 76 h 1234"/>
              <a:gd name="T30" fmla="*/ 623 w 1408"/>
              <a:gd name="T31" fmla="*/ 349 h 1234"/>
              <a:gd name="T32" fmla="*/ 350 w 1408"/>
              <a:gd name="T33" fmla="*/ 622 h 1234"/>
              <a:gd name="T34" fmla="*/ 76 w 1408"/>
              <a:gd name="T35" fmla="*/ 349 h 1234"/>
              <a:gd name="T36" fmla="*/ 350 w 1408"/>
              <a:gd name="T37" fmla="*/ 76 h 1234"/>
              <a:gd name="T38" fmla="*/ 350 w 1408"/>
              <a:gd name="T39" fmla="*/ 134 h 1234"/>
              <a:gd name="T40" fmla="*/ 329 w 1408"/>
              <a:gd name="T41" fmla="*/ 151 h 1234"/>
              <a:gd name="T42" fmla="*/ 322 w 1408"/>
              <a:gd name="T43" fmla="*/ 307 h 1234"/>
              <a:gd name="T44" fmla="*/ 297 w 1408"/>
              <a:gd name="T45" fmla="*/ 349 h 1234"/>
              <a:gd name="T46" fmla="*/ 350 w 1408"/>
              <a:gd name="T47" fmla="*/ 400 h 1234"/>
              <a:gd name="T48" fmla="*/ 353 w 1408"/>
              <a:gd name="T49" fmla="*/ 400 h 1234"/>
              <a:gd name="T50" fmla="*/ 446 w 1408"/>
              <a:gd name="T51" fmla="*/ 480 h 1234"/>
              <a:gd name="T52" fmla="*/ 475 w 1408"/>
              <a:gd name="T53" fmla="*/ 475 h 1234"/>
              <a:gd name="T54" fmla="*/ 482 w 1408"/>
              <a:gd name="T55" fmla="*/ 444 h 1234"/>
              <a:gd name="T56" fmla="*/ 400 w 1408"/>
              <a:gd name="T57" fmla="*/ 349 h 1234"/>
              <a:gd name="T58" fmla="*/ 375 w 1408"/>
              <a:gd name="T59" fmla="*/ 305 h 1234"/>
              <a:gd name="T60" fmla="*/ 368 w 1408"/>
              <a:gd name="T61" fmla="*/ 151 h 1234"/>
              <a:gd name="T62" fmla="*/ 350 w 1408"/>
              <a:gd name="T63" fmla="*/ 134 h 1234"/>
              <a:gd name="T64" fmla="*/ 919 w 1408"/>
              <a:gd name="T65" fmla="*/ 431 h 1234"/>
              <a:gd name="T66" fmla="*/ 865 w 1408"/>
              <a:gd name="T67" fmla="*/ 485 h 1234"/>
              <a:gd name="T68" fmla="*/ 865 w 1408"/>
              <a:gd name="T69" fmla="*/ 1028 h 1234"/>
              <a:gd name="T70" fmla="*/ 919 w 1408"/>
              <a:gd name="T71" fmla="*/ 1082 h 1234"/>
              <a:gd name="T72" fmla="*/ 1109 w 1408"/>
              <a:gd name="T73" fmla="*/ 916 h 1234"/>
              <a:gd name="T74" fmla="*/ 1299 w 1408"/>
              <a:gd name="T75" fmla="*/ 1082 h 1234"/>
              <a:gd name="T76" fmla="*/ 1354 w 1408"/>
              <a:gd name="T77" fmla="*/ 1082 h 1234"/>
              <a:gd name="T78" fmla="*/ 1408 w 1408"/>
              <a:gd name="T79" fmla="*/ 1028 h 1234"/>
              <a:gd name="T80" fmla="*/ 1408 w 1408"/>
              <a:gd name="T81" fmla="*/ 756 h 1234"/>
              <a:gd name="T82" fmla="*/ 1365 w 1408"/>
              <a:gd name="T83" fmla="*/ 646 h 1234"/>
              <a:gd name="T84" fmla="*/ 1245 w 1408"/>
              <a:gd name="T85" fmla="*/ 485 h 1234"/>
              <a:gd name="T86" fmla="*/ 1164 w 1408"/>
              <a:gd name="T87" fmla="*/ 431 h 1234"/>
              <a:gd name="T88" fmla="*/ 919 w 1408"/>
              <a:gd name="T89" fmla="*/ 431 h 1234"/>
              <a:gd name="T90" fmla="*/ 1028 w 1408"/>
              <a:gd name="T91" fmla="*/ 539 h 1234"/>
              <a:gd name="T92" fmla="*/ 1160 w 1408"/>
              <a:gd name="T93" fmla="*/ 539 h 1234"/>
              <a:gd name="T94" fmla="*/ 1181 w 1408"/>
              <a:gd name="T95" fmla="*/ 553 h 1234"/>
              <a:gd name="T96" fmla="*/ 1296 w 1408"/>
              <a:gd name="T97" fmla="*/ 710 h 1234"/>
              <a:gd name="T98" fmla="*/ 1316 w 1408"/>
              <a:gd name="T99" fmla="*/ 756 h 1234"/>
              <a:gd name="T100" fmla="*/ 1028 w 1408"/>
              <a:gd name="T101" fmla="*/ 756 h 1234"/>
              <a:gd name="T102" fmla="*/ 1028 w 1408"/>
              <a:gd name="T103" fmla="*/ 539 h 1234"/>
              <a:gd name="T104" fmla="*/ 458 w 1408"/>
              <a:gd name="T105" fmla="*/ 983 h 1234"/>
              <a:gd name="T106" fmla="*/ 333 w 1408"/>
              <a:gd name="T107" fmla="*/ 1109 h 1234"/>
              <a:gd name="T108" fmla="*/ 458 w 1408"/>
              <a:gd name="T109" fmla="*/ 1234 h 1234"/>
              <a:gd name="T110" fmla="*/ 584 w 1408"/>
              <a:gd name="T111" fmla="*/ 1109 h 1234"/>
              <a:gd name="T112" fmla="*/ 458 w 1408"/>
              <a:gd name="T113" fmla="*/ 983 h 1234"/>
              <a:gd name="T114" fmla="*/ 1109 w 1408"/>
              <a:gd name="T115" fmla="*/ 983 h 1234"/>
              <a:gd name="T116" fmla="*/ 984 w 1408"/>
              <a:gd name="T117" fmla="*/ 1109 h 1234"/>
              <a:gd name="T118" fmla="*/ 1109 w 1408"/>
              <a:gd name="T119" fmla="*/ 1234 h 1234"/>
              <a:gd name="T120" fmla="*/ 1235 w 1408"/>
              <a:gd name="T121" fmla="*/ 1109 h 1234"/>
              <a:gd name="T122" fmla="*/ 1109 w 1408"/>
              <a:gd name="T123" fmla="*/ 983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08" h="1234">
                <a:moveTo>
                  <a:pt x="350" y="0"/>
                </a:moveTo>
                <a:cubicBezTo>
                  <a:pt x="157" y="0"/>
                  <a:pt x="0" y="157"/>
                  <a:pt x="0" y="349"/>
                </a:cubicBezTo>
                <a:cubicBezTo>
                  <a:pt x="0" y="447"/>
                  <a:pt x="40" y="535"/>
                  <a:pt x="105" y="598"/>
                </a:cubicBezTo>
                <a:lnTo>
                  <a:pt x="105" y="1028"/>
                </a:lnTo>
                <a:cubicBezTo>
                  <a:pt x="105" y="1057"/>
                  <a:pt x="130" y="1082"/>
                  <a:pt x="160" y="1082"/>
                </a:cubicBezTo>
                <a:lnTo>
                  <a:pt x="268" y="1082"/>
                </a:lnTo>
                <a:cubicBezTo>
                  <a:pt x="281" y="988"/>
                  <a:pt x="361" y="916"/>
                  <a:pt x="458" y="916"/>
                </a:cubicBezTo>
                <a:cubicBezTo>
                  <a:pt x="555" y="916"/>
                  <a:pt x="635" y="988"/>
                  <a:pt x="648" y="1082"/>
                </a:cubicBezTo>
                <a:lnTo>
                  <a:pt x="757" y="1082"/>
                </a:lnTo>
                <a:cubicBezTo>
                  <a:pt x="786" y="1082"/>
                  <a:pt x="811" y="1057"/>
                  <a:pt x="811" y="1028"/>
                </a:cubicBezTo>
                <a:lnTo>
                  <a:pt x="811" y="376"/>
                </a:lnTo>
                <a:cubicBezTo>
                  <a:pt x="811" y="346"/>
                  <a:pt x="786" y="322"/>
                  <a:pt x="757" y="322"/>
                </a:cubicBezTo>
                <a:lnTo>
                  <a:pt x="695" y="322"/>
                </a:lnTo>
                <a:cubicBezTo>
                  <a:pt x="682" y="142"/>
                  <a:pt x="533" y="0"/>
                  <a:pt x="350" y="0"/>
                </a:cubicBezTo>
                <a:close/>
                <a:moveTo>
                  <a:pt x="350" y="76"/>
                </a:moveTo>
                <a:cubicBezTo>
                  <a:pt x="500" y="76"/>
                  <a:pt x="623" y="199"/>
                  <a:pt x="623" y="349"/>
                </a:cubicBezTo>
                <a:cubicBezTo>
                  <a:pt x="623" y="499"/>
                  <a:pt x="500" y="622"/>
                  <a:pt x="350" y="622"/>
                </a:cubicBezTo>
                <a:cubicBezTo>
                  <a:pt x="199" y="622"/>
                  <a:pt x="76" y="499"/>
                  <a:pt x="76" y="349"/>
                </a:cubicBezTo>
                <a:cubicBezTo>
                  <a:pt x="76" y="199"/>
                  <a:pt x="199" y="76"/>
                  <a:pt x="350" y="76"/>
                </a:cubicBezTo>
                <a:close/>
                <a:moveTo>
                  <a:pt x="350" y="134"/>
                </a:moveTo>
                <a:cubicBezTo>
                  <a:pt x="336" y="134"/>
                  <a:pt x="329" y="144"/>
                  <a:pt x="329" y="151"/>
                </a:cubicBezTo>
                <a:lnTo>
                  <a:pt x="322" y="307"/>
                </a:lnTo>
                <a:cubicBezTo>
                  <a:pt x="308" y="316"/>
                  <a:pt x="297" y="331"/>
                  <a:pt x="297" y="349"/>
                </a:cubicBezTo>
                <a:cubicBezTo>
                  <a:pt x="297" y="377"/>
                  <a:pt x="321" y="400"/>
                  <a:pt x="350" y="400"/>
                </a:cubicBezTo>
                <a:lnTo>
                  <a:pt x="353" y="400"/>
                </a:lnTo>
                <a:lnTo>
                  <a:pt x="446" y="480"/>
                </a:lnTo>
                <a:cubicBezTo>
                  <a:pt x="451" y="484"/>
                  <a:pt x="463" y="487"/>
                  <a:pt x="475" y="475"/>
                </a:cubicBezTo>
                <a:cubicBezTo>
                  <a:pt x="487" y="462"/>
                  <a:pt x="486" y="449"/>
                  <a:pt x="482" y="444"/>
                </a:cubicBezTo>
                <a:lnTo>
                  <a:pt x="400" y="349"/>
                </a:lnTo>
                <a:cubicBezTo>
                  <a:pt x="400" y="330"/>
                  <a:pt x="390" y="314"/>
                  <a:pt x="375" y="305"/>
                </a:cubicBezTo>
                <a:lnTo>
                  <a:pt x="368" y="151"/>
                </a:lnTo>
                <a:cubicBezTo>
                  <a:pt x="368" y="144"/>
                  <a:pt x="363" y="134"/>
                  <a:pt x="350" y="134"/>
                </a:cubicBezTo>
                <a:close/>
                <a:moveTo>
                  <a:pt x="919" y="431"/>
                </a:moveTo>
                <a:cubicBezTo>
                  <a:pt x="889" y="431"/>
                  <a:pt x="865" y="455"/>
                  <a:pt x="865" y="485"/>
                </a:cubicBezTo>
                <a:lnTo>
                  <a:pt x="865" y="1028"/>
                </a:lnTo>
                <a:cubicBezTo>
                  <a:pt x="865" y="1057"/>
                  <a:pt x="890" y="1082"/>
                  <a:pt x="919" y="1082"/>
                </a:cubicBezTo>
                <a:cubicBezTo>
                  <a:pt x="933" y="988"/>
                  <a:pt x="1012" y="916"/>
                  <a:pt x="1109" y="916"/>
                </a:cubicBezTo>
                <a:cubicBezTo>
                  <a:pt x="1206" y="916"/>
                  <a:pt x="1286" y="988"/>
                  <a:pt x="1299" y="1082"/>
                </a:cubicBezTo>
                <a:lnTo>
                  <a:pt x="1354" y="1082"/>
                </a:lnTo>
                <a:cubicBezTo>
                  <a:pt x="1383" y="1082"/>
                  <a:pt x="1408" y="1057"/>
                  <a:pt x="1408" y="1028"/>
                </a:cubicBezTo>
                <a:lnTo>
                  <a:pt x="1408" y="756"/>
                </a:lnTo>
                <a:cubicBezTo>
                  <a:pt x="1408" y="705"/>
                  <a:pt x="1365" y="646"/>
                  <a:pt x="1365" y="646"/>
                </a:cubicBezTo>
                <a:lnTo>
                  <a:pt x="1245" y="485"/>
                </a:lnTo>
                <a:cubicBezTo>
                  <a:pt x="1220" y="455"/>
                  <a:pt x="1203" y="431"/>
                  <a:pt x="1164" y="431"/>
                </a:cubicBezTo>
                <a:lnTo>
                  <a:pt x="919" y="431"/>
                </a:lnTo>
                <a:close/>
                <a:moveTo>
                  <a:pt x="1028" y="539"/>
                </a:moveTo>
                <a:lnTo>
                  <a:pt x="1160" y="539"/>
                </a:lnTo>
                <a:cubicBezTo>
                  <a:pt x="1169" y="539"/>
                  <a:pt x="1181" y="553"/>
                  <a:pt x="1181" y="553"/>
                </a:cubicBezTo>
                <a:lnTo>
                  <a:pt x="1296" y="710"/>
                </a:lnTo>
                <a:cubicBezTo>
                  <a:pt x="1306" y="725"/>
                  <a:pt x="1316" y="743"/>
                  <a:pt x="1316" y="756"/>
                </a:cubicBezTo>
                <a:lnTo>
                  <a:pt x="1028" y="756"/>
                </a:lnTo>
                <a:lnTo>
                  <a:pt x="1028" y="539"/>
                </a:lnTo>
                <a:close/>
                <a:moveTo>
                  <a:pt x="458" y="983"/>
                </a:moveTo>
                <a:cubicBezTo>
                  <a:pt x="389" y="983"/>
                  <a:pt x="333" y="1040"/>
                  <a:pt x="333" y="1109"/>
                </a:cubicBezTo>
                <a:cubicBezTo>
                  <a:pt x="333" y="1178"/>
                  <a:pt x="389" y="1234"/>
                  <a:pt x="458" y="1234"/>
                </a:cubicBezTo>
                <a:cubicBezTo>
                  <a:pt x="527" y="1234"/>
                  <a:pt x="584" y="1178"/>
                  <a:pt x="584" y="1109"/>
                </a:cubicBezTo>
                <a:cubicBezTo>
                  <a:pt x="584" y="1040"/>
                  <a:pt x="527" y="983"/>
                  <a:pt x="458" y="983"/>
                </a:cubicBezTo>
                <a:close/>
                <a:moveTo>
                  <a:pt x="1109" y="983"/>
                </a:moveTo>
                <a:cubicBezTo>
                  <a:pt x="1040" y="983"/>
                  <a:pt x="984" y="1040"/>
                  <a:pt x="984" y="1109"/>
                </a:cubicBezTo>
                <a:cubicBezTo>
                  <a:pt x="984" y="1178"/>
                  <a:pt x="1040" y="1234"/>
                  <a:pt x="1109" y="1234"/>
                </a:cubicBezTo>
                <a:cubicBezTo>
                  <a:pt x="1179" y="1234"/>
                  <a:pt x="1235" y="1178"/>
                  <a:pt x="1235" y="1109"/>
                </a:cubicBezTo>
                <a:cubicBezTo>
                  <a:pt x="1235" y="1040"/>
                  <a:pt x="1179" y="983"/>
                  <a:pt x="1109" y="98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Clueless"/>
          <p:cNvSpPr>
            <a:spLocks noChangeAspect="1" noEditPoints="1"/>
          </p:cNvSpPr>
          <p:nvPr/>
        </p:nvSpPr>
        <p:spPr bwMode="auto">
          <a:xfrm>
            <a:off x="7711057" y="1600796"/>
            <a:ext cx="345276" cy="345274"/>
          </a:xfrm>
          <a:custGeom>
            <a:avLst/>
            <a:gdLst>
              <a:gd name="T0" fmla="*/ 204 w 1396"/>
              <a:gd name="T1" fmla="*/ 0 h 1394"/>
              <a:gd name="T2" fmla="*/ 126 w 1396"/>
              <a:gd name="T3" fmla="*/ 17 h 1394"/>
              <a:gd name="T4" fmla="*/ 4 w 1396"/>
              <a:gd name="T5" fmla="*/ 108 h 1394"/>
              <a:gd name="T6" fmla="*/ 5 w 1396"/>
              <a:gd name="T7" fmla="*/ 125 h 1394"/>
              <a:gd name="T8" fmla="*/ 50 w 1396"/>
              <a:gd name="T9" fmla="*/ 173 h 1394"/>
              <a:gd name="T10" fmla="*/ 58 w 1396"/>
              <a:gd name="T11" fmla="*/ 178 h 1394"/>
              <a:gd name="T12" fmla="*/ 61 w 1396"/>
              <a:gd name="T13" fmla="*/ 178 h 1394"/>
              <a:gd name="T14" fmla="*/ 72 w 1396"/>
              <a:gd name="T15" fmla="*/ 171 h 1394"/>
              <a:gd name="T16" fmla="*/ 144 w 1396"/>
              <a:gd name="T17" fmla="*/ 113 h 1394"/>
              <a:gd name="T18" fmla="*/ 194 w 1396"/>
              <a:gd name="T19" fmla="*/ 105 h 1394"/>
              <a:gd name="T20" fmla="*/ 243 w 1396"/>
              <a:gd name="T21" fmla="*/ 149 h 1394"/>
              <a:gd name="T22" fmla="*/ 229 w 1396"/>
              <a:gd name="T23" fmla="*/ 288 h 1394"/>
              <a:gd name="T24" fmla="*/ 236 w 1396"/>
              <a:gd name="T25" fmla="*/ 476 h 1394"/>
              <a:gd name="T26" fmla="*/ 246 w 1396"/>
              <a:gd name="T27" fmla="*/ 498 h 1394"/>
              <a:gd name="T28" fmla="*/ 256 w 1396"/>
              <a:gd name="T29" fmla="*/ 507 h 1394"/>
              <a:gd name="T30" fmla="*/ 263 w 1396"/>
              <a:gd name="T31" fmla="*/ 505 h 1394"/>
              <a:gd name="T32" fmla="*/ 334 w 1396"/>
              <a:gd name="T33" fmla="*/ 476 h 1394"/>
              <a:gd name="T34" fmla="*/ 343 w 1396"/>
              <a:gd name="T35" fmla="*/ 470 h 1394"/>
              <a:gd name="T36" fmla="*/ 341 w 1396"/>
              <a:gd name="T37" fmla="*/ 459 h 1394"/>
              <a:gd name="T38" fmla="*/ 331 w 1396"/>
              <a:gd name="T39" fmla="*/ 437 h 1394"/>
              <a:gd name="T40" fmla="*/ 331 w 1396"/>
              <a:gd name="T41" fmla="*/ 293 h 1394"/>
              <a:gd name="T42" fmla="*/ 346 w 1396"/>
              <a:gd name="T43" fmla="*/ 96 h 1394"/>
              <a:gd name="T44" fmla="*/ 229 w 1396"/>
              <a:gd name="T45" fmla="*/ 1 h 1394"/>
              <a:gd name="T46" fmla="*/ 204 w 1396"/>
              <a:gd name="T47" fmla="*/ 0 h 1394"/>
              <a:gd name="T48" fmla="*/ 701 w 1396"/>
              <a:gd name="T49" fmla="*/ 3 h 1394"/>
              <a:gd name="T50" fmla="*/ 460 w 1396"/>
              <a:gd name="T51" fmla="*/ 46 h 1394"/>
              <a:gd name="T52" fmla="*/ 425 w 1396"/>
              <a:gd name="T53" fmla="*/ 116 h 1394"/>
              <a:gd name="T54" fmla="*/ 497 w 1396"/>
              <a:gd name="T55" fmla="*/ 147 h 1394"/>
              <a:gd name="T56" fmla="*/ 701 w 1396"/>
              <a:gd name="T57" fmla="*/ 112 h 1394"/>
              <a:gd name="T58" fmla="*/ 1288 w 1396"/>
              <a:gd name="T59" fmla="*/ 698 h 1394"/>
              <a:gd name="T60" fmla="*/ 701 w 1396"/>
              <a:gd name="T61" fmla="*/ 1285 h 1394"/>
              <a:gd name="T62" fmla="*/ 114 w 1396"/>
              <a:gd name="T63" fmla="*/ 698 h 1394"/>
              <a:gd name="T64" fmla="*/ 155 w 1396"/>
              <a:gd name="T65" fmla="*/ 486 h 1394"/>
              <a:gd name="T66" fmla="*/ 124 w 1396"/>
              <a:gd name="T67" fmla="*/ 415 h 1394"/>
              <a:gd name="T68" fmla="*/ 53 w 1396"/>
              <a:gd name="T69" fmla="*/ 446 h 1394"/>
              <a:gd name="T70" fmla="*/ 5 w 1396"/>
              <a:gd name="T71" fmla="*/ 698 h 1394"/>
              <a:gd name="T72" fmla="*/ 701 w 1396"/>
              <a:gd name="T73" fmla="*/ 1394 h 1394"/>
              <a:gd name="T74" fmla="*/ 1396 w 1396"/>
              <a:gd name="T75" fmla="*/ 698 h 1394"/>
              <a:gd name="T76" fmla="*/ 701 w 1396"/>
              <a:gd name="T77" fmla="*/ 3 h 1394"/>
              <a:gd name="T78" fmla="*/ 592 w 1396"/>
              <a:gd name="T79" fmla="*/ 319 h 1394"/>
              <a:gd name="T80" fmla="*/ 484 w 1396"/>
              <a:gd name="T81" fmla="*/ 427 h 1394"/>
              <a:gd name="T82" fmla="*/ 592 w 1396"/>
              <a:gd name="T83" fmla="*/ 536 h 1394"/>
              <a:gd name="T84" fmla="*/ 701 w 1396"/>
              <a:gd name="T85" fmla="*/ 427 h 1394"/>
              <a:gd name="T86" fmla="*/ 592 w 1396"/>
              <a:gd name="T87" fmla="*/ 319 h 1394"/>
              <a:gd name="T88" fmla="*/ 972 w 1396"/>
              <a:gd name="T89" fmla="*/ 319 h 1394"/>
              <a:gd name="T90" fmla="*/ 864 w 1396"/>
              <a:gd name="T91" fmla="*/ 427 h 1394"/>
              <a:gd name="T92" fmla="*/ 972 w 1396"/>
              <a:gd name="T93" fmla="*/ 536 h 1394"/>
              <a:gd name="T94" fmla="*/ 1081 w 1396"/>
              <a:gd name="T95" fmla="*/ 427 h 1394"/>
              <a:gd name="T96" fmla="*/ 972 w 1396"/>
              <a:gd name="T97" fmla="*/ 319 h 1394"/>
              <a:gd name="T98" fmla="*/ 343 w 1396"/>
              <a:gd name="T99" fmla="*/ 544 h 1394"/>
              <a:gd name="T100" fmla="*/ 324 w 1396"/>
              <a:gd name="T101" fmla="*/ 549 h 1394"/>
              <a:gd name="T102" fmla="*/ 285 w 1396"/>
              <a:gd name="T103" fmla="*/ 585 h 1394"/>
              <a:gd name="T104" fmla="*/ 285 w 1396"/>
              <a:gd name="T105" fmla="*/ 643 h 1394"/>
              <a:gd name="T106" fmla="*/ 343 w 1396"/>
              <a:gd name="T107" fmla="*/ 687 h 1394"/>
              <a:gd name="T108" fmla="*/ 377 w 1396"/>
              <a:gd name="T109" fmla="*/ 683 h 1394"/>
              <a:gd name="T110" fmla="*/ 418 w 1396"/>
              <a:gd name="T111" fmla="*/ 592 h 1394"/>
              <a:gd name="T112" fmla="*/ 362 w 1396"/>
              <a:gd name="T113" fmla="*/ 544 h 1394"/>
              <a:gd name="T114" fmla="*/ 343 w 1396"/>
              <a:gd name="T115" fmla="*/ 544 h 1394"/>
              <a:gd name="T116" fmla="*/ 840 w 1396"/>
              <a:gd name="T117" fmla="*/ 749 h 1394"/>
              <a:gd name="T118" fmla="*/ 494 w 1396"/>
              <a:gd name="T119" fmla="*/ 943 h 1394"/>
              <a:gd name="T120" fmla="*/ 855 w 1396"/>
              <a:gd name="T121" fmla="*/ 829 h 1394"/>
              <a:gd name="T122" fmla="*/ 1077 w 1396"/>
              <a:gd name="T123" fmla="*/ 866 h 1394"/>
              <a:gd name="T124" fmla="*/ 840 w 1396"/>
              <a:gd name="T125" fmla="*/ 749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96" h="1394">
                <a:moveTo>
                  <a:pt x="204" y="0"/>
                </a:moveTo>
                <a:cubicBezTo>
                  <a:pt x="179" y="0"/>
                  <a:pt x="153" y="6"/>
                  <a:pt x="126" y="17"/>
                </a:cubicBezTo>
                <a:cubicBezTo>
                  <a:pt x="76" y="36"/>
                  <a:pt x="27" y="72"/>
                  <a:pt x="4" y="108"/>
                </a:cubicBezTo>
                <a:cubicBezTo>
                  <a:pt x="0" y="113"/>
                  <a:pt x="1" y="121"/>
                  <a:pt x="5" y="125"/>
                </a:cubicBezTo>
                <a:lnTo>
                  <a:pt x="50" y="173"/>
                </a:lnTo>
                <a:cubicBezTo>
                  <a:pt x="52" y="175"/>
                  <a:pt x="55" y="177"/>
                  <a:pt x="58" y="178"/>
                </a:cubicBezTo>
                <a:lnTo>
                  <a:pt x="61" y="178"/>
                </a:lnTo>
                <a:cubicBezTo>
                  <a:pt x="66" y="177"/>
                  <a:pt x="69" y="175"/>
                  <a:pt x="72" y="171"/>
                </a:cubicBezTo>
                <a:cubicBezTo>
                  <a:pt x="86" y="148"/>
                  <a:pt x="115" y="125"/>
                  <a:pt x="144" y="113"/>
                </a:cubicBezTo>
                <a:cubicBezTo>
                  <a:pt x="163" y="106"/>
                  <a:pt x="179" y="103"/>
                  <a:pt x="194" y="105"/>
                </a:cubicBezTo>
                <a:cubicBezTo>
                  <a:pt x="217" y="108"/>
                  <a:pt x="233" y="124"/>
                  <a:pt x="243" y="149"/>
                </a:cubicBezTo>
                <a:cubicBezTo>
                  <a:pt x="258" y="187"/>
                  <a:pt x="250" y="228"/>
                  <a:pt x="229" y="288"/>
                </a:cubicBezTo>
                <a:cubicBezTo>
                  <a:pt x="206" y="359"/>
                  <a:pt x="208" y="424"/>
                  <a:pt x="236" y="476"/>
                </a:cubicBezTo>
                <a:lnTo>
                  <a:pt x="246" y="498"/>
                </a:lnTo>
                <a:cubicBezTo>
                  <a:pt x="248" y="502"/>
                  <a:pt x="252" y="506"/>
                  <a:pt x="256" y="507"/>
                </a:cubicBezTo>
                <a:cubicBezTo>
                  <a:pt x="259" y="507"/>
                  <a:pt x="261" y="506"/>
                  <a:pt x="263" y="505"/>
                </a:cubicBezTo>
                <a:lnTo>
                  <a:pt x="334" y="476"/>
                </a:lnTo>
                <a:cubicBezTo>
                  <a:pt x="338" y="475"/>
                  <a:pt x="342" y="473"/>
                  <a:pt x="343" y="470"/>
                </a:cubicBezTo>
                <a:cubicBezTo>
                  <a:pt x="344" y="466"/>
                  <a:pt x="343" y="463"/>
                  <a:pt x="341" y="459"/>
                </a:cubicBezTo>
                <a:lnTo>
                  <a:pt x="331" y="437"/>
                </a:lnTo>
                <a:cubicBezTo>
                  <a:pt x="311" y="394"/>
                  <a:pt x="312" y="351"/>
                  <a:pt x="331" y="293"/>
                </a:cubicBezTo>
                <a:cubicBezTo>
                  <a:pt x="355" y="221"/>
                  <a:pt x="372" y="161"/>
                  <a:pt x="346" y="96"/>
                </a:cubicBezTo>
                <a:cubicBezTo>
                  <a:pt x="325" y="44"/>
                  <a:pt x="282" y="9"/>
                  <a:pt x="229" y="1"/>
                </a:cubicBezTo>
                <a:cubicBezTo>
                  <a:pt x="221" y="0"/>
                  <a:pt x="212" y="0"/>
                  <a:pt x="204" y="0"/>
                </a:cubicBezTo>
                <a:close/>
                <a:moveTo>
                  <a:pt x="701" y="3"/>
                </a:moveTo>
                <a:cubicBezTo>
                  <a:pt x="616" y="3"/>
                  <a:pt x="535" y="18"/>
                  <a:pt x="460" y="46"/>
                </a:cubicBezTo>
                <a:cubicBezTo>
                  <a:pt x="432" y="54"/>
                  <a:pt x="415" y="88"/>
                  <a:pt x="425" y="116"/>
                </a:cubicBezTo>
                <a:cubicBezTo>
                  <a:pt x="435" y="144"/>
                  <a:pt x="470" y="159"/>
                  <a:pt x="497" y="147"/>
                </a:cubicBezTo>
                <a:cubicBezTo>
                  <a:pt x="561" y="124"/>
                  <a:pt x="629" y="112"/>
                  <a:pt x="701" y="112"/>
                </a:cubicBezTo>
                <a:cubicBezTo>
                  <a:pt x="1025" y="112"/>
                  <a:pt x="1288" y="374"/>
                  <a:pt x="1288" y="698"/>
                </a:cubicBezTo>
                <a:cubicBezTo>
                  <a:pt x="1288" y="1023"/>
                  <a:pt x="1025" y="1285"/>
                  <a:pt x="701" y="1285"/>
                </a:cubicBezTo>
                <a:cubicBezTo>
                  <a:pt x="376" y="1285"/>
                  <a:pt x="114" y="1023"/>
                  <a:pt x="114" y="698"/>
                </a:cubicBezTo>
                <a:cubicBezTo>
                  <a:pt x="114" y="623"/>
                  <a:pt x="129" y="552"/>
                  <a:pt x="155" y="486"/>
                </a:cubicBezTo>
                <a:cubicBezTo>
                  <a:pt x="165" y="460"/>
                  <a:pt x="151" y="426"/>
                  <a:pt x="124" y="415"/>
                </a:cubicBezTo>
                <a:cubicBezTo>
                  <a:pt x="98" y="405"/>
                  <a:pt x="64" y="419"/>
                  <a:pt x="53" y="446"/>
                </a:cubicBezTo>
                <a:cubicBezTo>
                  <a:pt x="23" y="524"/>
                  <a:pt x="5" y="610"/>
                  <a:pt x="5" y="698"/>
                </a:cubicBezTo>
                <a:cubicBezTo>
                  <a:pt x="5" y="1082"/>
                  <a:pt x="317" y="1394"/>
                  <a:pt x="701" y="1394"/>
                </a:cubicBezTo>
                <a:cubicBezTo>
                  <a:pt x="1084" y="1394"/>
                  <a:pt x="1396" y="1082"/>
                  <a:pt x="1396" y="698"/>
                </a:cubicBezTo>
                <a:cubicBezTo>
                  <a:pt x="1396" y="315"/>
                  <a:pt x="1084" y="3"/>
                  <a:pt x="701" y="3"/>
                </a:cubicBezTo>
                <a:close/>
                <a:moveTo>
                  <a:pt x="592" y="319"/>
                </a:moveTo>
                <a:cubicBezTo>
                  <a:pt x="532" y="319"/>
                  <a:pt x="484" y="367"/>
                  <a:pt x="484" y="427"/>
                </a:cubicBezTo>
                <a:cubicBezTo>
                  <a:pt x="484" y="487"/>
                  <a:pt x="532" y="536"/>
                  <a:pt x="592" y="536"/>
                </a:cubicBezTo>
                <a:cubicBezTo>
                  <a:pt x="652" y="536"/>
                  <a:pt x="701" y="487"/>
                  <a:pt x="701" y="427"/>
                </a:cubicBezTo>
                <a:cubicBezTo>
                  <a:pt x="701" y="367"/>
                  <a:pt x="652" y="319"/>
                  <a:pt x="592" y="319"/>
                </a:cubicBezTo>
                <a:close/>
                <a:moveTo>
                  <a:pt x="972" y="319"/>
                </a:moveTo>
                <a:cubicBezTo>
                  <a:pt x="912" y="319"/>
                  <a:pt x="864" y="367"/>
                  <a:pt x="864" y="427"/>
                </a:cubicBezTo>
                <a:cubicBezTo>
                  <a:pt x="864" y="487"/>
                  <a:pt x="912" y="536"/>
                  <a:pt x="972" y="536"/>
                </a:cubicBezTo>
                <a:cubicBezTo>
                  <a:pt x="1032" y="536"/>
                  <a:pt x="1081" y="487"/>
                  <a:pt x="1081" y="427"/>
                </a:cubicBezTo>
                <a:cubicBezTo>
                  <a:pt x="1081" y="367"/>
                  <a:pt x="1032" y="319"/>
                  <a:pt x="972" y="319"/>
                </a:cubicBezTo>
                <a:close/>
                <a:moveTo>
                  <a:pt x="343" y="544"/>
                </a:moveTo>
                <a:cubicBezTo>
                  <a:pt x="337" y="545"/>
                  <a:pt x="331" y="547"/>
                  <a:pt x="324" y="549"/>
                </a:cubicBezTo>
                <a:cubicBezTo>
                  <a:pt x="307" y="556"/>
                  <a:pt x="292" y="569"/>
                  <a:pt x="285" y="585"/>
                </a:cubicBezTo>
                <a:cubicBezTo>
                  <a:pt x="278" y="602"/>
                  <a:pt x="277" y="623"/>
                  <a:pt x="285" y="643"/>
                </a:cubicBezTo>
                <a:cubicBezTo>
                  <a:pt x="295" y="667"/>
                  <a:pt x="318" y="683"/>
                  <a:pt x="343" y="687"/>
                </a:cubicBezTo>
                <a:cubicBezTo>
                  <a:pt x="355" y="688"/>
                  <a:pt x="365" y="688"/>
                  <a:pt x="377" y="683"/>
                </a:cubicBezTo>
                <a:cubicBezTo>
                  <a:pt x="416" y="668"/>
                  <a:pt x="433" y="630"/>
                  <a:pt x="418" y="592"/>
                </a:cubicBezTo>
                <a:cubicBezTo>
                  <a:pt x="407" y="566"/>
                  <a:pt x="386" y="548"/>
                  <a:pt x="362" y="544"/>
                </a:cubicBezTo>
                <a:cubicBezTo>
                  <a:pt x="356" y="543"/>
                  <a:pt x="349" y="543"/>
                  <a:pt x="343" y="544"/>
                </a:cubicBezTo>
                <a:close/>
                <a:moveTo>
                  <a:pt x="840" y="749"/>
                </a:moveTo>
                <a:cubicBezTo>
                  <a:pt x="703" y="749"/>
                  <a:pt x="565" y="819"/>
                  <a:pt x="494" y="943"/>
                </a:cubicBezTo>
                <a:cubicBezTo>
                  <a:pt x="597" y="869"/>
                  <a:pt x="732" y="836"/>
                  <a:pt x="855" y="829"/>
                </a:cubicBezTo>
                <a:cubicBezTo>
                  <a:pt x="980" y="822"/>
                  <a:pt x="1035" y="843"/>
                  <a:pt x="1077" y="866"/>
                </a:cubicBezTo>
                <a:cubicBezTo>
                  <a:pt x="1054" y="808"/>
                  <a:pt x="972" y="749"/>
                  <a:pt x="840" y="74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Check File"/>
          <p:cNvSpPr>
            <a:spLocks noChangeAspect="1" noEditPoints="1"/>
          </p:cNvSpPr>
          <p:nvPr/>
        </p:nvSpPr>
        <p:spPr bwMode="auto">
          <a:xfrm>
            <a:off x="5439547" y="3586872"/>
            <a:ext cx="300833" cy="300831"/>
          </a:xfrm>
          <a:custGeom>
            <a:avLst/>
            <a:gdLst>
              <a:gd name="T0" fmla="*/ 217 w 1417"/>
              <a:gd name="T1" fmla="*/ 0 h 1411"/>
              <a:gd name="T2" fmla="*/ 0 w 1417"/>
              <a:gd name="T3" fmla="*/ 217 h 1411"/>
              <a:gd name="T4" fmla="*/ 0 w 1417"/>
              <a:gd name="T5" fmla="*/ 1194 h 1411"/>
              <a:gd name="T6" fmla="*/ 217 w 1417"/>
              <a:gd name="T7" fmla="*/ 1411 h 1411"/>
              <a:gd name="T8" fmla="*/ 863 w 1417"/>
              <a:gd name="T9" fmla="*/ 1411 h 1411"/>
              <a:gd name="T10" fmla="*/ 754 w 1417"/>
              <a:gd name="T11" fmla="*/ 1302 h 1411"/>
              <a:gd name="T12" fmla="*/ 217 w 1417"/>
              <a:gd name="T13" fmla="*/ 1302 h 1411"/>
              <a:gd name="T14" fmla="*/ 108 w 1417"/>
              <a:gd name="T15" fmla="*/ 1194 h 1411"/>
              <a:gd name="T16" fmla="*/ 108 w 1417"/>
              <a:gd name="T17" fmla="*/ 217 h 1411"/>
              <a:gd name="T18" fmla="*/ 217 w 1417"/>
              <a:gd name="T19" fmla="*/ 108 h 1411"/>
              <a:gd name="T20" fmla="*/ 614 w 1417"/>
              <a:gd name="T21" fmla="*/ 108 h 1411"/>
              <a:gd name="T22" fmla="*/ 651 w 1417"/>
              <a:gd name="T23" fmla="*/ 217 h 1411"/>
              <a:gd name="T24" fmla="*/ 651 w 1417"/>
              <a:gd name="T25" fmla="*/ 380 h 1411"/>
              <a:gd name="T26" fmla="*/ 705 w 1417"/>
              <a:gd name="T27" fmla="*/ 434 h 1411"/>
              <a:gd name="T28" fmla="*/ 868 w 1417"/>
              <a:gd name="T29" fmla="*/ 434 h 1411"/>
              <a:gd name="T30" fmla="*/ 977 w 1417"/>
              <a:gd name="T31" fmla="*/ 488 h 1411"/>
              <a:gd name="T32" fmla="*/ 977 w 1417"/>
              <a:gd name="T33" fmla="*/ 1021 h 1411"/>
              <a:gd name="T34" fmla="*/ 988 w 1417"/>
              <a:gd name="T35" fmla="*/ 1031 h 1411"/>
              <a:gd name="T36" fmla="*/ 1085 w 1417"/>
              <a:gd name="T37" fmla="*/ 885 h 1411"/>
              <a:gd name="T38" fmla="*/ 1085 w 1417"/>
              <a:gd name="T39" fmla="*/ 434 h 1411"/>
              <a:gd name="T40" fmla="*/ 939 w 1417"/>
              <a:gd name="T41" fmla="*/ 229 h 1411"/>
              <a:gd name="T42" fmla="*/ 895 w 1417"/>
              <a:gd name="T43" fmla="*/ 190 h 1411"/>
              <a:gd name="T44" fmla="*/ 858 w 1417"/>
              <a:gd name="T45" fmla="*/ 147 h 1411"/>
              <a:gd name="T46" fmla="*/ 651 w 1417"/>
              <a:gd name="T47" fmla="*/ 0 h 1411"/>
              <a:gd name="T48" fmla="*/ 217 w 1417"/>
              <a:gd name="T49" fmla="*/ 0 h 1411"/>
              <a:gd name="T50" fmla="*/ 1323 w 1417"/>
              <a:gd name="T51" fmla="*/ 760 h 1411"/>
              <a:gd name="T52" fmla="*/ 1287 w 1417"/>
              <a:gd name="T53" fmla="*/ 777 h 1411"/>
              <a:gd name="T54" fmla="*/ 999 w 1417"/>
              <a:gd name="T55" fmla="*/ 1199 h 1411"/>
              <a:gd name="T56" fmla="*/ 868 w 1417"/>
              <a:gd name="T57" fmla="*/ 1063 h 1411"/>
              <a:gd name="T58" fmla="*/ 819 w 1417"/>
              <a:gd name="T59" fmla="*/ 1063 h 1411"/>
              <a:gd name="T60" fmla="*/ 771 w 1417"/>
              <a:gd name="T61" fmla="*/ 1112 h 1411"/>
              <a:gd name="T62" fmla="*/ 771 w 1417"/>
              <a:gd name="T63" fmla="*/ 1162 h 1411"/>
              <a:gd name="T64" fmla="*/ 972 w 1417"/>
              <a:gd name="T65" fmla="*/ 1362 h 1411"/>
              <a:gd name="T66" fmla="*/ 1016 w 1417"/>
              <a:gd name="T67" fmla="*/ 1384 h 1411"/>
              <a:gd name="T68" fmla="*/ 1058 w 1417"/>
              <a:gd name="T69" fmla="*/ 1357 h 1411"/>
              <a:gd name="T70" fmla="*/ 1406 w 1417"/>
              <a:gd name="T71" fmla="*/ 846 h 1411"/>
              <a:gd name="T72" fmla="*/ 1396 w 1417"/>
              <a:gd name="T73" fmla="*/ 804 h 1411"/>
              <a:gd name="T74" fmla="*/ 1334 w 1417"/>
              <a:gd name="T75" fmla="*/ 765 h 1411"/>
              <a:gd name="T76" fmla="*/ 1323 w 1417"/>
              <a:gd name="T77" fmla="*/ 76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17" h="1411">
                <a:moveTo>
                  <a:pt x="217" y="0"/>
                </a:moveTo>
                <a:cubicBezTo>
                  <a:pt x="97" y="0"/>
                  <a:pt x="0" y="98"/>
                  <a:pt x="0" y="217"/>
                </a:cubicBezTo>
                <a:lnTo>
                  <a:pt x="0" y="1194"/>
                </a:lnTo>
                <a:cubicBezTo>
                  <a:pt x="0" y="1313"/>
                  <a:pt x="97" y="1411"/>
                  <a:pt x="217" y="1411"/>
                </a:cubicBezTo>
                <a:lnTo>
                  <a:pt x="863" y="1411"/>
                </a:lnTo>
                <a:lnTo>
                  <a:pt x="754" y="1302"/>
                </a:lnTo>
                <a:lnTo>
                  <a:pt x="217" y="1302"/>
                </a:lnTo>
                <a:cubicBezTo>
                  <a:pt x="157" y="1302"/>
                  <a:pt x="108" y="1254"/>
                  <a:pt x="108" y="1194"/>
                </a:cubicBezTo>
                <a:lnTo>
                  <a:pt x="108" y="217"/>
                </a:lnTo>
                <a:cubicBezTo>
                  <a:pt x="108" y="157"/>
                  <a:pt x="157" y="108"/>
                  <a:pt x="217" y="108"/>
                </a:cubicBezTo>
                <a:lnTo>
                  <a:pt x="614" y="108"/>
                </a:lnTo>
                <a:cubicBezTo>
                  <a:pt x="652" y="119"/>
                  <a:pt x="651" y="168"/>
                  <a:pt x="651" y="217"/>
                </a:cubicBezTo>
                <a:lnTo>
                  <a:pt x="651" y="380"/>
                </a:lnTo>
                <a:cubicBezTo>
                  <a:pt x="651" y="412"/>
                  <a:pt x="673" y="434"/>
                  <a:pt x="705" y="434"/>
                </a:cubicBezTo>
                <a:lnTo>
                  <a:pt x="868" y="434"/>
                </a:lnTo>
                <a:cubicBezTo>
                  <a:pt x="922" y="434"/>
                  <a:pt x="977" y="434"/>
                  <a:pt x="977" y="488"/>
                </a:cubicBezTo>
                <a:lnTo>
                  <a:pt x="977" y="1021"/>
                </a:lnTo>
                <a:lnTo>
                  <a:pt x="988" y="1031"/>
                </a:lnTo>
                <a:lnTo>
                  <a:pt x="1085" y="885"/>
                </a:lnTo>
                <a:lnTo>
                  <a:pt x="1085" y="434"/>
                </a:lnTo>
                <a:cubicBezTo>
                  <a:pt x="1085" y="374"/>
                  <a:pt x="1032" y="321"/>
                  <a:pt x="939" y="229"/>
                </a:cubicBezTo>
                <a:cubicBezTo>
                  <a:pt x="923" y="218"/>
                  <a:pt x="911" y="201"/>
                  <a:pt x="895" y="190"/>
                </a:cubicBezTo>
                <a:cubicBezTo>
                  <a:pt x="884" y="174"/>
                  <a:pt x="869" y="164"/>
                  <a:pt x="858" y="147"/>
                </a:cubicBezTo>
                <a:cubicBezTo>
                  <a:pt x="766" y="55"/>
                  <a:pt x="711" y="0"/>
                  <a:pt x="651" y="0"/>
                </a:cubicBezTo>
                <a:lnTo>
                  <a:pt x="217" y="0"/>
                </a:lnTo>
                <a:close/>
                <a:moveTo>
                  <a:pt x="1323" y="760"/>
                </a:moveTo>
                <a:cubicBezTo>
                  <a:pt x="1309" y="757"/>
                  <a:pt x="1295" y="764"/>
                  <a:pt x="1287" y="777"/>
                </a:cubicBezTo>
                <a:lnTo>
                  <a:pt x="999" y="1199"/>
                </a:lnTo>
                <a:lnTo>
                  <a:pt x="868" y="1063"/>
                </a:lnTo>
                <a:cubicBezTo>
                  <a:pt x="852" y="1047"/>
                  <a:pt x="830" y="1047"/>
                  <a:pt x="819" y="1063"/>
                </a:cubicBezTo>
                <a:lnTo>
                  <a:pt x="771" y="1112"/>
                </a:lnTo>
                <a:cubicBezTo>
                  <a:pt x="755" y="1129"/>
                  <a:pt x="755" y="1151"/>
                  <a:pt x="771" y="1162"/>
                </a:cubicBezTo>
                <a:lnTo>
                  <a:pt x="972" y="1362"/>
                </a:lnTo>
                <a:cubicBezTo>
                  <a:pt x="982" y="1373"/>
                  <a:pt x="999" y="1384"/>
                  <a:pt x="1016" y="1384"/>
                </a:cubicBezTo>
                <a:cubicBezTo>
                  <a:pt x="1032" y="1384"/>
                  <a:pt x="1047" y="1373"/>
                  <a:pt x="1058" y="1357"/>
                </a:cubicBezTo>
                <a:lnTo>
                  <a:pt x="1406" y="846"/>
                </a:lnTo>
                <a:cubicBezTo>
                  <a:pt x="1417" y="841"/>
                  <a:pt x="1412" y="815"/>
                  <a:pt x="1396" y="804"/>
                </a:cubicBezTo>
                <a:lnTo>
                  <a:pt x="1334" y="765"/>
                </a:lnTo>
                <a:cubicBezTo>
                  <a:pt x="1330" y="762"/>
                  <a:pt x="1327" y="760"/>
                  <a:pt x="1323" y="7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>
            <a:off x="8996416" y="3415377"/>
            <a:ext cx="0" cy="47383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96528" y="3230017"/>
            <a:ext cx="43473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</a:rPr>
              <a:t>스크롤</a:t>
            </a:r>
            <a:endParaRPr lang="ko-KR" altLang="en-US" sz="800" spc="-150" dirty="0">
              <a:solidFill>
                <a:srgbClr val="FF000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8673513" y="3948431"/>
            <a:ext cx="646332" cy="1799829"/>
            <a:chOff x="8673513" y="4753371"/>
            <a:chExt cx="646332" cy="1799829"/>
          </a:xfrm>
        </p:grpSpPr>
        <p:sp>
          <p:nvSpPr>
            <p:cNvPr id="127" name="직사각형 126"/>
            <p:cNvSpPr/>
            <p:nvPr/>
          </p:nvSpPr>
          <p:spPr>
            <a:xfrm>
              <a:off x="8673513" y="4753371"/>
              <a:ext cx="646331" cy="17998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Attachment"/>
            <p:cNvSpPr>
              <a:spLocks noChangeAspect="1"/>
            </p:cNvSpPr>
            <p:nvPr/>
          </p:nvSpPr>
          <p:spPr bwMode="auto">
            <a:xfrm>
              <a:off x="8917041" y="4896392"/>
              <a:ext cx="160338" cy="147638"/>
            </a:xfrm>
            <a:custGeom>
              <a:avLst/>
              <a:gdLst>
                <a:gd name="T0" fmla="*/ 1064 w 1394"/>
                <a:gd name="T1" fmla="*/ 2 h 1257"/>
                <a:gd name="T2" fmla="*/ 1001 w 1394"/>
                <a:gd name="T3" fmla="*/ 14 h 1257"/>
                <a:gd name="T4" fmla="*/ 781 w 1394"/>
                <a:gd name="T5" fmla="*/ 172 h 1257"/>
                <a:gd name="T6" fmla="*/ 334 w 1394"/>
                <a:gd name="T7" fmla="*/ 620 h 1257"/>
                <a:gd name="T8" fmla="*/ 253 w 1394"/>
                <a:gd name="T9" fmla="*/ 767 h 1257"/>
                <a:gd name="T10" fmla="*/ 312 w 1394"/>
                <a:gd name="T11" fmla="*/ 939 h 1257"/>
                <a:gd name="T12" fmla="*/ 487 w 1394"/>
                <a:gd name="T13" fmla="*/ 995 h 1257"/>
                <a:gd name="T14" fmla="*/ 631 w 1394"/>
                <a:gd name="T15" fmla="*/ 917 h 1257"/>
                <a:gd name="T16" fmla="*/ 1122 w 1394"/>
                <a:gd name="T17" fmla="*/ 426 h 1257"/>
                <a:gd name="T18" fmla="*/ 1124 w 1394"/>
                <a:gd name="T19" fmla="*/ 348 h 1257"/>
                <a:gd name="T20" fmla="*/ 1046 w 1394"/>
                <a:gd name="T21" fmla="*/ 349 h 1257"/>
                <a:gd name="T22" fmla="*/ 554 w 1394"/>
                <a:gd name="T23" fmla="*/ 840 h 1257"/>
                <a:gd name="T24" fmla="*/ 468 w 1394"/>
                <a:gd name="T25" fmla="*/ 889 h 1257"/>
                <a:gd name="T26" fmla="*/ 389 w 1394"/>
                <a:gd name="T27" fmla="*/ 862 h 1257"/>
                <a:gd name="T28" fmla="*/ 360 w 1394"/>
                <a:gd name="T29" fmla="*/ 784 h 1257"/>
                <a:gd name="T30" fmla="*/ 411 w 1394"/>
                <a:gd name="T31" fmla="*/ 696 h 1257"/>
                <a:gd name="T32" fmla="*/ 858 w 1394"/>
                <a:gd name="T33" fmla="*/ 249 h 1257"/>
                <a:gd name="T34" fmla="*/ 1035 w 1394"/>
                <a:gd name="T35" fmla="*/ 117 h 1257"/>
                <a:gd name="T36" fmla="*/ 1178 w 1394"/>
                <a:gd name="T37" fmla="*/ 161 h 1257"/>
                <a:gd name="T38" fmla="*/ 1278 w 1394"/>
                <a:gd name="T39" fmla="*/ 281 h 1257"/>
                <a:gd name="T40" fmla="*/ 1272 w 1394"/>
                <a:gd name="T41" fmla="*/ 353 h 1257"/>
                <a:gd name="T42" fmla="*/ 1178 w 1394"/>
                <a:gd name="T43" fmla="*/ 481 h 1257"/>
                <a:gd name="T44" fmla="*/ 687 w 1394"/>
                <a:gd name="T45" fmla="*/ 972 h 1257"/>
                <a:gd name="T46" fmla="*/ 453 w 1394"/>
                <a:gd name="T47" fmla="*/ 1128 h 1257"/>
                <a:gd name="T48" fmla="*/ 230 w 1394"/>
                <a:gd name="T49" fmla="*/ 1039 h 1257"/>
                <a:gd name="T50" fmla="*/ 121 w 1394"/>
                <a:gd name="T51" fmla="*/ 781 h 1257"/>
                <a:gd name="T52" fmla="*/ 282 w 1394"/>
                <a:gd name="T53" fmla="*/ 498 h 1257"/>
                <a:gd name="T54" fmla="*/ 651 w 1394"/>
                <a:gd name="T55" fmla="*/ 151 h 1257"/>
                <a:gd name="T56" fmla="*/ 659 w 1394"/>
                <a:gd name="T57" fmla="*/ 71 h 1257"/>
                <a:gd name="T58" fmla="*/ 578 w 1394"/>
                <a:gd name="T59" fmla="*/ 71 h 1257"/>
                <a:gd name="T60" fmla="*/ 205 w 1394"/>
                <a:gd name="T61" fmla="*/ 421 h 1257"/>
                <a:gd name="T62" fmla="*/ 13 w 1394"/>
                <a:gd name="T63" fmla="*/ 770 h 1257"/>
                <a:gd name="T64" fmla="*/ 153 w 1394"/>
                <a:gd name="T65" fmla="*/ 1116 h 1257"/>
                <a:gd name="T66" fmla="*/ 476 w 1394"/>
                <a:gd name="T67" fmla="*/ 1234 h 1257"/>
                <a:gd name="T68" fmla="*/ 764 w 1394"/>
                <a:gd name="T69" fmla="*/ 1049 h 1257"/>
                <a:gd name="T70" fmla="*/ 1255 w 1394"/>
                <a:gd name="T71" fmla="*/ 558 h 1257"/>
                <a:gd name="T72" fmla="*/ 1373 w 1394"/>
                <a:gd name="T73" fmla="*/ 393 h 1257"/>
                <a:gd name="T74" fmla="*/ 1382 w 1394"/>
                <a:gd name="T75" fmla="*/ 249 h 1257"/>
                <a:gd name="T76" fmla="*/ 1255 w 1394"/>
                <a:gd name="T77" fmla="*/ 84 h 1257"/>
                <a:gd name="T78" fmla="*/ 1064 w 1394"/>
                <a:gd name="T79" fmla="*/ 2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94" h="1257">
                  <a:moveTo>
                    <a:pt x="1064" y="2"/>
                  </a:moveTo>
                  <a:cubicBezTo>
                    <a:pt x="1043" y="3"/>
                    <a:pt x="1021" y="7"/>
                    <a:pt x="1001" y="14"/>
                  </a:cubicBezTo>
                  <a:cubicBezTo>
                    <a:pt x="919" y="41"/>
                    <a:pt x="850" y="103"/>
                    <a:pt x="781" y="172"/>
                  </a:cubicBezTo>
                  <a:cubicBezTo>
                    <a:pt x="711" y="242"/>
                    <a:pt x="348" y="606"/>
                    <a:pt x="334" y="620"/>
                  </a:cubicBezTo>
                  <a:cubicBezTo>
                    <a:pt x="294" y="659"/>
                    <a:pt x="262" y="709"/>
                    <a:pt x="253" y="767"/>
                  </a:cubicBezTo>
                  <a:cubicBezTo>
                    <a:pt x="244" y="824"/>
                    <a:pt x="262" y="889"/>
                    <a:pt x="312" y="939"/>
                  </a:cubicBezTo>
                  <a:cubicBezTo>
                    <a:pt x="363" y="990"/>
                    <a:pt x="430" y="1006"/>
                    <a:pt x="487" y="995"/>
                  </a:cubicBezTo>
                  <a:cubicBezTo>
                    <a:pt x="545" y="985"/>
                    <a:pt x="594" y="954"/>
                    <a:pt x="631" y="917"/>
                  </a:cubicBezTo>
                  <a:lnTo>
                    <a:pt x="1122" y="426"/>
                  </a:lnTo>
                  <a:cubicBezTo>
                    <a:pt x="1144" y="406"/>
                    <a:pt x="1144" y="368"/>
                    <a:pt x="1124" y="348"/>
                  </a:cubicBezTo>
                  <a:cubicBezTo>
                    <a:pt x="1103" y="327"/>
                    <a:pt x="1066" y="328"/>
                    <a:pt x="1046" y="349"/>
                  </a:cubicBezTo>
                  <a:lnTo>
                    <a:pt x="554" y="840"/>
                  </a:lnTo>
                  <a:cubicBezTo>
                    <a:pt x="531" y="863"/>
                    <a:pt x="497" y="883"/>
                    <a:pt x="468" y="889"/>
                  </a:cubicBezTo>
                  <a:cubicBezTo>
                    <a:pt x="439" y="894"/>
                    <a:pt x="416" y="889"/>
                    <a:pt x="389" y="862"/>
                  </a:cubicBezTo>
                  <a:cubicBezTo>
                    <a:pt x="360" y="834"/>
                    <a:pt x="355" y="811"/>
                    <a:pt x="360" y="784"/>
                  </a:cubicBezTo>
                  <a:cubicBezTo>
                    <a:pt x="364" y="756"/>
                    <a:pt x="383" y="724"/>
                    <a:pt x="411" y="696"/>
                  </a:cubicBezTo>
                  <a:cubicBezTo>
                    <a:pt x="424" y="683"/>
                    <a:pt x="788" y="319"/>
                    <a:pt x="858" y="249"/>
                  </a:cubicBezTo>
                  <a:cubicBezTo>
                    <a:pt x="923" y="184"/>
                    <a:pt x="986" y="134"/>
                    <a:pt x="1035" y="117"/>
                  </a:cubicBezTo>
                  <a:cubicBezTo>
                    <a:pt x="1085" y="100"/>
                    <a:pt x="1121" y="104"/>
                    <a:pt x="1178" y="161"/>
                  </a:cubicBezTo>
                  <a:cubicBezTo>
                    <a:pt x="1221" y="204"/>
                    <a:pt x="1266" y="242"/>
                    <a:pt x="1278" y="281"/>
                  </a:cubicBezTo>
                  <a:cubicBezTo>
                    <a:pt x="1284" y="300"/>
                    <a:pt x="1284" y="321"/>
                    <a:pt x="1272" y="353"/>
                  </a:cubicBezTo>
                  <a:cubicBezTo>
                    <a:pt x="1259" y="385"/>
                    <a:pt x="1231" y="428"/>
                    <a:pt x="1178" y="481"/>
                  </a:cubicBezTo>
                  <a:cubicBezTo>
                    <a:pt x="953" y="706"/>
                    <a:pt x="781" y="878"/>
                    <a:pt x="687" y="972"/>
                  </a:cubicBezTo>
                  <a:cubicBezTo>
                    <a:pt x="603" y="1056"/>
                    <a:pt x="523" y="1113"/>
                    <a:pt x="453" y="1128"/>
                  </a:cubicBezTo>
                  <a:cubicBezTo>
                    <a:pt x="383" y="1144"/>
                    <a:pt x="317" y="1127"/>
                    <a:pt x="230" y="1039"/>
                  </a:cubicBezTo>
                  <a:cubicBezTo>
                    <a:pt x="143" y="952"/>
                    <a:pt x="112" y="869"/>
                    <a:pt x="121" y="781"/>
                  </a:cubicBezTo>
                  <a:cubicBezTo>
                    <a:pt x="131" y="693"/>
                    <a:pt x="183" y="596"/>
                    <a:pt x="282" y="498"/>
                  </a:cubicBezTo>
                  <a:cubicBezTo>
                    <a:pt x="401" y="379"/>
                    <a:pt x="651" y="151"/>
                    <a:pt x="651" y="151"/>
                  </a:cubicBezTo>
                  <a:cubicBezTo>
                    <a:pt x="675" y="133"/>
                    <a:pt x="679" y="94"/>
                    <a:pt x="659" y="71"/>
                  </a:cubicBezTo>
                  <a:cubicBezTo>
                    <a:pt x="639" y="49"/>
                    <a:pt x="599" y="49"/>
                    <a:pt x="578" y="71"/>
                  </a:cubicBezTo>
                  <a:cubicBezTo>
                    <a:pt x="578" y="71"/>
                    <a:pt x="329" y="297"/>
                    <a:pt x="205" y="421"/>
                  </a:cubicBezTo>
                  <a:cubicBezTo>
                    <a:pt x="95" y="531"/>
                    <a:pt x="26" y="648"/>
                    <a:pt x="13" y="770"/>
                  </a:cubicBezTo>
                  <a:cubicBezTo>
                    <a:pt x="0" y="891"/>
                    <a:pt x="49" y="1012"/>
                    <a:pt x="153" y="1116"/>
                  </a:cubicBezTo>
                  <a:cubicBezTo>
                    <a:pt x="257" y="1220"/>
                    <a:pt x="370" y="1257"/>
                    <a:pt x="476" y="1234"/>
                  </a:cubicBezTo>
                  <a:cubicBezTo>
                    <a:pt x="582" y="1211"/>
                    <a:pt x="674" y="1139"/>
                    <a:pt x="764" y="1049"/>
                  </a:cubicBezTo>
                  <a:cubicBezTo>
                    <a:pt x="857" y="955"/>
                    <a:pt x="1030" y="783"/>
                    <a:pt x="1255" y="558"/>
                  </a:cubicBezTo>
                  <a:cubicBezTo>
                    <a:pt x="1314" y="498"/>
                    <a:pt x="1353" y="444"/>
                    <a:pt x="1373" y="393"/>
                  </a:cubicBezTo>
                  <a:cubicBezTo>
                    <a:pt x="1393" y="341"/>
                    <a:pt x="1394" y="291"/>
                    <a:pt x="1382" y="249"/>
                  </a:cubicBezTo>
                  <a:cubicBezTo>
                    <a:pt x="1356" y="165"/>
                    <a:pt x="1289" y="118"/>
                    <a:pt x="1255" y="84"/>
                  </a:cubicBezTo>
                  <a:cubicBezTo>
                    <a:pt x="1197" y="26"/>
                    <a:pt x="1129" y="0"/>
                    <a:pt x="1064" y="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712516" y="6015835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최근본차량</a:t>
              </a:r>
              <a:endParaRPr lang="ko-KR" altLang="en-US" sz="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722442" y="5077544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찜한 차량</a:t>
              </a:r>
              <a:endParaRPr lang="ko-KR" altLang="en-US" sz="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673514" y="5560980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관심차량비교</a:t>
              </a:r>
              <a:endParaRPr lang="ko-KR" altLang="en-US" sz="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2" name="Area Chart"/>
            <p:cNvSpPr>
              <a:spLocks noChangeAspect="1" noEditPoints="1"/>
            </p:cNvSpPr>
            <p:nvPr/>
          </p:nvSpPr>
          <p:spPr bwMode="auto">
            <a:xfrm>
              <a:off x="8915454" y="5385169"/>
              <a:ext cx="161925" cy="160338"/>
            </a:xfrm>
            <a:custGeom>
              <a:avLst/>
              <a:gdLst>
                <a:gd name="T0" fmla="*/ 1411 w 1411"/>
                <a:gd name="T1" fmla="*/ 0 h 1396"/>
                <a:gd name="T2" fmla="*/ 1014 w 1411"/>
                <a:gd name="T3" fmla="*/ 468 h 1396"/>
                <a:gd name="T4" fmla="*/ 639 w 1411"/>
                <a:gd name="T5" fmla="*/ 360 h 1396"/>
                <a:gd name="T6" fmla="*/ 259 w 1411"/>
                <a:gd name="T7" fmla="*/ 631 h 1396"/>
                <a:gd name="T8" fmla="*/ 0 w 1411"/>
                <a:gd name="T9" fmla="*/ 565 h 1396"/>
                <a:gd name="T10" fmla="*/ 0 w 1411"/>
                <a:gd name="T11" fmla="*/ 1396 h 1396"/>
                <a:gd name="T12" fmla="*/ 1411 w 1411"/>
                <a:gd name="T13" fmla="*/ 1396 h 1396"/>
                <a:gd name="T14" fmla="*/ 1411 w 1411"/>
                <a:gd name="T15" fmla="*/ 0 h 1396"/>
                <a:gd name="T16" fmla="*/ 778 w 1411"/>
                <a:gd name="T17" fmla="*/ 702 h 1396"/>
                <a:gd name="T18" fmla="*/ 829 w 1411"/>
                <a:gd name="T19" fmla="*/ 724 h 1396"/>
                <a:gd name="T20" fmla="*/ 1150 w 1411"/>
                <a:gd name="T21" fmla="*/ 864 h 1396"/>
                <a:gd name="T22" fmla="*/ 1151 w 1411"/>
                <a:gd name="T23" fmla="*/ 864 h 1396"/>
                <a:gd name="T24" fmla="*/ 1179 w 1411"/>
                <a:gd name="T25" fmla="*/ 838 h 1396"/>
                <a:gd name="T26" fmla="*/ 1302 w 1411"/>
                <a:gd name="T27" fmla="*/ 714 h 1396"/>
                <a:gd name="T28" fmla="*/ 1302 w 1411"/>
                <a:gd name="T29" fmla="*/ 1288 h 1396"/>
                <a:gd name="T30" fmla="*/ 108 w 1411"/>
                <a:gd name="T31" fmla="*/ 1288 h 1396"/>
                <a:gd name="T32" fmla="*/ 108 w 1411"/>
                <a:gd name="T33" fmla="*/ 977 h 1396"/>
                <a:gd name="T34" fmla="*/ 475 w 1411"/>
                <a:gd name="T35" fmla="*/ 1069 h 1396"/>
                <a:gd name="T36" fmla="*/ 510 w 1411"/>
                <a:gd name="T37" fmla="*/ 1077 h 1396"/>
                <a:gd name="T38" fmla="*/ 532 w 1411"/>
                <a:gd name="T39" fmla="*/ 1048 h 1396"/>
                <a:gd name="T40" fmla="*/ 778 w 1411"/>
                <a:gd name="T41" fmla="*/ 702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1" h="1396">
                  <a:moveTo>
                    <a:pt x="1411" y="0"/>
                  </a:moveTo>
                  <a:lnTo>
                    <a:pt x="1014" y="468"/>
                  </a:lnTo>
                  <a:lnTo>
                    <a:pt x="639" y="360"/>
                  </a:lnTo>
                  <a:lnTo>
                    <a:pt x="259" y="631"/>
                  </a:lnTo>
                  <a:lnTo>
                    <a:pt x="0" y="565"/>
                  </a:lnTo>
                  <a:lnTo>
                    <a:pt x="0" y="1396"/>
                  </a:lnTo>
                  <a:lnTo>
                    <a:pt x="1411" y="1396"/>
                  </a:lnTo>
                  <a:lnTo>
                    <a:pt x="1411" y="0"/>
                  </a:lnTo>
                  <a:close/>
                  <a:moveTo>
                    <a:pt x="778" y="702"/>
                  </a:moveTo>
                  <a:lnTo>
                    <a:pt x="829" y="724"/>
                  </a:lnTo>
                  <a:lnTo>
                    <a:pt x="1150" y="864"/>
                  </a:lnTo>
                  <a:lnTo>
                    <a:pt x="1151" y="864"/>
                  </a:lnTo>
                  <a:lnTo>
                    <a:pt x="1179" y="838"/>
                  </a:lnTo>
                  <a:lnTo>
                    <a:pt x="1302" y="714"/>
                  </a:lnTo>
                  <a:lnTo>
                    <a:pt x="1302" y="1288"/>
                  </a:lnTo>
                  <a:lnTo>
                    <a:pt x="108" y="1288"/>
                  </a:lnTo>
                  <a:lnTo>
                    <a:pt x="108" y="977"/>
                  </a:lnTo>
                  <a:lnTo>
                    <a:pt x="475" y="1069"/>
                  </a:lnTo>
                  <a:lnTo>
                    <a:pt x="510" y="1077"/>
                  </a:lnTo>
                  <a:lnTo>
                    <a:pt x="532" y="1048"/>
                  </a:lnTo>
                  <a:lnTo>
                    <a:pt x="778" y="70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Clock"/>
            <p:cNvSpPr>
              <a:spLocks noChangeAspect="1" noEditPoints="1"/>
            </p:cNvSpPr>
            <p:nvPr/>
          </p:nvSpPr>
          <p:spPr bwMode="auto">
            <a:xfrm>
              <a:off x="8915454" y="5850741"/>
              <a:ext cx="161925" cy="161925"/>
            </a:xfrm>
            <a:custGeom>
              <a:avLst/>
              <a:gdLst>
                <a:gd name="T0" fmla="*/ 333 w 667"/>
                <a:gd name="T1" fmla="*/ 0 h 666"/>
                <a:gd name="T2" fmla="*/ 0 w 667"/>
                <a:gd name="T3" fmla="*/ 333 h 666"/>
                <a:gd name="T4" fmla="*/ 333 w 667"/>
                <a:gd name="T5" fmla="*/ 666 h 666"/>
                <a:gd name="T6" fmla="*/ 667 w 667"/>
                <a:gd name="T7" fmla="*/ 333 h 666"/>
                <a:gd name="T8" fmla="*/ 333 w 667"/>
                <a:gd name="T9" fmla="*/ 0 h 666"/>
                <a:gd name="T10" fmla="*/ 333 w 667"/>
                <a:gd name="T11" fmla="*/ 26 h 666"/>
                <a:gd name="T12" fmla="*/ 640 w 667"/>
                <a:gd name="T13" fmla="*/ 333 h 666"/>
                <a:gd name="T14" fmla="*/ 333 w 667"/>
                <a:gd name="T15" fmla="*/ 640 h 666"/>
                <a:gd name="T16" fmla="*/ 27 w 667"/>
                <a:gd name="T17" fmla="*/ 333 h 666"/>
                <a:gd name="T18" fmla="*/ 333 w 667"/>
                <a:gd name="T19" fmla="*/ 26 h 666"/>
                <a:gd name="T20" fmla="*/ 333 w 667"/>
                <a:gd name="T21" fmla="*/ 66 h 666"/>
                <a:gd name="T22" fmla="*/ 320 w 667"/>
                <a:gd name="T23" fmla="*/ 80 h 666"/>
                <a:gd name="T24" fmla="*/ 320 w 667"/>
                <a:gd name="T25" fmla="*/ 295 h 666"/>
                <a:gd name="T26" fmla="*/ 293 w 667"/>
                <a:gd name="T27" fmla="*/ 333 h 666"/>
                <a:gd name="T28" fmla="*/ 297 w 667"/>
                <a:gd name="T29" fmla="*/ 350 h 666"/>
                <a:gd name="T30" fmla="*/ 217 w 667"/>
                <a:gd name="T31" fmla="*/ 430 h 666"/>
                <a:gd name="T32" fmla="*/ 236 w 667"/>
                <a:gd name="T33" fmla="*/ 449 h 666"/>
                <a:gd name="T34" fmla="*/ 316 w 667"/>
                <a:gd name="T35" fmla="*/ 369 h 666"/>
                <a:gd name="T36" fmla="*/ 333 w 667"/>
                <a:gd name="T37" fmla="*/ 373 h 666"/>
                <a:gd name="T38" fmla="*/ 373 w 667"/>
                <a:gd name="T39" fmla="*/ 333 h 666"/>
                <a:gd name="T40" fmla="*/ 347 w 667"/>
                <a:gd name="T41" fmla="*/ 295 h 666"/>
                <a:gd name="T42" fmla="*/ 347 w 667"/>
                <a:gd name="T43" fmla="*/ 80 h 666"/>
                <a:gd name="T44" fmla="*/ 333 w 667"/>
                <a:gd name="T45" fmla="*/ 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7" h="666">
                  <a:moveTo>
                    <a:pt x="333" y="0"/>
                  </a:moveTo>
                  <a:cubicBezTo>
                    <a:pt x="149" y="0"/>
                    <a:pt x="0" y="149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7" y="666"/>
                    <a:pt x="667" y="517"/>
                    <a:pt x="667" y="333"/>
                  </a:cubicBezTo>
                  <a:cubicBezTo>
                    <a:pt x="667" y="149"/>
                    <a:pt x="517" y="0"/>
                    <a:pt x="333" y="0"/>
                  </a:cubicBezTo>
                  <a:close/>
                  <a:moveTo>
                    <a:pt x="333" y="26"/>
                  </a:moveTo>
                  <a:cubicBezTo>
                    <a:pt x="503" y="26"/>
                    <a:pt x="640" y="163"/>
                    <a:pt x="640" y="333"/>
                  </a:cubicBezTo>
                  <a:cubicBezTo>
                    <a:pt x="640" y="503"/>
                    <a:pt x="503" y="640"/>
                    <a:pt x="333" y="640"/>
                  </a:cubicBezTo>
                  <a:cubicBezTo>
                    <a:pt x="164" y="640"/>
                    <a:pt x="27" y="503"/>
                    <a:pt x="27" y="333"/>
                  </a:cubicBezTo>
                  <a:cubicBezTo>
                    <a:pt x="27" y="163"/>
                    <a:pt x="164" y="26"/>
                    <a:pt x="333" y="26"/>
                  </a:cubicBezTo>
                  <a:close/>
                  <a:moveTo>
                    <a:pt x="333" y="66"/>
                  </a:moveTo>
                  <a:cubicBezTo>
                    <a:pt x="326" y="66"/>
                    <a:pt x="320" y="72"/>
                    <a:pt x="320" y="80"/>
                  </a:cubicBezTo>
                  <a:lnTo>
                    <a:pt x="320" y="295"/>
                  </a:lnTo>
                  <a:cubicBezTo>
                    <a:pt x="304" y="301"/>
                    <a:pt x="293" y="316"/>
                    <a:pt x="293" y="333"/>
                  </a:cubicBezTo>
                  <a:cubicBezTo>
                    <a:pt x="293" y="339"/>
                    <a:pt x="295" y="345"/>
                    <a:pt x="297" y="350"/>
                  </a:cubicBezTo>
                  <a:lnTo>
                    <a:pt x="217" y="430"/>
                  </a:lnTo>
                  <a:cubicBezTo>
                    <a:pt x="204" y="443"/>
                    <a:pt x="223" y="462"/>
                    <a:pt x="236" y="449"/>
                  </a:cubicBezTo>
                  <a:lnTo>
                    <a:pt x="316" y="369"/>
                  </a:lnTo>
                  <a:cubicBezTo>
                    <a:pt x="321" y="372"/>
                    <a:pt x="327" y="373"/>
                    <a:pt x="333" y="373"/>
                  </a:cubicBezTo>
                  <a:cubicBezTo>
                    <a:pt x="355" y="373"/>
                    <a:pt x="373" y="355"/>
                    <a:pt x="373" y="333"/>
                  </a:cubicBezTo>
                  <a:cubicBezTo>
                    <a:pt x="373" y="316"/>
                    <a:pt x="362" y="301"/>
                    <a:pt x="347" y="295"/>
                  </a:cubicBezTo>
                  <a:lnTo>
                    <a:pt x="347" y="80"/>
                  </a:lnTo>
                  <a:cubicBezTo>
                    <a:pt x="347" y="72"/>
                    <a:pt x="340" y="66"/>
                    <a:pt x="333" y="6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8961063" y="4916672"/>
              <a:ext cx="219932" cy="169277"/>
              <a:chOff x="1073282" y="5688296"/>
              <a:chExt cx="219932" cy="1692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137460" y="5724963"/>
                <a:ext cx="88900" cy="8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73282" y="5688296"/>
                <a:ext cx="2199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8719439" y="6305490"/>
              <a:ext cx="54984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TOP</a:t>
              </a:r>
              <a:endParaRPr lang="ko-KR" altLang="en-US" sz="8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671065" y="1343966"/>
            <a:ext cx="646595" cy="1810146"/>
            <a:chOff x="9680568" y="3172965"/>
            <a:chExt cx="646595" cy="1810146"/>
          </a:xfrm>
        </p:grpSpPr>
        <p:grpSp>
          <p:nvGrpSpPr>
            <p:cNvPr id="138" name="그룹 137"/>
            <p:cNvGrpSpPr/>
            <p:nvPr/>
          </p:nvGrpSpPr>
          <p:grpSpPr>
            <a:xfrm>
              <a:off x="9680831" y="3183282"/>
              <a:ext cx="646332" cy="1799829"/>
              <a:chOff x="8673513" y="4753371"/>
              <a:chExt cx="646332" cy="1799829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8673513" y="4753371"/>
                <a:ext cx="646331" cy="17998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Attachment"/>
              <p:cNvSpPr>
                <a:spLocks noChangeAspect="1"/>
              </p:cNvSpPr>
              <p:nvPr/>
            </p:nvSpPr>
            <p:spPr bwMode="auto">
              <a:xfrm>
                <a:off x="8917041" y="4896392"/>
                <a:ext cx="160338" cy="147638"/>
              </a:xfrm>
              <a:custGeom>
                <a:avLst/>
                <a:gdLst>
                  <a:gd name="T0" fmla="*/ 1064 w 1394"/>
                  <a:gd name="T1" fmla="*/ 2 h 1257"/>
                  <a:gd name="T2" fmla="*/ 1001 w 1394"/>
                  <a:gd name="T3" fmla="*/ 14 h 1257"/>
                  <a:gd name="T4" fmla="*/ 781 w 1394"/>
                  <a:gd name="T5" fmla="*/ 172 h 1257"/>
                  <a:gd name="T6" fmla="*/ 334 w 1394"/>
                  <a:gd name="T7" fmla="*/ 620 h 1257"/>
                  <a:gd name="T8" fmla="*/ 253 w 1394"/>
                  <a:gd name="T9" fmla="*/ 767 h 1257"/>
                  <a:gd name="T10" fmla="*/ 312 w 1394"/>
                  <a:gd name="T11" fmla="*/ 939 h 1257"/>
                  <a:gd name="T12" fmla="*/ 487 w 1394"/>
                  <a:gd name="T13" fmla="*/ 995 h 1257"/>
                  <a:gd name="T14" fmla="*/ 631 w 1394"/>
                  <a:gd name="T15" fmla="*/ 917 h 1257"/>
                  <a:gd name="T16" fmla="*/ 1122 w 1394"/>
                  <a:gd name="T17" fmla="*/ 426 h 1257"/>
                  <a:gd name="T18" fmla="*/ 1124 w 1394"/>
                  <a:gd name="T19" fmla="*/ 348 h 1257"/>
                  <a:gd name="T20" fmla="*/ 1046 w 1394"/>
                  <a:gd name="T21" fmla="*/ 349 h 1257"/>
                  <a:gd name="T22" fmla="*/ 554 w 1394"/>
                  <a:gd name="T23" fmla="*/ 840 h 1257"/>
                  <a:gd name="T24" fmla="*/ 468 w 1394"/>
                  <a:gd name="T25" fmla="*/ 889 h 1257"/>
                  <a:gd name="T26" fmla="*/ 389 w 1394"/>
                  <a:gd name="T27" fmla="*/ 862 h 1257"/>
                  <a:gd name="T28" fmla="*/ 360 w 1394"/>
                  <a:gd name="T29" fmla="*/ 784 h 1257"/>
                  <a:gd name="T30" fmla="*/ 411 w 1394"/>
                  <a:gd name="T31" fmla="*/ 696 h 1257"/>
                  <a:gd name="T32" fmla="*/ 858 w 1394"/>
                  <a:gd name="T33" fmla="*/ 249 h 1257"/>
                  <a:gd name="T34" fmla="*/ 1035 w 1394"/>
                  <a:gd name="T35" fmla="*/ 117 h 1257"/>
                  <a:gd name="T36" fmla="*/ 1178 w 1394"/>
                  <a:gd name="T37" fmla="*/ 161 h 1257"/>
                  <a:gd name="T38" fmla="*/ 1278 w 1394"/>
                  <a:gd name="T39" fmla="*/ 281 h 1257"/>
                  <a:gd name="T40" fmla="*/ 1272 w 1394"/>
                  <a:gd name="T41" fmla="*/ 353 h 1257"/>
                  <a:gd name="T42" fmla="*/ 1178 w 1394"/>
                  <a:gd name="T43" fmla="*/ 481 h 1257"/>
                  <a:gd name="T44" fmla="*/ 687 w 1394"/>
                  <a:gd name="T45" fmla="*/ 972 h 1257"/>
                  <a:gd name="T46" fmla="*/ 453 w 1394"/>
                  <a:gd name="T47" fmla="*/ 1128 h 1257"/>
                  <a:gd name="T48" fmla="*/ 230 w 1394"/>
                  <a:gd name="T49" fmla="*/ 1039 h 1257"/>
                  <a:gd name="T50" fmla="*/ 121 w 1394"/>
                  <a:gd name="T51" fmla="*/ 781 h 1257"/>
                  <a:gd name="T52" fmla="*/ 282 w 1394"/>
                  <a:gd name="T53" fmla="*/ 498 h 1257"/>
                  <a:gd name="T54" fmla="*/ 651 w 1394"/>
                  <a:gd name="T55" fmla="*/ 151 h 1257"/>
                  <a:gd name="T56" fmla="*/ 659 w 1394"/>
                  <a:gd name="T57" fmla="*/ 71 h 1257"/>
                  <a:gd name="T58" fmla="*/ 578 w 1394"/>
                  <a:gd name="T59" fmla="*/ 71 h 1257"/>
                  <a:gd name="T60" fmla="*/ 205 w 1394"/>
                  <a:gd name="T61" fmla="*/ 421 h 1257"/>
                  <a:gd name="T62" fmla="*/ 13 w 1394"/>
                  <a:gd name="T63" fmla="*/ 770 h 1257"/>
                  <a:gd name="T64" fmla="*/ 153 w 1394"/>
                  <a:gd name="T65" fmla="*/ 1116 h 1257"/>
                  <a:gd name="T66" fmla="*/ 476 w 1394"/>
                  <a:gd name="T67" fmla="*/ 1234 h 1257"/>
                  <a:gd name="T68" fmla="*/ 764 w 1394"/>
                  <a:gd name="T69" fmla="*/ 1049 h 1257"/>
                  <a:gd name="T70" fmla="*/ 1255 w 1394"/>
                  <a:gd name="T71" fmla="*/ 558 h 1257"/>
                  <a:gd name="T72" fmla="*/ 1373 w 1394"/>
                  <a:gd name="T73" fmla="*/ 393 h 1257"/>
                  <a:gd name="T74" fmla="*/ 1382 w 1394"/>
                  <a:gd name="T75" fmla="*/ 249 h 1257"/>
                  <a:gd name="T76" fmla="*/ 1255 w 1394"/>
                  <a:gd name="T77" fmla="*/ 84 h 1257"/>
                  <a:gd name="T78" fmla="*/ 1064 w 1394"/>
                  <a:gd name="T79" fmla="*/ 2 h 1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94" h="1257">
                    <a:moveTo>
                      <a:pt x="1064" y="2"/>
                    </a:moveTo>
                    <a:cubicBezTo>
                      <a:pt x="1043" y="3"/>
                      <a:pt x="1021" y="7"/>
                      <a:pt x="1001" y="14"/>
                    </a:cubicBezTo>
                    <a:cubicBezTo>
                      <a:pt x="919" y="41"/>
                      <a:pt x="850" y="103"/>
                      <a:pt x="781" y="172"/>
                    </a:cubicBezTo>
                    <a:cubicBezTo>
                      <a:pt x="711" y="242"/>
                      <a:pt x="348" y="606"/>
                      <a:pt x="334" y="620"/>
                    </a:cubicBezTo>
                    <a:cubicBezTo>
                      <a:pt x="294" y="659"/>
                      <a:pt x="262" y="709"/>
                      <a:pt x="253" y="767"/>
                    </a:cubicBezTo>
                    <a:cubicBezTo>
                      <a:pt x="244" y="824"/>
                      <a:pt x="262" y="889"/>
                      <a:pt x="312" y="939"/>
                    </a:cubicBezTo>
                    <a:cubicBezTo>
                      <a:pt x="363" y="990"/>
                      <a:pt x="430" y="1006"/>
                      <a:pt x="487" y="995"/>
                    </a:cubicBezTo>
                    <a:cubicBezTo>
                      <a:pt x="545" y="985"/>
                      <a:pt x="594" y="954"/>
                      <a:pt x="631" y="917"/>
                    </a:cubicBezTo>
                    <a:lnTo>
                      <a:pt x="1122" y="426"/>
                    </a:lnTo>
                    <a:cubicBezTo>
                      <a:pt x="1144" y="406"/>
                      <a:pt x="1144" y="368"/>
                      <a:pt x="1124" y="348"/>
                    </a:cubicBezTo>
                    <a:cubicBezTo>
                      <a:pt x="1103" y="327"/>
                      <a:pt x="1066" y="328"/>
                      <a:pt x="1046" y="349"/>
                    </a:cubicBezTo>
                    <a:lnTo>
                      <a:pt x="554" y="840"/>
                    </a:lnTo>
                    <a:cubicBezTo>
                      <a:pt x="531" y="863"/>
                      <a:pt x="497" y="883"/>
                      <a:pt x="468" y="889"/>
                    </a:cubicBezTo>
                    <a:cubicBezTo>
                      <a:pt x="439" y="894"/>
                      <a:pt x="416" y="889"/>
                      <a:pt x="389" y="862"/>
                    </a:cubicBezTo>
                    <a:cubicBezTo>
                      <a:pt x="360" y="834"/>
                      <a:pt x="355" y="811"/>
                      <a:pt x="360" y="784"/>
                    </a:cubicBezTo>
                    <a:cubicBezTo>
                      <a:pt x="364" y="756"/>
                      <a:pt x="383" y="724"/>
                      <a:pt x="411" y="696"/>
                    </a:cubicBezTo>
                    <a:cubicBezTo>
                      <a:pt x="424" y="683"/>
                      <a:pt x="788" y="319"/>
                      <a:pt x="858" y="249"/>
                    </a:cubicBezTo>
                    <a:cubicBezTo>
                      <a:pt x="923" y="184"/>
                      <a:pt x="986" y="134"/>
                      <a:pt x="1035" y="117"/>
                    </a:cubicBezTo>
                    <a:cubicBezTo>
                      <a:pt x="1085" y="100"/>
                      <a:pt x="1121" y="104"/>
                      <a:pt x="1178" y="161"/>
                    </a:cubicBezTo>
                    <a:cubicBezTo>
                      <a:pt x="1221" y="204"/>
                      <a:pt x="1266" y="242"/>
                      <a:pt x="1278" y="281"/>
                    </a:cubicBezTo>
                    <a:cubicBezTo>
                      <a:pt x="1284" y="300"/>
                      <a:pt x="1284" y="321"/>
                      <a:pt x="1272" y="353"/>
                    </a:cubicBezTo>
                    <a:cubicBezTo>
                      <a:pt x="1259" y="385"/>
                      <a:pt x="1231" y="428"/>
                      <a:pt x="1178" y="481"/>
                    </a:cubicBezTo>
                    <a:cubicBezTo>
                      <a:pt x="953" y="706"/>
                      <a:pt x="781" y="878"/>
                      <a:pt x="687" y="972"/>
                    </a:cubicBezTo>
                    <a:cubicBezTo>
                      <a:pt x="603" y="1056"/>
                      <a:pt x="523" y="1113"/>
                      <a:pt x="453" y="1128"/>
                    </a:cubicBezTo>
                    <a:cubicBezTo>
                      <a:pt x="383" y="1144"/>
                      <a:pt x="317" y="1127"/>
                      <a:pt x="230" y="1039"/>
                    </a:cubicBezTo>
                    <a:cubicBezTo>
                      <a:pt x="143" y="952"/>
                      <a:pt x="112" y="869"/>
                      <a:pt x="121" y="781"/>
                    </a:cubicBezTo>
                    <a:cubicBezTo>
                      <a:pt x="131" y="693"/>
                      <a:pt x="183" y="596"/>
                      <a:pt x="282" y="498"/>
                    </a:cubicBezTo>
                    <a:cubicBezTo>
                      <a:pt x="401" y="379"/>
                      <a:pt x="651" y="151"/>
                      <a:pt x="651" y="151"/>
                    </a:cubicBezTo>
                    <a:cubicBezTo>
                      <a:pt x="675" y="133"/>
                      <a:pt x="679" y="94"/>
                      <a:pt x="659" y="71"/>
                    </a:cubicBezTo>
                    <a:cubicBezTo>
                      <a:pt x="639" y="49"/>
                      <a:pt x="599" y="49"/>
                      <a:pt x="578" y="71"/>
                    </a:cubicBezTo>
                    <a:cubicBezTo>
                      <a:pt x="578" y="71"/>
                      <a:pt x="329" y="297"/>
                      <a:pt x="205" y="421"/>
                    </a:cubicBezTo>
                    <a:cubicBezTo>
                      <a:pt x="95" y="531"/>
                      <a:pt x="26" y="648"/>
                      <a:pt x="13" y="770"/>
                    </a:cubicBezTo>
                    <a:cubicBezTo>
                      <a:pt x="0" y="891"/>
                      <a:pt x="49" y="1012"/>
                      <a:pt x="153" y="1116"/>
                    </a:cubicBezTo>
                    <a:cubicBezTo>
                      <a:pt x="257" y="1220"/>
                      <a:pt x="370" y="1257"/>
                      <a:pt x="476" y="1234"/>
                    </a:cubicBezTo>
                    <a:cubicBezTo>
                      <a:pt x="582" y="1211"/>
                      <a:pt x="674" y="1139"/>
                      <a:pt x="764" y="1049"/>
                    </a:cubicBezTo>
                    <a:cubicBezTo>
                      <a:pt x="857" y="955"/>
                      <a:pt x="1030" y="783"/>
                      <a:pt x="1255" y="558"/>
                    </a:cubicBezTo>
                    <a:cubicBezTo>
                      <a:pt x="1314" y="498"/>
                      <a:pt x="1353" y="444"/>
                      <a:pt x="1373" y="393"/>
                    </a:cubicBezTo>
                    <a:cubicBezTo>
                      <a:pt x="1393" y="341"/>
                      <a:pt x="1394" y="291"/>
                      <a:pt x="1382" y="249"/>
                    </a:cubicBezTo>
                    <a:cubicBezTo>
                      <a:pt x="1356" y="165"/>
                      <a:pt x="1289" y="118"/>
                      <a:pt x="1255" y="84"/>
                    </a:cubicBezTo>
                    <a:cubicBezTo>
                      <a:pt x="1197" y="26"/>
                      <a:pt x="1129" y="0"/>
                      <a:pt x="1064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712516" y="6015835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최근본차량</a:t>
                </a:r>
                <a:endParaRPr lang="ko-KR" altLang="en-US" sz="6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8722442" y="5077544"/>
                <a:ext cx="5196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찜한 차량</a:t>
                </a:r>
                <a:endParaRPr lang="ko-KR" altLang="en-US" sz="6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8673514" y="5560980"/>
                <a:ext cx="64633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관심차량비교</a:t>
                </a:r>
                <a:endParaRPr lang="ko-KR" altLang="en-US" sz="6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44" name="Area Chart"/>
              <p:cNvSpPr>
                <a:spLocks noChangeAspect="1" noEditPoints="1"/>
              </p:cNvSpPr>
              <p:nvPr/>
            </p:nvSpPr>
            <p:spPr bwMode="auto">
              <a:xfrm>
                <a:off x="8915454" y="5385169"/>
                <a:ext cx="161925" cy="160338"/>
              </a:xfrm>
              <a:custGeom>
                <a:avLst/>
                <a:gdLst>
                  <a:gd name="T0" fmla="*/ 1411 w 1411"/>
                  <a:gd name="T1" fmla="*/ 0 h 1396"/>
                  <a:gd name="T2" fmla="*/ 1014 w 1411"/>
                  <a:gd name="T3" fmla="*/ 468 h 1396"/>
                  <a:gd name="T4" fmla="*/ 639 w 1411"/>
                  <a:gd name="T5" fmla="*/ 360 h 1396"/>
                  <a:gd name="T6" fmla="*/ 259 w 1411"/>
                  <a:gd name="T7" fmla="*/ 631 h 1396"/>
                  <a:gd name="T8" fmla="*/ 0 w 1411"/>
                  <a:gd name="T9" fmla="*/ 565 h 1396"/>
                  <a:gd name="T10" fmla="*/ 0 w 1411"/>
                  <a:gd name="T11" fmla="*/ 1396 h 1396"/>
                  <a:gd name="T12" fmla="*/ 1411 w 1411"/>
                  <a:gd name="T13" fmla="*/ 1396 h 1396"/>
                  <a:gd name="T14" fmla="*/ 1411 w 1411"/>
                  <a:gd name="T15" fmla="*/ 0 h 1396"/>
                  <a:gd name="T16" fmla="*/ 778 w 1411"/>
                  <a:gd name="T17" fmla="*/ 702 h 1396"/>
                  <a:gd name="T18" fmla="*/ 829 w 1411"/>
                  <a:gd name="T19" fmla="*/ 724 h 1396"/>
                  <a:gd name="T20" fmla="*/ 1150 w 1411"/>
                  <a:gd name="T21" fmla="*/ 864 h 1396"/>
                  <a:gd name="T22" fmla="*/ 1151 w 1411"/>
                  <a:gd name="T23" fmla="*/ 864 h 1396"/>
                  <a:gd name="T24" fmla="*/ 1179 w 1411"/>
                  <a:gd name="T25" fmla="*/ 838 h 1396"/>
                  <a:gd name="T26" fmla="*/ 1302 w 1411"/>
                  <a:gd name="T27" fmla="*/ 714 h 1396"/>
                  <a:gd name="T28" fmla="*/ 1302 w 1411"/>
                  <a:gd name="T29" fmla="*/ 1288 h 1396"/>
                  <a:gd name="T30" fmla="*/ 108 w 1411"/>
                  <a:gd name="T31" fmla="*/ 1288 h 1396"/>
                  <a:gd name="T32" fmla="*/ 108 w 1411"/>
                  <a:gd name="T33" fmla="*/ 977 h 1396"/>
                  <a:gd name="T34" fmla="*/ 475 w 1411"/>
                  <a:gd name="T35" fmla="*/ 1069 h 1396"/>
                  <a:gd name="T36" fmla="*/ 510 w 1411"/>
                  <a:gd name="T37" fmla="*/ 1077 h 1396"/>
                  <a:gd name="T38" fmla="*/ 532 w 1411"/>
                  <a:gd name="T39" fmla="*/ 1048 h 1396"/>
                  <a:gd name="T40" fmla="*/ 778 w 1411"/>
                  <a:gd name="T41" fmla="*/ 702 h 1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11" h="1396">
                    <a:moveTo>
                      <a:pt x="1411" y="0"/>
                    </a:moveTo>
                    <a:lnTo>
                      <a:pt x="1014" y="468"/>
                    </a:lnTo>
                    <a:lnTo>
                      <a:pt x="639" y="360"/>
                    </a:lnTo>
                    <a:lnTo>
                      <a:pt x="259" y="631"/>
                    </a:lnTo>
                    <a:lnTo>
                      <a:pt x="0" y="565"/>
                    </a:lnTo>
                    <a:lnTo>
                      <a:pt x="0" y="1396"/>
                    </a:lnTo>
                    <a:lnTo>
                      <a:pt x="1411" y="1396"/>
                    </a:lnTo>
                    <a:lnTo>
                      <a:pt x="1411" y="0"/>
                    </a:lnTo>
                    <a:close/>
                    <a:moveTo>
                      <a:pt x="778" y="702"/>
                    </a:moveTo>
                    <a:lnTo>
                      <a:pt x="829" y="724"/>
                    </a:lnTo>
                    <a:lnTo>
                      <a:pt x="1150" y="864"/>
                    </a:lnTo>
                    <a:lnTo>
                      <a:pt x="1151" y="864"/>
                    </a:lnTo>
                    <a:lnTo>
                      <a:pt x="1179" y="838"/>
                    </a:lnTo>
                    <a:lnTo>
                      <a:pt x="1302" y="714"/>
                    </a:lnTo>
                    <a:lnTo>
                      <a:pt x="1302" y="1288"/>
                    </a:lnTo>
                    <a:lnTo>
                      <a:pt x="108" y="1288"/>
                    </a:lnTo>
                    <a:lnTo>
                      <a:pt x="108" y="977"/>
                    </a:lnTo>
                    <a:lnTo>
                      <a:pt x="475" y="1069"/>
                    </a:lnTo>
                    <a:lnTo>
                      <a:pt x="510" y="1077"/>
                    </a:lnTo>
                    <a:lnTo>
                      <a:pt x="532" y="1048"/>
                    </a:lnTo>
                    <a:lnTo>
                      <a:pt x="778" y="70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Clock"/>
              <p:cNvSpPr>
                <a:spLocks noChangeAspect="1" noEditPoints="1"/>
              </p:cNvSpPr>
              <p:nvPr/>
            </p:nvSpPr>
            <p:spPr bwMode="auto">
              <a:xfrm>
                <a:off x="8915454" y="5850741"/>
                <a:ext cx="161925" cy="161925"/>
              </a:xfrm>
              <a:custGeom>
                <a:avLst/>
                <a:gdLst>
                  <a:gd name="T0" fmla="*/ 333 w 667"/>
                  <a:gd name="T1" fmla="*/ 0 h 666"/>
                  <a:gd name="T2" fmla="*/ 0 w 667"/>
                  <a:gd name="T3" fmla="*/ 333 h 666"/>
                  <a:gd name="T4" fmla="*/ 333 w 667"/>
                  <a:gd name="T5" fmla="*/ 666 h 666"/>
                  <a:gd name="T6" fmla="*/ 667 w 667"/>
                  <a:gd name="T7" fmla="*/ 333 h 666"/>
                  <a:gd name="T8" fmla="*/ 333 w 667"/>
                  <a:gd name="T9" fmla="*/ 0 h 666"/>
                  <a:gd name="T10" fmla="*/ 333 w 667"/>
                  <a:gd name="T11" fmla="*/ 26 h 666"/>
                  <a:gd name="T12" fmla="*/ 640 w 667"/>
                  <a:gd name="T13" fmla="*/ 333 h 666"/>
                  <a:gd name="T14" fmla="*/ 333 w 667"/>
                  <a:gd name="T15" fmla="*/ 640 h 666"/>
                  <a:gd name="T16" fmla="*/ 27 w 667"/>
                  <a:gd name="T17" fmla="*/ 333 h 666"/>
                  <a:gd name="T18" fmla="*/ 333 w 667"/>
                  <a:gd name="T19" fmla="*/ 26 h 666"/>
                  <a:gd name="T20" fmla="*/ 333 w 667"/>
                  <a:gd name="T21" fmla="*/ 66 h 666"/>
                  <a:gd name="T22" fmla="*/ 320 w 667"/>
                  <a:gd name="T23" fmla="*/ 80 h 666"/>
                  <a:gd name="T24" fmla="*/ 320 w 667"/>
                  <a:gd name="T25" fmla="*/ 295 h 666"/>
                  <a:gd name="T26" fmla="*/ 293 w 667"/>
                  <a:gd name="T27" fmla="*/ 333 h 666"/>
                  <a:gd name="T28" fmla="*/ 297 w 667"/>
                  <a:gd name="T29" fmla="*/ 350 h 666"/>
                  <a:gd name="T30" fmla="*/ 217 w 667"/>
                  <a:gd name="T31" fmla="*/ 430 h 666"/>
                  <a:gd name="T32" fmla="*/ 236 w 667"/>
                  <a:gd name="T33" fmla="*/ 449 h 666"/>
                  <a:gd name="T34" fmla="*/ 316 w 667"/>
                  <a:gd name="T35" fmla="*/ 369 h 666"/>
                  <a:gd name="T36" fmla="*/ 333 w 667"/>
                  <a:gd name="T37" fmla="*/ 373 h 666"/>
                  <a:gd name="T38" fmla="*/ 373 w 667"/>
                  <a:gd name="T39" fmla="*/ 333 h 666"/>
                  <a:gd name="T40" fmla="*/ 347 w 667"/>
                  <a:gd name="T41" fmla="*/ 295 h 666"/>
                  <a:gd name="T42" fmla="*/ 347 w 667"/>
                  <a:gd name="T43" fmla="*/ 80 h 666"/>
                  <a:gd name="T44" fmla="*/ 333 w 667"/>
                  <a:gd name="T45" fmla="*/ 66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7" h="666">
                    <a:moveTo>
                      <a:pt x="333" y="0"/>
                    </a:moveTo>
                    <a:cubicBezTo>
                      <a:pt x="149" y="0"/>
                      <a:pt x="0" y="149"/>
                      <a:pt x="0" y="333"/>
                    </a:cubicBezTo>
                    <a:cubicBezTo>
                      <a:pt x="0" y="517"/>
                      <a:pt x="149" y="666"/>
                      <a:pt x="333" y="666"/>
                    </a:cubicBezTo>
                    <a:cubicBezTo>
                      <a:pt x="517" y="666"/>
                      <a:pt x="667" y="517"/>
                      <a:pt x="667" y="333"/>
                    </a:cubicBezTo>
                    <a:cubicBezTo>
                      <a:pt x="667" y="149"/>
                      <a:pt x="517" y="0"/>
                      <a:pt x="333" y="0"/>
                    </a:cubicBezTo>
                    <a:close/>
                    <a:moveTo>
                      <a:pt x="333" y="26"/>
                    </a:moveTo>
                    <a:cubicBezTo>
                      <a:pt x="503" y="26"/>
                      <a:pt x="640" y="163"/>
                      <a:pt x="640" y="333"/>
                    </a:cubicBezTo>
                    <a:cubicBezTo>
                      <a:pt x="640" y="503"/>
                      <a:pt x="503" y="640"/>
                      <a:pt x="333" y="640"/>
                    </a:cubicBezTo>
                    <a:cubicBezTo>
                      <a:pt x="164" y="640"/>
                      <a:pt x="27" y="503"/>
                      <a:pt x="27" y="333"/>
                    </a:cubicBezTo>
                    <a:cubicBezTo>
                      <a:pt x="27" y="163"/>
                      <a:pt x="164" y="26"/>
                      <a:pt x="333" y="26"/>
                    </a:cubicBezTo>
                    <a:close/>
                    <a:moveTo>
                      <a:pt x="333" y="66"/>
                    </a:moveTo>
                    <a:cubicBezTo>
                      <a:pt x="326" y="66"/>
                      <a:pt x="320" y="72"/>
                      <a:pt x="320" y="80"/>
                    </a:cubicBezTo>
                    <a:lnTo>
                      <a:pt x="320" y="295"/>
                    </a:lnTo>
                    <a:cubicBezTo>
                      <a:pt x="304" y="301"/>
                      <a:pt x="293" y="316"/>
                      <a:pt x="293" y="333"/>
                    </a:cubicBezTo>
                    <a:cubicBezTo>
                      <a:pt x="293" y="339"/>
                      <a:pt x="295" y="345"/>
                      <a:pt x="297" y="350"/>
                    </a:cubicBezTo>
                    <a:lnTo>
                      <a:pt x="217" y="430"/>
                    </a:lnTo>
                    <a:cubicBezTo>
                      <a:pt x="204" y="443"/>
                      <a:pt x="223" y="462"/>
                      <a:pt x="236" y="449"/>
                    </a:cubicBezTo>
                    <a:lnTo>
                      <a:pt x="316" y="369"/>
                    </a:lnTo>
                    <a:cubicBezTo>
                      <a:pt x="321" y="372"/>
                      <a:pt x="327" y="373"/>
                      <a:pt x="333" y="373"/>
                    </a:cubicBezTo>
                    <a:cubicBezTo>
                      <a:pt x="355" y="373"/>
                      <a:pt x="373" y="355"/>
                      <a:pt x="373" y="333"/>
                    </a:cubicBezTo>
                    <a:cubicBezTo>
                      <a:pt x="373" y="316"/>
                      <a:pt x="362" y="301"/>
                      <a:pt x="347" y="295"/>
                    </a:cubicBezTo>
                    <a:lnTo>
                      <a:pt x="347" y="80"/>
                    </a:lnTo>
                    <a:cubicBezTo>
                      <a:pt x="347" y="72"/>
                      <a:pt x="340" y="66"/>
                      <a:pt x="333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46" name="그룹 145"/>
              <p:cNvGrpSpPr/>
              <p:nvPr/>
            </p:nvGrpSpPr>
            <p:grpSpPr>
              <a:xfrm>
                <a:off x="8961063" y="4916672"/>
                <a:ext cx="219932" cy="169277"/>
                <a:chOff x="1073282" y="5688296"/>
                <a:chExt cx="219932" cy="169277"/>
              </a:xfrm>
            </p:grpSpPr>
            <p:sp>
              <p:nvSpPr>
                <p:cNvPr id="148" name="타원 147"/>
                <p:cNvSpPr/>
                <p:nvPr/>
              </p:nvSpPr>
              <p:spPr>
                <a:xfrm>
                  <a:off x="1137460" y="5724963"/>
                  <a:ext cx="88900" cy="88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073282" y="5688296"/>
                  <a:ext cx="219932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solidFill>
                        <a:schemeClr val="bg1"/>
                      </a:solidFill>
                    </a:rPr>
                    <a:t>1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7" name="TextBox 146"/>
              <p:cNvSpPr txBox="1"/>
              <p:nvPr/>
            </p:nvSpPr>
            <p:spPr>
              <a:xfrm>
                <a:off x="8719439" y="6305490"/>
                <a:ext cx="54984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TOP</a:t>
                </a:r>
                <a:endParaRPr lang="ko-KR" altLang="en-US" sz="800" dirty="0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9680568" y="3172965"/>
              <a:ext cx="646331" cy="1810146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4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사이트 접속시 첫 화면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46945" y="1453326"/>
            <a:ext cx="8982805" cy="1523184"/>
            <a:chOff x="425787" y="4942897"/>
            <a:chExt cx="9023012" cy="1523184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/>
            <a:srcRect l="3848" b="16085"/>
            <a:stretch/>
          </p:blipFill>
          <p:spPr>
            <a:xfrm>
              <a:off x="427895" y="5634169"/>
              <a:ext cx="9020904" cy="83191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886594" y="5827321"/>
              <a:ext cx="401973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pc="-150" dirty="0">
                  <a:solidFill>
                    <a:schemeClr val="bg1"/>
                  </a:solidFill>
                  <a:latin typeface="+mn-ea"/>
                </a:rPr>
                <a:t>현대글로비스㈜ 서울특별시 강남구 테헤란로 </a:t>
              </a:r>
              <a:r>
                <a:rPr lang="en-US" altLang="ko-KR" sz="900" spc="-150" dirty="0">
                  <a:solidFill>
                    <a:schemeClr val="bg1"/>
                  </a:solidFill>
                  <a:latin typeface="+mn-ea"/>
                </a:rPr>
                <a:t>301 </a:t>
              </a:r>
              <a:r>
                <a:rPr lang="ko-KR" altLang="en-US" sz="900" spc="-150" dirty="0">
                  <a:solidFill>
                    <a:schemeClr val="bg1"/>
                  </a:solidFill>
                  <a:latin typeface="+mn-ea"/>
                </a:rPr>
                <a:t>사업자등록번호 </a:t>
              </a:r>
              <a:r>
                <a:rPr lang="en-US" altLang="ko-KR" sz="900" spc="-150" dirty="0">
                  <a:solidFill>
                    <a:schemeClr val="bg1"/>
                  </a:solidFill>
                  <a:latin typeface="+mn-ea"/>
                </a:rPr>
                <a:t>: 106-81-97118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+mn-ea"/>
                </a:rPr>
                <a:t>COPYRIGHT (C) HYUNDAI GLOVIS CO., LTD. ALL RIGHTS RESERVED.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25787" y="5315193"/>
              <a:ext cx="9020904" cy="310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5955" y="5736214"/>
              <a:ext cx="981075" cy="386903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427895" y="4942897"/>
              <a:ext cx="9018796" cy="363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805227" y="5016876"/>
              <a:ext cx="3471784" cy="233756"/>
              <a:chOff x="646201" y="5016876"/>
              <a:chExt cx="3471784" cy="233756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646201" y="5016876"/>
                <a:ext cx="421787" cy="215444"/>
                <a:chOff x="1384663" y="4430851"/>
                <a:chExt cx="421787" cy="215444"/>
              </a:xfrm>
            </p:grpSpPr>
            <p:sp>
              <p:nvSpPr>
                <p:cNvPr id="49" name="순서도: 수행의 시작/종료 48"/>
                <p:cNvSpPr/>
                <p:nvPr/>
              </p:nvSpPr>
              <p:spPr>
                <a:xfrm>
                  <a:off x="1384663" y="4432663"/>
                  <a:ext cx="421787" cy="190050"/>
                </a:xfrm>
                <a:prstGeom prst="flowChartTerminator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400631" y="4430851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smtClean="0">
                      <a:solidFill>
                        <a:srgbClr val="FF0000"/>
                      </a:solidFill>
                    </a:rPr>
                    <a:t>공지</a:t>
                  </a:r>
                  <a:endParaRPr lang="ko-KR" altLang="en-US" sz="8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153712" y="5019800"/>
                <a:ext cx="29642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상품용차량의 수출업체 명의이전 의무사항 삭제 안내 </a:t>
                </a:r>
                <a:endParaRPr lang="ko-KR" altLang="en-US" sz="900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367410" y="5366882"/>
              <a:ext cx="4080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회사소개</a:t>
              </a:r>
              <a:r>
                <a:rPr lang="en-US" altLang="ko-KR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제휴문의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이용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환불약관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개인정보처리방침 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영상정보처리방침</a:t>
              </a:r>
            </a:p>
            <a:p>
              <a:endPara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2" name="텍스트 개체 틀 25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33" name="텍스트 개체 틀 26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</p:spPr>
        <p:txBody>
          <a:bodyPr/>
          <a:lstStyle/>
          <a:p>
            <a:r>
              <a:rPr lang="en-US" altLang="ko-KR" dirty="0"/>
              <a:t>2019.08.08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7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42292" y="1102930"/>
            <a:ext cx="8877553" cy="5272470"/>
            <a:chOff x="442292" y="1102930"/>
            <a:chExt cx="8877553" cy="5450270"/>
          </a:xfrm>
        </p:grpSpPr>
        <p:grpSp>
          <p:nvGrpSpPr>
            <p:cNvPr id="51" name="그룹 50"/>
            <p:cNvGrpSpPr/>
            <p:nvPr/>
          </p:nvGrpSpPr>
          <p:grpSpPr>
            <a:xfrm>
              <a:off x="8973034" y="1351224"/>
              <a:ext cx="216024" cy="144016"/>
              <a:chOff x="7322853" y="898153"/>
              <a:chExt cx="216024" cy="144016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7322853" y="898153"/>
                <a:ext cx="216024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7365268" y="970161"/>
                <a:ext cx="173609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7322853" y="1042169"/>
                <a:ext cx="216024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/>
            <p:cNvGrpSpPr/>
            <p:nvPr/>
          </p:nvGrpSpPr>
          <p:grpSpPr>
            <a:xfrm>
              <a:off x="442292" y="1102930"/>
              <a:ext cx="5653268" cy="449514"/>
              <a:chOff x="603750" y="1173253"/>
              <a:chExt cx="5653268" cy="44951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765517" y="1391935"/>
                <a:ext cx="5693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내차사기</a:t>
                </a:r>
                <a:endParaRPr lang="ko-KR" altLang="en-US" sz="9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750" y="1173253"/>
                <a:ext cx="1431240" cy="428712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3514440" y="1391347"/>
                <a:ext cx="5693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내차팔기</a:t>
                </a:r>
                <a:endParaRPr lang="ko-KR" altLang="en-US" sz="9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263363" y="1391347"/>
                <a:ext cx="5693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시세조회</a:t>
                </a:r>
                <a:endParaRPr lang="ko-KR" altLang="en-US" sz="9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012286" y="1391202"/>
                <a:ext cx="6655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매매가이드</a:t>
                </a:r>
                <a:endParaRPr lang="ko-KR" altLang="en-US" sz="9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83812" y="1391347"/>
                <a:ext cx="4732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이벤트</a:t>
                </a:r>
                <a:endParaRPr lang="ko-KR" altLang="en-US" sz="9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792" y="1607791"/>
              <a:ext cx="8841053" cy="2632913"/>
              <a:chOff x="478792" y="1607791"/>
              <a:chExt cx="8841053" cy="3446584"/>
            </a:xfrm>
          </p:grpSpPr>
          <p:pic>
            <p:nvPicPr>
              <p:cNvPr id="74" name="그림 7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420" b="20301"/>
              <a:stretch/>
            </p:blipFill>
            <p:spPr>
              <a:xfrm>
                <a:off x="478792" y="1607791"/>
                <a:ext cx="8841053" cy="3446584"/>
              </a:xfrm>
              <a:prstGeom prst="rect">
                <a:avLst/>
              </a:prstGeom>
            </p:spPr>
          </p:pic>
          <p:sp>
            <p:nvSpPr>
              <p:cNvPr id="75" name="직사각형 74"/>
              <p:cNvSpPr/>
              <p:nvPr/>
            </p:nvSpPr>
            <p:spPr bwMode="auto">
              <a:xfrm>
                <a:off x="507113" y="1613949"/>
                <a:ext cx="8812732" cy="3440426"/>
              </a:xfrm>
              <a:prstGeom prst="rect">
                <a:avLst/>
              </a:prstGeom>
              <a:solidFill>
                <a:schemeClr val="accent5">
                  <a:lumMod val="75000"/>
                  <a:alpha val="26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spc="-150" dirty="0">
                  <a:solidFill>
                    <a:srgbClr val="262626"/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7139" y="4943179"/>
              <a:ext cx="2183788" cy="1118526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1601163" y="4990411"/>
              <a:ext cx="27621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spc="-150" dirty="0">
                  <a:latin typeface="+mn-ea"/>
                </a:rPr>
                <a:t>소중한 내 차</a:t>
              </a:r>
              <a:r>
                <a:rPr lang="en-US" altLang="ko-KR" sz="1100" spc="-150" dirty="0">
                  <a:latin typeface="+mn-ea"/>
                </a:rPr>
                <a:t>, </a:t>
              </a:r>
              <a:r>
                <a:rPr lang="ko-KR" altLang="en-US" sz="1100" spc="-150" dirty="0">
                  <a:latin typeface="+mn-ea"/>
                </a:rPr>
                <a:t>믿고 사는 현대 오토벨</a:t>
              </a:r>
              <a:endParaRPr lang="en-US" altLang="ko-KR" sz="1100" spc="-15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spc="-150" dirty="0">
                  <a:latin typeface="+mn-ea"/>
                </a:rPr>
                <a:t>소중한 내 차</a:t>
              </a:r>
              <a:r>
                <a:rPr lang="en-US" altLang="ko-KR" sz="1100" spc="-150" dirty="0">
                  <a:latin typeface="+mn-ea"/>
                </a:rPr>
                <a:t>, </a:t>
              </a:r>
              <a:r>
                <a:rPr lang="ko-KR" altLang="en-US" sz="1100" spc="-150" dirty="0">
                  <a:latin typeface="+mn-ea"/>
                </a:rPr>
                <a:t>믿고 맡기는 현대 오토벨</a:t>
              </a:r>
              <a:endParaRPr lang="en-US" altLang="ko-KR" sz="1100" spc="-15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차를 </a:t>
              </a:r>
              <a:r>
                <a:rPr lang="ko-KR" altLang="en-US" sz="9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살 때도</a:t>
              </a:r>
              <a:r>
                <a:rPr lang="en-US" altLang="ko-KR" sz="9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9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팔 때도</a:t>
              </a:r>
              <a:endPara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현대자동차 그룹의 중고차 전문 브랜드는 다릅니다</a:t>
              </a:r>
              <a:r>
                <a:rPr lang="en-US" altLang="ko-KR" sz="9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2751667" y="4240704"/>
              <a:ext cx="4566465" cy="512667"/>
              <a:chOff x="2751667" y="4240704"/>
              <a:chExt cx="4566465" cy="51266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751667" y="4240704"/>
                <a:ext cx="4566465" cy="512667"/>
              </a:xfrm>
              <a:prstGeom prst="rect">
                <a:avLst/>
              </a:prstGeom>
              <a:solidFill>
                <a:srgbClr val="004B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0" name="그룹 79"/>
              <p:cNvGrpSpPr/>
              <p:nvPr/>
            </p:nvGrpSpPr>
            <p:grpSpPr>
              <a:xfrm>
                <a:off x="3352982" y="4400881"/>
                <a:ext cx="183146" cy="186272"/>
                <a:chOff x="413370" y="1946584"/>
                <a:chExt cx="183146" cy="186272"/>
              </a:xfrm>
              <a:noFill/>
            </p:grpSpPr>
            <p:sp>
              <p:nvSpPr>
                <p:cNvPr id="84" name="타원 83"/>
                <p:cNvSpPr/>
                <p:nvPr/>
              </p:nvSpPr>
              <p:spPr bwMode="auto">
                <a:xfrm>
                  <a:off x="413370" y="1946584"/>
                  <a:ext cx="150268" cy="150268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Calibri" pitchFamily="34" charset="0"/>
                  </a:endParaRPr>
                </a:p>
              </p:txBody>
            </p:sp>
            <p:cxnSp>
              <p:nvCxnSpPr>
                <p:cNvPr id="85" name="직선 연결선 84"/>
                <p:cNvCxnSpPr>
                  <a:stCxn id="84" idx="5"/>
                </p:cNvCxnSpPr>
                <p:nvPr/>
              </p:nvCxnSpPr>
              <p:spPr>
                <a:xfrm>
                  <a:off x="541632" y="2074846"/>
                  <a:ext cx="54884" cy="5801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직사각형 80"/>
              <p:cNvSpPr/>
              <p:nvPr/>
            </p:nvSpPr>
            <p:spPr bwMode="auto">
              <a:xfrm>
                <a:off x="3631512" y="4374235"/>
                <a:ext cx="1079271" cy="230635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spc="-150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모델명 또는 제조사</a:t>
                </a:r>
                <a:endParaRPr lang="ko-KR" altLang="en-US" sz="900" spc="-150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cxnSp>
            <p:nvCxnSpPr>
              <p:cNvPr id="82" name="직선 연결선 81"/>
              <p:cNvCxnSpPr/>
              <p:nvPr/>
            </p:nvCxnSpPr>
            <p:spPr>
              <a:xfrm>
                <a:off x="3270739" y="4645898"/>
                <a:ext cx="2639867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Button"/>
              <p:cNvSpPr/>
              <p:nvPr/>
            </p:nvSpPr>
            <p:spPr>
              <a:xfrm>
                <a:off x="6112015" y="4375862"/>
                <a:ext cx="870234" cy="263808"/>
              </a:xfrm>
              <a:prstGeom prst="roundRect">
                <a:avLst>
                  <a:gd name="adj" fmla="val 11182"/>
                </a:avLst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91440" rIns="128016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>
                    <a:solidFill>
                      <a:schemeClr val="tx1"/>
                    </a:solidFill>
                  </a:rPr>
                  <a:t>차량모두보기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8673513" y="4753371"/>
              <a:ext cx="646332" cy="1799829"/>
              <a:chOff x="8673513" y="4753371"/>
              <a:chExt cx="646332" cy="1799829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8673513" y="4753371"/>
                <a:ext cx="646331" cy="17998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Attachment"/>
              <p:cNvSpPr>
                <a:spLocks noChangeAspect="1"/>
              </p:cNvSpPr>
              <p:nvPr/>
            </p:nvSpPr>
            <p:spPr bwMode="auto">
              <a:xfrm>
                <a:off x="8917041" y="4896392"/>
                <a:ext cx="160338" cy="147638"/>
              </a:xfrm>
              <a:custGeom>
                <a:avLst/>
                <a:gdLst>
                  <a:gd name="T0" fmla="*/ 1064 w 1394"/>
                  <a:gd name="T1" fmla="*/ 2 h 1257"/>
                  <a:gd name="T2" fmla="*/ 1001 w 1394"/>
                  <a:gd name="T3" fmla="*/ 14 h 1257"/>
                  <a:gd name="T4" fmla="*/ 781 w 1394"/>
                  <a:gd name="T5" fmla="*/ 172 h 1257"/>
                  <a:gd name="T6" fmla="*/ 334 w 1394"/>
                  <a:gd name="T7" fmla="*/ 620 h 1257"/>
                  <a:gd name="T8" fmla="*/ 253 w 1394"/>
                  <a:gd name="T9" fmla="*/ 767 h 1257"/>
                  <a:gd name="T10" fmla="*/ 312 w 1394"/>
                  <a:gd name="T11" fmla="*/ 939 h 1257"/>
                  <a:gd name="T12" fmla="*/ 487 w 1394"/>
                  <a:gd name="T13" fmla="*/ 995 h 1257"/>
                  <a:gd name="T14" fmla="*/ 631 w 1394"/>
                  <a:gd name="T15" fmla="*/ 917 h 1257"/>
                  <a:gd name="T16" fmla="*/ 1122 w 1394"/>
                  <a:gd name="T17" fmla="*/ 426 h 1257"/>
                  <a:gd name="T18" fmla="*/ 1124 w 1394"/>
                  <a:gd name="T19" fmla="*/ 348 h 1257"/>
                  <a:gd name="T20" fmla="*/ 1046 w 1394"/>
                  <a:gd name="T21" fmla="*/ 349 h 1257"/>
                  <a:gd name="T22" fmla="*/ 554 w 1394"/>
                  <a:gd name="T23" fmla="*/ 840 h 1257"/>
                  <a:gd name="T24" fmla="*/ 468 w 1394"/>
                  <a:gd name="T25" fmla="*/ 889 h 1257"/>
                  <a:gd name="T26" fmla="*/ 389 w 1394"/>
                  <a:gd name="T27" fmla="*/ 862 h 1257"/>
                  <a:gd name="T28" fmla="*/ 360 w 1394"/>
                  <a:gd name="T29" fmla="*/ 784 h 1257"/>
                  <a:gd name="T30" fmla="*/ 411 w 1394"/>
                  <a:gd name="T31" fmla="*/ 696 h 1257"/>
                  <a:gd name="T32" fmla="*/ 858 w 1394"/>
                  <a:gd name="T33" fmla="*/ 249 h 1257"/>
                  <a:gd name="T34" fmla="*/ 1035 w 1394"/>
                  <a:gd name="T35" fmla="*/ 117 h 1257"/>
                  <a:gd name="T36" fmla="*/ 1178 w 1394"/>
                  <a:gd name="T37" fmla="*/ 161 h 1257"/>
                  <a:gd name="T38" fmla="*/ 1278 w 1394"/>
                  <a:gd name="T39" fmla="*/ 281 h 1257"/>
                  <a:gd name="T40" fmla="*/ 1272 w 1394"/>
                  <a:gd name="T41" fmla="*/ 353 h 1257"/>
                  <a:gd name="T42" fmla="*/ 1178 w 1394"/>
                  <a:gd name="T43" fmla="*/ 481 h 1257"/>
                  <a:gd name="T44" fmla="*/ 687 w 1394"/>
                  <a:gd name="T45" fmla="*/ 972 h 1257"/>
                  <a:gd name="T46" fmla="*/ 453 w 1394"/>
                  <a:gd name="T47" fmla="*/ 1128 h 1257"/>
                  <a:gd name="T48" fmla="*/ 230 w 1394"/>
                  <a:gd name="T49" fmla="*/ 1039 h 1257"/>
                  <a:gd name="T50" fmla="*/ 121 w 1394"/>
                  <a:gd name="T51" fmla="*/ 781 h 1257"/>
                  <a:gd name="T52" fmla="*/ 282 w 1394"/>
                  <a:gd name="T53" fmla="*/ 498 h 1257"/>
                  <a:gd name="T54" fmla="*/ 651 w 1394"/>
                  <a:gd name="T55" fmla="*/ 151 h 1257"/>
                  <a:gd name="T56" fmla="*/ 659 w 1394"/>
                  <a:gd name="T57" fmla="*/ 71 h 1257"/>
                  <a:gd name="T58" fmla="*/ 578 w 1394"/>
                  <a:gd name="T59" fmla="*/ 71 h 1257"/>
                  <a:gd name="T60" fmla="*/ 205 w 1394"/>
                  <a:gd name="T61" fmla="*/ 421 h 1257"/>
                  <a:gd name="T62" fmla="*/ 13 w 1394"/>
                  <a:gd name="T63" fmla="*/ 770 h 1257"/>
                  <a:gd name="T64" fmla="*/ 153 w 1394"/>
                  <a:gd name="T65" fmla="*/ 1116 h 1257"/>
                  <a:gd name="T66" fmla="*/ 476 w 1394"/>
                  <a:gd name="T67" fmla="*/ 1234 h 1257"/>
                  <a:gd name="T68" fmla="*/ 764 w 1394"/>
                  <a:gd name="T69" fmla="*/ 1049 h 1257"/>
                  <a:gd name="T70" fmla="*/ 1255 w 1394"/>
                  <a:gd name="T71" fmla="*/ 558 h 1257"/>
                  <a:gd name="T72" fmla="*/ 1373 w 1394"/>
                  <a:gd name="T73" fmla="*/ 393 h 1257"/>
                  <a:gd name="T74" fmla="*/ 1382 w 1394"/>
                  <a:gd name="T75" fmla="*/ 249 h 1257"/>
                  <a:gd name="T76" fmla="*/ 1255 w 1394"/>
                  <a:gd name="T77" fmla="*/ 84 h 1257"/>
                  <a:gd name="T78" fmla="*/ 1064 w 1394"/>
                  <a:gd name="T79" fmla="*/ 2 h 1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94" h="1257">
                    <a:moveTo>
                      <a:pt x="1064" y="2"/>
                    </a:moveTo>
                    <a:cubicBezTo>
                      <a:pt x="1043" y="3"/>
                      <a:pt x="1021" y="7"/>
                      <a:pt x="1001" y="14"/>
                    </a:cubicBezTo>
                    <a:cubicBezTo>
                      <a:pt x="919" y="41"/>
                      <a:pt x="850" y="103"/>
                      <a:pt x="781" y="172"/>
                    </a:cubicBezTo>
                    <a:cubicBezTo>
                      <a:pt x="711" y="242"/>
                      <a:pt x="348" y="606"/>
                      <a:pt x="334" y="620"/>
                    </a:cubicBezTo>
                    <a:cubicBezTo>
                      <a:pt x="294" y="659"/>
                      <a:pt x="262" y="709"/>
                      <a:pt x="253" y="767"/>
                    </a:cubicBezTo>
                    <a:cubicBezTo>
                      <a:pt x="244" y="824"/>
                      <a:pt x="262" y="889"/>
                      <a:pt x="312" y="939"/>
                    </a:cubicBezTo>
                    <a:cubicBezTo>
                      <a:pt x="363" y="990"/>
                      <a:pt x="430" y="1006"/>
                      <a:pt x="487" y="995"/>
                    </a:cubicBezTo>
                    <a:cubicBezTo>
                      <a:pt x="545" y="985"/>
                      <a:pt x="594" y="954"/>
                      <a:pt x="631" y="917"/>
                    </a:cubicBezTo>
                    <a:lnTo>
                      <a:pt x="1122" y="426"/>
                    </a:lnTo>
                    <a:cubicBezTo>
                      <a:pt x="1144" y="406"/>
                      <a:pt x="1144" y="368"/>
                      <a:pt x="1124" y="348"/>
                    </a:cubicBezTo>
                    <a:cubicBezTo>
                      <a:pt x="1103" y="327"/>
                      <a:pt x="1066" y="328"/>
                      <a:pt x="1046" y="349"/>
                    </a:cubicBezTo>
                    <a:lnTo>
                      <a:pt x="554" y="840"/>
                    </a:lnTo>
                    <a:cubicBezTo>
                      <a:pt x="531" y="863"/>
                      <a:pt x="497" y="883"/>
                      <a:pt x="468" y="889"/>
                    </a:cubicBezTo>
                    <a:cubicBezTo>
                      <a:pt x="439" y="894"/>
                      <a:pt x="416" y="889"/>
                      <a:pt x="389" y="862"/>
                    </a:cubicBezTo>
                    <a:cubicBezTo>
                      <a:pt x="360" y="834"/>
                      <a:pt x="355" y="811"/>
                      <a:pt x="360" y="784"/>
                    </a:cubicBezTo>
                    <a:cubicBezTo>
                      <a:pt x="364" y="756"/>
                      <a:pt x="383" y="724"/>
                      <a:pt x="411" y="696"/>
                    </a:cubicBezTo>
                    <a:cubicBezTo>
                      <a:pt x="424" y="683"/>
                      <a:pt x="788" y="319"/>
                      <a:pt x="858" y="249"/>
                    </a:cubicBezTo>
                    <a:cubicBezTo>
                      <a:pt x="923" y="184"/>
                      <a:pt x="986" y="134"/>
                      <a:pt x="1035" y="117"/>
                    </a:cubicBezTo>
                    <a:cubicBezTo>
                      <a:pt x="1085" y="100"/>
                      <a:pt x="1121" y="104"/>
                      <a:pt x="1178" y="161"/>
                    </a:cubicBezTo>
                    <a:cubicBezTo>
                      <a:pt x="1221" y="204"/>
                      <a:pt x="1266" y="242"/>
                      <a:pt x="1278" y="281"/>
                    </a:cubicBezTo>
                    <a:cubicBezTo>
                      <a:pt x="1284" y="300"/>
                      <a:pt x="1284" y="321"/>
                      <a:pt x="1272" y="353"/>
                    </a:cubicBezTo>
                    <a:cubicBezTo>
                      <a:pt x="1259" y="385"/>
                      <a:pt x="1231" y="428"/>
                      <a:pt x="1178" y="481"/>
                    </a:cubicBezTo>
                    <a:cubicBezTo>
                      <a:pt x="953" y="706"/>
                      <a:pt x="781" y="878"/>
                      <a:pt x="687" y="972"/>
                    </a:cubicBezTo>
                    <a:cubicBezTo>
                      <a:pt x="603" y="1056"/>
                      <a:pt x="523" y="1113"/>
                      <a:pt x="453" y="1128"/>
                    </a:cubicBezTo>
                    <a:cubicBezTo>
                      <a:pt x="383" y="1144"/>
                      <a:pt x="317" y="1127"/>
                      <a:pt x="230" y="1039"/>
                    </a:cubicBezTo>
                    <a:cubicBezTo>
                      <a:pt x="143" y="952"/>
                      <a:pt x="112" y="869"/>
                      <a:pt x="121" y="781"/>
                    </a:cubicBezTo>
                    <a:cubicBezTo>
                      <a:pt x="131" y="693"/>
                      <a:pt x="183" y="596"/>
                      <a:pt x="282" y="498"/>
                    </a:cubicBezTo>
                    <a:cubicBezTo>
                      <a:pt x="401" y="379"/>
                      <a:pt x="651" y="151"/>
                      <a:pt x="651" y="151"/>
                    </a:cubicBezTo>
                    <a:cubicBezTo>
                      <a:pt x="675" y="133"/>
                      <a:pt x="679" y="94"/>
                      <a:pt x="659" y="71"/>
                    </a:cubicBezTo>
                    <a:cubicBezTo>
                      <a:pt x="639" y="49"/>
                      <a:pt x="599" y="49"/>
                      <a:pt x="578" y="71"/>
                    </a:cubicBezTo>
                    <a:cubicBezTo>
                      <a:pt x="578" y="71"/>
                      <a:pt x="329" y="297"/>
                      <a:pt x="205" y="421"/>
                    </a:cubicBezTo>
                    <a:cubicBezTo>
                      <a:pt x="95" y="531"/>
                      <a:pt x="26" y="648"/>
                      <a:pt x="13" y="770"/>
                    </a:cubicBezTo>
                    <a:cubicBezTo>
                      <a:pt x="0" y="891"/>
                      <a:pt x="49" y="1012"/>
                      <a:pt x="153" y="1116"/>
                    </a:cubicBezTo>
                    <a:cubicBezTo>
                      <a:pt x="257" y="1220"/>
                      <a:pt x="370" y="1257"/>
                      <a:pt x="476" y="1234"/>
                    </a:cubicBezTo>
                    <a:cubicBezTo>
                      <a:pt x="582" y="1211"/>
                      <a:pt x="674" y="1139"/>
                      <a:pt x="764" y="1049"/>
                    </a:cubicBezTo>
                    <a:cubicBezTo>
                      <a:pt x="857" y="955"/>
                      <a:pt x="1030" y="783"/>
                      <a:pt x="1255" y="558"/>
                    </a:cubicBezTo>
                    <a:cubicBezTo>
                      <a:pt x="1314" y="498"/>
                      <a:pt x="1353" y="444"/>
                      <a:pt x="1373" y="393"/>
                    </a:cubicBezTo>
                    <a:cubicBezTo>
                      <a:pt x="1393" y="341"/>
                      <a:pt x="1394" y="291"/>
                      <a:pt x="1382" y="249"/>
                    </a:cubicBezTo>
                    <a:cubicBezTo>
                      <a:pt x="1356" y="165"/>
                      <a:pt x="1289" y="118"/>
                      <a:pt x="1255" y="84"/>
                    </a:cubicBezTo>
                    <a:cubicBezTo>
                      <a:pt x="1197" y="26"/>
                      <a:pt x="1129" y="0"/>
                      <a:pt x="1064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712516" y="6015835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최근본차량</a:t>
                </a:r>
                <a:endParaRPr lang="ko-KR" altLang="en-US" sz="6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8722442" y="5077544"/>
                <a:ext cx="5196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찜한 차량</a:t>
                </a:r>
                <a:endParaRPr lang="ko-KR" altLang="en-US" sz="6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673514" y="5560980"/>
                <a:ext cx="64633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관심차량비교</a:t>
                </a:r>
                <a:endParaRPr lang="ko-KR" altLang="en-US" sz="6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Area Chart"/>
              <p:cNvSpPr>
                <a:spLocks noChangeAspect="1" noEditPoints="1"/>
              </p:cNvSpPr>
              <p:nvPr/>
            </p:nvSpPr>
            <p:spPr bwMode="auto">
              <a:xfrm>
                <a:off x="8915454" y="5385169"/>
                <a:ext cx="161925" cy="160338"/>
              </a:xfrm>
              <a:custGeom>
                <a:avLst/>
                <a:gdLst>
                  <a:gd name="T0" fmla="*/ 1411 w 1411"/>
                  <a:gd name="T1" fmla="*/ 0 h 1396"/>
                  <a:gd name="T2" fmla="*/ 1014 w 1411"/>
                  <a:gd name="T3" fmla="*/ 468 h 1396"/>
                  <a:gd name="T4" fmla="*/ 639 w 1411"/>
                  <a:gd name="T5" fmla="*/ 360 h 1396"/>
                  <a:gd name="T6" fmla="*/ 259 w 1411"/>
                  <a:gd name="T7" fmla="*/ 631 h 1396"/>
                  <a:gd name="T8" fmla="*/ 0 w 1411"/>
                  <a:gd name="T9" fmla="*/ 565 h 1396"/>
                  <a:gd name="T10" fmla="*/ 0 w 1411"/>
                  <a:gd name="T11" fmla="*/ 1396 h 1396"/>
                  <a:gd name="T12" fmla="*/ 1411 w 1411"/>
                  <a:gd name="T13" fmla="*/ 1396 h 1396"/>
                  <a:gd name="T14" fmla="*/ 1411 w 1411"/>
                  <a:gd name="T15" fmla="*/ 0 h 1396"/>
                  <a:gd name="T16" fmla="*/ 778 w 1411"/>
                  <a:gd name="T17" fmla="*/ 702 h 1396"/>
                  <a:gd name="T18" fmla="*/ 829 w 1411"/>
                  <a:gd name="T19" fmla="*/ 724 h 1396"/>
                  <a:gd name="T20" fmla="*/ 1150 w 1411"/>
                  <a:gd name="T21" fmla="*/ 864 h 1396"/>
                  <a:gd name="T22" fmla="*/ 1151 w 1411"/>
                  <a:gd name="T23" fmla="*/ 864 h 1396"/>
                  <a:gd name="T24" fmla="*/ 1179 w 1411"/>
                  <a:gd name="T25" fmla="*/ 838 h 1396"/>
                  <a:gd name="T26" fmla="*/ 1302 w 1411"/>
                  <a:gd name="T27" fmla="*/ 714 h 1396"/>
                  <a:gd name="T28" fmla="*/ 1302 w 1411"/>
                  <a:gd name="T29" fmla="*/ 1288 h 1396"/>
                  <a:gd name="T30" fmla="*/ 108 w 1411"/>
                  <a:gd name="T31" fmla="*/ 1288 h 1396"/>
                  <a:gd name="T32" fmla="*/ 108 w 1411"/>
                  <a:gd name="T33" fmla="*/ 977 h 1396"/>
                  <a:gd name="T34" fmla="*/ 475 w 1411"/>
                  <a:gd name="T35" fmla="*/ 1069 h 1396"/>
                  <a:gd name="T36" fmla="*/ 510 w 1411"/>
                  <a:gd name="T37" fmla="*/ 1077 h 1396"/>
                  <a:gd name="T38" fmla="*/ 532 w 1411"/>
                  <a:gd name="T39" fmla="*/ 1048 h 1396"/>
                  <a:gd name="T40" fmla="*/ 778 w 1411"/>
                  <a:gd name="T41" fmla="*/ 702 h 1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11" h="1396">
                    <a:moveTo>
                      <a:pt x="1411" y="0"/>
                    </a:moveTo>
                    <a:lnTo>
                      <a:pt x="1014" y="468"/>
                    </a:lnTo>
                    <a:lnTo>
                      <a:pt x="639" y="360"/>
                    </a:lnTo>
                    <a:lnTo>
                      <a:pt x="259" y="631"/>
                    </a:lnTo>
                    <a:lnTo>
                      <a:pt x="0" y="565"/>
                    </a:lnTo>
                    <a:lnTo>
                      <a:pt x="0" y="1396"/>
                    </a:lnTo>
                    <a:lnTo>
                      <a:pt x="1411" y="1396"/>
                    </a:lnTo>
                    <a:lnTo>
                      <a:pt x="1411" y="0"/>
                    </a:lnTo>
                    <a:close/>
                    <a:moveTo>
                      <a:pt x="778" y="702"/>
                    </a:moveTo>
                    <a:lnTo>
                      <a:pt x="829" y="724"/>
                    </a:lnTo>
                    <a:lnTo>
                      <a:pt x="1150" y="864"/>
                    </a:lnTo>
                    <a:lnTo>
                      <a:pt x="1151" y="864"/>
                    </a:lnTo>
                    <a:lnTo>
                      <a:pt x="1179" y="838"/>
                    </a:lnTo>
                    <a:lnTo>
                      <a:pt x="1302" y="714"/>
                    </a:lnTo>
                    <a:lnTo>
                      <a:pt x="1302" y="1288"/>
                    </a:lnTo>
                    <a:lnTo>
                      <a:pt x="108" y="1288"/>
                    </a:lnTo>
                    <a:lnTo>
                      <a:pt x="108" y="977"/>
                    </a:lnTo>
                    <a:lnTo>
                      <a:pt x="475" y="1069"/>
                    </a:lnTo>
                    <a:lnTo>
                      <a:pt x="510" y="1077"/>
                    </a:lnTo>
                    <a:lnTo>
                      <a:pt x="532" y="1048"/>
                    </a:lnTo>
                    <a:lnTo>
                      <a:pt x="778" y="70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Clock"/>
              <p:cNvSpPr>
                <a:spLocks noChangeAspect="1" noEditPoints="1"/>
              </p:cNvSpPr>
              <p:nvPr/>
            </p:nvSpPr>
            <p:spPr bwMode="auto">
              <a:xfrm>
                <a:off x="8915454" y="5850741"/>
                <a:ext cx="161925" cy="161925"/>
              </a:xfrm>
              <a:custGeom>
                <a:avLst/>
                <a:gdLst>
                  <a:gd name="T0" fmla="*/ 333 w 667"/>
                  <a:gd name="T1" fmla="*/ 0 h 666"/>
                  <a:gd name="T2" fmla="*/ 0 w 667"/>
                  <a:gd name="T3" fmla="*/ 333 h 666"/>
                  <a:gd name="T4" fmla="*/ 333 w 667"/>
                  <a:gd name="T5" fmla="*/ 666 h 666"/>
                  <a:gd name="T6" fmla="*/ 667 w 667"/>
                  <a:gd name="T7" fmla="*/ 333 h 666"/>
                  <a:gd name="T8" fmla="*/ 333 w 667"/>
                  <a:gd name="T9" fmla="*/ 0 h 666"/>
                  <a:gd name="T10" fmla="*/ 333 w 667"/>
                  <a:gd name="T11" fmla="*/ 26 h 666"/>
                  <a:gd name="T12" fmla="*/ 640 w 667"/>
                  <a:gd name="T13" fmla="*/ 333 h 666"/>
                  <a:gd name="T14" fmla="*/ 333 w 667"/>
                  <a:gd name="T15" fmla="*/ 640 h 666"/>
                  <a:gd name="T16" fmla="*/ 27 w 667"/>
                  <a:gd name="T17" fmla="*/ 333 h 666"/>
                  <a:gd name="T18" fmla="*/ 333 w 667"/>
                  <a:gd name="T19" fmla="*/ 26 h 666"/>
                  <a:gd name="T20" fmla="*/ 333 w 667"/>
                  <a:gd name="T21" fmla="*/ 66 h 666"/>
                  <a:gd name="T22" fmla="*/ 320 w 667"/>
                  <a:gd name="T23" fmla="*/ 80 h 666"/>
                  <a:gd name="T24" fmla="*/ 320 w 667"/>
                  <a:gd name="T25" fmla="*/ 295 h 666"/>
                  <a:gd name="T26" fmla="*/ 293 w 667"/>
                  <a:gd name="T27" fmla="*/ 333 h 666"/>
                  <a:gd name="T28" fmla="*/ 297 w 667"/>
                  <a:gd name="T29" fmla="*/ 350 h 666"/>
                  <a:gd name="T30" fmla="*/ 217 w 667"/>
                  <a:gd name="T31" fmla="*/ 430 h 666"/>
                  <a:gd name="T32" fmla="*/ 236 w 667"/>
                  <a:gd name="T33" fmla="*/ 449 h 666"/>
                  <a:gd name="T34" fmla="*/ 316 w 667"/>
                  <a:gd name="T35" fmla="*/ 369 h 666"/>
                  <a:gd name="T36" fmla="*/ 333 w 667"/>
                  <a:gd name="T37" fmla="*/ 373 h 666"/>
                  <a:gd name="T38" fmla="*/ 373 w 667"/>
                  <a:gd name="T39" fmla="*/ 333 h 666"/>
                  <a:gd name="T40" fmla="*/ 347 w 667"/>
                  <a:gd name="T41" fmla="*/ 295 h 666"/>
                  <a:gd name="T42" fmla="*/ 347 w 667"/>
                  <a:gd name="T43" fmla="*/ 80 h 666"/>
                  <a:gd name="T44" fmla="*/ 333 w 667"/>
                  <a:gd name="T45" fmla="*/ 66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7" h="666">
                    <a:moveTo>
                      <a:pt x="333" y="0"/>
                    </a:moveTo>
                    <a:cubicBezTo>
                      <a:pt x="149" y="0"/>
                      <a:pt x="0" y="149"/>
                      <a:pt x="0" y="333"/>
                    </a:cubicBezTo>
                    <a:cubicBezTo>
                      <a:pt x="0" y="517"/>
                      <a:pt x="149" y="666"/>
                      <a:pt x="333" y="666"/>
                    </a:cubicBezTo>
                    <a:cubicBezTo>
                      <a:pt x="517" y="666"/>
                      <a:pt x="667" y="517"/>
                      <a:pt x="667" y="333"/>
                    </a:cubicBezTo>
                    <a:cubicBezTo>
                      <a:pt x="667" y="149"/>
                      <a:pt x="517" y="0"/>
                      <a:pt x="333" y="0"/>
                    </a:cubicBezTo>
                    <a:close/>
                    <a:moveTo>
                      <a:pt x="333" y="26"/>
                    </a:moveTo>
                    <a:cubicBezTo>
                      <a:pt x="503" y="26"/>
                      <a:pt x="640" y="163"/>
                      <a:pt x="640" y="333"/>
                    </a:cubicBezTo>
                    <a:cubicBezTo>
                      <a:pt x="640" y="503"/>
                      <a:pt x="503" y="640"/>
                      <a:pt x="333" y="640"/>
                    </a:cubicBezTo>
                    <a:cubicBezTo>
                      <a:pt x="164" y="640"/>
                      <a:pt x="27" y="503"/>
                      <a:pt x="27" y="333"/>
                    </a:cubicBezTo>
                    <a:cubicBezTo>
                      <a:pt x="27" y="163"/>
                      <a:pt x="164" y="26"/>
                      <a:pt x="333" y="26"/>
                    </a:cubicBezTo>
                    <a:close/>
                    <a:moveTo>
                      <a:pt x="333" y="66"/>
                    </a:moveTo>
                    <a:cubicBezTo>
                      <a:pt x="326" y="66"/>
                      <a:pt x="320" y="72"/>
                      <a:pt x="320" y="80"/>
                    </a:cubicBezTo>
                    <a:lnTo>
                      <a:pt x="320" y="295"/>
                    </a:lnTo>
                    <a:cubicBezTo>
                      <a:pt x="304" y="301"/>
                      <a:pt x="293" y="316"/>
                      <a:pt x="293" y="333"/>
                    </a:cubicBezTo>
                    <a:cubicBezTo>
                      <a:pt x="293" y="339"/>
                      <a:pt x="295" y="345"/>
                      <a:pt x="297" y="350"/>
                    </a:cubicBezTo>
                    <a:lnTo>
                      <a:pt x="217" y="430"/>
                    </a:lnTo>
                    <a:cubicBezTo>
                      <a:pt x="204" y="443"/>
                      <a:pt x="223" y="462"/>
                      <a:pt x="236" y="449"/>
                    </a:cubicBezTo>
                    <a:lnTo>
                      <a:pt x="316" y="369"/>
                    </a:lnTo>
                    <a:cubicBezTo>
                      <a:pt x="321" y="372"/>
                      <a:pt x="327" y="373"/>
                      <a:pt x="333" y="373"/>
                    </a:cubicBezTo>
                    <a:cubicBezTo>
                      <a:pt x="355" y="373"/>
                      <a:pt x="373" y="355"/>
                      <a:pt x="373" y="333"/>
                    </a:cubicBezTo>
                    <a:cubicBezTo>
                      <a:pt x="373" y="316"/>
                      <a:pt x="362" y="301"/>
                      <a:pt x="347" y="295"/>
                    </a:cubicBezTo>
                    <a:lnTo>
                      <a:pt x="347" y="80"/>
                    </a:lnTo>
                    <a:cubicBezTo>
                      <a:pt x="347" y="72"/>
                      <a:pt x="340" y="66"/>
                      <a:pt x="333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8961063" y="4916672"/>
                <a:ext cx="219932" cy="169277"/>
                <a:chOff x="1073282" y="5688296"/>
                <a:chExt cx="219932" cy="169277"/>
              </a:xfrm>
            </p:grpSpPr>
            <p:sp>
              <p:nvSpPr>
                <p:cNvPr id="106" name="타원 105"/>
                <p:cNvSpPr/>
                <p:nvPr/>
              </p:nvSpPr>
              <p:spPr>
                <a:xfrm>
                  <a:off x="1137460" y="5724963"/>
                  <a:ext cx="88900" cy="88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073282" y="5688296"/>
                  <a:ext cx="219932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solidFill>
                        <a:schemeClr val="bg1"/>
                      </a:solidFill>
                    </a:rPr>
                    <a:t>1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8719439" y="6305490"/>
                <a:ext cx="54984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TOP</a:t>
                </a:r>
                <a:endParaRPr lang="ko-KR" altLang="en-US" sz="800" dirty="0"/>
              </a:p>
            </p:txBody>
          </p:sp>
        </p:grpSp>
      </p:grpSp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사이트 접속시 첫 화면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2019.08.08</a:t>
            </a:r>
            <a:endParaRPr lang="ko-KR" altLang="en-US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94517"/>
              </p:ext>
            </p:extLst>
          </p:nvPr>
        </p:nvGraphicFramePr>
        <p:xfrm>
          <a:off x="9536723" y="1094899"/>
          <a:ext cx="2227381" cy="21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상단 우측 햄버거 메뉴 클릭시 화면</a:t>
                      </a:r>
                      <a:endParaRPr lang="ko-KR" altLang="en-US" sz="8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spc="-150" baseline="0" dirty="0" smtClean="0"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클릭시 레이어 사라짐</a:t>
                      </a: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광고 배너</a:t>
                      </a: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122475" y="1129727"/>
            <a:ext cx="7203253" cy="2547740"/>
            <a:chOff x="2122475" y="1129727"/>
            <a:chExt cx="7203253" cy="2547740"/>
          </a:xfrm>
        </p:grpSpPr>
        <p:grpSp>
          <p:nvGrpSpPr>
            <p:cNvPr id="98" name="그룹 97"/>
            <p:cNvGrpSpPr/>
            <p:nvPr/>
          </p:nvGrpSpPr>
          <p:grpSpPr>
            <a:xfrm>
              <a:off x="8973034" y="1351224"/>
              <a:ext cx="216024" cy="144016"/>
              <a:chOff x="7322853" y="898153"/>
              <a:chExt cx="216024" cy="144016"/>
            </a:xfrm>
          </p:grpSpPr>
          <p:cxnSp>
            <p:nvCxnSpPr>
              <p:cNvPr id="99" name="직선 연결선 98"/>
              <p:cNvCxnSpPr/>
              <p:nvPr/>
            </p:nvCxnSpPr>
            <p:spPr>
              <a:xfrm>
                <a:off x="7322853" y="898153"/>
                <a:ext cx="216024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7365268" y="970161"/>
                <a:ext cx="173609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7322853" y="1042169"/>
                <a:ext cx="216024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2122475" y="1211072"/>
              <a:ext cx="7203253" cy="2466395"/>
              <a:chOff x="2116591" y="1320879"/>
              <a:chExt cx="7203253" cy="2466395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116591" y="1320879"/>
                <a:ext cx="7203253" cy="246639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391321" y="1484390"/>
                <a:ext cx="101847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spc="-150" dirty="0" smtClean="0">
                    <a:latin typeface="+mn-ea"/>
                  </a:rPr>
                  <a:t>내차사기</a:t>
                </a:r>
                <a:endParaRPr lang="en-US" altLang="ko-KR" sz="1100" spc="-150" dirty="0" smtClean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900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기획</a:t>
                </a:r>
                <a:r>
                  <a:rPr lang="en-US" altLang="ko-KR" sz="900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/</a:t>
                </a:r>
                <a:r>
                  <a:rPr lang="ko-KR" altLang="en-US" sz="900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특가전</a:t>
                </a:r>
                <a:endParaRPr lang="en-US" altLang="ko-KR" sz="900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900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낙찰차량 전용몰</a:t>
                </a:r>
                <a:endParaRPr lang="en-US" altLang="ko-KR" sz="900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900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프리미엄몰</a:t>
                </a:r>
                <a:endParaRPr lang="en-US" altLang="ko-KR" sz="900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900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스마트매칭</a:t>
                </a:r>
                <a:endParaRPr lang="en-US" altLang="ko-KR" sz="900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900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관심차량비교</a:t>
                </a:r>
                <a:endParaRPr lang="en-US" altLang="ko-KR" sz="9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289666" y="1488415"/>
                <a:ext cx="1018477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spc="-150" dirty="0" smtClean="0">
                    <a:latin typeface="+mn-ea"/>
                  </a:rPr>
                  <a:t>내차팔기</a:t>
                </a:r>
                <a:endParaRPr lang="en-US" altLang="ko-KR" sz="1100" spc="-150" dirty="0" smtClean="0"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900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방문평가 판매</a:t>
                </a:r>
                <a:endParaRPr lang="en-US" altLang="ko-KR" sz="900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900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셀프등록 판매</a:t>
                </a:r>
                <a:endParaRPr lang="en-US" altLang="ko-KR" sz="900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900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무평가 판매</a:t>
                </a:r>
                <a:endParaRPr lang="en-US" altLang="ko-KR" sz="9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70631" y="1489686"/>
                <a:ext cx="1018477" cy="31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spc="-150" dirty="0" smtClean="0">
                    <a:latin typeface="+mn-ea"/>
                  </a:rPr>
                  <a:t>시세조회</a:t>
                </a:r>
                <a:endParaRPr lang="en-US" altLang="ko-KR" sz="9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062441" y="1482735"/>
                <a:ext cx="1018477" cy="31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spc="-150" dirty="0" smtClean="0">
                    <a:latin typeface="+mn-ea"/>
                  </a:rPr>
                  <a:t>홈서비스</a:t>
                </a:r>
                <a:endParaRPr lang="en-US" altLang="ko-KR" sz="1100" spc="-150" dirty="0" smtClean="0">
                  <a:latin typeface="+mn-ea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917838" y="1482735"/>
                <a:ext cx="1018477" cy="31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100" spc="-150" dirty="0" smtClean="0">
                    <a:latin typeface="+mn-ea"/>
                  </a:rPr>
                  <a:t>오토옥션</a:t>
                </a:r>
                <a:endParaRPr lang="ko-KR" altLang="en-US" sz="900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976863" y="1217722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889837" y="1129727"/>
              <a:ext cx="158262" cy="1582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940" y="2849114"/>
              <a:ext cx="3224195" cy="672086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6" y="2849113"/>
              <a:ext cx="3224195" cy="672086"/>
            </a:xfrm>
            <a:prstGeom prst="rect">
              <a:avLst/>
            </a:prstGeom>
          </p:spPr>
        </p:pic>
        <p:sp>
          <p:nvSpPr>
            <p:cNvPr id="63" name="직사각형 62"/>
            <p:cNvSpPr/>
            <p:nvPr/>
          </p:nvSpPr>
          <p:spPr>
            <a:xfrm>
              <a:off x="4534067" y="2740611"/>
              <a:ext cx="158262" cy="1582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207687" y="2740611"/>
              <a:ext cx="158262" cy="1582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068325" y="2396613"/>
              <a:ext cx="3801061" cy="231312"/>
              <a:chOff x="5186782" y="2595001"/>
              <a:chExt cx="3801061" cy="231312"/>
            </a:xfrm>
          </p:grpSpPr>
          <p:sp>
            <p:nvSpPr>
              <p:cNvPr id="55" name="Button"/>
              <p:cNvSpPr/>
              <p:nvPr/>
            </p:nvSpPr>
            <p:spPr>
              <a:xfrm>
                <a:off x="6712445" y="2624729"/>
                <a:ext cx="672536" cy="185835"/>
              </a:xfrm>
              <a:prstGeom prst="roundRect">
                <a:avLst>
                  <a:gd name="adj" fmla="val 11182"/>
                </a:avLst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91440" rIns="128016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smtClean="0">
                    <a:solidFill>
                      <a:schemeClr val="tx1"/>
                    </a:solidFill>
                  </a:rPr>
                  <a:t>로그인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Button"/>
              <p:cNvSpPr/>
              <p:nvPr/>
            </p:nvSpPr>
            <p:spPr>
              <a:xfrm>
                <a:off x="7490415" y="2612828"/>
                <a:ext cx="672536" cy="185835"/>
              </a:xfrm>
              <a:prstGeom prst="roundRect">
                <a:avLst>
                  <a:gd name="adj" fmla="val 11182"/>
                </a:avLst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91440" rIns="128016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tx1"/>
                    </a:solidFill>
                  </a:rPr>
                  <a:t>회원가입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Button"/>
              <p:cNvSpPr/>
              <p:nvPr/>
            </p:nvSpPr>
            <p:spPr>
              <a:xfrm>
                <a:off x="8315307" y="2611950"/>
                <a:ext cx="672536" cy="185835"/>
              </a:xfrm>
              <a:prstGeom prst="roundRect">
                <a:avLst>
                  <a:gd name="adj" fmla="val 11182"/>
                </a:avLst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91440" rIns="128016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 dirty="0" smtClean="0">
                    <a:solidFill>
                      <a:schemeClr val="tx1"/>
                    </a:solidFill>
                  </a:rPr>
                  <a:t>고객센터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5186782" y="2595001"/>
                <a:ext cx="6655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pc="-150" dirty="0" smtClean="0"/>
                  <a:t>매매가이드</a:t>
                </a:r>
                <a:endParaRPr lang="ko-KR" altLang="en-US" sz="900" spc="-15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942875" y="2595481"/>
                <a:ext cx="4732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pc="-150" dirty="0" smtClean="0"/>
                  <a:t>이벤트</a:t>
                </a:r>
                <a:endParaRPr lang="ko-KR" altLang="en-US" sz="900" spc="-150" dirty="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6960485" y="1371478"/>
              <a:ext cx="105972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spc="-150" dirty="0" smtClean="0">
                  <a:latin typeface="+mn-ea"/>
                </a:rPr>
                <a:t>프라이싱시스템</a:t>
              </a:r>
              <a:endParaRPr lang="ko-KR" altLang="en-US" sz="9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5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442292" y="1102930"/>
            <a:ext cx="8877553" cy="5272470"/>
            <a:chOff x="442292" y="1102930"/>
            <a:chExt cx="8877553" cy="5450270"/>
          </a:xfrm>
        </p:grpSpPr>
        <p:grpSp>
          <p:nvGrpSpPr>
            <p:cNvPr id="68" name="그룹 67"/>
            <p:cNvGrpSpPr/>
            <p:nvPr/>
          </p:nvGrpSpPr>
          <p:grpSpPr>
            <a:xfrm>
              <a:off x="8973034" y="1351224"/>
              <a:ext cx="216024" cy="144016"/>
              <a:chOff x="7322853" y="898153"/>
              <a:chExt cx="216024" cy="144016"/>
            </a:xfrm>
          </p:grpSpPr>
          <p:cxnSp>
            <p:nvCxnSpPr>
              <p:cNvPr id="123" name="직선 연결선 122"/>
              <p:cNvCxnSpPr/>
              <p:nvPr/>
            </p:nvCxnSpPr>
            <p:spPr>
              <a:xfrm>
                <a:off x="7322853" y="898153"/>
                <a:ext cx="216024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7365268" y="970161"/>
                <a:ext cx="173609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7322853" y="1042169"/>
                <a:ext cx="216024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/>
            <p:cNvGrpSpPr/>
            <p:nvPr/>
          </p:nvGrpSpPr>
          <p:grpSpPr>
            <a:xfrm>
              <a:off x="442292" y="1102930"/>
              <a:ext cx="5749449" cy="456710"/>
              <a:chOff x="603750" y="1173253"/>
              <a:chExt cx="5749449" cy="456710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2765517" y="1391935"/>
                <a:ext cx="5693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내차사기</a:t>
                </a:r>
                <a:endParaRPr lang="ko-KR" altLang="en-US" sz="9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pic>
            <p:nvPicPr>
              <p:cNvPr id="118" name="그림 1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750" y="1173253"/>
                <a:ext cx="1431240" cy="428712"/>
              </a:xfrm>
              <a:prstGeom prst="rect">
                <a:avLst/>
              </a:prstGeom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514440" y="1391347"/>
                <a:ext cx="5693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내차팔기</a:t>
                </a:r>
                <a:endParaRPr lang="ko-KR" altLang="en-US" sz="9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263363" y="1391347"/>
                <a:ext cx="5693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시세조회</a:t>
                </a:r>
                <a:endParaRPr lang="ko-KR" altLang="en-US" sz="9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012286" y="1391202"/>
                <a:ext cx="569387" cy="238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홈서비스</a:t>
                </a:r>
                <a:endParaRPr lang="ko-KR" altLang="en-US" sz="9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783812" y="1391347"/>
                <a:ext cx="569387" cy="238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spc="-150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오토옥션</a:t>
                </a:r>
                <a:endParaRPr lang="ko-KR" altLang="en-US" sz="9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792" y="1607791"/>
              <a:ext cx="8841053" cy="2632913"/>
              <a:chOff x="478792" y="1607791"/>
              <a:chExt cx="8841053" cy="3446584"/>
            </a:xfrm>
          </p:grpSpPr>
          <p:pic>
            <p:nvPicPr>
              <p:cNvPr id="115" name="그림 11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420" b="20301"/>
              <a:stretch/>
            </p:blipFill>
            <p:spPr>
              <a:xfrm>
                <a:off x="478792" y="1607791"/>
                <a:ext cx="8841053" cy="3446584"/>
              </a:xfrm>
              <a:prstGeom prst="rect">
                <a:avLst/>
              </a:prstGeom>
            </p:spPr>
          </p:pic>
          <p:sp>
            <p:nvSpPr>
              <p:cNvPr id="116" name="직사각형 115"/>
              <p:cNvSpPr/>
              <p:nvPr/>
            </p:nvSpPr>
            <p:spPr bwMode="auto">
              <a:xfrm>
                <a:off x="507113" y="1613949"/>
                <a:ext cx="8812732" cy="3440426"/>
              </a:xfrm>
              <a:prstGeom prst="rect">
                <a:avLst/>
              </a:prstGeom>
              <a:solidFill>
                <a:schemeClr val="accent5">
                  <a:lumMod val="75000"/>
                  <a:alpha val="26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spc="-150" dirty="0">
                  <a:solidFill>
                    <a:srgbClr val="262626"/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7139" y="4943179"/>
              <a:ext cx="2183788" cy="111852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1601163" y="4990411"/>
              <a:ext cx="27621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spc="-150" dirty="0">
                  <a:latin typeface="+mn-ea"/>
                </a:rPr>
                <a:t>소중한 내 차</a:t>
              </a:r>
              <a:r>
                <a:rPr lang="en-US" altLang="ko-KR" sz="1100" spc="-150" dirty="0">
                  <a:latin typeface="+mn-ea"/>
                </a:rPr>
                <a:t>, </a:t>
              </a:r>
              <a:r>
                <a:rPr lang="ko-KR" altLang="en-US" sz="1100" spc="-150" dirty="0">
                  <a:latin typeface="+mn-ea"/>
                </a:rPr>
                <a:t>믿고 사는 현대 오토벨</a:t>
              </a:r>
              <a:endParaRPr lang="en-US" altLang="ko-KR" sz="1100" spc="-15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spc="-150" dirty="0">
                  <a:latin typeface="+mn-ea"/>
                </a:rPr>
                <a:t>소중한 내 차</a:t>
              </a:r>
              <a:r>
                <a:rPr lang="en-US" altLang="ko-KR" sz="1100" spc="-150" dirty="0">
                  <a:latin typeface="+mn-ea"/>
                </a:rPr>
                <a:t>, </a:t>
              </a:r>
              <a:r>
                <a:rPr lang="ko-KR" altLang="en-US" sz="1100" spc="-150" dirty="0">
                  <a:latin typeface="+mn-ea"/>
                </a:rPr>
                <a:t>믿고 맡기는 현대 오토벨</a:t>
              </a:r>
              <a:endParaRPr lang="en-US" altLang="ko-KR" sz="1100" spc="-15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차를 </a:t>
              </a:r>
              <a:r>
                <a:rPr lang="ko-KR" altLang="en-US" sz="9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살 때도</a:t>
              </a:r>
              <a:r>
                <a:rPr lang="en-US" altLang="ko-KR" sz="9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9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팔 때도</a:t>
              </a:r>
              <a:endPara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현대자동차 그룹의 중고차 전문 브랜드는 다릅니다</a:t>
              </a:r>
              <a:r>
                <a:rPr lang="en-US" altLang="ko-KR" sz="9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.</a:t>
              </a: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2751667" y="4240704"/>
              <a:ext cx="4566465" cy="512667"/>
              <a:chOff x="2751667" y="4240704"/>
              <a:chExt cx="4566465" cy="512667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2751667" y="4240704"/>
                <a:ext cx="4566465" cy="512667"/>
              </a:xfrm>
              <a:prstGeom prst="rect">
                <a:avLst/>
              </a:prstGeom>
              <a:solidFill>
                <a:srgbClr val="004B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/>
              <p:cNvGrpSpPr/>
              <p:nvPr/>
            </p:nvGrpSpPr>
            <p:grpSpPr>
              <a:xfrm>
                <a:off x="3352982" y="4400881"/>
                <a:ext cx="183146" cy="186272"/>
                <a:chOff x="413370" y="1946584"/>
                <a:chExt cx="183146" cy="186272"/>
              </a:xfrm>
              <a:noFill/>
            </p:grpSpPr>
            <p:sp>
              <p:nvSpPr>
                <p:cNvPr id="113" name="타원 112"/>
                <p:cNvSpPr/>
                <p:nvPr/>
              </p:nvSpPr>
              <p:spPr bwMode="auto">
                <a:xfrm>
                  <a:off x="413370" y="1946584"/>
                  <a:ext cx="150268" cy="150268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Calibri" pitchFamily="34" charset="0"/>
                  </a:endParaRPr>
                </a:p>
              </p:txBody>
            </p:sp>
            <p:cxnSp>
              <p:nvCxnSpPr>
                <p:cNvPr id="114" name="직선 연결선 113"/>
                <p:cNvCxnSpPr>
                  <a:stCxn id="113" idx="5"/>
                </p:cNvCxnSpPr>
                <p:nvPr/>
              </p:nvCxnSpPr>
              <p:spPr>
                <a:xfrm>
                  <a:off x="541632" y="2074846"/>
                  <a:ext cx="54884" cy="5801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직사각형 109"/>
              <p:cNvSpPr/>
              <p:nvPr/>
            </p:nvSpPr>
            <p:spPr bwMode="auto">
              <a:xfrm>
                <a:off x="3631512" y="4374235"/>
                <a:ext cx="1079271" cy="230635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b="1" spc="-150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모델명 또는 제조사</a:t>
                </a:r>
                <a:endParaRPr lang="ko-KR" altLang="en-US" sz="900" spc="-150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3270739" y="4645898"/>
                <a:ext cx="2639867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Button"/>
              <p:cNvSpPr/>
              <p:nvPr/>
            </p:nvSpPr>
            <p:spPr>
              <a:xfrm>
                <a:off x="6112015" y="4375862"/>
                <a:ext cx="870234" cy="263808"/>
              </a:xfrm>
              <a:prstGeom prst="roundRect">
                <a:avLst>
                  <a:gd name="adj" fmla="val 11182"/>
                </a:avLst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91440" rIns="128016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spc="-150">
                    <a:solidFill>
                      <a:schemeClr val="tx1"/>
                    </a:solidFill>
                  </a:rPr>
                  <a:t>차량모두보기</a:t>
                </a:r>
                <a:endParaRPr lang="en-US" sz="900" spc="-1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673513" y="4753371"/>
              <a:ext cx="646332" cy="1799829"/>
              <a:chOff x="8673513" y="4753371"/>
              <a:chExt cx="646332" cy="1799829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8673513" y="4753371"/>
                <a:ext cx="646331" cy="17998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Attachment"/>
              <p:cNvSpPr>
                <a:spLocks noChangeAspect="1"/>
              </p:cNvSpPr>
              <p:nvPr/>
            </p:nvSpPr>
            <p:spPr bwMode="auto">
              <a:xfrm>
                <a:off x="8917041" y="4896392"/>
                <a:ext cx="160338" cy="147638"/>
              </a:xfrm>
              <a:custGeom>
                <a:avLst/>
                <a:gdLst>
                  <a:gd name="T0" fmla="*/ 1064 w 1394"/>
                  <a:gd name="T1" fmla="*/ 2 h 1257"/>
                  <a:gd name="T2" fmla="*/ 1001 w 1394"/>
                  <a:gd name="T3" fmla="*/ 14 h 1257"/>
                  <a:gd name="T4" fmla="*/ 781 w 1394"/>
                  <a:gd name="T5" fmla="*/ 172 h 1257"/>
                  <a:gd name="T6" fmla="*/ 334 w 1394"/>
                  <a:gd name="T7" fmla="*/ 620 h 1257"/>
                  <a:gd name="T8" fmla="*/ 253 w 1394"/>
                  <a:gd name="T9" fmla="*/ 767 h 1257"/>
                  <a:gd name="T10" fmla="*/ 312 w 1394"/>
                  <a:gd name="T11" fmla="*/ 939 h 1257"/>
                  <a:gd name="T12" fmla="*/ 487 w 1394"/>
                  <a:gd name="T13" fmla="*/ 995 h 1257"/>
                  <a:gd name="T14" fmla="*/ 631 w 1394"/>
                  <a:gd name="T15" fmla="*/ 917 h 1257"/>
                  <a:gd name="T16" fmla="*/ 1122 w 1394"/>
                  <a:gd name="T17" fmla="*/ 426 h 1257"/>
                  <a:gd name="T18" fmla="*/ 1124 w 1394"/>
                  <a:gd name="T19" fmla="*/ 348 h 1257"/>
                  <a:gd name="T20" fmla="*/ 1046 w 1394"/>
                  <a:gd name="T21" fmla="*/ 349 h 1257"/>
                  <a:gd name="T22" fmla="*/ 554 w 1394"/>
                  <a:gd name="T23" fmla="*/ 840 h 1257"/>
                  <a:gd name="T24" fmla="*/ 468 w 1394"/>
                  <a:gd name="T25" fmla="*/ 889 h 1257"/>
                  <a:gd name="T26" fmla="*/ 389 w 1394"/>
                  <a:gd name="T27" fmla="*/ 862 h 1257"/>
                  <a:gd name="T28" fmla="*/ 360 w 1394"/>
                  <a:gd name="T29" fmla="*/ 784 h 1257"/>
                  <a:gd name="T30" fmla="*/ 411 w 1394"/>
                  <a:gd name="T31" fmla="*/ 696 h 1257"/>
                  <a:gd name="T32" fmla="*/ 858 w 1394"/>
                  <a:gd name="T33" fmla="*/ 249 h 1257"/>
                  <a:gd name="T34" fmla="*/ 1035 w 1394"/>
                  <a:gd name="T35" fmla="*/ 117 h 1257"/>
                  <a:gd name="T36" fmla="*/ 1178 w 1394"/>
                  <a:gd name="T37" fmla="*/ 161 h 1257"/>
                  <a:gd name="T38" fmla="*/ 1278 w 1394"/>
                  <a:gd name="T39" fmla="*/ 281 h 1257"/>
                  <a:gd name="T40" fmla="*/ 1272 w 1394"/>
                  <a:gd name="T41" fmla="*/ 353 h 1257"/>
                  <a:gd name="T42" fmla="*/ 1178 w 1394"/>
                  <a:gd name="T43" fmla="*/ 481 h 1257"/>
                  <a:gd name="T44" fmla="*/ 687 w 1394"/>
                  <a:gd name="T45" fmla="*/ 972 h 1257"/>
                  <a:gd name="T46" fmla="*/ 453 w 1394"/>
                  <a:gd name="T47" fmla="*/ 1128 h 1257"/>
                  <a:gd name="T48" fmla="*/ 230 w 1394"/>
                  <a:gd name="T49" fmla="*/ 1039 h 1257"/>
                  <a:gd name="T50" fmla="*/ 121 w 1394"/>
                  <a:gd name="T51" fmla="*/ 781 h 1257"/>
                  <a:gd name="T52" fmla="*/ 282 w 1394"/>
                  <a:gd name="T53" fmla="*/ 498 h 1257"/>
                  <a:gd name="T54" fmla="*/ 651 w 1394"/>
                  <a:gd name="T55" fmla="*/ 151 h 1257"/>
                  <a:gd name="T56" fmla="*/ 659 w 1394"/>
                  <a:gd name="T57" fmla="*/ 71 h 1257"/>
                  <a:gd name="T58" fmla="*/ 578 w 1394"/>
                  <a:gd name="T59" fmla="*/ 71 h 1257"/>
                  <a:gd name="T60" fmla="*/ 205 w 1394"/>
                  <a:gd name="T61" fmla="*/ 421 h 1257"/>
                  <a:gd name="T62" fmla="*/ 13 w 1394"/>
                  <a:gd name="T63" fmla="*/ 770 h 1257"/>
                  <a:gd name="T64" fmla="*/ 153 w 1394"/>
                  <a:gd name="T65" fmla="*/ 1116 h 1257"/>
                  <a:gd name="T66" fmla="*/ 476 w 1394"/>
                  <a:gd name="T67" fmla="*/ 1234 h 1257"/>
                  <a:gd name="T68" fmla="*/ 764 w 1394"/>
                  <a:gd name="T69" fmla="*/ 1049 h 1257"/>
                  <a:gd name="T70" fmla="*/ 1255 w 1394"/>
                  <a:gd name="T71" fmla="*/ 558 h 1257"/>
                  <a:gd name="T72" fmla="*/ 1373 w 1394"/>
                  <a:gd name="T73" fmla="*/ 393 h 1257"/>
                  <a:gd name="T74" fmla="*/ 1382 w 1394"/>
                  <a:gd name="T75" fmla="*/ 249 h 1257"/>
                  <a:gd name="T76" fmla="*/ 1255 w 1394"/>
                  <a:gd name="T77" fmla="*/ 84 h 1257"/>
                  <a:gd name="T78" fmla="*/ 1064 w 1394"/>
                  <a:gd name="T79" fmla="*/ 2 h 1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94" h="1257">
                    <a:moveTo>
                      <a:pt x="1064" y="2"/>
                    </a:moveTo>
                    <a:cubicBezTo>
                      <a:pt x="1043" y="3"/>
                      <a:pt x="1021" y="7"/>
                      <a:pt x="1001" y="14"/>
                    </a:cubicBezTo>
                    <a:cubicBezTo>
                      <a:pt x="919" y="41"/>
                      <a:pt x="850" y="103"/>
                      <a:pt x="781" y="172"/>
                    </a:cubicBezTo>
                    <a:cubicBezTo>
                      <a:pt x="711" y="242"/>
                      <a:pt x="348" y="606"/>
                      <a:pt x="334" y="620"/>
                    </a:cubicBezTo>
                    <a:cubicBezTo>
                      <a:pt x="294" y="659"/>
                      <a:pt x="262" y="709"/>
                      <a:pt x="253" y="767"/>
                    </a:cubicBezTo>
                    <a:cubicBezTo>
                      <a:pt x="244" y="824"/>
                      <a:pt x="262" y="889"/>
                      <a:pt x="312" y="939"/>
                    </a:cubicBezTo>
                    <a:cubicBezTo>
                      <a:pt x="363" y="990"/>
                      <a:pt x="430" y="1006"/>
                      <a:pt x="487" y="995"/>
                    </a:cubicBezTo>
                    <a:cubicBezTo>
                      <a:pt x="545" y="985"/>
                      <a:pt x="594" y="954"/>
                      <a:pt x="631" y="917"/>
                    </a:cubicBezTo>
                    <a:lnTo>
                      <a:pt x="1122" y="426"/>
                    </a:lnTo>
                    <a:cubicBezTo>
                      <a:pt x="1144" y="406"/>
                      <a:pt x="1144" y="368"/>
                      <a:pt x="1124" y="348"/>
                    </a:cubicBezTo>
                    <a:cubicBezTo>
                      <a:pt x="1103" y="327"/>
                      <a:pt x="1066" y="328"/>
                      <a:pt x="1046" y="349"/>
                    </a:cubicBezTo>
                    <a:lnTo>
                      <a:pt x="554" y="840"/>
                    </a:lnTo>
                    <a:cubicBezTo>
                      <a:pt x="531" y="863"/>
                      <a:pt x="497" y="883"/>
                      <a:pt x="468" y="889"/>
                    </a:cubicBezTo>
                    <a:cubicBezTo>
                      <a:pt x="439" y="894"/>
                      <a:pt x="416" y="889"/>
                      <a:pt x="389" y="862"/>
                    </a:cubicBezTo>
                    <a:cubicBezTo>
                      <a:pt x="360" y="834"/>
                      <a:pt x="355" y="811"/>
                      <a:pt x="360" y="784"/>
                    </a:cubicBezTo>
                    <a:cubicBezTo>
                      <a:pt x="364" y="756"/>
                      <a:pt x="383" y="724"/>
                      <a:pt x="411" y="696"/>
                    </a:cubicBezTo>
                    <a:cubicBezTo>
                      <a:pt x="424" y="683"/>
                      <a:pt x="788" y="319"/>
                      <a:pt x="858" y="249"/>
                    </a:cubicBezTo>
                    <a:cubicBezTo>
                      <a:pt x="923" y="184"/>
                      <a:pt x="986" y="134"/>
                      <a:pt x="1035" y="117"/>
                    </a:cubicBezTo>
                    <a:cubicBezTo>
                      <a:pt x="1085" y="100"/>
                      <a:pt x="1121" y="104"/>
                      <a:pt x="1178" y="161"/>
                    </a:cubicBezTo>
                    <a:cubicBezTo>
                      <a:pt x="1221" y="204"/>
                      <a:pt x="1266" y="242"/>
                      <a:pt x="1278" y="281"/>
                    </a:cubicBezTo>
                    <a:cubicBezTo>
                      <a:pt x="1284" y="300"/>
                      <a:pt x="1284" y="321"/>
                      <a:pt x="1272" y="353"/>
                    </a:cubicBezTo>
                    <a:cubicBezTo>
                      <a:pt x="1259" y="385"/>
                      <a:pt x="1231" y="428"/>
                      <a:pt x="1178" y="481"/>
                    </a:cubicBezTo>
                    <a:cubicBezTo>
                      <a:pt x="953" y="706"/>
                      <a:pt x="781" y="878"/>
                      <a:pt x="687" y="972"/>
                    </a:cubicBezTo>
                    <a:cubicBezTo>
                      <a:pt x="603" y="1056"/>
                      <a:pt x="523" y="1113"/>
                      <a:pt x="453" y="1128"/>
                    </a:cubicBezTo>
                    <a:cubicBezTo>
                      <a:pt x="383" y="1144"/>
                      <a:pt x="317" y="1127"/>
                      <a:pt x="230" y="1039"/>
                    </a:cubicBezTo>
                    <a:cubicBezTo>
                      <a:pt x="143" y="952"/>
                      <a:pt x="112" y="869"/>
                      <a:pt x="121" y="781"/>
                    </a:cubicBezTo>
                    <a:cubicBezTo>
                      <a:pt x="131" y="693"/>
                      <a:pt x="183" y="596"/>
                      <a:pt x="282" y="498"/>
                    </a:cubicBezTo>
                    <a:cubicBezTo>
                      <a:pt x="401" y="379"/>
                      <a:pt x="651" y="151"/>
                      <a:pt x="651" y="151"/>
                    </a:cubicBezTo>
                    <a:cubicBezTo>
                      <a:pt x="675" y="133"/>
                      <a:pt x="679" y="94"/>
                      <a:pt x="659" y="71"/>
                    </a:cubicBezTo>
                    <a:cubicBezTo>
                      <a:pt x="639" y="49"/>
                      <a:pt x="599" y="49"/>
                      <a:pt x="578" y="71"/>
                    </a:cubicBezTo>
                    <a:cubicBezTo>
                      <a:pt x="578" y="71"/>
                      <a:pt x="329" y="297"/>
                      <a:pt x="205" y="421"/>
                    </a:cubicBezTo>
                    <a:cubicBezTo>
                      <a:pt x="95" y="531"/>
                      <a:pt x="26" y="648"/>
                      <a:pt x="13" y="770"/>
                    </a:cubicBezTo>
                    <a:cubicBezTo>
                      <a:pt x="0" y="891"/>
                      <a:pt x="49" y="1012"/>
                      <a:pt x="153" y="1116"/>
                    </a:cubicBezTo>
                    <a:cubicBezTo>
                      <a:pt x="257" y="1220"/>
                      <a:pt x="370" y="1257"/>
                      <a:pt x="476" y="1234"/>
                    </a:cubicBezTo>
                    <a:cubicBezTo>
                      <a:pt x="582" y="1211"/>
                      <a:pt x="674" y="1139"/>
                      <a:pt x="764" y="1049"/>
                    </a:cubicBezTo>
                    <a:cubicBezTo>
                      <a:pt x="857" y="955"/>
                      <a:pt x="1030" y="783"/>
                      <a:pt x="1255" y="558"/>
                    </a:cubicBezTo>
                    <a:cubicBezTo>
                      <a:pt x="1314" y="498"/>
                      <a:pt x="1353" y="444"/>
                      <a:pt x="1373" y="393"/>
                    </a:cubicBezTo>
                    <a:cubicBezTo>
                      <a:pt x="1393" y="341"/>
                      <a:pt x="1394" y="291"/>
                      <a:pt x="1382" y="249"/>
                    </a:cubicBezTo>
                    <a:cubicBezTo>
                      <a:pt x="1356" y="165"/>
                      <a:pt x="1289" y="118"/>
                      <a:pt x="1255" y="84"/>
                    </a:cubicBezTo>
                    <a:cubicBezTo>
                      <a:pt x="1197" y="26"/>
                      <a:pt x="1129" y="0"/>
                      <a:pt x="1064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8712516" y="6015835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최근본차량</a:t>
                </a:r>
                <a:endParaRPr lang="ko-KR" altLang="en-US" sz="6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722442" y="5077544"/>
                <a:ext cx="5196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찜한 차량</a:t>
                </a:r>
                <a:endParaRPr lang="ko-KR" altLang="en-US" sz="6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673514" y="5560980"/>
                <a:ext cx="64633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</a:rPr>
                  <a:t>관심차량비교</a:t>
                </a:r>
                <a:endParaRPr lang="ko-KR" altLang="en-US" sz="6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Area Chart"/>
              <p:cNvSpPr>
                <a:spLocks noChangeAspect="1" noEditPoints="1"/>
              </p:cNvSpPr>
              <p:nvPr/>
            </p:nvSpPr>
            <p:spPr bwMode="auto">
              <a:xfrm>
                <a:off x="8915454" y="5385169"/>
                <a:ext cx="161925" cy="160338"/>
              </a:xfrm>
              <a:custGeom>
                <a:avLst/>
                <a:gdLst>
                  <a:gd name="T0" fmla="*/ 1411 w 1411"/>
                  <a:gd name="T1" fmla="*/ 0 h 1396"/>
                  <a:gd name="T2" fmla="*/ 1014 w 1411"/>
                  <a:gd name="T3" fmla="*/ 468 h 1396"/>
                  <a:gd name="T4" fmla="*/ 639 w 1411"/>
                  <a:gd name="T5" fmla="*/ 360 h 1396"/>
                  <a:gd name="T6" fmla="*/ 259 w 1411"/>
                  <a:gd name="T7" fmla="*/ 631 h 1396"/>
                  <a:gd name="T8" fmla="*/ 0 w 1411"/>
                  <a:gd name="T9" fmla="*/ 565 h 1396"/>
                  <a:gd name="T10" fmla="*/ 0 w 1411"/>
                  <a:gd name="T11" fmla="*/ 1396 h 1396"/>
                  <a:gd name="T12" fmla="*/ 1411 w 1411"/>
                  <a:gd name="T13" fmla="*/ 1396 h 1396"/>
                  <a:gd name="T14" fmla="*/ 1411 w 1411"/>
                  <a:gd name="T15" fmla="*/ 0 h 1396"/>
                  <a:gd name="T16" fmla="*/ 778 w 1411"/>
                  <a:gd name="T17" fmla="*/ 702 h 1396"/>
                  <a:gd name="T18" fmla="*/ 829 w 1411"/>
                  <a:gd name="T19" fmla="*/ 724 h 1396"/>
                  <a:gd name="T20" fmla="*/ 1150 w 1411"/>
                  <a:gd name="T21" fmla="*/ 864 h 1396"/>
                  <a:gd name="T22" fmla="*/ 1151 w 1411"/>
                  <a:gd name="T23" fmla="*/ 864 h 1396"/>
                  <a:gd name="T24" fmla="*/ 1179 w 1411"/>
                  <a:gd name="T25" fmla="*/ 838 h 1396"/>
                  <a:gd name="T26" fmla="*/ 1302 w 1411"/>
                  <a:gd name="T27" fmla="*/ 714 h 1396"/>
                  <a:gd name="T28" fmla="*/ 1302 w 1411"/>
                  <a:gd name="T29" fmla="*/ 1288 h 1396"/>
                  <a:gd name="T30" fmla="*/ 108 w 1411"/>
                  <a:gd name="T31" fmla="*/ 1288 h 1396"/>
                  <a:gd name="T32" fmla="*/ 108 w 1411"/>
                  <a:gd name="T33" fmla="*/ 977 h 1396"/>
                  <a:gd name="T34" fmla="*/ 475 w 1411"/>
                  <a:gd name="T35" fmla="*/ 1069 h 1396"/>
                  <a:gd name="T36" fmla="*/ 510 w 1411"/>
                  <a:gd name="T37" fmla="*/ 1077 h 1396"/>
                  <a:gd name="T38" fmla="*/ 532 w 1411"/>
                  <a:gd name="T39" fmla="*/ 1048 h 1396"/>
                  <a:gd name="T40" fmla="*/ 778 w 1411"/>
                  <a:gd name="T41" fmla="*/ 702 h 1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11" h="1396">
                    <a:moveTo>
                      <a:pt x="1411" y="0"/>
                    </a:moveTo>
                    <a:lnTo>
                      <a:pt x="1014" y="468"/>
                    </a:lnTo>
                    <a:lnTo>
                      <a:pt x="639" y="360"/>
                    </a:lnTo>
                    <a:lnTo>
                      <a:pt x="259" y="631"/>
                    </a:lnTo>
                    <a:lnTo>
                      <a:pt x="0" y="565"/>
                    </a:lnTo>
                    <a:lnTo>
                      <a:pt x="0" y="1396"/>
                    </a:lnTo>
                    <a:lnTo>
                      <a:pt x="1411" y="1396"/>
                    </a:lnTo>
                    <a:lnTo>
                      <a:pt x="1411" y="0"/>
                    </a:lnTo>
                    <a:close/>
                    <a:moveTo>
                      <a:pt x="778" y="702"/>
                    </a:moveTo>
                    <a:lnTo>
                      <a:pt x="829" y="724"/>
                    </a:lnTo>
                    <a:lnTo>
                      <a:pt x="1150" y="864"/>
                    </a:lnTo>
                    <a:lnTo>
                      <a:pt x="1151" y="864"/>
                    </a:lnTo>
                    <a:lnTo>
                      <a:pt x="1179" y="838"/>
                    </a:lnTo>
                    <a:lnTo>
                      <a:pt x="1302" y="714"/>
                    </a:lnTo>
                    <a:lnTo>
                      <a:pt x="1302" y="1288"/>
                    </a:lnTo>
                    <a:lnTo>
                      <a:pt x="108" y="1288"/>
                    </a:lnTo>
                    <a:lnTo>
                      <a:pt x="108" y="977"/>
                    </a:lnTo>
                    <a:lnTo>
                      <a:pt x="475" y="1069"/>
                    </a:lnTo>
                    <a:lnTo>
                      <a:pt x="510" y="1077"/>
                    </a:lnTo>
                    <a:lnTo>
                      <a:pt x="532" y="1048"/>
                    </a:lnTo>
                    <a:lnTo>
                      <a:pt x="778" y="70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Clock"/>
              <p:cNvSpPr>
                <a:spLocks noChangeAspect="1" noEditPoints="1"/>
              </p:cNvSpPr>
              <p:nvPr/>
            </p:nvSpPr>
            <p:spPr bwMode="auto">
              <a:xfrm>
                <a:off x="8915454" y="5850741"/>
                <a:ext cx="161925" cy="161925"/>
              </a:xfrm>
              <a:custGeom>
                <a:avLst/>
                <a:gdLst>
                  <a:gd name="T0" fmla="*/ 333 w 667"/>
                  <a:gd name="T1" fmla="*/ 0 h 666"/>
                  <a:gd name="T2" fmla="*/ 0 w 667"/>
                  <a:gd name="T3" fmla="*/ 333 h 666"/>
                  <a:gd name="T4" fmla="*/ 333 w 667"/>
                  <a:gd name="T5" fmla="*/ 666 h 666"/>
                  <a:gd name="T6" fmla="*/ 667 w 667"/>
                  <a:gd name="T7" fmla="*/ 333 h 666"/>
                  <a:gd name="T8" fmla="*/ 333 w 667"/>
                  <a:gd name="T9" fmla="*/ 0 h 666"/>
                  <a:gd name="T10" fmla="*/ 333 w 667"/>
                  <a:gd name="T11" fmla="*/ 26 h 666"/>
                  <a:gd name="T12" fmla="*/ 640 w 667"/>
                  <a:gd name="T13" fmla="*/ 333 h 666"/>
                  <a:gd name="T14" fmla="*/ 333 w 667"/>
                  <a:gd name="T15" fmla="*/ 640 h 666"/>
                  <a:gd name="T16" fmla="*/ 27 w 667"/>
                  <a:gd name="T17" fmla="*/ 333 h 666"/>
                  <a:gd name="T18" fmla="*/ 333 w 667"/>
                  <a:gd name="T19" fmla="*/ 26 h 666"/>
                  <a:gd name="T20" fmla="*/ 333 w 667"/>
                  <a:gd name="T21" fmla="*/ 66 h 666"/>
                  <a:gd name="T22" fmla="*/ 320 w 667"/>
                  <a:gd name="T23" fmla="*/ 80 h 666"/>
                  <a:gd name="T24" fmla="*/ 320 w 667"/>
                  <a:gd name="T25" fmla="*/ 295 h 666"/>
                  <a:gd name="T26" fmla="*/ 293 w 667"/>
                  <a:gd name="T27" fmla="*/ 333 h 666"/>
                  <a:gd name="T28" fmla="*/ 297 w 667"/>
                  <a:gd name="T29" fmla="*/ 350 h 666"/>
                  <a:gd name="T30" fmla="*/ 217 w 667"/>
                  <a:gd name="T31" fmla="*/ 430 h 666"/>
                  <a:gd name="T32" fmla="*/ 236 w 667"/>
                  <a:gd name="T33" fmla="*/ 449 h 666"/>
                  <a:gd name="T34" fmla="*/ 316 w 667"/>
                  <a:gd name="T35" fmla="*/ 369 h 666"/>
                  <a:gd name="T36" fmla="*/ 333 w 667"/>
                  <a:gd name="T37" fmla="*/ 373 h 666"/>
                  <a:gd name="T38" fmla="*/ 373 w 667"/>
                  <a:gd name="T39" fmla="*/ 333 h 666"/>
                  <a:gd name="T40" fmla="*/ 347 w 667"/>
                  <a:gd name="T41" fmla="*/ 295 h 666"/>
                  <a:gd name="T42" fmla="*/ 347 w 667"/>
                  <a:gd name="T43" fmla="*/ 80 h 666"/>
                  <a:gd name="T44" fmla="*/ 333 w 667"/>
                  <a:gd name="T45" fmla="*/ 66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7" h="666">
                    <a:moveTo>
                      <a:pt x="333" y="0"/>
                    </a:moveTo>
                    <a:cubicBezTo>
                      <a:pt x="149" y="0"/>
                      <a:pt x="0" y="149"/>
                      <a:pt x="0" y="333"/>
                    </a:cubicBezTo>
                    <a:cubicBezTo>
                      <a:pt x="0" y="517"/>
                      <a:pt x="149" y="666"/>
                      <a:pt x="333" y="666"/>
                    </a:cubicBezTo>
                    <a:cubicBezTo>
                      <a:pt x="517" y="666"/>
                      <a:pt x="667" y="517"/>
                      <a:pt x="667" y="333"/>
                    </a:cubicBezTo>
                    <a:cubicBezTo>
                      <a:pt x="667" y="149"/>
                      <a:pt x="517" y="0"/>
                      <a:pt x="333" y="0"/>
                    </a:cubicBezTo>
                    <a:close/>
                    <a:moveTo>
                      <a:pt x="333" y="26"/>
                    </a:moveTo>
                    <a:cubicBezTo>
                      <a:pt x="503" y="26"/>
                      <a:pt x="640" y="163"/>
                      <a:pt x="640" y="333"/>
                    </a:cubicBezTo>
                    <a:cubicBezTo>
                      <a:pt x="640" y="503"/>
                      <a:pt x="503" y="640"/>
                      <a:pt x="333" y="640"/>
                    </a:cubicBezTo>
                    <a:cubicBezTo>
                      <a:pt x="164" y="640"/>
                      <a:pt x="27" y="503"/>
                      <a:pt x="27" y="333"/>
                    </a:cubicBezTo>
                    <a:cubicBezTo>
                      <a:pt x="27" y="163"/>
                      <a:pt x="164" y="26"/>
                      <a:pt x="333" y="26"/>
                    </a:cubicBezTo>
                    <a:close/>
                    <a:moveTo>
                      <a:pt x="333" y="66"/>
                    </a:moveTo>
                    <a:cubicBezTo>
                      <a:pt x="326" y="66"/>
                      <a:pt x="320" y="72"/>
                      <a:pt x="320" y="80"/>
                    </a:cubicBezTo>
                    <a:lnTo>
                      <a:pt x="320" y="295"/>
                    </a:lnTo>
                    <a:cubicBezTo>
                      <a:pt x="304" y="301"/>
                      <a:pt x="293" y="316"/>
                      <a:pt x="293" y="333"/>
                    </a:cubicBezTo>
                    <a:cubicBezTo>
                      <a:pt x="293" y="339"/>
                      <a:pt x="295" y="345"/>
                      <a:pt x="297" y="350"/>
                    </a:cubicBezTo>
                    <a:lnTo>
                      <a:pt x="217" y="430"/>
                    </a:lnTo>
                    <a:cubicBezTo>
                      <a:pt x="204" y="443"/>
                      <a:pt x="223" y="462"/>
                      <a:pt x="236" y="449"/>
                    </a:cubicBezTo>
                    <a:lnTo>
                      <a:pt x="316" y="369"/>
                    </a:lnTo>
                    <a:cubicBezTo>
                      <a:pt x="321" y="372"/>
                      <a:pt x="327" y="373"/>
                      <a:pt x="333" y="373"/>
                    </a:cubicBezTo>
                    <a:cubicBezTo>
                      <a:pt x="355" y="373"/>
                      <a:pt x="373" y="355"/>
                      <a:pt x="373" y="333"/>
                    </a:cubicBezTo>
                    <a:cubicBezTo>
                      <a:pt x="373" y="316"/>
                      <a:pt x="362" y="301"/>
                      <a:pt x="347" y="295"/>
                    </a:cubicBezTo>
                    <a:lnTo>
                      <a:pt x="347" y="80"/>
                    </a:lnTo>
                    <a:cubicBezTo>
                      <a:pt x="347" y="72"/>
                      <a:pt x="340" y="66"/>
                      <a:pt x="333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8961063" y="4916672"/>
                <a:ext cx="219932" cy="169277"/>
                <a:chOff x="1073282" y="5688296"/>
                <a:chExt cx="219932" cy="169277"/>
              </a:xfrm>
            </p:grpSpPr>
            <p:sp>
              <p:nvSpPr>
                <p:cNvPr id="89" name="타원 88"/>
                <p:cNvSpPr/>
                <p:nvPr/>
              </p:nvSpPr>
              <p:spPr>
                <a:xfrm>
                  <a:off x="1137460" y="5724963"/>
                  <a:ext cx="88900" cy="88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073282" y="5688296"/>
                  <a:ext cx="219932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solidFill>
                        <a:schemeClr val="bg1"/>
                      </a:solidFill>
                    </a:rPr>
                    <a:t>1</a:t>
                  </a:r>
                  <a:endParaRPr lang="ko-KR" altLang="en-US" sz="5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8719439" y="6305490"/>
                <a:ext cx="54984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/>
                  <a:t>TOP</a:t>
                </a:r>
                <a:endParaRPr lang="ko-KR" altLang="en-US" sz="800" dirty="0"/>
              </a:p>
            </p:txBody>
          </p:sp>
        </p:grpSp>
      </p:grpSp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사이트 접속시 첫 화면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10293238" y="553623"/>
            <a:ext cx="148039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>
          <a:xfrm>
            <a:off x="10293238" y="729838"/>
            <a:ext cx="1480391" cy="182531"/>
          </a:xfrm>
        </p:spPr>
        <p:txBody>
          <a:bodyPr/>
          <a:lstStyle/>
          <a:p>
            <a:r>
              <a:rPr lang="en-US" altLang="ko-KR" dirty="0" smtClean="0"/>
              <a:t>2019.08.08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>
          <a:xfrm>
            <a:off x="8086377" y="559939"/>
            <a:ext cx="1459871" cy="1825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>
          <a:xfrm>
            <a:off x="8086377" y="736154"/>
            <a:ext cx="1459871" cy="182531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98" name="그룹 97"/>
          <p:cNvGrpSpPr/>
          <p:nvPr/>
        </p:nvGrpSpPr>
        <p:grpSpPr>
          <a:xfrm>
            <a:off x="8973034" y="1351224"/>
            <a:ext cx="216024" cy="144016"/>
            <a:chOff x="7322853" y="898153"/>
            <a:chExt cx="216024" cy="144016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7322853" y="898153"/>
              <a:ext cx="21602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7365268" y="970161"/>
              <a:ext cx="17360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7322853" y="1042169"/>
              <a:ext cx="21602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83330"/>
              </p:ext>
            </p:extLst>
          </p:nvPr>
        </p:nvGraphicFramePr>
        <p:xfrm>
          <a:off x="9546248" y="1094899"/>
          <a:ext cx="2227381" cy="27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2019101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검색 인풋 영역 클릭</a:t>
                      </a:r>
                      <a:r>
                        <a:rPr lang="en-US" altLang="ko-KR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입력시 레이어 화면</a:t>
                      </a:r>
                      <a:endParaRPr lang="ko-KR" altLang="en-US" sz="8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인풋 영역 클릭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하단 레이어 노출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텍스트 인풋 할 때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인풋 내용에 따른 연관 검색어 실시간 제공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 클릭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 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해당 검색 결과 페이지로 이동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텍스트 인풋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연관검색어 해당사항 없을 경우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해당 내용이 없습니다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텍스트 출력 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인기 검색은 검색어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중 최근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개월 내에 가장 많이 검색된 순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개 제공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연관검색은 관련 차량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제조사의 검색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 결과값이 많은 순으로 제공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검색 결과 값은 노출하지 않음</a:t>
                      </a: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클릭시 레이어 사라짐</a:t>
                      </a: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7900500" y="4238799"/>
            <a:ext cx="2790825" cy="2114844"/>
            <a:chOff x="7317058" y="4180308"/>
            <a:chExt cx="2790825" cy="2114844"/>
          </a:xfrm>
        </p:grpSpPr>
        <p:grpSp>
          <p:nvGrpSpPr>
            <p:cNvPr id="43" name="그룹 42"/>
            <p:cNvGrpSpPr/>
            <p:nvPr/>
          </p:nvGrpSpPr>
          <p:grpSpPr>
            <a:xfrm>
              <a:off x="7317058" y="4180308"/>
              <a:ext cx="2790825" cy="2114844"/>
              <a:chOff x="7398943" y="4531053"/>
              <a:chExt cx="2790825" cy="2114844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7398943" y="4531053"/>
                <a:ext cx="2790825" cy="21148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32325" y="4549216"/>
                <a:ext cx="2738589" cy="457989"/>
              </a:xfrm>
              <a:prstGeom prst="rect">
                <a:avLst/>
              </a:prstGeom>
            </p:spPr>
          </p:pic>
          <p:grpSp>
            <p:nvGrpSpPr>
              <p:cNvPr id="35" name="그룹 34"/>
              <p:cNvGrpSpPr/>
              <p:nvPr/>
            </p:nvGrpSpPr>
            <p:grpSpPr>
              <a:xfrm>
                <a:off x="7748832" y="4962033"/>
                <a:ext cx="2379617" cy="1623626"/>
                <a:chOff x="7748832" y="4943179"/>
                <a:chExt cx="2379617" cy="1623626"/>
              </a:xfrm>
            </p:grpSpPr>
            <p:grpSp>
              <p:nvGrpSpPr>
                <p:cNvPr id="65" name="그룹 64"/>
                <p:cNvGrpSpPr/>
                <p:nvPr/>
              </p:nvGrpSpPr>
              <p:grpSpPr>
                <a:xfrm>
                  <a:off x="7748832" y="4943179"/>
                  <a:ext cx="2379617" cy="1623626"/>
                  <a:chOff x="3559309" y="4485721"/>
                  <a:chExt cx="2379617" cy="1623626"/>
                </a:xfrm>
              </p:grpSpPr>
              <p:sp>
                <p:nvSpPr>
                  <p:cNvPr id="66" name="직사각형 65"/>
                  <p:cNvSpPr/>
                  <p:nvPr/>
                </p:nvSpPr>
                <p:spPr>
                  <a:xfrm>
                    <a:off x="3559309" y="4485721"/>
                    <a:ext cx="2379617" cy="1623626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3625838" y="4535787"/>
                    <a:ext cx="1165075" cy="2732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900" spc="-150" dirty="0" smtClean="0">
                        <a:latin typeface="+mn-ea"/>
                      </a:rPr>
                      <a:t>연관 검색</a:t>
                    </a:r>
                    <a:endParaRPr lang="en-US" altLang="ko-KR" sz="600" spc="-1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ea"/>
                    </a:endParaRPr>
                  </a:p>
                </p:txBody>
              </p:sp>
            </p:grpSp>
            <p:grpSp>
              <p:nvGrpSpPr>
                <p:cNvPr id="25" name="그룹 24"/>
                <p:cNvGrpSpPr/>
                <p:nvPr/>
              </p:nvGrpSpPr>
              <p:grpSpPr>
                <a:xfrm>
                  <a:off x="9766166" y="5325815"/>
                  <a:ext cx="156324" cy="1188107"/>
                  <a:chOff x="9869863" y="5325815"/>
                  <a:chExt cx="156324" cy="1188107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9869863" y="5325815"/>
                    <a:ext cx="156324" cy="118810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L 도형 22"/>
                  <p:cNvSpPr/>
                  <p:nvPr/>
                </p:nvSpPr>
                <p:spPr>
                  <a:xfrm rot="8100000">
                    <a:off x="9912902" y="5386836"/>
                    <a:ext cx="85194" cy="94660"/>
                  </a:xfrm>
                  <a:prstGeom prst="corner">
                    <a:avLst>
                      <a:gd name="adj1" fmla="val 23687"/>
                      <a:gd name="adj2" fmla="val 2368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L 도형 71"/>
                  <p:cNvSpPr/>
                  <p:nvPr/>
                </p:nvSpPr>
                <p:spPr>
                  <a:xfrm rot="8100000" flipH="1" flipV="1">
                    <a:off x="9915016" y="6361057"/>
                    <a:ext cx="81625" cy="90695"/>
                  </a:xfrm>
                  <a:prstGeom prst="corner">
                    <a:avLst>
                      <a:gd name="adj1" fmla="val 23687"/>
                      <a:gd name="adj2" fmla="val 2368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9877337" y="5497755"/>
                    <a:ext cx="139416" cy="62904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1" name="TextBox 80"/>
                <p:cNvSpPr txBox="1"/>
                <p:nvPr/>
              </p:nvSpPr>
              <p:spPr>
                <a:xfrm>
                  <a:off x="8028335" y="5317396"/>
                  <a:ext cx="1837183" cy="11310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 smtClean="0">
                      <a:latin typeface="+mn-ea"/>
                    </a:rPr>
                    <a:t>K7(09</a:t>
                  </a:r>
                  <a:r>
                    <a:rPr lang="ko-KR" altLang="en-US" sz="900" dirty="0">
                      <a:latin typeface="+mn-ea"/>
                    </a:rPr>
                    <a:t>년</a:t>
                  </a:r>
                  <a:r>
                    <a:rPr lang="en-US" altLang="ko-KR" sz="900" dirty="0">
                      <a:latin typeface="+mn-ea"/>
                    </a:rPr>
                    <a:t>~11</a:t>
                  </a:r>
                  <a:r>
                    <a:rPr lang="ko-KR" altLang="en-US" sz="900" dirty="0">
                      <a:latin typeface="+mn-ea"/>
                    </a:rPr>
                    <a:t>년</a:t>
                  </a:r>
                  <a:r>
                    <a:rPr lang="en-US" altLang="ko-KR" sz="900" dirty="0">
                      <a:latin typeface="+mn-ea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latin typeface="+mn-ea"/>
                    </a:rPr>
                    <a:t>K5(10</a:t>
                  </a:r>
                  <a:r>
                    <a:rPr lang="ko-KR" altLang="en-US" sz="900" dirty="0">
                      <a:latin typeface="+mn-ea"/>
                    </a:rPr>
                    <a:t>년</a:t>
                  </a:r>
                  <a:r>
                    <a:rPr lang="en-US" altLang="ko-KR" sz="900" dirty="0">
                      <a:latin typeface="+mn-ea"/>
                    </a:rPr>
                    <a:t>~13</a:t>
                  </a:r>
                  <a:r>
                    <a:rPr lang="ko-KR" altLang="en-US" sz="900" dirty="0">
                      <a:latin typeface="+mn-ea"/>
                    </a:rPr>
                    <a:t>년</a:t>
                  </a:r>
                  <a:r>
                    <a:rPr lang="en-US" altLang="ko-KR" sz="900" dirty="0">
                      <a:latin typeface="+mn-ea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latin typeface="+mn-ea"/>
                    </a:rPr>
                    <a:t>K5 </a:t>
                  </a:r>
                  <a:r>
                    <a:rPr lang="ko-KR" altLang="en-US" sz="900" dirty="0">
                      <a:latin typeface="+mn-ea"/>
                    </a:rPr>
                    <a:t>하이브리드</a:t>
                  </a:r>
                  <a:r>
                    <a:rPr lang="en-US" altLang="ko-KR" sz="900" dirty="0">
                      <a:latin typeface="+mn-ea"/>
                    </a:rPr>
                    <a:t>(11</a:t>
                  </a:r>
                  <a:r>
                    <a:rPr lang="ko-KR" altLang="en-US" sz="900" dirty="0">
                      <a:latin typeface="+mn-ea"/>
                    </a:rPr>
                    <a:t>년</a:t>
                  </a:r>
                  <a:r>
                    <a:rPr lang="en-US" altLang="ko-KR" sz="900" dirty="0">
                      <a:latin typeface="+mn-ea"/>
                    </a:rPr>
                    <a:t>~15</a:t>
                  </a:r>
                  <a:r>
                    <a:rPr lang="ko-KR" altLang="en-US" sz="900" dirty="0">
                      <a:latin typeface="+mn-ea"/>
                    </a:rPr>
                    <a:t>년</a:t>
                  </a:r>
                  <a:r>
                    <a:rPr lang="en-US" altLang="ko-KR" sz="900" dirty="0">
                      <a:latin typeface="+mn-ea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latin typeface="+mn-ea"/>
                    </a:rPr>
                    <a:t>K9(12</a:t>
                  </a:r>
                  <a:r>
                    <a:rPr lang="ko-KR" altLang="en-US" sz="900" dirty="0">
                      <a:latin typeface="+mn-ea"/>
                    </a:rPr>
                    <a:t>년</a:t>
                  </a:r>
                  <a:r>
                    <a:rPr lang="en-US" altLang="ko-KR" sz="900" dirty="0">
                      <a:latin typeface="+mn-ea"/>
                    </a:rPr>
                    <a:t>~14</a:t>
                  </a:r>
                  <a:r>
                    <a:rPr lang="ko-KR" altLang="en-US" sz="900" dirty="0">
                      <a:latin typeface="+mn-ea"/>
                    </a:rPr>
                    <a:t>년</a:t>
                  </a:r>
                  <a:r>
                    <a:rPr lang="en-US" altLang="ko-KR" sz="900" dirty="0">
                      <a:latin typeface="+mn-ea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900" dirty="0">
                      <a:latin typeface="+mn-ea"/>
                    </a:rPr>
                    <a:t>K3(12</a:t>
                  </a:r>
                  <a:r>
                    <a:rPr lang="ko-KR" altLang="en-US" sz="900" dirty="0">
                      <a:latin typeface="+mn-ea"/>
                    </a:rPr>
                    <a:t>년</a:t>
                  </a:r>
                  <a:r>
                    <a:rPr lang="en-US" altLang="ko-KR" sz="900" dirty="0">
                      <a:latin typeface="+mn-ea"/>
                    </a:rPr>
                    <a:t>~15</a:t>
                  </a:r>
                  <a:r>
                    <a:rPr lang="ko-KR" altLang="en-US" sz="900" dirty="0">
                      <a:latin typeface="+mn-ea"/>
                    </a:rPr>
                    <a:t>년</a:t>
                  </a:r>
                  <a:r>
                    <a:rPr lang="en-US" altLang="ko-KR" sz="900" dirty="0" smtClean="0">
                      <a:latin typeface="+mn-ea"/>
                    </a:rPr>
                    <a:t>)</a:t>
                  </a:r>
                  <a:endParaRPr lang="en-US" altLang="ko-KR" sz="900" dirty="0">
                    <a:latin typeface="+mn-ea"/>
                  </a:endParaRPr>
                </a:p>
              </p:txBody>
            </p:sp>
            <p:grpSp>
              <p:nvGrpSpPr>
                <p:cNvPr id="90" name="그룹 89"/>
                <p:cNvGrpSpPr/>
                <p:nvPr/>
              </p:nvGrpSpPr>
              <p:grpSpPr>
                <a:xfrm>
                  <a:off x="9913056" y="5044889"/>
                  <a:ext cx="105566" cy="105566"/>
                  <a:chOff x="7822376" y="7305773"/>
                  <a:chExt cx="233957" cy="233957"/>
                </a:xfrm>
              </p:grpSpPr>
              <p:cxnSp>
                <p:nvCxnSpPr>
                  <p:cNvPr id="91" name="직선 연결선 90"/>
                  <p:cNvCxnSpPr/>
                  <p:nvPr/>
                </p:nvCxnSpPr>
                <p:spPr>
                  <a:xfrm>
                    <a:off x="7822376" y="7305773"/>
                    <a:ext cx="233957" cy="2339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/>
                  <p:cNvCxnSpPr/>
                  <p:nvPr/>
                </p:nvCxnSpPr>
                <p:spPr>
                  <a:xfrm flipV="1">
                    <a:off x="7822376" y="7305773"/>
                    <a:ext cx="233957" cy="2339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2" name="TextBox 81"/>
            <p:cNvSpPr txBox="1"/>
            <p:nvPr/>
          </p:nvSpPr>
          <p:spPr>
            <a:xfrm>
              <a:off x="8868790" y="4640610"/>
              <a:ext cx="919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예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+mn-ea"/>
                </a:rPr>
                <a:t>: “K”</a:t>
              </a:r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입력시</a:t>
              </a:r>
              <a:endParaRPr lang="en-US" altLang="ko-KR" sz="800" dirty="0" smtClean="0">
                <a:solidFill>
                  <a:srgbClr val="FF0000"/>
                </a:solidFill>
                <a:latin typeface="+mn-ea"/>
              </a:endParaRPr>
            </a:p>
            <a:p>
              <a:r>
                <a:rPr lang="ko-KR" altLang="en-US" sz="800" dirty="0" smtClean="0">
                  <a:solidFill>
                    <a:srgbClr val="FF0000"/>
                  </a:solidFill>
                  <a:latin typeface="+mn-ea"/>
                </a:rPr>
                <a:t>자동연관검색 레이어로 노출</a:t>
              </a:r>
              <a:endParaRPr lang="ko-KR" altLang="en-US" sz="8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575214" y="4809067"/>
              <a:ext cx="158262" cy="1582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3</a:t>
              </a:r>
              <a:endParaRPr lang="ko-KR" altLang="en-US" sz="8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09138" y="4496804"/>
            <a:ext cx="2430298" cy="1685227"/>
            <a:chOff x="3509138" y="4424120"/>
            <a:chExt cx="2430298" cy="1685227"/>
          </a:xfrm>
        </p:grpSpPr>
        <p:grpSp>
          <p:nvGrpSpPr>
            <p:cNvPr id="14" name="그룹 13"/>
            <p:cNvGrpSpPr/>
            <p:nvPr/>
          </p:nvGrpSpPr>
          <p:grpSpPr>
            <a:xfrm>
              <a:off x="3584331" y="4485721"/>
              <a:ext cx="2355105" cy="1623626"/>
              <a:chOff x="3270739" y="4485721"/>
              <a:chExt cx="2668188" cy="1623626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270739" y="4485721"/>
                <a:ext cx="2668188" cy="16236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364851" y="4535787"/>
                <a:ext cx="1165075" cy="27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spc="-150" dirty="0" smtClean="0">
                    <a:latin typeface="+mn-ea"/>
                  </a:rPr>
                  <a:t>인기 검색</a:t>
                </a:r>
                <a:endParaRPr lang="en-US" altLang="ko-KR" sz="6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4604833" y="4943179"/>
                <a:ext cx="0" cy="1030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481026" y="4865804"/>
                <a:ext cx="1140601" cy="113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smtClean="0">
                    <a:latin typeface="+mn-ea"/>
                  </a:rPr>
                  <a:t>1. </a:t>
                </a:r>
                <a:r>
                  <a:rPr lang="ko-KR" altLang="en-US" sz="900" dirty="0" smtClean="0">
                    <a:latin typeface="+mn-ea"/>
                  </a:rPr>
                  <a:t>그랜저 </a:t>
                </a:r>
                <a:r>
                  <a:rPr lang="en-US" altLang="ko-KR" sz="900" dirty="0" smtClean="0">
                    <a:latin typeface="+mn-ea"/>
                  </a:rPr>
                  <a:t>HG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 smtClean="0">
                    <a:latin typeface="+mn-ea"/>
                  </a:rPr>
                  <a:t>2. LF </a:t>
                </a:r>
                <a:r>
                  <a:rPr lang="ko-KR" altLang="en-US" sz="900" dirty="0" smtClean="0">
                    <a:latin typeface="+mn-ea"/>
                  </a:rPr>
                  <a:t>소나타</a:t>
                </a:r>
                <a:endParaRPr lang="en-US" altLang="ko-KR" sz="9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 smtClean="0">
                    <a:latin typeface="+mn-ea"/>
                  </a:rPr>
                  <a:t>3. </a:t>
                </a:r>
                <a:r>
                  <a:rPr lang="ko-KR" altLang="en-US" sz="900" dirty="0" smtClean="0">
                    <a:latin typeface="+mn-ea"/>
                  </a:rPr>
                  <a:t>올 뉴 카니발</a:t>
                </a:r>
                <a:endParaRPr lang="en-US" altLang="ko-KR" sz="9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 smtClean="0">
                    <a:latin typeface="+mn-ea"/>
                  </a:rPr>
                  <a:t>4. </a:t>
                </a:r>
                <a:r>
                  <a:rPr lang="ko-KR" altLang="en-US" sz="900" dirty="0" smtClean="0">
                    <a:latin typeface="+mn-ea"/>
                  </a:rPr>
                  <a:t>클리오</a:t>
                </a:r>
                <a:endParaRPr lang="en-US" altLang="ko-KR" sz="9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 smtClean="0">
                    <a:latin typeface="+mn-ea"/>
                  </a:rPr>
                  <a:t>5. K3</a:t>
                </a:r>
                <a:endParaRPr lang="en-US" altLang="ko-KR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621627" y="4865804"/>
                <a:ext cx="1102853" cy="113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 smtClean="0">
                    <a:latin typeface="+mn-ea"/>
                  </a:rPr>
                  <a:t>6. K5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 smtClean="0">
                    <a:latin typeface="+mn-ea"/>
                  </a:rPr>
                  <a:t>7. </a:t>
                </a:r>
                <a:r>
                  <a:rPr lang="ko-KR" altLang="en-US" sz="900" dirty="0" smtClean="0">
                    <a:latin typeface="+mn-ea"/>
                  </a:rPr>
                  <a:t>펠리세이드</a:t>
                </a:r>
                <a:endParaRPr lang="en-US" altLang="ko-KR" sz="9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 smtClean="0">
                    <a:latin typeface="+mn-ea"/>
                  </a:rPr>
                  <a:t>8. </a:t>
                </a:r>
                <a:r>
                  <a:rPr lang="ko-KR" altLang="en-US" sz="900" dirty="0" smtClean="0">
                    <a:latin typeface="+mn-ea"/>
                  </a:rPr>
                  <a:t>투싼</a:t>
                </a:r>
                <a:endParaRPr lang="en-US" altLang="ko-KR" sz="9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 smtClean="0">
                    <a:latin typeface="+mn-ea"/>
                  </a:rPr>
                  <a:t>9. </a:t>
                </a:r>
                <a:r>
                  <a:rPr lang="ko-KR" altLang="en-US" sz="900" dirty="0" smtClean="0">
                    <a:latin typeface="+mn-ea"/>
                  </a:rPr>
                  <a:t>쉐보레</a:t>
                </a:r>
                <a:endParaRPr lang="en-US" altLang="ko-KR" sz="9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 smtClean="0">
                    <a:latin typeface="+mn-ea"/>
                  </a:rPr>
                  <a:t>10. K9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714970" y="4592458"/>
              <a:ext cx="105566" cy="105566"/>
              <a:chOff x="7822376" y="7305773"/>
              <a:chExt cx="233957" cy="233957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7822376" y="7305773"/>
                <a:ext cx="233957" cy="2339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7822376" y="7305773"/>
                <a:ext cx="233957" cy="2339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직사각형 105"/>
            <p:cNvSpPr/>
            <p:nvPr/>
          </p:nvSpPr>
          <p:spPr>
            <a:xfrm>
              <a:off x="3509138" y="4550513"/>
              <a:ext cx="158262" cy="1582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507811" y="5300297"/>
              <a:ext cx="158262" cy="1582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533916" y="4424120"/>
              <a:ext cx="158262" cy="1582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4</a:t>
              </a:r>
              <a:endParaRPr lang="ko-KR" altLang="en-US" sz="800" b="1" dirty="0"/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5714577" y="5102275"/>
            <a:ext cx="2371800" cy="2425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0550" y="87844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0.1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550" y="1247775"/>
            <a:ext cx="35333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b="1" dirty="0">
                <a:latin typeface="+mn-ea"/>
              </a:rPr>
              <a:t>메인 </a:t>
            </a:r>
            <a:r>
              <a:rPr lang="ko-KR" altLang="en-US" sz="6000" b="1" dirty="0" smtClean="0">
                <a:latin typeface="+mn-ea"/>
              </a:rPr>
              <a:t>화면</a:t>
            </a:r>
            <a:endParaRPr lang="en-US" altLang="ko-KR" sz="6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600" spc="-150" dirty="0" smtClean="0">
                <a:latin typeface="+mn-ea"/>
              </a:rPr>
              <a:t>C-2</a:t>
            </a:r>
            <a:r>
              <a:rPr lang="ko-KR" altLang="en-US" sz="3600" spc="-150" dirty="0" smtClean="0">
                <a:latin typeface="+mn-ea"/>
              </a:rPr>
              <a:t>안 </a:t>
            </a:r>
            <a:endParaRPr lang="en-US" altLang="ko-KR" sz="3600" spc="-15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5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사이트 접속시 첫 화면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2019.08.07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18" y="1588987"/>
            <a:ext cx="930330" cy="442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1" y="1112670"/>
            <a:ext cx="1258115" cy="37685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057202" y="1271344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30408" y="1268539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/>
              <a:t>회원가입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095697" y="1271344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/>
              <a:t>고객센터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1618" y="2026764"/>
            <a:ext cx="930330" cy="36571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6825" y="2447997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내차팔기</a:t>
            </a:r>
            <a:endParaRPr lang="ko-KR" altLang="en-US" sz="9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6825" y="2801348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시세조회</a:t>
            </a:r>
            <a:endParaRPr lang="ko-KR" altLang="en-US" sz="9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3481" y="3123752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홈서비스</a:t>
            </a:r>
            <a:endParaRPr lang="ko-KR" altLang="en-US" sz="9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55993" y="3456026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오토옥션</a:t>
            </a:r>
            <a:endParaRPr lang="ko-KR" altLang="en-US" sz="9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18" y="2110120"/>
            <a:ext cx="930330" cy="261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6825" y="2125593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내차사기</a:t>
            </a:r>
            <a:endParaRPr lang="ko-KR" altLang="en-US" sz="9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02257" y="1732821"/>
            <a:ext cx="868287" cy="338554"/>
            <a:chOff x="780135" y="1803029"/>
            <a:chExt cx="732129" cy="338554"/>
          </a:xfrm>
        </p:grpSpPr>
        <p:sp>
          <p:nvSpPr>
            <p:cNvPr id="86" name="Align Justify"/>
            <p:cNvSpPr>
              <a:spLocks noChangeAspect="1" noEditPoints="1"/>
            </p:cNvSpPr>
            <p:nvPr/>
          </p:nvSpPr>
          <p:spPr bwMode="auto">
            <a:xfrm>
              <a:off x="780135" y="1851658"/>
              <a:ext cx="128759" cy="109824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108 h 1194"/>
                <a:gd name="T4" fmla="*/ 1411 w 1411"/>
                <a:gd name="T5" fmla="*/ 108 h 1194"/>
                <a:gd name="T6" fmla="*/ 1411 w 1411"/>
                <a:gd name="T7" fmla="*/ 0 h 1194"/>
                <a:gd name="T8" fmla="*/ 0 w 1411"/>
                <a:gd name="T9" fmla="*/ 0 h 1194"/>
                <a:gd name="T10" fmla="*/ 0 w 1411"/>
                <a:gd name="T11" fmla="*/ 271 h 1194"/>
                <a:gd name="T12" fmla="*/ 0 w 1411"/>
                <a:gd name="T13" fmla="*/ 380 h 1194"/>
                <a:gd name="T14" fmla="*/ 1411 w 1411"/>
                <a:gd name="T15" fmla="*/ 380 h 1194"/>
                <a:gd name="T16" fmla="*/ 1411 w 1411"/>
                <a:gd name="T17" fmla="*/ 271 h 1194"/>
                <a:gd name="T18" fmla="*/ 0 w 1411"/>
                <a:gd name="T19" fmla="*/ 271 h 1194"/>
                <a:gd name="T20" fmla="*/ 0 w 1411"/>
                <a:gd name="T21" fmla="*/ 542 h 1194"/>
                <a:gd name="T22" fmla="*/ 0 w 1411"/>
                <a:gd name="T23" fmla="*/ 651 h 1194"/>
                <a:gd name="T24" fmla="*/ 1411 w 1411"/>
                <a:gd name="T25" fmla="*/ 651 h 1194"/>
                <a:gd name="T26" fmla="*/ 1411 w 1411"/>
                <a:gd name="T27" fmla="*/ 542 h 1194"/>
                <a:gd name="T28" fmla="*/ 0 w 1411"/>
                <a:gd name="T29" fmla="*/ 542 h 1194"/>
                <a:gd name="T30" fmla="*/ 0 w 1411"/>
                <a:gd name="T31" fmla="*/ 814 h 1194"/>
                <a:gd name="T32" fmla="*/ 0 w 1411"/>
                <a:gd name="T33" fmla="*/ 922 h 1194"/>
                <a:gd name="T34" fmla="*/ 1411 w 1411"/>
                <a:gd name="T35" fmla="*/ 922 h 1194"/>
                <a:gd name="T36" fmla="*/ 1411 w 1411"/>
                <a:gd name="T37" fmla="*/ 814 h 1194"/>
                <a:gd name="T38" fmla="*/ 0 w 1411"/>
                <a:gd name="T39" fmla="*/ 814 h 1194"/>
                <a:gd name="T40" fmla="*/ 0 w 1411"/>
                <a:gd name="T41" fmla="*/ 1085 h 1194"/>
                <a:gd name="T42" fmla="*/ 0 w 1411"/>
                <a:gd name="T43" fmla="*/ 1194 h 1194"/>
                <a:gd name="T44" fmla="*/ 1411 w 1411"/>
                <a:gd name="T45" fmla="*/ 1194 h 1194"/>
                <a:gd name="T46" fmla="*/ 1411 w 1411"/>
                <a:gd name="T47" fmla="*/ 1085 h 1194"/>
                <a:gd name="T48" fmla="*/ 0 w 1411"/>
                <a:gd name="T49" fmla="*/ 1085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108"/>
                  </a:lnTo>
                  <a:lnTo>
                    <a:pt x="1411" y="108"/>
                  </a:lnTo>
                  <a:lnTo>
                    <a:pt x="1411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0" y="380"/>
                  </a:lnTo>
                  <a:lnTo>
                    <a:pt x="1411" y="380"/>
                  </a:lnTo>
                  <a:lnTo>
                    <a:pt x="1411" y="271"/>
                  </a:lnTo>
                  <a:lnTo>
                    <a:pt x="0" y="271"/>
                  </a:lnTo>
                  <a:close/>
                  <a:moveTo>
                    <a:pt x="0" y="542"/>
                  </a:moveTo>
                  <a:lnTo>
                    <a:pt x="0" y="651"/>
                  </a:lnTo>
                  <a:lnTo>
                    <a:pt x="1411" y="651"/>
                  </a:lnTo>
                  <a:lnTo>
                    <a:pt x="1411" y="542"/>
                  </a:lnTo>
                  <a:lnTo>
                    <a:pt x="0" y="542"/>
                  </a:lnTo>
                  <a:close/>
                  <a:moveTo>
                    <a:pt x="0" y="814"/>
                  </a:moveTo>
                  <a:lnTo>
                    <a:pt x="0" y="922"/>
                  </a:lnTo>
                  <a:lnTo>
                    <a:pt x="1411" y="922"/>
                  </a:lnTo>
                  <a:lnTo>
                    <a:pt x="1411" y="814"/>
                  </a:lnTo>
                  <a:lnTo>
                    <a:pt x="0" y="814"/>
                  </a:lnTo>
                  <a:close/>
                  <a:moveTo>
                    <a:pt x="0" y="1085"/>
                  </a:moveTo>
                  <a:lnTo>
                    <a:pt x="0" y="1194"/>
                  </a:lnTo>
                  <a:lnTo>
                    <a:pt x="1411" y="1194"/>
                  </a:lnTo>
                  <a:lnTo>
                    <a:pt x="1411" y="1085"/>
                  </a:lnTo>
                  <a:lnTo>
                    <a:pt x="0" y="1085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spc="-1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47279" y="1803029"/>
              <a:ext cx="664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50" dirty="0"/>
                <a:t>카테고리 전체</a:t>
              </a: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585012" y="1595656"/>
            <a:ext cx="7625355" cy="442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6" name="그룹 115"/>
          <p:cNvGrpSpPr/>
          <p:nvPr/>
        </p:nvGrpSpPr>
        <p:grpSpPr>
          <a:xfrm>
            <a:off x="3298313" y="1681489"/>
            <a:ext cx="2214166" cy="287630"/>
            <a:chOff x="2902181" y="1951085"/>
            <a:chExt cx="2214166" cy="306471"/>
          </a:xfrm>
        </p:grpSpPr>
        <p:sp>
          <p:nvSpPr>
            <p:cNvPr id="117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2902181" y="1951085"/>
              <a:ext cx="2214166" cy="306471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4B66EF68-805B-4FCC-B6C9-77AC5970B039}"/>
                </a:ext>
              </a:extLst>
            </p:cNvPr>
            <p:cNvSpPr txBox="1"/>
            <p:nvPr/>
          </p:nvSpPr>
          <p:spPr>
            <a:xfrm>
              <a:off x="2938234" y="1992326"/>
              <a:ext cx="2014742" cy="22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그랜저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HG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Search">
              <a:extLst>
                <a:ext uri="{FF2B5EF4-FFF2-40B4-BE49-F238E27FC236}">
                  <a16:creationId xmlns="" xmlns:a16="http://schemas.microsoft.com/office/drawing/2014/main" id="{CC378ABF-36C0-454B-AA22-A784CEF570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69156" y="2018352"/>
              <a:ext cx="167640" cy="171450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592763" y="1720992"/>
            <a:ext cx="1817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/>
              <a:t>현대오토벨에서 내차를 찾아보세요</a:t>
            </a:r>
            <a:r>
              <a:rPr lang="en-US" altLang="ko-KR" sz="900" spc="-150" dirty="0"/>
              <a:t>.</a:t>
            </a:r>
            <a:endParaRPr lang="ko-KR" altLang="en-US" sz="900" spc="-150" dirty="0"/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8D4F60CC-7FFD-4913-8908-8B5505553704}"/>
              </a:ext>
            </a:extLst>
          </p:cNvPr>
          <p:cNvSpPr/>
          <p:nvPr/>
        </p:nvSpPr>
        <p:spPr>
          <a:xfrm>
            <a:off x="8175913" y="1725747"/>
            <a:ext cx="840446" cy="2384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rgbClr val="00B0F0"/>
                </a:solidFill>
              </a:rPr>
              <a:t>#</a:t>
            </a:r>
            <a:r>
              <a:rPr lang="ko-KR" altLang="en-US" sz="800" dirty="0" smtClean="0">
                <a:solidFill>
                  <a:srgbClr val="00B0F0"/>
                </a:solidFill>
              </a:rPr>
              <a:t>팰리세이드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8D4F60CC-7FFD-4913-8908-8B5505553704}"/>
              </a:ext>
            </a:extLst>
          </p:cNvPr>
          <p:cNvSpPr/>
          <p:nvPr/>
        </p:nvSpPr>
        <p:spPr>
          <a:xfrm>
            <a:off x="7455424" y="1714242"/>
            <a:ext cx="651189" cy="2384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rgbClr val="00B0F0"/>
                </a:solidFill>
              </a:rPr>
              <a:t>#</a:t>
            </a:r>
            <a:r>
              <a:rPr lang="ko-KR" altLang="en-US" sz="800" dirty="0" smtClean="0">
                <a:solidFill>
                  <a:srgbClr val="00B0F0"/>
                </a:solidFill>
              </a:rPr>
              <a:t>캠핑용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8D4F60CC-7FFD-4913-8908-8B5505553704}"/>
              </a:ext>
            </a:extLst>
          </p:cNvPr>
          <p:cNvSpPr/>
          <p:nvPr/>
        </p:nvSpPr>
        <p:spPr>
          <a:xfrm>
            <a:off x="6621094" y="1717246"/>
            <a:ext cx="753209" cy="2384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rgbClr val="00B0F0"/>
                </a:solidFill>
              </a:rPr>
              <a:t>#</a:t>
            </a:r>
            <a:r>
              <a:rPr lang="ko-KR" altLang="en-US" sz="800" dirty="0" smtClean="0">
                <a:solidFill>
                  <a:srgbClr val="00B0F0"/>
                </a:solidFill>
              </a:rPr>
              <a:t>내차견적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69409" y="1262028"/>
            <a:ext cx="434734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이벤트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651619" y="5682736"/>
            <a:ext cx="8558748" cy="1523184"/>
            <a:chOff x="425787" y="4942897"/>
            <a:chExt cx="9023012" cy="1523184"/>
          </a:xfrm>
        </p:grpSpPr>
        <p:pic>
          <p:nvPicPr>
            <p:cNvPr id="121" name="그림 120"/>
            <p:cNvPicPr>
              <a:picLocks noChangeAspect="1"/>
            </p:cNvPicPr>
            <p:nvPr/>
          </p:nvPicPr>
          <p:blipFill rotWithShape="1">
            <a:blip r:embed="rId4"/>
            <a:srcRect l="3848" b="16085"/>
            <a:stretch/>
          </p:blipFill>
          <p:spPr>
            <a:xfrm>
              <a:off x="427895" y="5634169"/>
              <a:ext cx="9020904" cy="831912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1886594" y="5827321"/>
              <a:ext cx="401973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pc="-150" dirty="0">
                  <a:solidFill>
                    <a:schemeClr val="bg1"/>
                  </a:solidFill>
                  <a:latin typeface="+mn-ea"/>
                </a:rPr>
                <a:t>현대글로비스㈜ 서울특별시 강남구 테헤란로 </a:t>
              </a:r>
              <a:r>
                <a:rPr lang="en-US" altLang="ko-KR" sz="900" spc="-150" dirty="0">
                  <a:solidFill>
                    <a:schemeClr val="bg1"/>
                  </a:solidFill>
                  <a:latin typeface="+mn-ea"/>
                </a:rPr>
                <a:t>301 </a:t>
              </a:r>
              <a:r>
                <a:rPr lang="ko-KR" altLang="en-US" sz="900" spc="-150" dirty="0">
                  <a:solidFill>
                    <a:schemeClr val="bg1"/>
                  </a:solidFill>
                  <a:latin typeface="+mn-ea"/>
                </a:rPr>
                <a:t>사업자등록번호 </a:t>
              </a:r>
              <a:r>
                <a:rPr lang="en-US" altLang="ko-KR" sz="900" spc="-150" dirty="0">
                  <a:solidFill>
                    <a:schemeClr val="bg1"/>
                  </a:solidFill>
                  <a:latin typeface="+mn-ea"/>
                </a:rPr>
                <a:t>: 106-81-97118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+mn-ea"/>
                </a:rPr>
                <a:t>COPYRIGHT (C) HYUNDAI GLOVIS CO., LTD. ALL RIGHTS RESERVED.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25787" y="5315193"/>
              <a:ext cx="9020904" cy="310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5955" y="5736214"/>
              <a:ext cx="981075" cy="386903"/>
            </a:xfrm>
            <a:prstGeom prst="rect">
              <a:avLst/>
            </a:prstGeom>
          </p:spPr>
        </p:pic>
        <p:sp>
          <p:nvSpPr>
            <p:cNvPr id="129" name="직사각형 128"/>
            <p:cNvSpPr/>
            <p:nvPr/>
          </p:nvSpPr>
          <p:spPr>
            <a:xfrm>
              <a:off x="427895" y="4942897"/>
              <a:ext cx="9018796" cy="363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890142" y="5019800"/>
              <a:ext cx="3354125" cy="230832"/>
              <a:chOff x="5731116" y="5019800"/>
              <a:chExt cx="3354125" cy="230832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5731116" y="5027494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rgbClr val="FF0000"/>
                    </a:solidFill>
                  </a:rPr>
                  <a:t>공지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120968" y="5019800"/>
                <a:ext cx="29642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상품용차량의 수출업체 명의이전 의무사항 삭제 안내 </a:t>
                </a:r>
                <a:endParaRPr lang="ko-KR" altLang="en-US" sz="900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5367410" y="5366882"/>
              <a:ext cx="4080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회사소개</a:t>
              </a:r>
              <a:r>
                <a:rPr lang="en-US" altLang="ko-KR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제휴문의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이용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환불약관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개인정보처리방침 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영상정보처리방침</a:t>
              </a:r>
            </a:p>
            <a:p>
              <a:endPara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907559" y="5339629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/>
                </a:solidFill>
              </a:rPr>
              <a:t>최근본차량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10038" y="4912359"/>
            <a:ext cx="4796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/>
                </a:solidFill>
              </a:rPr>
              <a:t>찜한 차량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07647" y="5112414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/>
                </a:solidFill>
              </a:rPr>
              <a:t>관심차량비교</a:t>
            </a:r>
          </a:p>
        </p:txBody>
      </p:sp>
      <p:sp>
        <p:nvSpPr>
          <p:cNvPr id="162" name="Area Chart"/>
          <p:cNvSpPr>
            <a:spLocks noChangeAspect="1" noEditPoints="1"/>
          </p:cNvSpPr>
          <p:nvPr/>
        </p:nvSpPr>
        <p:spPr bwMode="auto">
          <a:xfrm>
            <a:off x="814100" y="5156816"/>
            <a:ext cx="107532" cy="106478"/>
          </a:xfrm>
          <a:custGeom>
            <a:avLst/>
            <a:gdLst>
              <a:gd name="T0" fmla="*/ 1411 w 1411"/>
              <a:gd name="T1" fmla="*/ 0 h 1396"/>
              <a:gd name="T2" fmla="*/ 1014 w 1411"/>
              <a:gd name="T3" fmla="*/ 468 h 1396"/>
              <a:gd name="T4" fmla="*/ 639 w 1411"/>
              <a:gd name="T5" fmla="*/ 360 h 1396"/>
              <a:gd name="T6" fmla="*/ 259 w 1411"/>
              <a:gd name="T7" fmla="*/ 631 h 1396"/>
              <a:gd name="T8" fmla="*/ 0 w 1411"/>
              <a:gd name="T9" fmla="*/ 565 h 1396"/>
              <a:gd name="T10" fmla="*/ 0 w 1411"/>
              <a:gd name="T11" fmla="*/ 1396 h 1396"/>
              <a:gd name="T12" fmla="*/ 1411 w 1411"/>
              <a:gd name="T13" fmla="*/ 1396 h 1396"/>
              <a:gd name="T14" fmla="*/ 1411 w 1411"/>
              <a:gd name="T15" fmla="*/ 0 h 1396"/>
              <a:gd name="T16" fmla="*/ 778 w 1411"/>
              <a:gd name="T17" fmla="*/ 702 h 1396"/>
              <a:gd name="T18" fmla="*/ 829 w 1411"/>
              <a:gd name="T19" fmla="*/ 724 h 1396"/>
              <a:gd name="T20" fmla="*/ 1150 w 1411"/>
              <a:gd name="T21" fmla="*/ 864 h 1396"/>
              <a:gd name="T22" fmla="*/ 1151 w 1411"/>
              <a:gd name="T23" fmla="*/ 864 h 1396"/>
              <a:gd name="T24" fmla="*/ 1179 w 1411"/>
              <a:gd name="T25" fmla="*/ 838 h 1396"/>
              <a:gd name="T26" fmla="*/ 1302 w 1411"/>
              <a:gd name="T27" fmla="*/ 714 h 1396"/>
              <a:gd name="T28" fmla="*/ 1302 w 1411"/>
              <a:gd name="T29" fmla="*/ 1288 h 1396"/>
              <a:gd name="T30" fmla="*/ 108 w 1411"/>
              <a:gd name="T31" fmla="*/ 1288 h 1396"/>
              <a:gd name="T32" fmla="*/ 108 w 1411"/>
              <a:gd name="T33" fmla="*/ 977 h 1396"/>
              <a:gd name="T34" fmla="*/ 475 w 1411"/>
              <a:gd name="T35" fmla="*/ 1069 h 1396"/>
              <a:gd name="T36" fmla="*/ 510 w 1411"/>
              <a:gd name="T37" fmla="*/ 1077 h 1396"/>
              <a:gd name="T38" fmla="*/ 532 w 1411"/>
              <a:gd name="T39" fmla="*/ 1048 h 1396"/>
              <a:gd name="T40" fmla="*/ 778 w 1411"/>
              <a:gd name="T41" fmla="*/ 702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1" h="1396">
                <a:moveTo>
                  <a:pt x="1411" y="0"/>
                </a:moveTo>
                <a:lnTo>
                  <a:pt x="1014" y="468"/>
                </a:lnTo>
                <a:lnTo>
                  <a:pt x="639" y="360"/>
                </a:lnTo>
                <a:lnTo>
                  <a:pt x="259" y="631"/>
                </a:lnTo>
                <a:lnTo>
                  <a:pt x="0" y="565"/>
                </a:lnTo>
                <a:lnTo>
                  <a:pt x="0" y="1396"/>
                </a:lnTo>
                <a:lnTo>
                  <a:pt x="1411" y="1396"/>
                </a:lnTo>
                <a:lnTo>
                  <a:pt x="1411" y="0"/>
                </a:lnTo>
                <a:close/>
                <a:moveTo>
                  <a:pt x="778" y="702"/>
                </a:moveTo>
                <a:lnTo>
                  <a:pt x="829" y="724"/>
                </a:lnTo>
                <a:lnTo>
                  <a:pt x="1150" y="864"/>
                </a:lnTo>
                <a:lnTo>
                  <a:pt x="1151" y="864"/>
                </a:lnTo>
                <a:lnTo>
                  <a:pt x="1179" y="838"/>
                </a:lnTo>
                <a:lnTo>
                  <a:pt x="1302" y="714"/>
                </a:lnTo>
                <a:lnTo>
                  <a:pt x="1302" y="1288"/>
                </a:lnTo>
                <a:lnTo>
                  <a:pt x="108" y="1288"/>
                </a:lnTo>
                <a:lnTo>
                  <a:pt x="108" y="977"/>
                </a:lnTo>
                <a:lnTo>
                  <a:pt x="475" y="1069"/>
                </a:lnTo>
                <a:lnTo>
                  <a:pt x="510" y="1077"/>
                </a:lnTo>
                <a:lnTo>
                  <a:pt x="532" y="1048"/>
                </a:lnTo>
                <a:lnTo>
                  <a:pt x="778" y="70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Car"/>
          <p:cNvSpPr>
            <a:spLocks noChangeAspect="1" noEditPoints="1"/>
          </p:cNvSpPr>
          <p:nvPr/>
        </p:nvSpPr>
        <p:spPr bwMode="auto">
          <a:xfrm>
            <a:off x="784879" y="5406346"/>
            <a:ext cx="163513" cy="90488"/>
          </a:xfrm>
          <a:custGeom>
            <a:avLst/>
            <a:gdLst>
              <a:gd name="T0" fmla="*/ 151 w 667"/>
              <a:gd name="T1" fmla="*/ 21 h 373"/>
              <a:gd name="T2" fmla="*/ 104 w 667"/>
              <a:gd name="T3" fmla="*/ 94 h 373"/>
              <a:gd name="T4" fmla="*/ 53 w 667"/>
              <a:gd name="T5" fmla="*/ 106 h 373"/>
              <a:gd name="T6" fmla="*/ 0 w 667"/>
              <a:gd name="T7" fmla="*/ 160 h 373"/>
              <a:gd name="T8" fmla="*/ 13 w 667"/>
              <a:gd name="T9" fmla="*/ 297 h 373"/>
              <a:gd name="T10" fmla="*/ 68 w 667"/>
              <a:gd name="T11" fmla="*/ 306 h 373"/>
              <a:gd name="T12" fmla="*/ 225 w 667"/>
              <a:gd name="T13" fmla="*/ 306 h 373"/>
              <a:gd name="T14" fmla="*/ 520 w 667"/>
              <a:gd name="T15" fmla="*/ 373 h 373"/>
              <a:gd name="T16" fmla="*/ 627 w 667"/>
              <a:gd name="T17" fmla="*/ 306 h 373"/>
              <a:gd name="T18" fmla="*/ 667 w 667"/>
              <a:gd name="T19" fmla="*/ 186 h 373"/>
              <a:gd name="T20" fmla="*/ 610 w 667"/>
              <a:gd name="T21" fmla="*/ 136 h 373"/>
              <a:gd name="T22" fmla="*/ 509 w 667"/>
              <a:gd name="T23" fmla="*/ 107 h 373"/>
              <a:gd name="T24" fmla="*/ 468 w 667"/>
              <a:gd name="T25" fmla="*/ 69 h 373"/>
              <a:gd name="T26" fmla="*/ 373 w 667"/>
              <a:gd name="T27" fmla="*/ 0 h 373"/>
              <a:gd name="T28" fmla="*/ 188 w 667"/>
              <a:gd name="T29" fmla="*/ 26 h 373"/>
              <a:gd name="T30" fmla="*/ 280 w 667"/>
              <a:gd name="T31" fmla="*/ 106 h 373"/>
              <a:gd name="T32" fmla="*/ 150 w 667"/>
              <a:gd name="T33" fmla="*/ 73 h 373"/>
              <a:gd name="T34" fmla="*/ 188 w 667"/>
              <a:gd name="T35" fmla="*/ 26 h 373"/>
              <a:gd name="T36" fmla="*/ 373 w 667"/>
              <a:gd name="T37" fmla="*/ 26 h 373"/>
              <a:gd name="T38" fmla="*/ 448 w 667"/>
              <a:gd name="T39" fmla="*/ 87 h 373"/>
              <a:gd name="T40" fmla="*/ 307 w 667"/>
              <a:gd name="T41" fmla="*/ 106 h 373"/>
              <a:gd name="T42" fmla="*/ 53 w 667"/>
              <a:gd name="T43" fmla="*/ 133 h 373"/>
              <a:gd name="T44" fmla="*/ 505 w 667"/>
              <a:gd name="T45" fmla="*/ 133 h 373"/>
              <a:gd name="T46" fmla="*/ 632 w 667"/>
              <a:gd name="T47" fmla="*/ 178 h 373"/>
              <a:gd name="T48" fmla="*/ 640 w 667"/>
              <a:gd name="T49" fmla="*/ 266 h 373"/>
              <a:gd name="T50" fmla="*/ 599 w 667"/>
              <a:gd name="T51" fmla="*/ 280 h 373"/>
              <a:gd name="T52" fmla="*/ 441 w 667"/>
              <a:gd name="T53" fmla="*/ 280 h 373"/>
              <a:gd name="T54" fmla="*/ 147 w 667"/>
              <a:gd name="T55" fmla="*/ 213 h 373"/>
              <a:gd name="T56" fmla="*/ 40 w 667"/>
              <a:gd name="T57" fmla="*/ 280 h 373"/>
              <a:gd name="T58" fmla="*/ 27 w 667"/>
              <a:gd name="T59" fmla="*/ 160 h 373"/>
              <a:gd name="T60" fmla="*/ 53 w 667"/>
              <a:gd name="T61" fmla="*/ 133 h 373"/>
              <a:gd name="T62" fmla="*/ 200 w 667"/>
              <a:gd name="T63" fmla="*/ 293 h 373"/>
              <a:gd name="T64" fmla="*/ 93 w 667"/>
              <a:gd name="T65" fmla="*/ 293 h 373"/>
              <a:gd name="T66" fmla="*/ 520 w 667"/>
              <a:gd name="T67" fmla="*/ 240 h 373"/>
              <a:gd name="T68" fmla="*/ 520 w 667"/>
              <a:gd name="T69" fmla="*/ 346 h 373"/>
              <a:gd name="T70" fmla="*/ 520 w 667"/>
              <a:gd name="T71" fmla="*/ 24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7" h="373">
                <a:moveTo>
                  <a:pt x="188" y="0"/>
                </a:moveTo>
                <a:cubicBezTo>
                  <a:pt x="172" y="0"/>
                  <a:pt x="160" y="10"/>
                  <a:pt x="151" y="21"/>
                </a:cubicBezTo>
                <a:cubicBezTo>
                  <a:pt x="142" y="33"/>
                  <a:pt x="134" y="47"/>
                  <a:pt x="127" y="60"/>
                </a:cubicBezTo>
                <a:cubicBezTo>
                  <a:pt x="120" y="73"/>
                  <a:pt x="112" y="85"/>
                  <a:pt x="104" y="94"/>
                </a:cubicBezTo>
                <a:cubicBezTo>
                  <a:pt x="96" y="102"/>
                  <a:pt x="89" y="106"/>
                  <a:pt x="80" y="106"/>
                </a:cubicBezTo>
                <a:lnTo>
                  <a:pt x="53" y="106"/>
                </a:lnTo>
                <a:cubicBezTo>
                  <a:pt x="40" y="106"/>
                  <a:pt x="27" y="109"/>
                  <a:pt x="16" y="119"/>
                </a:cubicBezTo>
                <a:cubicBezTo>
                  <a:pt x="6" y="128"/>
                  <a:pt x="0" y="142"/>
                  <a:pt x="0" y="160"/>
                </a:cubicBezTo>
                <a:lnTo>
                  <a:pt x="0" y="270"/>
                </a:lnTo>
                <a:cubicBezTo>
                  <a:pt x="0" y="281"/>
                  <a:pt x="5" y="291"/>
                  <a:pt x="13" y="297"/>
                </a:cubicBezTo>
                <a:cubicBezTo>
                  <a:pt x="21" y="303"/>
                  <a:pt x="30" y="306"/>
                  <a:pt x="40" y="306"/>
                </a:cubicBezTo>
                <a:lnTo>
                  <a:pt x="68" y="306"/>
                </a:lnTo>
                <a:cubicBezTo>
                  <a:pt x="74" y="344"/>
                  <a:pt x="107" y="373"/>
                  <a:pt x="147" y="373"/>
                </a:cubicBezTo>
                <a:cubicBezTo>
                  <a:pt x="186" y="373"/>
                  <a:pt x="219" y="344"/>
                  <a:pt x="225" y="306"/>
                </a:cubicBezTo>
                <a:lnTo>
                  <a:pt x="441" y="306"/>
                </a:lnTo>
                <a:cubicBezTo>
                  <a:pt x="448" y="344"/>
                  <a:pt x="480" y="373"/>
                  <a:pt x="520" y="373"/>
                </a:cubicBezTo>
                <a:cubicBezTo>
                  <a:pt x="559" y="373"/>
                  <a:pt x="592" y="344"/>
                  <a:pt x="599" y="306"/>
                </a:cubicBezTo>
                <a:lnTo>
                  <a:pt x="627" y="306"/>
                </a:lnTo>
                <a:cubicBezTo>
                  <a:pt x="649" y="306"/>
                  <a:pt x="667" y="288"/>
                  <a:pt x="667" y="266"/>
                </a:cubicBezTo>
                <a:lnTo>
                  <a:pt x="667" y="186"/>
                </a:lnTo>
                <a:cubicBezTo>
                  <a:pt x="667" y="173"/>
                  <a:pt x="658" y="164"/>
                  <a:pt x="648" y="156"/>
                </a:cubicBezTo>
                <a:cubicBezTo>
                  <a:pt x="638" y="149"/>
                  <a:pt x="625" y="142"/>
                  <a:pt x="610" y="136"/>
                </a:cubicBezTo>
                <a:cubicBezTo>
                  <a:pt x="581" y="124"/>
                  <a:pt x="544" y="114"/>
                  <a:pt x="511" y="107"/>
                </a:cubicBezTo>
                <a:cubicBezTo>
                  <a:pt x="510" y="107"/>
                  <a:pt x="510" y="107"/>
                  <a:pt x="509" y="107"/>
                </a:cubicBezTo>
                <a:cubicBezTo>
                  <a:pt x="509" y="107"/>
                  <a:pt x="501" y="102"/>
                  <a:pt x="494" y="95"/>
                </a:cubicBezTo>
                <a:cubicBezTo>
                  <a:pt x="486" y="88"/>
                  <a:pt x="477" y="79"/>
                  <a:pt x="468" y="69"/>
                </a:cubicBezTo>
                <a:cubicBezTo>
                  <a:pt x="457" y="57"/>
                  <a:pt x="446" y="43"/>
                  <a:pt x="436" y="30"/>
                </a:cubicBezTo>
                <a:cubicBezTo>
                  <a:pt x="423" y="17"/>
                  <a:pt x="404" y="0"/>
                  <a:pt x="373" y="0"/>
                </a:cubicBezTo>
                <a:lnTo>
                  <a:pt x="188" y="0"/>
                </a:lnTo>
                <a:close/>
                <a:moveTo>
                  <a:pt x="188" y="26"/>
                </a:moveTo>
                <a:lnTo>
                  <a:pt x="280" y="26"/>
                </a:lnTo>
                <a:lnTo>
                  <a:pt x="280" y="106"/>
                </a:lnTo>
                <a:lnTo>
                  <a:pt x="129" y="106"/>
                </a:lnTo>
                <a:cubicBezTo>
                  <a:pt x="137" y="96"/>
                  <a:pt x="144" y="84"/>
                  <a:pt x="150" y="73"/>
                </a:cubicBezTo>
                <a:cubicBezTo>
                  <a:pt x="158" y="59"/>
                  <a:pt x="165" y="46"/>
                  <a:pt x="172" y="38"/>
                </a:cubicBezTo>
                <a:cubicBezTo>
                  <a:pt x="178" y="29"/>
                  <a:pt x="183" y="26"/>
                  <a:pt x="188" y="26"/>
                </a:cubicBezTo>
                <a:close/>
                <a:moveTo>
                  <a:pt x="307" y="26"/>
                </a:moveTo>
                <a:lnTo>
                  <a:pt x="373" y="26"/>
                </a:lnTo>
                <a:cubicBezTo>
                  <a:pt x="395" y="26"/>
                  <a:pt x="404" y="36"/>
                  <a:pt x="417" y="49"/>
                </a:cubicBezTo>
                <a:cubicBezTo>
                  <a:pt x="418" y="50"/>
                  <a:pt x="431" y="67"/>
                  <a:pt x="448" y="87"/>
                </a:cubicBezTo>
                <a:cubicBezTo>
                  <a:pt x="454" y="93"/>
                  <a:pt x="460" y="100"/>
                  <a:pt x="467" y="106"/>
                </a:cubicBezTo>
                <a:lnTo>
                  <a:pt x="307" y="106"/>
                </a:lnTo>
                <a:lnTo>
                  <a:pt x="307" y="26"/>
                </a:lnTo>
                <a:close/>
                <a:moveTo>
                  <a:pt x="53" y="133"/>
                </a:moveTo>
                <a:lnTo>
                  <a:pt x="80" y="133"/>
                </a:lnTo>
                <a:lnTo>
                  <a:pt x="505" y="133"/>
                </a:lnTo>
                <a:cubicBezTo>
                  <a:pt x="537" y="139"/>
                  <a:pt x="573" y="150"/>
                  <a:pt x="600" y="161"/>
                </a:cubicBezTo>
                <a:cubicBezTo>
                  <a:pt x="613" y="166"/>
                  <a:pt x="625" y="172"/>
                  <a:pt x="632" y="178"/>
                </a:cubicBezTo>
                <a:cubicBezTo>
                  <a:pt x="639" y="183"/>
                  <a:pt x="640" y="187"/>
                  <a:pt x="640" y="186"/>
                </a:cubicBezTo>
                <a:lnTo>
                  <a:pt x="640" y="266"/>
                </a:lnTo>
                <a:cubicBezTo>
                  <a:pt x="640" y="273"/>
                  <a:pt x="633" y="280"/>
                  <a:pt x="627" y="280"/>
                </a:cubicBezTo>
                <a:lnTo>
                  <a:pt x="599" y="280"/>
                </a:lnTo>
                <a:cubicBezTo>
                  <a:pt x="592" y="242"/>
                  <a:pt x="559" y="213"/>
                  <a:pt x="520" y="213"/>
                </a:cubicBezTo>
                <a:cubicBezTo>
                  <a:pt x="480" y="213"/>
                  <a:pt x="448" y="242"/>
                  <a:pt x="441" y="280"/>
                </a:cubicBezTo>
                <a:lnTo>
                  <a:pt x="225" y="280"/>
                </a:lnTo>
                <a:cubicBezTo>
                  <a:pt x="219" y="242"/>
                  <a:pt x="186" y="213"/>
                  <a:pt x="147" y="213"/>
                </a:cubicBezTo>
                <a:cubicBezTo>
                  <a:pt x="107" y="213"/>
                  <a:pt x="74" y="242"/>
                  <a:pt x="68" y="280"/>
                </a:cubicBezTo>
                <a:lnTo>
                  <a:pt x="40" y="280"/>
                </a:lnTo>
                <a:cubicBezTo>
                  <a:pt x="30" y="280"/>
                  <a:pt x="27" y="275"/>
                  <a:pt x="27" y="270"/>
                </a:cubicBezTo>
                <a:lnTo>
                  <a:pt x="27" y="160"/>
                </a:lnTo>
                <a:cubicBezTo>
                  <a:pt x="27" y="147"/>
                  <a:pt x="30" y="142"/>
                  <a:pt x="34" y="139"/>
                </a:cubicBezTo>
                <a:cubicBezTo>
                  <a:pt x="38" y="135"/>
                  <a:pt x="44" y="133"/>
                  <a:pt x="53" y="133"/>
                </a:cubicBezTo>
                <a:close/>
                <a:moveTo>
                  <a:pt x="147" y="240"/>
                </a:moveTo>
                <a:cubicBezTo>
                  <a:pt x="176" y="240"/>
                  <a:pt x="200" y="263"/>
                  <a:pt x="200" y="293"/>
                </a:cubicBezTo>
                <a:cubicBezTo>
                  <a:pt x="200" y="323"/>
                  <a:pt x="176" y="346"/>
                  <a:pt x="147" y="346"/>
                </a:cubicBezTo>
                <a:cubicBezTo>
                  <a:pt x="117" y="346"/>
                  <a:pt x="93" y="323"/>
                  <a:pt x="93" y="293"/>
                </a:cubicBezTo>
                <a:cubicBezTo>
                  <a:pt x="93" y="263"/>
                  <a:pt x="117" y="240"/>
                  <a:pt x="147" y="240"/>
                </a:cubicBezTo>
                <a:close/>
                <a:moveTo>
                  <a:pt x="520" y="240"/>
                </a:moveTo>
                <a:cubicBezTo>
                  <a:pt x="550" y="240"/>
                  <a:pt x="573" y="263"/>
                  <a:pt x="573" y="293"/>
                </a:cubicBezTo>
                <a:cubicBezTo>
                  <a:pt x="573" y="323"/>
                  <a:pt x="550" y="346"/>
                  <a:pt x="520" y="346"/>
                </a:cubicBezTo>
                <a:cubicBezTo>
                  <a:pt x="490" y="346"/>
                  <a:pt x="467" y="323"/>
                  <a:pt x="467" y="293"/>
                </a:cubicBezTo>
                <a:cubicBezTo>
                  <a:pt x="467" y="263"/>
                  <a:pt x="490" y="240"/>
                  <a:pt x="520" y="240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821050" y="5318601"/>
            <a:ext cx="219932" cy="169277"/>
            <a:chOff x="1073282" y="5688296"/>
            <a:chExt cx="219932" cy="169277"/>
          </a:xfrm>
        </p:grpSpPr>
        <p:sp>
          <p:nvSpPr>
            <p:cNvPr id="166" name="타원 165"/>
            <p:cNvSpPr/>
            <p:nvPr/>
          </p:nvSpPr>
          <p:spPr>
            <a:xfrm>
              <a:off x="1137460" y="5724963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073282" y="5688296"/>
              <a:ext cx="21993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/>
                  </a:solidFill>
                </a:rPr>
                <a:t>1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b="4633"/>
          <a:stretch/>
        </p:blipFill>
        <p:spPr>
          <a:xfrm>
            <a:off x="1581530" y="2027890"/>
            <a:ext cx="7626837" cy="3656403"/>
          </a:xfrm>
          <a:prstGeom prst="rect">
            <a:avLst/>
          </a:prstGeom>
        </p:spPr>
      </p:pic>
      <p:sp>
        <p:nvSpPr>
          <p:cNvPr id="170" name="Attachment"/>
          <p:cNvSpPr>
            <a:spLocks noChangeAspect="1"/>
          </p:cNvSpPr>
          <p:nvPr/>
        </p:nvSpPr>
        <p:spPr bwMode="auto">
          <a:xfrm>
            <a:off x="812296" y="4956409"/>
            <a:ext cx="126059" cy="116074"/>
          </a:xfrm>
          <a:custGeom>
            <a:avLst/>
            <a:gdLst>
              <a:gd name="T0" fmla="*/ 1064 w 1394"/>
              <a:gd name="T1" fmla="*/ 2 h 1257"/>
              <a:gd name="T2" fmla="*/ 1001 w 1394"/>
              <a:gd name="T3" fmla="*/ 14 h 1257"/>
              <a:gd name="T4" fmla="*/ 781 w 1394"/>
              <a:gd name="T5" fmla="*/ 172 h 1257"/>
              <a:gd name="T6" fmla="*/ 334 w 1394"/>
              <a:gd name="T7" fmla="*/ 620 h 1257"/>
              <a:gd name="T8" fmla="*/ 253 w 1394"/>
              <a:gd name="T9" fmla="*/ 767 h 1257"/>
              <a:gd name="T10" fmla="*/ 312 w 1394"/>
              <a:gd name="T11" fmla="*/ 939 h 1257"/>
              <a:gd name="T12" fmla="*/ 487 w 1394"/>
              <a:gd name="T13" fmla="*/ 995 h 1257"/>
              <a:gd name="T14" fmla="*/ 631 w 1394"/>
              <a:gd name="T15" fmla="*/ 917 h 1257"/>
              <a:gd name="T16" fmla="*/ 1122 w 1394"/>
              <a:gd name="T17" fmla="*/ 426 h 1257"/>
              <a:gd name="T18" fmla="*/ 1124 w 1394"/>
              <a:gd name="T19" fmla="*/ 348 h 1257"/>
              <a:gd name="T20" fmla="*/ 1046 w 1394"/>
              <a:gd name="T21" fmla="*/ 349 h 1257"/>
              <a:gd name="T22" fmla="*/ 554 w 1394"/>
              <a:gd name="T23" fmla="*/ 840 h 1257"/>
              <a:gd name="T24" fmla="*/ 468 w 1394"/>
              <a:gd name="T25" fmla="*/ 889 h 1257"/>
              <a:gd name="T26" fmla="*/ 389 w 1394"/>
              <a:gd name="T27" fmla="*/ 862 h 1257"/>
              <a:gd name="T28" fmla="*/ 360 w 1394"/>
              <a:gd name="T29" fmla="*/ 784 h 1257"/>
              <a:gd name="T30" fmla="*/ 411 w 1394"/>
              <a:gd name="T31" fmla="*/ 696 h 1257"/>
              <a:gd name="T32" fmla="*/ 858 w 1394"/>
              <a:gd name="T33" fmla="*/ 249 h 1257"/>
              <a:gd name="T34" fmla="*/ 1035 w 1394"/>
              <a:gd name="T35" fmla="*/ 117 h 1257"/>
              <a:gd name="T36" fmla="*/ 1178 w 1394"/>
              <a:gd name="T37" fmla="*/ 161 h 1257"/>
              <a:gd name="T38" fmla="*/ 1278 w 1394"/>
              <a:gd name="T39" fmla="*/ 281 h 1257"/>
              <a:gd name="T40" fmla="*/ 1272 w 1394"/>
              <a:gd name="T41" fmla="*/ 353 h 1257"/>
              <a:gd name="T42" fmla="*/ 1178 w 1394"/>
              <a:gd name="T43" fmla="*/ 481 h 1257"/>
              <a:gd name="T44" fmla="*/ 687 w 1394"/>
              <a:gd name="T45" fmla="*/ 972 h 1257"/>
              <a:gd name="T46" fmla="*/ 453 w 1394"/>
              <a:gd name="T47" fmla="*/ 1128 h 1257"/>
              <a:gd name="T48" fmla="*/ 230 w 1394"/>
              <a:gd name="T49" fmla="*/ 1039 h 1257"/>
              <a:gd name="T50" fmla="*/ 121 w 1394"/>
              <a:gd name="T51" fmla="*/ 781 h 1257"/>
              <a:gd name="T52" fmla="*/ 282 w 1394"/>
              <a:gd name="T53" fmla="*/ 498 h 1257"/>
              <a:gd name="T54" fmla="*/ 651 w 1394"/>
              <a:gd name="T55" fmla="*/ 151 h 1257"/>
              <a:gd name="T56" fmla="*/ 659 w 1394"/>
              <a:gd name="T57" fmla="*/ 71 h 1257"/>
              <a:gd name="T58" fmla="*/ 578 w 1394"/>
              <a:gd name="T59" fmla="*/ 71 h 1257"/>
              <a:gd name="T60" fmla="*/ 205 w 1394"/>
              <a:gd name="T61" fmla="*/ 421 h 1257"/>
              <a:gd name="T62" fmla="*/ 13 w 1394"/>
              <a:gd name="T63" fmla="*/ 770 h 1257"/>
              <a:gd name="T64" fmla="*/ 153 w 1394"/>
              <a:gd name="T65" fmla="*/ 1116 h 1257"/>
              <a:gd name="T66" fmla="*/ 476 w 1394"/>
              <a:gd name="T67" fmla="*/ 1234 h 1257"/>
              <a:gd name="T68" fmla="*/ 764 w 1394"/>
              <a:gd name="T69" fmla="*/ 1049 h 1257"/>
              <a:gd name="T70" fmla="*/ 1255 w 1394"/>
              <a:gd name="T71" fmla="*/ 558 h 1257"/>
              <a:gd name="T72" fmla="*/ 1373 w 1394"/>
              <a:gd name="T73" fmla="*/ 393 h 1257"/>
              <a:gd name="T74" fmla="*/ 1382 w 1394"/>
              <a:gd name="T75" fmla="*/ 249 h 1257"/>
              <a:gd name="T76" fmla="*/ 1255 w 1394"/>
              <a:gd name="T77" fmla="*/ 84 h 1257"/>
              <a:gd name="T78" fmla="*/ 1064 w 1394"/>
              <a:gd name="T79" fmla="*/ 2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94" h="1257">
                <a:moveTo>
                  <a:pt x="1064" y="2"/>
                </a:moveTo>
                <a:cubicBezTo>
                  <a:pt x="1043" y="3"/>
                  <a:pt x="1021" y="7"/>
                  <a:pt x="1001" y="14"/>
                </a:cubicBezTo>
                <a:cubicBezTo>
                  <a:pt x="919" y="41"/>
                  <a:pt x="850" y="103"/>
                  <a:pt x="781" y="172"/>
                </a:cubicBezTo>
                <a:cubicBezTo>
                  <a:pt x="711" y="242"/>
                  <a:pt x="348" y="606"/>
                  <a:pt x="334" y="620"/>
                </a:cubicBezTo>
                <a:cubicBezTo>
                  <a:pt x="294" y="659"/>
                  <a:pt x="262" y="709"/>
                  <a:pt x="253" y="767"/>
                </a:cubicBezTo>
                <a:cubicBezTo>
                  <a:pt x="244" y="824"/>
                  <a:pt x="262" y="889"/>
                  <a:pt x="312" y="939"/>
                </a:cubicBezTo>
                <a:cubicBezTo>
                  <a:pt x="363" y="990"/>
                  <a:pt x="430" y="1006"/>
                  <a:pt x="487" y="995"/>
                </a:cubicBezTo>
                <a:cubicBezTo>
                  <a:pt x="545" y="985"/>
                  <a:pt x="594" y="954"/>
                  <a:pt x="631" y="917"/>
                </a:cubicBezTo>
                <a:lnTo>
                  <a:pt x="1122" y="426"/>
                </a:lnTo>
                <a:cubicBezTo>
                  <a:pt x="1144" y="406"/>
                  <a:pt x="1144" y="368"/>
                  <a:pt x="1124" y="348"/>
                </a:cubicBezTo>
                <a:cubicBezTo>
                  <a:pt x="1103" y="327"/>
                  <a:pt x="1066" y="328"/>
                  <a:pt x="1046" y="349"/>
                </a:cubicBezTo>
                <a:lnTo>
                  <a:pt x="554" y="840"/>
                </a:lnTo>
                <a:cubicBezTo>
                  <a:pt x="531" y="863"/>
                  <a:pt x="497" y="883"/>
                  <a:pt x="468" y="889"/>
                </a:cubicBezTo>
                <a:cubicBezTo>
                  <a:pt x="439" y="894"/>
                  <a:pt x="416" y="889"/>
                  <a:pt x="389" y="862"/>
                </a:cubicBezTo>
                <a:cubicBezTo>
                  <a:pt x="360" y="834"/>
                  <a:pt x="355" y="811"/>
                  <a:pt x="360" y="784"/>
                </a:cubicBezTo>
                <a:cubicBezTo>
                  <a:pt x="364" y="756"/>
                  <a:pt x="383" y="724"/>
                  <a:pt x="411" y="696"/>
                </a:cubicBezTo>
                <a:cubicBezTo>
                  <a:pt x="424" y="683"/>
                  <a:pt x="788" y="319"/>
                  <a:pt x="858" y="249"/>
                </a:cubicBezTo>
                <a:cubicBezTo>
                  <a:pt x="923" y="184"/>
                  <a:pt x="986" y="134"/>
                  <a:pt x="1035" y="117"/>
                </a:cubicBezTo>
                <a:cubicBezTo>
                  <a:pt x="1085" y="100"/>
                  <a:pt x="1121" y="104"/>
                  <a:pt x="1178" y="161"/>
                </a:cubicBezTo>
                <a:cubicBezTo>
                  <a:pt x="1221" y="204"/>
                  <a:pt x="1266" y="242"/>
                  <a:pt x="1278" y="281"/>
                </a:cubicBezTo>
                <a:cubicBezTo>
                  <a:pt x="1284" y="300"/>
                  <a:pt x="1284" y="321"/>
                  <a:pt x="1272" y="353"/>
                </a:cubicBezTo>
                <a:cubicBezTo>
                  <a:pt x="1259" y="385"/>
                  <a:pt x="1231" y="428"/>
                  <a:pt x="1178" y="481"/>
                </a:cubicBezTo>
                <a:cubicBezTo>
                  <a:pt x="953" y="706"/>
                  <a:pt x="781" y="878"/>
                  <a:pt x="687" y="972"/>
                </a:cubicBezTo>
                <a:cubicBezTo>
                  <a:pt x="603" y="1056"/>
                  <a:pt x="523" y="1113"/>
                  <a:pt x="453" y="1128"/>
                </a:cubicBezTo>
                <a:cubicBezTo>
                  <a:pt x="383" y="1144"/>
                  <a:pt x="317" y="1127"/>
                  <a:pt x="230" y="1039"/>
                </a:cubicBezTo>
                <a:cubicBezTo>
                  <a:pt x="143" y="952"/>
                  <a:pt x="112" y="869"/>
                  <a:pt x="121" y="781"/>
                </a:cubicBezTo>
                <a:cubicBezTo>
                  <a:pt x="131" y="693"/>
                  <a:pt x="183" y="596"/>
                  <a:pt x="282" y="498"/>
                </a:cubicBezTo>
                <a:cubicBezTo>
                  <a:pt x="401" y="379"/>
                  <a:pt x="651" y="151"/>
                  <a:pt x="651" y="151"/>
                </a:cubicBezTo>
                <a:cubicBezTo>
                  <a:pt x="675" y="133"/>
                  <a:pt x="679" y="94"/>
                  <a:pt x="659" y="71"/>
                </a:cubicBezTo>
                <a:cubicBezTo>
                  <a:pt x="639" y="49"/>
                  <a:pt x="599" y="49"/>
                  <a:pt x="578" y="71"/>
                </a:cubicBezTo>
                <a:cubicBezTo>
                  <a:pt x="578" y="71"/>
                  <a:pt x="329" y="297"/>
                  <a:pt x="205" y="421"/>
                </a:cubicBezTo>
                <a:cubicBezTo>
                  <a:pt x="95" y="531"/>
                  <a:pt x="26" y="648"/>
                  <a:pt x="13" y="770"/>
                </a:cubicBezTo>
                <a:cubicBezTo>
                  <a:pt x="0" y="891"/>
                  <a:pt x="49" y="1012"/>
                  <a:pt x="153" y="1116"/>
                </a:cubicBezTo>
                <a:cubicBezTo>
                  <a:pt x="257" y="1220"/>
                  <a:pt x="370" y="1257"/>
                  <a:pt x="476" y="1234"/>
                </a:cubicBezTo>
                <a:cubicBezTo>
                  <a:pt x="582" y="1211"/>
                  <a:pt x="674" y="1139"/>
                  <a:pt x="764" y="1049"/>
                </a:cubicBezTo>
                <a:cubicBezTo>
                  <a:pt x="857" y="955"/>
                  <a:pt x="1030" y="783"/>
                  <a:pt x="1255" y="558"/>
                </a:cubicBezTo>
                <a:cubicBezTo>
                  <a:pt x="1314" y="498"/>
                  <a:pt x="1353" y="444"/>
                  <a:pt x="1373" y="393"/>
                </a:cubicBezTo>
                <a:cubicBezTo>
                  <a:pt x="1393" y="341"/>
                  <a:pt x="1394" y="291"/>
                  <a:pt x="1382" y="249"/>
                </a:cubicBezTo>
                <a:cubicBezTo>
                  <a:pt x="1356" y="165"/>
                  <a:pt x="1289" y="118"/>
                  <a:pt x="1255" y="84"/>
                </a:cubicBezTo>
                <a:cubicBezTo>
                  <a:pt x="1197" y="26"/>
                  <a:pt x="1129" y="0"/>
                  <a:pt x="1064" y="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816165" y="4898215"/>
            <a:ext cx="219932" cy="169277"/>
            <a:chOff x="1073282" y="5688296"/>
            <a:chExt cx="219932" cy="169277"/>
          </a:xfrm>
        </p:grpSpPr>
        <p:sp>
          <p:nvSpPr>
            <p:cNvPr id="173" name="타원 172"/>
            <p:cNvSpPr/>
            <p:nvPr/>
          </p:nvSpPr>
          <p:spPr>
            <a:xfrm>
              <a:off x="1137460" y="5724963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073282" y="5688296"/>
              <a:ext cx="21993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/>
                  </a:solidFill>
                </a:rPr>
                <a:t>2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753481" y="5112414"/>
            <a:ext cx="739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746664" y="5336407"/>
            <a:ext cx="7462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97689"/>
              </p:ext>
            </p:extLst>
          </p:nvPr>
        </p:nvGraphicFramePr>
        <p:xfrm>
          <a:off x="9546248" y="1094899"/>
          <a:ext cx="2227381" cy="504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43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869138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카테고리 전체 클릭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레이어로 전체 메뉴 제공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메인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LNB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뎁스 메뉴 노출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마우스 오버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 구분 표현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(BG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과 함께 키비주얼 영역이 각 메뉴에 맞는 콘텐츠로 변경됨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각 메뉴 메인 페이지로 이동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메인 접속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디폴트화면은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내차사기 화면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2-1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키비주얼영역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텍스트 인풋 영역</a:t>
                      </a: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검색버튼 클릭 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인풋된 텍스트의 검색결과페이지로 이동</a:t>
                      </a: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어드민에서 등록된 키워드를 해시태그형태로 노출 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광고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이벤트 유입 유도 목적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어드민에서 지정한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페이지로 이동</a:t>
                      </a: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퀵메뉴</a:t>
                      </a: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차량 매물 검색 필터 영역</a:t>
                      </a:r>
                      <a:endParaRPr lang="en-US" altLang="ko-KR" sz="800" spc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차종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제조사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주행거리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연식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 필수 입력아님</a:t>
                      </a: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검색버튼 클릭 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필터 적용한 검색결과 페이지로 이동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필터입력값 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NONE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일경우 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내차사기 메인으로 이동</a:t>
                      </a: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800" spc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dirty="0" smtClean="0">
                          <a:latin typeface="+mn-ea"/>
                          <a:ea typeface="+mn-ea"/>
                        </a:rPr>
                        <a:t>모든 필터 선택값이 드롭다운되어 한눈에 보여짐</a:t>
                      </a: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560907" y="1677984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78" name="직사각형 177"/>
          <p:cNvSpPr/>
          <p:nvPr/>
        </p:nvSpPr>
        <p:spPr>
          <a:xfrm>
            <a:off x="569423" y="2277294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179" name="직사각형 178"/>
          <p:cNvSpPr/>
          <p:nvPr/>
        </p:nvSpPr>
        <p:spPr>
          <a:xfrm>
            <a:off x="4103958" y="1632170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5444911" y="1679393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181" name="직사각형 180"/>
          <p:cNvSpPr/>
          <p:nvPr/>
        </p:nvSpPr>
        <p:spPr>
          <a:xfrm>
            <a:off x="6517928" y="1737841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182" name="직사각형 181"/>
          <p:cNvSpPr/>
          <p:nvPr/>
        </p:nvSpPr>
        <p:spPr>
          <a:xfrm>
            <a:off x="563988" y="4851206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6</a:t>
            </a:r>
            <a:endParaRPr lang="ko-KR" altLang="en-US" sz="800" b="1" dirty="0"/>
          </a:p>
        </p:txBody>
      </p:sp>
      <p:sp>
        <p:nvSpPr>
          <p:cNvPr id="183" name="직사각형 182"/>
          <p:cNvSpPr/>
          <p:nvPr/>
        </p:nvSpPr>
        <p:spPr>
          <a:xfrm>
            <a:off x="2925149" y="3910519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7</a:t>
            </a:r>
            <a:endParaRPr lang="ko-KR" altLang="en-US" sz="800" b="1" dirty="0"/>
          </a:p>
        </p:txBody>
      </p:sp>
      <p:sp>
        <p:nvSpPr>
          <p:cNvPr id="184" name="직사각형 183"/>
          <p:cNvSpPr/>
          <p:nvPr/>
        </p:nvSpPr>
        <p:spPr>
          <a:xfrm>
            <a:off x="8172573" y="3910519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8</a:t>
            </a:r>
            <a:endParaRPr lang="ko-KR" altLang="en-US" sz="800" b="1" dirty="0"/>
          </a:p>
        </p:txBody>
      </p:sp>
      <p:sp>
        <p:nvSpPr>
          <p:cNvPr id="185" name="직사각형 184"/>
          <p:cNvSpPr/>
          <p:nvPr/>
        </p:nvSpPr>
        <p:spPr>
          <a:xfrm>
            <a:off x="5755684" y="4404871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9</a:t>
            </a:r>
            <a:endParaRPr lang="ko-KR" altLang="en-US" sz="8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3688900" y="2521263"/>
            <a:ext cx="3152775" cy="553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내차 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살 땐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현대 오토벨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7114874" y="2532640"/>
            <a:ext cx="377062" cy="1789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2-1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909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사이트 접속시 첫 화면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2019.08.07</a:t>
            </a:r>
            <a:endParaRPr lang="ko-KR" altLang="en-US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651619" y="5682736"/>
            <a:ext cx="8558748" cy="1523184"/>
            <a:chOff x="425787" y="4942897"/>
            <a:chExt cx="9023012" cy="1523184"/>
          </a:xfrm>
        </p:grpSpPr>
        <p:pic>
          <p:nvPicPr>
            <p:cNvPr id="121" name="그림 120"/>
            <p:cNvPicPr>
              <a:picLocks noChangeAspect="1"/>
            </p:cNvPicPr>
            <p:nvPr/>
          </p:nvPicPr>
          <p:blipFill rotWithShape="1">
            <a:blip r:embed="rId3"/>
            <a:srcRect l="3848" b="16085"/>
            <a:stretch/>
          </p:blipFill>
          <p:spPr>
            <a:xfrm>
              <a:off x="427895" y="5634169"/>
              <a:ext cx="9020904" cy="831912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1886594" y="5827321"/>
              <a:ext cx="401973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pc="-150" dirty="0">
                  <a:solidFill>
                    <a:schemeClr val="bg1"/>
                  </a:solidFill>
                  <a:latin typeface="+mn-ea"/>
                </a:rPr>
                <a:t>현대글로비스㈜ 서울특별시 강남구 테헤란로 </a:t>
              </a:r>
              <a:r>
                <a:rPr lang="en-US" altLang="ko-KR" sz="900" spc="-150" dirty="0">
                  <a:solidFill>
                    <a:schemeClr val="bg1"/>
                  </a:solidFill>
                  <a:latin typeface="+mn-ea"/>
                </a:rPr>
                <a:t>301 </a:t>
              </a:r>
              <a:r>
                <a:rPr lang="ko-KR" altLang="en-US" sz="900" spc="-150" dirty="0">
                  <a:solidFill>
                    <a:schemeClr val="bg1"/>
                  </a:solidFill>
                  <a:latin typeface="+mn-ea"/>
                </a:rPr>
                <a:t>사업자등록번호 </a:t>
              </a:r>
              <a:r>
                <a:rPr lang="en-US" altLang="ko-KR" sz="900" spc="-150" dirty="0">
                  <a:solidFill>
                    <a:schemeClr val="bg1"/>
                  </a:solidFill>
                  <a:latin typeface="+mn-ea"/>
                </a:rPr>
                <a:t>: 106-81-97118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+mn-ea"/>
                </a:rPr>
                <a:t>COPYRIGHT (C) HYUNDAI GLOVIS CO., LTD. ALL RIGHTS RESERVED.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25787" y="5315193"/>
              <a:ext cx="9020904" cy="310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5955" y="5736214"/>
              <a:ext cx="981075" cy="386903"/>
            </a:xfrm>
            <a:prstGeom prst="rect">
              <a:avLst/>
            </a:prstGeom>
          </p:spPr>
        </p:pic>
        <p:sp>
          <p:nvSpPr>
            <p:cNvPr id="129" name="직사각형 128"/>
            <p:cNvSpPr/>
            <p:nvPr/>
          </p:nvSpPr>
          <p:spPr>
            <a:xfrm>
              <a:off x="427895" y="4942897"/>
              <a:ext cx="9018796" cy="363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890142" y="5019800"/>
              <a:ext cx="3354125" cy="230832"/>
              <a:chOff x="5731116" y="5019800"/>
              <a:chExt cx="3354125" cy="230832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5731116" y="5027494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rgbClr val="FF0000"/>
                    </a:solidFill>
                  </a:rPr>
                  <a:t>공지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120968" y="5019800"/>
                <a:ext cx="29642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상품용차량의 수출업체 명의이전 의무사항 삭제 안내 </a:t>
                </a:r>
                <a:endParaRPr lang="ko-KR" altLang="en-US" sz="900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5367410" y="5366882"/>
              <a:ext cx="4080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회사소개</a:t>
              </a:r>
              <a:r>
                <a:rPr lang="en-US" altLang="ko-KR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제휴문의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이용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환불약관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개인정보처리방침 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영상정보처리방침</a:t>
              </a:r>
            </a:p>
            <a:p>
              <a:endPara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57897"/>
              </p:ext>
            </p:extLst>
          </p:nvPr>
        </p:nvGraphicFramePr>
        <p:xfrm>
          <a:off x="9546248" y="1094899"/>
          <a:ext cx="2227381" cy="275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2019101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내차팔기 메인으로 페이지이동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630401" y="1112670"/>
            <a:ext cx="8579966" cy="4571277"/>
            <a:chOff x="630401" y="1112670"/>
            <a:chExt cx="8579966" cy="4571277"/>
          </a:xfrm>
        </p:grpSpPr>
        <p:sp>
          <p:nvSpPr>
            <p:cNvPr id="7" name="직사각형 6"/>
            <p:cNvSpPr/>
            <p:nvPr/>
          </p:nvSpPr>
          <p:spPr>
            <a:xfrm>
              <a:off x="651618" y="1588987"/>
              <a:ext cx="930330" cy="442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01" y="1112670"/>
              <a:ext cx="1258115" cy="376855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057202" y="1271344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로그인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30408" y="1268539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회원가입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095697" y="1271344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고객센터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51618" y="2026764"/>
              <a:ext cx="930330" cy="36571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1618" y="2433587"/>
              <a:ext cx="930330" cy="2617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6825" y="2125593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내차사기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02257" y="1732821"/>
              <a:ext cx="868287" cy="338554"/>
              <a:chOff x="780135" y="1803029"/>
              <a:chExt cx="732129" cy="338554"/>
            </a:xfrm>
          </p:grpSpPr>
          <p:sp>
            <p:nvSpPr>
              <p:cNvPr id="86" name="Align Justify"/>
              <p:cNvSpPr>
                <a:spLocks noChangeAspect="1" noEditPoints="1"/>
              </p:cNvSpPr>
              <p:nvPr/>
            </p:nvSpPr>
            <p:spPr bwMode="auto">
              <a:xfrm>
                <a:off x="780135" y="1851658"/>
                <a:ext cx="128759" cy="109824"/>
              </a:xfrm>
              <a:custGeom>
                <a:avLst/>
                <a:gdLst>
                  <a:gd name="T0" fmla="*/ 0 w 1411"/>
                  <a:gd name="T1" fmla="*/ 0 h 1194"/>
                  <a:gd name="T2" fmla="*/ 0 w 1411"/>
                  <a:gd name="T3" fmla="*/ 108 h 1194"/>
                  <a:gd name="T4" fmla="*/ 1411 w 1411"/>
                  <a:gd name="T5" fmla="*/ 108 h 1194"/>
                  <a:gd name="T6" fmla="*/ 1411 w 1411"/>
                  <a:gd name="T7" fmla="*/ 0 h 1194"/>
                  <a:gd name="T8" fmla="*/ 0 w 1411"/>
                  <a:gd name="T9" fmla="*/ 0 h 1194"/>
                  <a:gd name="T10" fmla="*/ 0 w 1411"/>
                  <a:gd name="T11" fmla="*/ 271 h 1194"/>
                  <a:gd name="T12" fmla="*/ 0 w 1411"/>
                  <a:gd name="T13" fmla="*/ 380 h 1194"/>
                  <a:gd name="T14" fmla="*/ 1411 w 1411"/>
                  <a:gd name="T15" fmla="*/ 380 h 1194"/>
                  <a:gd name="T16" fmla="*/ 1411 w 1411"/>
                  <a:gd name="T17" fmla="*/ 271 h 1194"/>
                  <a:gd name="T18" fmla="*/ 0 w 1411"/>
                  <a:gd name="T19" fmla="*/ 271 h 1194"/>
                  <a:gd name="T20" fmla="*/ 0 w 1411"/>
                  <a:gd name="T21" fmla="*/ 542 h 1194"/>
                  <a:gd name="T22" fmla="*/ 0 w 1411"/>
                  <a:gd name="T23" fmla="*/ 651 h 1194"/>
                  <a:gd name="T24" fmla="*/ 1411 w 1411"/>
                  <a:gd name="T25" fmla="*/ 651 h 1194"/>
                  <a:gd name="T26" fmla="*/ 1411 w 1411"/>
                  <a:gd name="T27" fmla="*/ 542 h 1194"/>
                  <a:gd name="T28" fmla="*/ 0 w 1411"/>
                  <a:gd name="T29" fmla="*/ 542 h 1194"/>
                  <a:gd name="T30" fmla="*/ 0 w 1411"/>
                  <a:gd name="T31" fmla="*/ 814 h 1194"/>
                  <a:gd name="T32" fmla="*/ 0 w 1411"/>
                  <a:gd name="T33" fmla="*/ 922 h 1194"/>
                  <a:gd name="T34" fmla="*/ 1411 w 1411"/>
                  <a:gd name="T35" fmla="*/ 922 h 1194"/>
                  <a:gd name="T36" fmla="*/ 1411 w 1411"/>
                  <a:gd name="T37" fmla="*/ 814 h 1194"/>
                  <a:gd name="T38" fmla="*/ 0 w 1411"/>
                  <a:gd name="T39" fmla="*/ 814 h 1194"/>
                  <a:gd name="T40" fmla="*/ 0 w 1411"/>
                  <a:gd name="T41" fmla="*/ 1085 h 1194"/>
                  <a:gd name="T42" fmla="*/ 0 w 1411"/>
                  <a:gd name="T43" fmla="*/ 1194 h 1194"/>
                  <a:gd name="T44" fmla="*/ 1411 w 1411"/>
                  <a:gd name="T45" fmla="*/ 1194 h 1194"/>
                  <a:gd name="T46" fmla="*/ 1411 w 1411"/>
                  <a:gd name="T47" fmla="*/ 1085 h 1194"/>
                  <a:gd name="T48" fmla="*/ 0 w 1411"/>
                  <a:gd name="T49" fmla="*/ 1085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1" h="1194">
                    <a:moveTo>
                      <a:pt x="0" y="0"/>
                    </a:moveTo>
                    <a:lnTo>
                      <a:pt x="0" y="108"/>
                    </a:lnTo>
                    <a:lnTo>
                      <a:pt x="1411" y="108"/>
                    </a:lnTo>
                    <a:lnTo>
                      <a:pt x="1411" y="0"/>
                    </a:lnTo>
                    <a:lnTo>
                      <a:pt x="0" y="0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1411" y="380"/>
                    </a:lnTo>
                    <a:lnTo>
                      <a:pt x="1411" y="271"/>
                    </a:lnTo>
                    <a:lnTo>
                      <a:pt x="0" y="271"/>
                    </a:lnTo>
                    <a:close/>
                    <a:moveTo>
                      <a:pt x="0" y="542"/>
                    </a:moveTo>
                    <a:lnTo>
                      <a:pt x="0" y="651"/>
                    </a:lnTo>
                    <a:lnTo>
                      <a:pt x="1411" y="651"/>
                    </a:lnTo>
                    <a:lnTo>
                      <a:pt x="1411" y="542"/>
                    </a:lnTo>
                    <a:lnTo>
                      <a:pt x="0" y="542"/>
                    </a:lnTo>
                    <a:close/>
                    <a:moveTo>
                      <a:pt x="0" y="814"/>
                    </a:moveTo>
                    <a:lnTo>
                      <a:pt x="0" y="922"/>
                    </a:lnTo>
                    <a:lnTo>
                      <a:pt x="1411" y="922"/>
                    </a:lnTo>
                    <a:lnTo>
                      <a:pt x="1411" y="814"/>
                    </a:lnTo>
                    <a:lnTo>
                      <a:pt x="0" y="814"/>
                    </a:lnTo>
                    <a:close/>
                    <a:moveTo>
                      <a:pt x="0" y="1085"/>
                    </a:moveTo>
                    <a:lnTo>
                      <a:pt x="0" y="1194"/>
                    </a:lnTo>
                    <a:lnTo>
                      <a:pt x="1411" y="1194"/>
                    </a:lnTo>
                    <a:lnTo>
                      <a:pt x="1411" y="1085"/>
                    </a:lnTo>
                    <a:lnTo>
                      <a:pt x="0" y="1085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spc="-15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7279" y="1803029"/>
                <a:ext cx="664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spc="-150" dirty="0"/>
                  <a:t>카테고리 전체</a:t>
                </a: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1585012" y="1595656"/>
              <a:ext cx="7625355" cy="4426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3298313" y="1681489"/>
              <a:ext cx="2214166" cy="287630"/>
              <a:chOff x="2902181" y="1951085"/>
              <a:chExt cx="2214166" cy="306471"/>
            </a:xfrm>
          </p:grpSpPr>
          <p:sp>
            <p:nvSpPr>
              <p:cNvPr id="117" name="사각형: 둥근 모서리 4">
                <a:extLst>
                  <a:ext uri="{FF2B5EF4-FFF2-40B4-BE49-F238E27FC236}">
                    <a16:creationId xmlns="" xmlns:a16="http://schemas.microsoft.com/office/drawing/2014/main" id="{8D4F60CC-7FFD-4913-8908-8B5505553704}"/>
                  </a:ext>
                </a:extLst>
              </p:cNvPr>
              <p:cNvSpPr/>
              <p:nvPr/>
            </p:nvSpPr>
            <p:spPr>
              <a:xfrm>
                <a:off x="2902181" y="1951085"/>
                <a:ext cx="2214166" cy="306471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="" xmlns:a16="http://schemas.microsoft.com/office/drawing/2014/main" id="{4B66EF68-805B-4FCC-B6C9-77AC5970B039}"/>
                  </a:ext>
                </a:extLst>
              </p:cNvPr>
              <p:cNvSpPr txBox="1"/>
              <p:nvPr/>
            </p:nvSpPr>
            <p:spPr>
              <a:xfrm>
                <a:off x="2938234" y="1992326"/>
                <a:ext cx="2014742" cy="22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그랜저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HG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9" name="Search">
                <a:extLst>
                  <a:ext uri="{FF2B5EF4-FFF2-40B4-BE49-F238E27FC236}">
                    <a16:creationId xmlns="" xmlns:a16="http://schemas.microsoft.com/office/drawing/2014/main" id="{CC378ABF-36C0-454B-AA22-A784CEF570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869156" y="2018352"/>
                <a:ext cx="167640" cy="171450"/>
              </a:xfrm>
              <a:custGeom>
                <a:avLst/>
                <a:gdLst>
                  <a:gd name="T0" fmla="*/ 227 w 572"/>
                  <a:gd name="T1" fmla="*/ 0 h 585"/>
                  <a:gd name="T2" fmla="*/ 0 w 572"/>
                  <a:gd name="T3" fmla="*/ 227 h 585"/>
                  <a:gd name="T4" fmla="*/ 227 w 572"/>
                  <a:gd name="T5" fmla="*/ 453 h 585"/>
                  <a:gd name="T6" fmla="*/ 359 w 572"/>
                  <a:gd name="T7" fmla="*/ 410 h 585"/>
                  <a:gd name="T8" fmla="*/ 535 w 572"/>
                  <a:gd name="T9" fmla="*/ 585 h 585"/>
                  <a:gd name="T10" fmla="*/ 572 w 572"/>
                  <a:gd name="T11" fmla="*/ 548 h 585"/>
                  <a:gd name="T12" fmla="*/ 399 w 572"/>
                  <a:gd name="T13" fmla="*/ 374 h 585"/>
                  <a:gd name="T14" fmla="*/ 454 w 572"/>
                  <a:gd name="T15" fmla="*/ 227 h 585"/>
                  <a:gd name="T16" fmla="*/ 227 w 572"/>
                  <a:gd name="T17" fmla="*/ 0 h 585"/>
                  <a:gd name="T18" fmla="*/ 227 w 572"/>
                  <a:gd name="T19" fmla="*/ 27 h 585"/>
                  <a:gd name="T20" fmla="*/ 427 w 572"/>
                  <a:gd name="T21" fmla="*/ 227 h 585"/>
                  <a:gd name="T22" fmla="*/ 227 w 572"/>
                  <a:gd name="T23" fmla="*/ 427 h 585"/>
                  <a:gd name="T24" fmla="*/ 27 w 572"/>
                  <a:gd name="T25" fmla="*/ 227 h 585"/>
                  <a:gd name="T26" fmla="*/ 227 w 572"/>
                  <a:gd name="T27" fmla="*/ 2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2" h="585">
                    <a:moveTo>
                      <a:pt x="227" y="0"/>
                    </a:moveTo>
                    <a:cubicBezTo>
                      <a:pt x="102" y="0"/>
                      <a:pt x="0" y="102"/>
                      <a:pt x="0" y="227"/>
                    </a:cubicBezTo>
                    <a:cubicBezTo>
                      <a:pt x="0" y="352"/>
                      <a:pt x="102" y="453"/>
                      <a:pt x="227" y="453"/>
                    </a:cubicBezTo>
                    <a:cubicBezTo>
                      <a:pt x="276" y="453"/>
                      <a:pt x="322" y="437"/>
                      <a:pt x="359" y="410"/>
                    </a:cubicBezTo>
                    <a:lnTo>
                      <a:pt x="535" y="585"/>
                    </a:lnTo>
                    <a:lnTo>
                      <a:pt x="572" y="548"/>
                    </a:lnTo>
                    <a:lnTo>
                      <a:pt x="399" y="374"/>
                    </a:lnTo>
                    <a:cubicBezTo>
                      <a:pt x="433" y="335"/>
                      <a:pt x="454" y="283"/>
                      <a:pt x="454" y="227"/>
                    </a:cubicBezTo>
                    <a:cubicBezTo>
                      <a:pt x="454" y="102"/>
                      <a:pt x="352" y="0"/>
                      <a:pt x="227" y="0"/>
                    </a:cubicBezTo>
                    <a:close/>
                    <a:moveTo>
                      <a:pt x="227" y="27"/>
                    </a:moveTo>
                    <a:cubicBezTo>
                      <a:pt x="338" y="27"/>
                      <a:pt x="427" y="116"/>
                      <a:pt x="427" y="227"/>
                    </a:cubicBezTo>
                    <a:cubicBezTo>
                      <a:pt x="427" y="337"/>
                      <a:pt x="338" y="427"/>
                      <a:pt x="227" y="427"/>
                    </a:cubicBezTo>
                    <a:cubicBezTo>
                      <a:pt x="116" y="427"/>
                      <a:pt x="27" y="337"/>
                      <a:pt x="27" y="227"/>
                    </a:cubicBezTo>
                    <a:cubicBezTo>
                      <a:pt x="27" y="116"/>
                      <a:pt x="116" y="27"/>
                      <a:pt x="227" y="27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592763" y="1720992"/>
              <a:ext cx="1817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/>
                <a:t>현대오토벨에서 내차를 찾아보세요</a:t>
              </a:r>
              <a:r>
                <a:rPr lang="en-US" altLang="ko-KR" sz="900" spc="-150" dirty="0"/>
                <a:t>.</a:t>
              </a:r>
              <a:endParaRPr lang="ko-KR" altLang="en-US" sz="900" spc="-150" dirty="0"/>
            </a:p>
          </p:txBody>
        </p:sp>
        <p:sp>
          <p:nvSpPr>
            <p:cNvPr id="141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8175913" y="1725747"/>
              <a:ext cx="840446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팰리세이드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42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7455424" y="1714242"/>
              <a:ext cx="651189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캠핑용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43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6621094" y="1717246"/>
              <a:ext cx="753209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내차견적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69409" y="1262028"/>
              <a:ext cx="434734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이벤트</a:t>
              </a:r>
              <a:endParaRPr lang="ko-KR" altLang="en-US" sz="800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07559" y="5339629"/>
              <a:ext cx="5373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최근본차량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10038" y="4912359"/>
              <a:ext cx="4796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찜한 차량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07647" y="5112414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관심차량비교</a:t>
              </a:r>
            </a:p>
          </p:txBody>
        </p:sp>
        <p:sp>
          <p:nvSpPr>
            <p:cNvPr id="162" name="Area Chart"/>
            <p:cNvSpPr>
              <a:spLocks noChangeAspect="1" noEditPoints="1"/>
            </p:cNvSpPr>
            <p:nvPr/>
          </p:nvSpPr>
          <p:spPr bwMode="auto">
            <a:xfrm>
              <a:off x="814100" y="5156816"/>
              <a:ext cx="107532" cy="106478"/>
            </a:xfrm>
            <a:custGeom>
              <a:avLst/>
              <a:gdLst>
                <a:gd name="T0" fmla="*/ 1411 w 1411"/>
                <a:gd name="T1" fmla="*/ 0 h 1396"/>
                <a:gd name="T2" fmla="*/ 1014 w 1411"/>
                <a:gd name="T3" fmla="*/ 468 h 1396"/>
                <a:gd name="T4" fmla="*/ 639 w 1411"/>
                <a:gd name="T5" fmla="*/ 360 h 1396"/>
                <a:gd name="T6" fmla="*/ 259 w 1411"/>
                <a:gd name="T7" fmla="*/ 631 h 1396"/>
                <a:gd name="T8" fmla="*/ 0 w 1411"/>
                <a:gd name="T9" fmla="*/ 565 h 1396"/>
                <a:gd name="T10" fmla="*/ 0 w 1411"/>
                <a:gd name="T11" fmla="*/ 1396 h 1396"/>
                <a:gd name="T12" fmla="*/ 1411 w 1411"/>
                <a:gd name="T13" fmla="*/ 1396 h 1396"/>
                <a:gd name="T14" fmla="*/ 1411 w 1411"/>
                <a:gd name="T15" fmla="*/ 0 h 1396"/>
                <a:gd name="T16" fmla="*/ 778 w 1411"/>
                <a:gd name="T17" fmla="*/ 702 h 1396"/>
                <a:gd name="T18" fmla="*/ 829 w 1411"/>
                <a:gd name="T19" fmla="*/ 724 h 1396"/>
                <a:gd name="T20" fmla="*/ 1150 w 1411"/>
                <a:gd name="T21" fmla="*/ 864 h 1396"/>
                <a:gd name="T22" fmla="*/ 1151 w 1411"/>
                <a:gd name="T23" fmla="*/ 864 h 1396"/>
                <a:gd name="T24" fmla="*/ 1179 w 1411"/>
                <a:gd name="T25" fmla="*/ 838 h 1396"/>
                <a:gd name="T26" fmla="*/ 1302 w 1411"/>
                <a:gd name="T27" fmla="*/ 714 h 1396"/>
                <a:gd name="T28" fmla="*/ 1302 w 1411"/>
                <a:gd name="T29" fmla="*/ 1288 h 1396"/>
                <a:gd name="T30" fmla="*/ 108 w 1411"/>
                <a:gd name="T31" fmla="*/ 1288 h 1396"/>
                <a:gd name="T32" fmla="*/ 108 w 1411"/>
                <a:gd name="T33" fmla="*/ 977 h 1396"/>
                <a:gd name="T34" fmla="*/ 475 w 1411"/>
                <a:gd name="T35" fmla="*/ 1069 h 1396"/>
                <a:gd name="T36" fmla="*/ 510 w 1411"/>
                <a:gd name="T37" fmla="*/ 1077 h 1396"/>
                <a:gd name="T38" fmla="*/ 532 w 1411"/>
                <a:gd name="T39" fmla="*/ 1048 h 1396"/>
                <a:gd name="T40" fmla="*/ 778 w 1411"/>
                <a:gd name="T41" fmla="*/ 702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1" h="1396">
                  <a:moveTo>
                    <a:pt x="1411" y="0"/>
                  </a:moveTo>
                  <a:lnTo>
                    <a:pt x="1014" y="468"/>
                  </a:lnTo>
                  <a:lnTo>
                    <a:pt x="639" y="360"/>
                  </a:lnTo>
                  <a:lnTo>
                    <a:pt x="259" y="631"/>
                  </a:lnTo>
                  <a:lnTo>
                    <a:pt x="0" y="565"/>
                  </a:lnTo>
                  <a:lnTo>
                    <a:pt x="0" y="1396"/>
                  </a:lnTo>
                  <a:lnTo>
                    <a:pt x="1411" y="1396"/>
                  </a:lnTo>
                  <a:lnTo>
                    <a:pt x="1411" y="0"/>
                  </a:lnTo>
                  <a:close/>
                  <a:moveTo>
                    <a:pt x="778" y="702"/>
                  </a:moveTo>
                  <a:lnTo>
                    <a:pt x="829" y="724"/>
                  </a:lnTo>
                  <a:lnTo>
                    <a:pt x="1150" y="864"/>
                  </a:lnTo>
                  <a:lnTo>
                    <a:pt x="1151" y="864"/>
                  </a:lnTo>
                  <a:lnTo>
                    <a:pt x="1179" y="838"/>
                  </a:lnTo>
                  <a:lnTo>
                    <a:pt x="1302" y="714"/>
                  </a:lnTo>
                  <a:lnTo>
                    <a:pt x="1302" y="1288"/>
                  </a:lnTo>
                  <a:lnTo>
                    <a:pt x="108" y="1288"/>
                  </a:lnTo>
                  <a:lnTo>
                    <a:pt x="108" y="977"/>
                  </a:lnTo>
                  <a:lnTo>
                    <a:pt x="475" y="1069"/>
                  </a:lnTo>
                  <a:lnTo>
                    <a:pt x="510" y="1077"/>
                  </a:lnTo>
                  <a:lnTo>
                    <a:pt x="532" y="1048"/>
                  </a:lnTo>
                  <a:lnTo>
                    <a:pt x="778" y="70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Car"/>
            <p:cNvSpPr>
              <a:spLocks noChangeAspect="1" noEditPoints="1"/>
            </p:cNvSpPr>
            <p:nvPr/>
          </p:nvSpPr>
          <p:spPr bwMode="auto">
            <a:xfrm>
              <a:off x="784879" y="5406346"/>
              <a:ext cx="163513" cy="90488"/>
            </a:xfrm>
            <a:custGeom>
              <a:avLst/>
              <a:gdLst>
                <a:gd name="T0" fmla="*/ 151 w 667"/>
                <a:gd name="T1" fmla="*/ 21 h 373"/>
                <a:gd name="T2" fmla="*/ 104 w 667"/>
                <a:gd name="T3" fmla="*/ 94 h 373"/>
                <a:gd name="T4" fmla="*/ 53 w 667"/>
                <a:gd name="T5" fmla="*/ 106 h 373"/>
                <a:gd name="T6" fmla="*/ 0 w 667"/>
                <a:gd name="T7" fmla="*/ 160 h 373"/>
                <a:gd name="T8" fmla="*/ 13 w 667"/>
                <a:gd name="T9" fmla="*/ 297 h 373"/>
                <a:gd name="T10" fmla="*/ 68 w 667"/>
                <a:gd name="T11" fmla="*/ 306 h 373"/>
                <a:gd name="T12" fmla="*/ 225 w 667"/>
                <a:gd name="T13" fmla="*/ 306 h 373"/>
                <a:gd name="T14" fmla="*/ 520 w 667"/>
                <a:gd name="T15" fmla="*/ 373 h 373"/>
                <a:gd name="T16" fmla="*/ 627 w 667"/>
                <a:gd name="T17" fmla="*/ 306 h 373"/>
                <a:gd name="T18" fmla="*/ 667 w 667"/>
                <a:gd name="T19" fmla="*/ 186 h 373"/>
                <a:gd name="T20" fmla="*/ 610 w 667"/>
                <a:gd name="T21" fmla="*/ 136 h 373"/>
                <a:gd name="T22" fmla="*/ 509 w 667"/>
                <a:gd name="T23" fmla="*/ 107 h 373"/>
                <a:gd name="T24" fmla="*/ 468 w 667"/>
                <a:gd name="T25" fmla="*/ 69 h 373"/>
                <a:gd name="T26" fmla="*/ 373 w 667"/>
                <a:gd name="T27" fmla="*/ 0 h 373"/>
                <a:gd name="T28" fmla="*/ 188 w 667"/>
                <a:gd name="T29" fmla="*/ 26 h 373"/>
                <a:gd name="T30" fmla="*/ 280 w 667"/>
                <a:gd name="T31" fmla="*/ 106 h 373"/>
                <a:gd name="T32" fmla="*/ 150 w 667"/>
                <a:gd name="T33" fmla="*/ 73 h 373"/>
                <a:gd name="T34" fmla="*/ 188 w 667"/>
                <a:gd name="T35" fmla="*/ 26 h 373"/>
                <a:gd name="T36" fmla="*/ 373 w 667"/>
                <a:gd name="T37" fmla="*/ 26 h 373"/>
                <a:gd name="T38" fmla="*/ 448 w 667"/>
                <a:gd name="T39" fmla="*/ 87 h 373"/>
                <a:gd name="T40" fmla="*/ 307 w 667"/>
                <a:gd name="T41" fmla="*/ 106 h 373"/>
                <a:gd name="T42" fmla="*/ 53 w 667"/>
                <a:gd name="T43" fmla="*/ 133 h 373"/>
                <a:gd name="T44" fmla="*/ 505 w 667"/>
                <a:gd name="T45" fmla="*/ 133 h 373"/>
                <a:gd name="T46" fmla="*/ 632 w 667"/>
                <a:gd name="T47" fmla="*/ 178 h 373"/>
                <a:gd name="T48" fmla="*/ 640 w 667"/>
                <a:gd name="T49" fmla="*/ 266 h 373"/>
                <a:gd name="T50" fmla="*/ 599 w 667"/>
                <a:gd name="T51" fmla="*/ 280 h 373"/>
                <a:gd name="T52" fmla="*/ 441 w 667"/>
                <a:gd name="T53" fmla="*/ 280 h 373"/>
                <a:gd name="T54" fmla="*/ 147 w 667"/>
                <a:gd name="T55" fmla="*/ 213 h 373"/>
                <a:gd name="T56" fmla="*/ 40 w 667"/>
                <a:gd name="T57" fmla="*/ 280 h 373"/>
                <a:gd name="T58" fmla="*/ 27 w 667"/>
                <a:gd name="T59" fmla="*/ 160 h 373"/>
                <a:gd name="T60" fmla="*/ 53 w 667"/>
                <a:gd name="T61" fmla="*/ 133 h 373"/>
                <a:gd name="T62" fmla="*/ 200 w 667"/>
                <a:gd name="T63" fmla="*/ 293 h 373"/>
                <a:gd name="T64" fmla="*/ 93 w 667"/>
                <a:gd name="T65" fmla="*/ 293 h 373"/>
                <a:gd name="T66" fmla="*/ 520 w 667"/>
                <a:gd name="T67" fmla="*/ 240 h 373"/>
                <a:gd name="T68" fmla="*/ 520 w 667"/>
                <a:gd name="T69" fmla="*/ 346 h 373"/>
                <a:gd name="T70" fmla="*/ 520 w 667"/>
                <a:gd name="T71" fmla="*/ 24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7" h="373">
                  <a:moveTo>
                    <a:pt x="188" y="0"/>
                  </a:moveTo>
                  <a:cubicBezTo>
                    <a:pt x="172" y="0"/>
                    <a:pt x="160" y="10"/>
                    <a:pt x="151" y="21"/>
                  </a:cubicBezTo>
                  <a:cubicBezTo>
                    <a:pt x="142" y="33"/>
                    <a:pt x="134" y="47"/>
                    <a:pt x="127" y="60"/>
                  </a:cubicBezTo>
                  <a:cubicBezTo>
                    <a:pt x="120" y="73"/>
                    <a:pt x="112" y="85"/>
                    <a:pt x="104" y="94"/>
                  </a:cubicBezTo>
                  <a:cubicBezTo>
                    <a:pt x="96" y="102"/>
                    <a:pt x="89" y="106"/>
                    <a:pt x="80" y="106"/>
                  </a:cubicBezTo>
                  <a:lnTo>
                    <a:pt x="53" y="106"/>
                  </a:lnTo>
                  <a:cubicBezTo>
                    <a:pt x="40" y="106"/>
                    <a:pt x="27" y="109"/>
                    <a:pt x="16" y="119"/>
                  </a:cubicBezTo>
                  <a:cubicBezTo>
                    <a:pt x="6" y="128"/>
                    <a:pt x="0" y="142"/>
                    <a:pt x="0" y="160"/>
                  </a:cubicBezTo>
                  <a:lnTo>
                    <a:pt x="0" y="270"/>
                  </a:lnTo>
                  <a:cubicBezTo>
                    <a:pt x="0" y="281"/>
                    <a:pt x="5" y="291"/>
                    <a:pt x="13" y="297"/>
                  </a:cubicBezTo>
                  <a:cubicBezTo>
                    <a:pt x="21" y="303"/>
                    <a:pt x="30" y="306"/>
                    <a:pt x="40" y="306"/>
                  </a:cubicBezTo>
                  <a:lnTo>
                    <a:pt x="68" y="306"/>
                  </a:lnTo>
                  <a:cubicBezTo>
                    <a:pt x="74" y="344"/>
                    <a:pt x="107" y="373"/>
                    <a:pt x="147" y="373"/>
                  </a:cubicBezTo>
                  <a:cubicBezTo>
                    <a:pt x="186" y="373"/>
                    <a:pt x="219" y="344"/>
                    <a:pt x="225" y="306"/>
                  </a:cubicBezTo>
                  <a:lnTo>
                    <a:pt x="441" y="306"/>
                  </a:lnTo>
                  <a:cubicBezTo>
                    <a:pt x="448" y="344"/>
                    <a:pt x="480" y="373"/>
                    <a:pt x="520" y="373"/>
                  </a:cubicBezTo>
                  <a:cubicBezTo>
                    <a:pt x="559" y="373"/>
                    <a:pt x="592" y="344"/>
                    <a:pt x="599" y="306"/>
                  </a:cubicBezTo>
                  <a:lnTo>
                    <a:pt x="627" y="306"/>
                  </a:lnTo>
                  <a:cubicBezTo>
                    <a:pt x="649" y="306"/>
                    <a:pt x="667" y="288"/>
                    <a:pt x="667" y="266"/>
                  </a:cubicBezTo>
                  <a:lnTo>
                    <a:pt x="667" y="186"/>
                  </a:lnTo>
                  <a:cubicBezTo>
                    <a:pt x="667" y="173"/>
                    <a:pt x="658" y="164"/>
                    <a:pt x="648" y="156"/>
                  </a:cubicBezTo>
                  <a:cubicBezTo>
                    <a:pt x="638" y="149"/>
                    <a:pt x="625" y="142"/>
                    <a:pt x="610" y="136"/>
                  </a:cubicBezTo>
                  <a:cubicBezTo>
                    <a:pt x="581" y="124"/>
                    <a:pt x="544" y="114"/>
                    <a:pt x="511" y="107"/>
                  </a:cubicBezTo>
                  <a:cubicBezTo>
                    <a:pt x="510" y="107"/>
                    <a:pt x="510" y="107"/>
                    <a:pt x="509" y="107"/>
                  </a:cubicBezTo>
                  <a:cubicBezTo>
                    <a:pt x="509" y="107"/>
                    <a:pt x="501" y="102"/>
                    <a:pt x="494" y="95"/>
                  </a:cubicBezTo>
                  <a:cubicBezTo>
                    <a:pt x="486" y="88"/>
                    <a:pt x="477" y="79"/>
                    <a:pt x="468" y="69"/>
                  </a:cubicBezTo>
                  <a:cubicBezTo>
                    <a:pt x="457" y="57"/>
                    <a:pt x="446" y="43"/>
                    <a:pt x="436" y="30"/>
                  </a:cubicBezTo>
                  <a:cubicBezTo>
                    <a:pt x="423" y="17"/>
                    <a:pt x="404" y="0"/>
                    <a:pt x="373" y="0"/>
                  </a:cubicBezTo>
                  <a:lnTo>
                    <a:pt x="188" y="0"/>
                  </a:lnTo>
                  <a:close/>
                  <a:moveTo>
                    <a:pt x="188" y="26"/>
                  </a:moveTo>
                  <a:lnTo>
                    <a:pt x="280" y="26"/>
                  </a:lnTo>
                  <a:lnTo>
                    <a:pt x="280" y="106"/>
                  </a:lnTo>
                  <a:lnTo>
                    <a:pt x="129" y="106"/>
                  </a:lnTo>
                  <a:cubicBezTo>
                    <a:pt x="137" y="96"/>
                    <a:pt x="144" y="84"/>
                    <a:pt x="150" y="73"/>
                  </a:cubicBezTo>
                  <a:cubicBezTo>
                    <a:pt x="158" y="59"/>
                    <a:pt x="165" y="46"/>
                    <a:pt x="172" y="38"/>
                  </a:cubicBezTo>
                  <a:cubicBezTo>
                    <a:pt x="178" y="29"/>
                    <a:pt x="183" y="26"/>
                    <a:pt x="188" y="26"/>
                  </a:cubicBezTo>
                  <a:close/>
                  <a:moveTo>
                    <a:pt x="307" y="26"/>
                  </a:moveTo>
                  <a:lnTo>
                    <a:pt x="373" y="26"/>
                  </a:lnTo>
                  <a:cubicBezTo>
                    <a:pt x="395" y="26"/>
                    <a:pt x="404" y="36"/>
                    <a:pt x="417" y="49"/>
                  </a:cubicBezTo>
                  <a:cubicBezTo>
                    <a:pt x="418" y="50"/>
                    <a:pt x="431" y="67"/>
                    <a:pt x="448" y="87"/>
                  </a:cubicBezTo>
                  <a:cubicBezTo>
                    <a:pt x="454" y="93"/>
                    <a:pt x="460" y="100"/>
                    <a:pt x="467" y="106"/>
                  </a:cubicBezTo>
                  <a:lnTo>
                    <a:pt x="307" y="106"/>
                  </a:lnTo>
                  <a:lnTo>
                    <a:pt x="307" y="26"/>
                  </a:lnTo>
                  <a:close/>
                  <a:moveTo>
                    <a:pt x="53" y="133"/>
                  </a:moveTo>
                  <a:lnTo>
                    <a:pt x="80" y="133"/>
                  </a:lnTo>
                  <a:lnTo>
                    <a:pt x="505" y="133"/>
                  </a:lnTo>
                  <a:cubicBezTo>
                    <a:pt x="537" y="139"/>
                    <a:pt x="573" y="150"/>
                    <a:pt x="600" y="161"/>
                  </a:cubicBezTo>
                  <a:cubicBezTo>
                    <a:pt x="613" y="166"/>
                    <a:pt x="625" y="172"/>
                    <a:pt x="632" y="178"/>
                  </a:cubicBezTo>
                  <a:cubicBezTo>
                    <a:pt x="639" y="183"/>
                    <a:pt x="640" y="187"/>
                    <a:pt x="640" y="186"/>
                  </a:cubicBezTo>
                  <a:lnTo>
                    <a:pt x="640" y="266"/>
                  </a:lnTo>
                  <a:cubicBezTo>
                    <a:pt x="640" y="273"/>
                    <a:pt x="633" y="280"/>
                    <a:pt x="627" y="280"/>
                  </a:cubicBezTo>
                  <a:lnTo>
                    <a:pt x="599" y="280"/>
                  </a:lnTo>
                  <a:cubicBezTo>
                    <a:pt x="592" y="242"/>
                    <a:pt x="559" y="213"/>
                    <a:pt x="520" y="213"/>
                  </a:cubicBezTo>
                  <a:cubicBezTo>
                    <a:pt x="480" y="213"/>
                    <a:pt x="448" y="242"/>
                    <a:pt x="441" y="280"/>
                  </a:cubicBezTo>
                  <a:lnTo>
                    <a:pt x="225" y="280"/>
                  </a:lnTo>
                  <a:cubicBezTo>
                    <a:pt x="219" y="242"/>
                    <a:pt x="186" y="213"/>
                    <a:pt x="147" y="213"/>
                  </a:cubicBezTo>
                  <a:cubicBezTo>
                    <a:pt x="107" y="213"/>
                    <a:pt x="74" y="242"/>
                    <a:pt x="68" y="280"/>
                  </a:cubicBezTo>
                  <a:lnTo>
                    <a:pt x="40" y="280"/>
                  </a:lnTo>
                  <a:cubicBezTo>
                    <a:pt x="30" y="280"/>
                    <a:pt x="27" y="275"/>
                    <a:pt x="27" y="270"/>
                  </a:cubicBezTo>
                  <a:lnTo>
                    <a:pt x="27" y="160"/>
                  </a:lnTo>
                  <a:cubicBezTo>
                    <a:pt x="27" y="147"/>
                    <a:pt x="30" y="142"/>
                    <a:pt x="34" y="139"/>
                  </a:cubicBezTo>
                  <a:cubicBezTo>
                    <a:pt x="38" y="135"/>
                    <a:pt x="44" y="133"/>
                    <a:pt x="53" y="133"/>
                  </a:cubicBezTo>
                  <a:close/>
                  <a:moveTo>
                    <a:pt x="147" y="240"/>
                  </a:moveTo>
                  <a:cubicBezTo>
                    <a:pt x="176" y="240"/>
                    <a:pt x="200" y="263"/>
                    <a:pt x="200" y="293"/>
                  </a:cubicBezTo>
                  <a:cubicBezTo>
                    <a:pt x="200" y="323"/>
                    <a:pt x="176" y="346"/>
                    <a:pt x="147" y="346"/>
                  </a:cubicBezTo>
                  <a:cubicBezTo>
                    <a:pt x="117" y="346"/>
                    <a:pt x="93" y="323"/>
                    <a:pt x="93" y="293"/>
                  </a:cubicBezTo>
                  <a:cubicBezTo>
                    <a:pt x="93" y="263"/>
                    <a:pt x="117" y="240"/>
                    <a:pt x="147" y="240"/>
                  </a:cubicBezTo>
                  <a:close/>
                  <a:moveTo>
                    <a:pt x="520" y="240"/>
                  </a:moveTo>
                  <a:cubicBezTo>
                    <a:pt x="550" y="240"/>
                    <a:pt x="573" y="263"/>
                    <a:pt x="573" y="293"/>
                  </a:cubicBezTo>
                  <a:cubicBezTo>
                    <a:pt x="573" y="323"/>
                    <a:pt x="550" y="346"/>
                    <a:pt x="520" y="346"/>
                  </a:cubicBezTo>
                  <a:cubicBezTo>
                    <a:pt x="490" y="346"/>
                    <a:pt x="467" y="323"/>
                    <a:pt x="467" y="293"/>
                  </a:cubicBezTo>
                  <a:cubicBezTo>
                    <a:pt x="467" y="263"/>
                    <a:pt x="490" y="240"/>
                    <a:pt x="520" y="24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821050" y="5318601"/>
              <a:ext cx="219932" cy="169277"/>
              <a:chOff x="1073282" y="5688296"/>
              <a:chExt cx="219932" cy="169277"/>
            </a:xfrm>
          </p:grpSpPr>
          <p:sp>
            <p:nvSpPr>
              <p:cNvPr id="166" name="타원 165"/>
              <p:cNvSpPr/>
              <p:nvPr/>
            </p:nvSpPr>
            <p:spPr>
              <a:xfrm>
                <a:off x="1137460" y="5724963"/>
                <a:ext cx="88900" cy="8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073282" y="5688296"/>
                <a:ext cx="2199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0" name="Attachment"/>
            <p:cNvSpPr>
              <a:spLocks noChangeAspect="1"/>
            </p:cNvSpPr>
            <p:nvPr/>
          </p:nvSpPr>
          <p:spPr bwMode="auto">
            <a:xfrm>
              <a:off x="812296" y="4956409"/>
              <a:ext cx="126059" cy="116074"/>
            </a:xfrm>
            <a:custGeom>
              <a:avLst/>
              <a:gdLst>
                <a:gd name="T0" fmla="*/ 1064 w 1394"/>
                <a:gd name="T1" fmla="*/ 2 h 1257"/>
                <a:gd name="T2" fmla="*/ 1001 w 1394"/>
                <a:gd name="T3" fmla="*/ 14 h 1257"/>
                <a:gd name="T4" fmla="*/ 781 w 1394"/>
                <a:gd name="T5" fmla="*/ 172 h 1257"/>
                <a:gd name="T6" fmla="*/ 334 w 1394"/>
                <a:gd name="T7" fmla="*/ 620 h 1257"/>
                <a:gd name="T8" fmla="*/ 253 w 1394"/>
                <a:gd name="T9" fmla="*/ 767 h 1257"/>
                <a:gd name="T10" fmla="*/ 312 w 1394"/>
                <a:gd name="T11" fmla="*/ 939 h 1257"/>
                <a:gd name="T12" fmla="*/ 487 w 1394"/>
                <a:gd name="T13" fmla="*/ 995 h 1257"/>
                <a:gd name="T14" fmla="*/ 631 w 1394"/>
                <a:gd name="T15" fmla="*/ 917 h 1257"/>
                <a:gd name="T16" fmla="*/ 1122 w 1394"/>
                <a:gd name="T17" fmla="*/ 426 h 1257"/>
                <a:gd name="T18" fmla="*/ 1124 w 1394"/>
                <a:gd name="T19" fmla="*/ 348 h 1257"/>
                <a:gd name="T20" fmla="*/ 1046 w 1394"/>
                <a:gd name="T21" fmla="*/ 349 h 1257"/>
                <a:gd name="T22" fmla="*/ 554 w 1394"/>
                <a:gd name="T23" fmla="*/ 840 h 1257"/>
                <a:gd name="T24" fmla="*/ 468 w 1394"/>
                <a:gd name="T25" fmla="*/ 889 h 1257"/>
                <a:gd name="T26" fmla="*/ 389 w 1394"/>
                <a:gd name="T27" fmla="*/ 862 h 1257"/>
                <a:gd name="T28" fmla="*/ 360 w 1394"/>
                <a:gd name="T29" fmla="*/ 784 h 1257"/>
                <a:gd name="T30" fmla="*/ 411 w 1394"/>
                <a:gd name="T31" fmla="*/ 696 h 1257"/>
                <a:gd name="T32" fmla="*/ 858 w 1394"/>
                <a:gd name="T33" fmla="*/ 249 h 1257"/>
                <a:gd name="T34" fmla="*/ 1035 w 1394"/>
                <a:gd name="T35" fmla="*/ 117 h 1257"/>
                <a:gd name="T36" fmla="*/ 1178 w 1394"/>
                <a:gd name="T37" fmla="*/ 161 h 1257"/>
                <a:gd name="T38" fmla="*/ 1278 w 1394"/>
                <a:gd name="T39" fmla="*/ 281 h 1257"/>
                <a:gd name="T40" fmla="*/ 1272 w 1394"/>
                <a:gd name="T41" fmla="*/ 353 h 1257"/>
                <a:gd name="T42" fmla="*/ 1178 w 1394"/>
                <a:gd name="T43" fmla="*/ 481 h 1257"/>
                <a:gd name="T44" fmla="*/ 687 w 1394"/>
                <a:gd name="T45" fmla="*/ 972 h 1257"/>
                <a:gd name="T46" fmla="*/ 453 w 1394"/>
                <a:gd name="T47" fmla="*/ 1128 h 1257"/>
                <a:gd name="T48" fmla="*/ 230 w 1394"/>
                <a:gd name="T49" fmla="*/ 1039 h 1257"/>
                <a:gd name="T50" fmla="*/ 121 w 1394"/>
                <a:gd name="T51" fmla="*/ 781 h 1257"/>
                <a:gd name="T52" fmla="*/ 282 w 1394"/>
                <a:gd name="T53" fmla="*/ 498 h 1257"/>
                <a:gd name="T54" fmla="*/ 651 w 1394"/>
                <a:gd name="T55" fmla="*/ 151 h 1257"/>
                <a:gd name="T56" fmla="*/ 659 w 1394"/>
                <a:gd name="T57" fmla="*/ 71 h 1257"/>
                <a:gd name="T58" fmla="*/ 578 w 1394"/>
                <a:gd name="T59" fmla="*/ 71 h 1257"/>
                <a:gd name="T60" fmla="*/ 205 w 1394"/>
                <a:gd name="T61" fmla="*/ 421 h 1257"/>
                <a:gd name="T62" fmla="*/ 13 w 1394"/>
                <a:gd name="T63" fmla="*/ 770 h 1257"/>
                <a:gd name="T64" fmla="*/ 153 w 1394"/>
                <a:gd name="T65" fmla="*/ 1116 h 1257"/>
                <a:gd name="T66" fmla="*/ 476 w 1394"/>
                <a:gd name="T67" fmla="*/ 1234 h 1257"/>
                <a:gd name="T68" fmla="*/ 764 w 1394"/>
                <a:gd name="T69" fmla="*/ 1049 h 1257"/>
                <a:gd name="T70" fmla="*/ 1255 w 1394"/>
                <a:gd name="T71" fmla="*/ 558 h 1257"/>
                <a:gd name="T72" fmla="*/ 1373 w 1394"/>
                <a:gd name="T73" fmla="*/ 393 h 1257"/>
                <a:gd name="T74" fmla="*/ 1382 w 1394"/>
                <a:gd name="T75" fmla="*/ 249 h 1257"/>
                <a:gd name="T76" fmla="*/ 1255 w 1394"/>
                <a:gd name="T77" fmla="*/ 84 h 1257"/>
                <a:gd name="T78" fmla="*/ 1064 w 1394"/>
                <a:gd name="T79" fmla="*/ 2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94" h="1257">
                  <a:moveTo>
                    <a:pt x="1064" y="2"/>
                  </a:moveTo>
                  <a:cubicBezTo>
                    <a:pt x="1043" y="3"/>
                    <a:pt x="1021" y="7"/>
                    <a:pt x="1001" y="14"/>
                  </a:cubicBezTo>
                  <a:cubicBezTo>
                    <a:pt x="919" y="41"/>
                    <a:pt x="850" y="103"/>
                    <a:pt x="781" y="172"/>
                  </a:cubicBezTo>
                  <a:cubicBezTo>
                    <a:pt x="711" y="242"/>
                    <a:pt x="348" y="606"/>
                    <a:pt x="334" y="620"/>
                  </a:cubicBezTo>
                  <a:cubicBezTo>
                    <a:pt x="294" y="659"/>
                    <a:pt x="262" y="709"/>
                    <a:pt x="253" y="767"/>
                  </a:cubicBezTo>
                  <a:cubicBezTo>
                    <a:pt x="244" y="824"/>
                    <a:pt x="262" y="889"/>
                    <a:pt x="312" y="939"/>
                  </a:cubicBezTo>
                  <a:cubicBezTo>
                    <a:pt x="363" y="990"/>
                    <a:pt x="430" y="1006"/>
                    <a:pt x="487" y="995"/>
                  </a:cubicBezTo>
                  <a:cubicBezTo>
                    <a:pt x="545" y="985"/>
                    <a:pt x="594" y="954"/>
                    <a:pt x="631" y="917"/>
                  </a:cubicBezTo>
                  <a:lnTo>
                    <a:pt x="1122" y="426"/>
                  </a:lnTo>
                  <a:cubicBezTo>
                    <a:pt x="1144" y="406"/>
                    <a:pt x="1144" y="368"/>
                    <a:pt x="1124" y="348"/>
                  </a:cubicBezTo>
                  <a:cubicBezTo>
                    <a:pt x="1103" y="327"/>
                    <a:pt x="1066" y="328"/>
                    <a:pt x="1046" y="349"/>
                  </a:cubicBezTo>
                  <a:lnTo>
                    <a:pt x="554" y="840"/>
                  </a:lnTo>
                  <a:cubicBezTo>
                    <a:pt x="531" y="863"/>
                    <a:pt x="497" y="883"/>
                    <a:pt x="468" y="889"/>
                  </a:cubicBezTo>
                  <a:cubicBezTo>
                    <a:pt x="439" y="894"/>
                    <a:pt x="416" y="889"/>
                    <a:pt x="389" y="862"/>
                  </a:cubicBezTo>
                  <a:cubicBezTo>
                    <a:pt x="360" y="834"/>
                    <a:pt x="355" y="811"/>
                    <a:pt x="360" y="784"/>
                  </a:cubicBezTo>
                  <a:cubicBezTo>
                    <a:pt x="364" y="756"/>
                    <a:pt x="383" y="724"/>
                    <a:pt x="411" y="696"/>
                  </a:cubicBezTo>
                  <a:cubicBezTo>
                    <a:pt x="424" y="683"/>
                    <a:pt x="788" y="319"/>
                    <a:pt x="858" y="249"/>
                  </a:cubicBezTo>
                  <a:cubicBezTo>
                    <a:pt x="923" y="184"/>
                    <a:pt x="986" y="134"/>
                    <a:pt x="1035" y="117"/>
                  </a:cubicBezTo>
                  <a:cubicBezTo>
                    <a:pt x="1085" y="100"/>
                    <a:pt x="1121" y="104"/>
                    <a:pt x="1178" y="161"/>
                  </a:cubicBezTo>
                  <a:cubicBezTo>
                    <a:pt x="1221" y="204"/>
                    <a:pt x="1266" y="242"/>
                    <a:pt x="1278" y="281"/>
                  </a:cubicBezTo>
                  <a:cubicBezTo>
                    <a:pt x="1284" y="300"/>
                    <a:pt x="1284" y="321"/>
                    <a:pt x="1272" y="353"/>
                  </a:cubicBezTo>
                  <a:cubicBezTo>
                    <a:pt x="1259" y="385"/>
                    <a:pt x="1231" y="428"/>
                    <a:pt x="1178" y="481"/>
                  </a:cubicBezTo>
                  <a:cubicBezTo>
                    <a:pt x="953" y="706"/>
                    <a:pt x="781" y="878"/>
                    <a:pt x="687" y="972"/>
                  </a:cubicBezTo>
                  <a:cubicBezTo>
                    <a:pt x="603" y="1056"/>
                    <a:pt x="523" y="1113"/>
                    <a:pt x="453" y="1128"/>
                  </a:cubicBezTo>
                  <a:cubicBezTo>
                    <a:pt x="383" y="1144"/>
                    <a:pt x="317" y="1127"/>
                    <a:pt x="230" y="1039"/>
                  </a:cubicBezTo>
                  <a:cubicBezTo>
                    <a:pt x="143" y="952"/>
                    <a:pt x="112" y="869"/>
                    <a:pt x="121" y="781"/>
                  </a:cubicBezTo>
                  <a:cubicBezTo>
                    <a:pt x="131" y="693"/>
                    <a:pt x="183" y="596"/>
                    <a:pt x="282" y="498"/>
                  </a:cubicBezTo>
                  <a:cubicBezTo>
                    <a:pt x="401" y="379"/>
                    <a:pt x="651" y="151"/>
                    <a:pt x="651" y="151"/>
                  </a:cubicBezTo>
                  <a:cubicBezTo>
                    <a:pt x="675" y="133"/>
                    <a:pt x="679" y="94"/>
                    <a:pt x="659" y="71"/>
                  </a:cubicBezTo>
                  <a:cubicBezTo>
                    <a:pt x="639" y="49"/>
                    <a:pt x="599" y="49"/>
                    <a:pt x="578" y="71"/>
                  </a:cubicBezTo>
                  <a:cubicBezTo>
                    <a:pt x="578" y="71"/>
                    <a:pt x="329" y="297"/>
                    <a:pt x="205" y="421"/>
                  </a:cubicBezTo>
                  <a:cubicBezTo>
                    <a:pt x="95" y="531"/>
                    <a:pt x="26" y="648"/>
                    <a:pt x="13" y="770"/>
                  </a:cubicBezTo>
                  <a:cubicBezTo>
                    <a:pt x="0" y="891"/>
                    <a:pt x="49" y="1012"/>
                    <a:pt x="153" y="1116"/>
                  </a:cubicBezTo>
                  <a:cubicBezTo>
                    <a:pt x="257" y="1220"/>
                    <a:pt x="370" y="1257"/>
                    <a:pt x="476" y="1234"/>
                  </a:cubicBezTo>
                  <a:cubicBezTo>
                    <a:pt x="582" y="1211"/>
                    <a:pt x="674" y="1139"/>
                    <a:pt x="764" y="1049"/>
                  </a:cubicBezTo>
                  <a:cubicBezTo>
                    <a:pt x="857" y="955"/>
                    <a:pt x="1030" y="783"/>
                    <a:pt x="1255" y="558"/>
                  </a:cubicBezTo>
                  <a:cubicBezTo>
                    <a:pt x="1314" y="498"/>
                    <a:pt x="1353" y="444"/>
                    <a:pt x="1373" y="393"/>
                  </a:cubicBezTo>
                  <a:cubicBezTo>
                    <a:pt x="1393" y="341"/>
                    <a:pt x="1394" y="291"/>
                    <a:pt x="1382" y="249"/>
                  </a:cubicBezTo>
                  <a:cubicBezTo>
                    <a:pt x="1356" y="165"/>
                    <a:pt x="1289" y="118"/>
                    <a:pt x="1255" y="84"/>
                  </a:cubicBezTo>
                  <a:cubicBezTo>
                    <a:pt x="1197" y="26"/>
                    <a:pt x="1129" y="0"/>
                    <a:pt x="1064" y="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816165" y="4898215"/>
              <a:ext cx="219932" cy="169277"/>
              <a:chOff x="1073282" y="5688296"/>
              <a:chExt cx="219932" cy="169277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1137460" y="5724963"/>
                <a:ext cx="88900" cy="8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073282" y="5688296"/>
                <a:ext cx="2199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>
              <a:off x="753481" y="5112414"/>
              <a:ext cx="7394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746664" y="5336407"/>
              <a:ext cx="74627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56825" y="2447997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내차팔기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6825" y="2801348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시세조회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3481" y="3123752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홈서비스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755993" y="3456026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오토옥션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574475" y="2026746"/>
            <a:ext cx="7631018" cy="3626276"/>
            <a:chOff x="505811" y="3750933"/>
            <a:chExt cx="3991083" cy="1088848"/>
          </a:xfrm>
        </p:grpSpPr>
        <p:grpSp>
          <p:nvGrpSpPr>
            <p:cNvPr id="71" name="그룹 70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직선 연결선 71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3283252" y="2431130"/>
            <a:ext cx="4561692" cy="8771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spc="-150" dirty="0">
                <a:solidFill>
                  <a:schemeClr val="bg1"/>
                </a:solidFill>
              </a:rPr>
              <a:t>내차 팔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때도 </a:t>
            </a:r>
            <a:r>
              <a:rPr lang="ko-KR" altLang="en-US" sz="2000" b="1" spc="-150" dirty="0">
                <a:solidFill>
                  <a:schemeClr val="bg1"/>
                </a:solidFill>
              </a:rPr>
              <a:t>현대 오토벨</a:t>
            </a:r>
            <a:endParaRPr lang="en-US" altLang="ko-KR" sz="2000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spc="-150" dirty="0">
                <a:solidFill>
                  <a:schemeClr val="bg1"/>
                </a:solidFill>
              </a:rPr>
              <a:t>믿을 수 있는 현대 오토벨에서 편리하게 내 차를 팔 수 있게 도와드립니다</a:t>
            </a:r>
            <a:r>
              <a:rPr lang="en-US" altLang="ko-KR" sz="1050" spc="-15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50" spc="-150" dirty="0">
                <a:solidFill>
                  <a:schemeClr val="bg1"/>
                </a:solidFill>
              </a:rPr>
              <a:t>나에게 맞는 방법을 확인해보세요</a:t>
            </a:r>
            <a:r>
              <a:rPr lang="en-US" altLang="ko-KR" sz="1050" spc="-150" dirty="0">
                <a:solidFill>
                  <a:schemeClr val="bg1"/>
                </a:solidFill>
              </a:rPr>
              <a:t>.</a:t>
            </a:r>
            <a:endParaRPr lang="ko-KR" altLang="en-US" sz="105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04290" y="5133541"/>
            <a:ext cx="1057275" cy="2877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150" dirty="0" smtClean="0"/>
              <a:t>자세히보기</a:t>
            </a:r>
            <a:endParaRPr lang="ko-KR" altLang="en-US" sz="900" spc="-150" dirty="0"/>
          </a:p>
        </p:txBody>
      </p:sp>
      <p:sp>
        <p:nvSpPr>
          <p:cNvPr id="78" name="TextBox 77"/>
          <p:cNvSpPr txBox="1"/>
          <p:nvPr/>
        </p:nvSpPr>
        <p:spPr>
          <a:xfrm>
            <a:off x="2696777" y="4531154"/>
            <a:ext cx="157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>
                <a:solidFill>
                  <a:schemeClr val="bg1"/>
                </a:solidFill>
              </a:rPr>
              <a:t>내가 있는 곳으로 담당자가 방문하여 판매절차를 도와드립니다</a:t>
            </a:r>
            <a:r>
              <a:rPr lang="en-US" altLang="ko-KR" sz="800" spc="-150" dirty="0">
                <a:solidFill>
                  <a:schemeClr val="bg1"/>
                </a:solidFill>
              </a:rPr>
              <a:t>.</a:t>
            </a:r>
            <a:endParaRPr lang="ko-KR" altLang="en-US" sz="800" spc="-15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645605" y="4531154"/>
            <a:ext cx="157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>
                <a:solidFill>
                  <a:schemeClr val="bg1"/>
                </a:solidFill>
              </a:rPr>
              <a:t>내가 직접 차량 정보를 등록하여 판매할 수 있습니다</a:t>
            </a:r>
            <a:r>
              <a:rPr lang="en-US" altLang="ko-KR" sz="800" spc="-1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99010" y="4527114"/>
            <a:ext cx="157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</a:rPr>
              <a:t>내 차 견적 확인 즉시</a:t>
            </a:r>
            <a:r>
              <a:rPr lang="en-US" altLang="ko-KR" sz="800" spc="-150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</a:rPr>
              <a:t>바로 </a:t>
            </a:r>
            <a:r>
              <a:rPr lang="en-US" altLang="ko-KR" sz="800" spc="-150" dirty="0" smtClean="0">
                <a:solidFill>
                  <a:schemeClr val="bg1"/>
                </a:solidFill>
              </a:rPr>
              <a:t> </a:t>
            </a:r>
            <a:r>
              <a:rPr lang="ko-KR" altLang="en-US" sz="800" spc="-150" dirty="0">
                <a:solidFill>
                  <a:schemeClr val="bg1"/>
                </a:solidFill>
              </a:rPr>
              <a:t>판매할 수 있습니다</a:t>
            </a:r>
            <a:r>
              <a:rPr lang="en-US" altLang="ko-KR" sz="800" spc="-15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1" name="Chat"/>
          <p:cNvSpPr>
            <a:spLocks noChangeAspect="1" noEditPoints="1"/>
          </p:cNvSpPr>
          <p:nvPr/>
        </p:nvSpPr>
        <p:spPr bwMode="auto">
          <a:xfrm>
            <a:off x="3203496" y="3703568"/>
            <a:ext cx="468574" cy="454794"/>
          </a:xfrm>
          <a:custGeom>
            <a:avLst/>
            <a:gdLst>
              <a:gd name="T0" fmla="*/ 36 w 665"/>
              <a:gd name="T1" fmla="*/ 427 h 642"/>
              <a:gd name="T2" fmla="*/ 3 w 665"/>
              <a:gd name="T3" fmla="*/ 477 h 642"/>
              <a:gd name="T4" fmla="*/ 178 w 665"/>
              <a:gd name="T5" fmla="*/ 454 h 642"/>
              <a:gd name="T6" fmla="*/ 657 w 665"/>
              <a:gd name="T7" fmla="*/ 626 h 642"/>
              <a:gd name="T8" fmla="*/ 652 w 665"/>
              <a:gd name="T9" fmla="*/ 592 h 642"/>
              <a:gd name="T10" fmla="*/ 494 w 665"/>
              <a:gd name="T11" fmla="*/ 158 h 642"/>
              <a:gd name="T12" fmla="*/ 252 w 665"/>
              <a:gd name="T13" fmla="*/ 424 h 642"/>
              <a:gd name="T14" fmla="*/ 104 w 665"/>
              <a:gd name="T15" fmla="*/ 451 h 642"/>
              <a:gd name="T16" fmla="*/ 100 w 665"/>
              <a:gd name="T17" fmla="*/ 381 h 642"/>
              <a:gd name="T18" fmla="*/ 253 w 665"/>
              <a:gd name="T19" fmla="*/ 26 h 642"/>
              <a:gd name="T20" fmla="*/ 520 w 665"/>
              <a:gd name="T21" fmla="*/ 213 h 642"/>
              <a:gd name="T22" fmla="*/ 587 w 665"/>
              <a:gd name="T23" fmla="*/ 280 h 642"/>
              <a:gd name="T24" fmla="*/ 627 w 665"/>
              <a:gd name="T25" fmla="*/ 320 h 642"/>
              <a:gd name="T26" fmla="*/ 627 w 665"/>
              <a:gd name="T27" fmla="*/ 400 h 642"/>
              <a:gd name="T28" fmla="*/ 566 w 665"/>
              <a:gd name="T29" fmla="*/ 528 h 642"/>
              <a:gd name="T30" fmla="*/ 587 w 665"/>
              <a:gd name="T31" fmla="*/ 603 h 642"/>
              <a:gd name="T32" fmla="*/ 480 w 665"/>
              <a:gd name="T33" fmla="*/ 546 h 642"/>
              <a:gd name="T34" fmla="*/ 413 w 665"/>
              <a:gd name="T35" fmla="*/ 570 h 642"/>
              <a:gd name="T36" fmla="*/ 387 w 665"/>
              <a:gd name="T37" fmla="*/ 560 h 642"/>
              <a:gd name="T38" fmla="*/ 312 w 665"/>
              <a:gd name="T39" fmla="*/ 549 h 642"/>
              <a:gd name="T40" fmla="*/ 267 w 665"/>
              <a:gd name="T41" fmla="*/ 520 h 642"/>
              <a:gd name="T42" fmla="*/ 253 w 665"/>
              <a:gd name="T43" fmla="*/ 480 h 642"/>
              <a:gd name="T44" fmla="*/ 206 w 665"/>
              <a:gd name="T45" fmla="*/ 451 h 642"/>
              <a:gd name="T46" fmla="*/ 280 w 665"/>
              <a:gd name="T47" fmla="*/ 453 h 642"/>
              <a:gd name="T48" fmla="*/ 360 w 665"/>
              <a:gd name="T49" fmla="*/ 453 h 642"/>
              <a:gd name="T50" fmla="*/ 400 w 665"/>
              <a:gd name="T51" fmla="*/ 413 h 642"/>
              <a:gd name="T52" fmla="*/ 453 w 665"/>
              <a:gd name="T53" fmla="*/ 362 h 642"/>
              <a:gd name="T54" fmla="*/ 487 w 665"/>
              <a:gd name="T55" fmla="*/ 308 h 642"/>
              <a:gd name="T56" fmla="*/ 547 w 665"/>
              <a:gd name="T57" fmla="*/ 240 h 642"/>
              <a:gd name="T58" fmla="*/ 520 w 665"/>
              <a:gd name="T59" fmla="*/ 266 h 642"/>
              <a:gd name="T60" fmla="*/ 520 w 665"/>
              <a:gd name="T61" fmla="*/ 266 h 642"/>
              <a:gd name="T62" fmla="*/ 573 w 665"/>
              <a:gd name="T63" fmla="*/ 320 h 642"/>
              <a:gd name="T64" fmla="*/ 520 w 665"/>
              <a:gd name="T65" fmla="*/ 373 h 642"/>
              <a:gd name="T66" fmla="*/ 587 w 665"/>
              <a:gd name="T67" fmla="*/ 360 h 642"/>
              <a:gd name="T68" fmla="*/ 480 w 665"/>
              <a:gd name="T69" fmla="*/ 386 h 642"/>
              <a:gd name="T70" fmla="*/ 480 w 665"/>
              <a:gd name="T71" fmla="*/ 386 h 642"/>
              <a:gd name="T72" fmla="*/ 573 w 665"/>
              <a:gd name="T73" fmla="*/ 400 h 642"/>
              <a:gd name="T74" fmla="*/ 440 w 665"/>
              <a:gd name="T75" fmla="*/ 453 h 642"/>
              <a:gd name="T76" fmla="*/ 507 w 665"/>
              <a:gd name="T77" fmla="*/ 440 h 642"/>
              <a:gd name="T78" fmla="*/ 600 w 665"/>
              <a:gd name="T79" fmla="*/ 426 h 642"/>
              <a:gd name="T80" fmla="*/ 600 w 665"/>
              <a:gd name="T81" fmla="*/ 426 h 642"/>
              <a:gd name="T82" fmla="*/ 333 w 665"/>
              <a:gd name="T83" fmla="*/ 480 h 642"/>
              <a:gd name="T84" fmla="*/ 400 w 665"/>
              <a:gd name="T85" fmla="*/ 493 h 642"/>
              <a:gd name="T86" fmla="*/ 467 w 665"/>
              <a:gd name="T87" fmla="*/ 480 h 642"/>
              <a:gd name="T88" fmla="*/ 560 w 665"/>
              <a:gd name="T89" fmla="*/ 466 h 642"/>
              <a:gd name="T90" fmla="*/ 560 w 665"/>
              <a:gd name="T91" fmla="*/ 466 h 642"/>
              <a:gd name="T92" fmla="*/ 373 w 665"/>
              <a:gd name="T93" fmla="*/ 520 h 642"/>
              <a:gd name="T94" fmla="*/ 440 w 665"/>
              <a:gd name="T95" fmla="*/ 533 h 642"/>
              <a:gd name="T96" fmla="*/ 507 w 665"/>
              <a:gd name="T97" fmla="*/ 520 h 642"/>
              <a:gd name="T98" fmla="*/ 560 w 665"/>
              <a:gd name="T99" fmla="*/ 546 h 642"/>
              <a:gd name="T100" fmla="*/ 560 w 665"/>
              <a:gd name="T101" fmla="*/ 546 h 642"/>
              <a:gd name="T102" fmla="*/ 612 w 665"/>
              <a:gd name="T103" fmla="*/ 605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5" h="642">
                <a:moveTo>
                  <a:pt x="253" y="0"/>
                </a:moveTo>
                <a:cubicBezTo>
                  <a:pt x="115" y="0"/>
                  <a:pt x="0" y="100"/>
                  <a:pt x="0" y="225"/>
                </a:cubicBezTo>
                <a:cubicBezTo>
                  <a:pt x="0" y="286"/>
                  <a:pt x="27" y="341"/>
                  <a:pt x="71" y="381"/>
                </a:cubicBezTo>
                <a:cubicBezTo>
                  <a:pt x="65" y="400"/>
                  <a:pt x="51" y="415"/>
                  <a:pt x="36" y="427"/>
                </a:cubicBezTo>
                <a:cubicBezTo>
                  <a:pt x="28" y="434"/>
                  <a:pt x="20" y="439"/>
                  <a:pt x="14" y="445"/>
                </a:cubicBezTo>
                <a:cubicBezTo>
                  <a:pt x="11" y="448"/>
                  <a:pt x="8" y="451"/>
                  <a:pt x="5" y="454"/>
                </a:cubicBezTo>
                <a:cubicBezTo>
                  <a:pt x="2" y="458"/>
                  <a:pt x="0" y="465"/>
                  <a:pt x="2" y="471"/>
                </a:cubicBezTo>
                <a:lnTo>
                  <a:pt x="3" y="477"/>
                </a:lnTo>
                <a:lnTo>
                  <a:pt x="8" y="479"/>
                </a:lnTo>
                <a:cubicBezTo>
                  <a:pt x="22" y="487"/>
                  <a:pt x="39" y="488"/>
                  <a:pt x="56" y="487"/>
                </a:cubicBezTo>
                <a:cubicBezTo>
                  <a:pt x="74" y="486"/>
                  <a:pt x="93" y="482"/>
                  <a:pt x="112" y="477"/>
                </a:cubicBezTo>
                <a:cubicBezTo>
                  <a:pt x="137" y="469"/>
                  <a:pt x="159" y="461"/>
                  <a:pt x="178" y="454"/>
                </a:cubicBezTo>
                <a:cubicBezTo>
                  <a:pt x="214" y="538"/>
                  <a:pt x="307" y="597"/>
                  <a:pt x="413" y="597"/>
                </a:cubicBezTo>
                <a:cubicBezTo>
                  <a:pt x="432" y="597"/>
                  <a:pt x="450" y="594"/>
                  <a:pt x="466" y="592"/>
                </a:cubicBezTo>
                <a:cubicBezTo>
                  <a:pt x="485" y="600"/>
                  <a:pt x="518" y="614"/>
                  <a:pt x="554" y="624"/>
                </a:cubicBezTo>
                <a:cubicBezTo>
                  <a:pt x="591" y="634"/>
                  <a:pt x="630" y="642"/>
                  <a:pt x="657" y="626"/>
                </a:cubicBezTo>
                <a:lnTo>
                  <a:pt x="662" y="623"/>
                </a:lnTo>
                <a:lnTo>
                  <a:pt x="664" y="618"/>
                </a:lnTo>
                <a:cubicBezTo>
                  <a:pt x="665" y="611"/>
                  <a:pt x="663" y="605"/>
                  <a:pt x="660" y="601"/>
                </a:cubicBezTo>
                <a:cubicBezTo>
                  <a:pt x="658" y="597"/>
                  <a:pt x="655" y="595"/>
                  <a:pt x="652" y="592"/>
                </a:cubicBezTo>
                <a:cubicBezTo>
                  <a:pt x="646" y="586"/>
                  <a:pt x="638" y="580"/>
                  <a:pt x="630" y="573"/>
                </a:cubicBezTo>
                <a:cubicBezTo>
                  <a:pt x="615" y="561"/>
                  <a:pt x="601" y="546"/>
                  <a:pt x="595" y="528"/>
                </a:cubicBezTo>
                <a:cubicBezTo>
                  <a:pt x="638" y="487"/>
                  <a:pt x="665" y="432"/>
                  <a:pt x="665" y="372"/>
                </a:cubicBezTo>
                <a:cubicBezTo>
                  <a:pt x="665" y="273"/>
                  <a:pt x="593" y="188"/>
                  <a:pt x="494" y="158"/>
                </a:cubicBezTo>
                <a:cubicBezTo>
                  <a:pt x="462" y="66"/>
                  <a:pt x="366" y="0"/>
                  <a:pt x="253" y="0"/>
                </a:cubicBezTo>
                <a:close/>
                <a:moveTo>
                  <a:pt x="253" y="26"/>
                </a:moveTo>
                <a:cubicBezTo>
                  <a:pt x="379" y="26"/>
                  <a:pt x="479" y="116"/>
                  <a:pt x="479" y="225"/>
                </a:cubicBezTo>
                <a:cubicBezTo>
                  <a:pt x="479" y="334"/>
                  <a:pt x="378" y="424"/>
                  <a:pt x="252" y="424"/>
                </a:cubicBezTo>
                <a:cubicBezTo>
                  <a:pt x="234" y="424"/>
                  <a:pt x="216" y="422"/>
                  <a:pt x="200" y="419"/>
                </a:cubicBezTo>
                <a:lnTo>
                  <a:pt x="196" y="418"/>
                </a:lnTo>
                <a:lnTo>
                  <a:pt x="192" y="419"/>
                </a:lnTo>
                <a:cubicBezTo>
                  <a:pt x="175" y="427"/>
                  <a:pt x="140" y="441"/>
                  <a:pt x="104" y="451"/>
                </a:cubicBezTo>
                <a:cubicBezTo>
                  <a:pt x="87" y="456"/>
                  <a:pt x="69" y="459"/>
                  <a:pt x="54" y="460"/>
                </a:cubicBezTo>
                <a:cubicBezTo>
                  <a:pt x="48" y="461"/>
                  <a:pt x="45" y="459"/>
                  <a:pt x="40" y="459"/>
                </a:cubicBezTo>
                <a:cubicBezTo>
                  <a:pt x="44" y="455"/>
                  <a:pt x="48" y="452"/>
                  <a:pt x="53" y="448"/>
                </a:cubicBezTo>
                <a:cubicBezTo>
                  <a:pt x="71" y="433"/>
                  <a:pt x="93" y="413"/>
                  <a:pt x="100" y="381"/>
                </a:cubicBezTo>
                <a:lnTo>
                  <a:pt x="101" y="373"/>
                </a:lnTo>
                <a:lnTo>
                  <a:pt x="95" y="368"/>
                </a:lnTo>
                <a:cubicBezTo>
                  <a:pt x="53" y="332"/>
                  <a:pt x="27" y="281"/>
                  <a:pt x="27" y="225"/>
                </a:cubicBezTo>
                <a:cubicBezTo>
                  <a:pt x="27" y="116"/>
                  <a:pt x="128" y="26"/>
                  <a:pt x="253" y="26"/>
                </a:cubicBezTo>
                <a:close/>
                <a:moveTo>
                  <a:pt x="502" y="189"/>
                </a:moveTo>
                <a:cubicBezTo>
                  <a:pt x="504" y="190"/>
                  <a:pt x="507" y="191"/>
                  <a:pt x="509" y="192"/>
                </a:cubicBezTo>
                <a:cubicBezTo>
                  <a:pt x="508" y="194"/>
                  <a:pt x="507" y="197"/>
                  <a:pt x="507" y="200"/>
                </a:cubicBezTo>
                <a:cubicBezTo>
                  <a:pt x="507" y="207"/>
                  <a:pt x="513" y="213"/>
                  <a:pt x="520" y="213"/>
                </a:cubicBezTo>
                <a:cubicBezTo>
                  <a:pt x="526" y="213"/>
                  <a:pt x="531" y="209"/>
                  <a:pt x="533" y="203"/>
                </a:cubicBezTo>
                <a:cubicBezTo>
                  <a:pt x="562" y="220"/>
                  <a:pt x="587" y="241"/>
                  <a:pt x="605" y="267"/>
                </a:cubicBezTo>
                <a:cubicBezTo>
                  <a:pt x="603" y="267"/>
                  <a:pt x="602" y="266"/>
                  <a:pt x="600" y="266"/>
                </a:cubicBezTo>
                <a:cubicBezTo>
                  <a:pt x="593" y="266"/>
                  <a:pt x="587" y="272"/>
                  <a:pt x="587" y="280"/>
                </a:cubicBezTo>
                <a:cubicBezTo>
                  <a:pt x="587" y="287"/>
                  <a:pt x="593" y="293"/>
                  <a:pt x="600" y="293"/>
                </a:cubicBezTo>
                <a:cubicBezTo>
                  <a:pt x="607" y="293"/>
                  <a:pt x="613" y="288"/>
                  <a:pt x="613" y="281"/>
                </a:cubicBezTo>
                <a:cubicBezTo>
                  <a:pt x="619" y="291"/>
                  <a:pt x="625" y="302"/>
                  <a:pt x="629" y="313"/>
                </a:cubicBezTo>
                <a:cubicBezTo>
                  <a:pt x="627" y="315"/>
                  <a:pt x="627" y="317"/>
                  <a:pt x="627" y="320"/>
                </a:cubicBezTo>
                <a:cubicBezTo>
                  <a:pt x="627" y="325"/>
                  <a:pt x="629" y="329"/>
                  <a:pt x="634" y="332"/>
                </a:cubicBezTo>
                <a:cubicBezTo>
                  <a:pt x="637" y="345"/>
                  <a:pt x="639" y="358"/>
                  <a:pt x="639" y="372"/>
                </a:cubicBezTo>
                <a:cubicBezTo>
                  <a:pt x="639" y="377"/>
                  <a:pt x="638" y="382"/>
                  <a:pt x="638" y="387"/>
                </a:cubicBezTo>
                <a:cubicBezTo>
                  <a:pt x="631" y="388"/>
                  <a:pt x="627" y="393"/>
                  <a:pt x="627" y="400"/>
                </a:cubicBezTo>
                <a:cubicBezTo>
                  <a:pt x="627" y="405"/>
                  <a:pt x="630" y="409"/>
                  <a:pt x="634" y="412"/>
                </a:cubicBezTo>
                <a:cubicBezTo>
                  <a:pt x="625" y="452"/>
                  <a:pt x="602" y="487"/>
                  <a:pt x="570" y="515"/>
                </a:cubicBezTo>
                <a:lnTo>
                  <a:pt x="564" y="520"/>
                </a:lnTo>
                <a:lnTo>
                  <a:pt x="566" y="528"/>
                </a:lnTo>
                <a:cubicBezTo>
                  <a:pt x="573" y="555"/>
                  <a:pt x="590" y="573"/>
                  <a:pt x="605" y="588"/>
                </a:cubicBezTo>
                <a:cubicBezTo>
                  <a:pt x="604" y="587"/>
                  <a:pt x="602" y="586"/>
                  <a:pt x="600" y="586"/>
                </a:cubicBezTo>
                <a:cubicBezTo>
                  <a:pt x="593" y="586"/>
                  <a:pt x="587" y="592"/>
                  <a:pt x="587" y="600"/>
                </a:cubicBezTo>
                <a:cubicBezTo>
                  <a:pt x="587" y="601"/>
                  <a:pt x="587" y="602"/>
                  <a:pt x="587" y="603"/>
                </a:cubicBezTo>
                <a:cubicBezTo>
                  <a:pt x="579" y="602"/>
                  <a:pt x="570" y="601"/>
                  <a:pt x="561" y="598"/>
                </a:cubicBezTo>
                <a:cubicBezTo>
                  <a:pt x="532" y="590"/>
                  <a:pt x="505" y="580"/>
                  <a:pt x="486" y="572"/>
                </a:cubicBezTo>
                <a:cubicBezTo>
                  <a:pt x="490" y="569"/>
                  <a:pt x="493" y="565"/>
                  <a:pt x="493" y="560"/>
                </a:cubicBezTo>
                <a:cubicBezTo>
                  <a:pt x="493" y="552"/>
                  <a:pt x="487" y="546"/>
                  <a:pt x="480" y="546"/>
                </a:cubicBezTo>
                <a:cubicBezTo>
                  <a:pt x="473" y="546"/>
                  <a:pt x="467" y="552"/>
                  <a:pt x="467" y="560"/>
                </a:cubicBezTo>
                <a:cubicBezTo>
                  <a:pt x="467" y="561"/>
                  <a:pt x="467" y="563"/>
                  <a:pt x="468" y="565"/>
                </a:cubicBezTo>
                <a:lnTo>
                  <a:pt x="466" y="565"/>
                </a:lnTo>
                <a:cubicBezTo>
                  <a:pt x="449" y="568"/>
                  <a:pt x="431" y="570"/>
                  <a:pt x="413" y="570"/>
                </a:cubicBezTo>
                <a:cubicBezTo>
                  <a:pt x="412" y="570"/>
                  <a:pt x="410" y="570"/>
                  <a:pt x="408" y="570"/>
                </a:cubicBezTo>
                <a:cubicBezTo>
                  <a:pt x="411" y="568"/>
                  <a:pt x="413" y="564"/>
                  <a:pt x="413" y="560"/>
                </a:cubicBezTo>
                <a:cubicBezTo>
                  <a:pt x="413" y="552"/>
                  <a:pt x="407" y="546"/>
                  <a:pt x="400" y="546"/>
                </a:cubicBezTo>
                <a:cubicBezTo>
                  <a:pt x="393" y="546"/>
                  <a:pt x="387" y="552"/>
                  <a:pt x="387" y="560"/>
                </a:cubicBezTo>
                <a:cubicBezTo>
                  <a:pt x="387" y="563"/>
                  <a:pt x="388" y="567"/>
                  <a:pt x="391" y="569"/>
                </a:cubicBezTo>
                <a:cubicBezTo>
                  <a:pt x="371" y="568"/>
                  <a:pt x="351" y="564"/>
                  <a:pt x="333" y="557"/>
                </a:cubicBezTo>
                <a:cubicBezTo>
                  <a:pt x="332" y="551"/>
                  <a:pt x="326" y="546"/>
                  <a:pt x="320" y="546"/>
                </a:cubicBezTo>
                <a:cubicBezTo>
                  <a:pt x="317" y="546"/>
                  <a:pt x="314" y="547"/>
                  <a:pt x="312" y="549"/>
                </a:cubicBezTo>
                <a:cubicBezTo>
                  <a:pt x="301" y="545"/>
                  <a:pt x="291" y="539"/>
                  <a:pt x="281" y="533"/>
                </a:cubicBezTo>
                <a:cubicBezTo>
                  <a:pt x="288" y="532"/>
                  <a:pt x="293" y="527"/>
                  <a:pt x="293" y="520"/>
                </a:cubicBezTo>
                <a:cubicBezTo>
                  <a:pt x="293" y="512"/>
                  <a:pt x="287" y="506"/>
                  <a:pt x="280" y="506"/>
                </a:cubicBezTo>
                <a:cubicBezTo>
                  <a:pt x="273" y="506"/>
                  <a:pt x="267" y="512"/>
                  <a:pt x="267" y="520"/>
                </a:cubicBezTo>
                <a:cubicBezTo>
                  <a:pt x="267" y="521"/>
                  <a:pt x="267" y="522"/>
                  <a:pt x="267" y="523"/>
                </a:cubicBezTo>
                <a:cubicBezTo>
                  <a:pt x="254" y="514"/>
                  <a:pt x="242" y="502"/>
                  <a:pt x="232" y="490"/>
                </a:cubicBezTo>
                <a:cubicBezTo>
                  <a:pt x="234" y="492"/>
                  <a:pt x="237" y="493"/>
                  <a:pt x="240" y="493"/>
                </a:cubicBezTo>
                <a:cubicBezTo>
                  <a:pt x="247" y="493"/>
                  <a:pt x="253" y="487"/>
                  <a:pt x="253" y="480"/>
                </a:cubicBezTo>
                <a:cubicBezTo>
                  <a:pt x="253" y="472"/>
                  <a:pt x="247" y="466"/>
                  <a:pt x="240" y="466"/>
                </a:cubicBezTo>
                <a:cubicBezTo>
                  <a:pt x="233" y="466"/>
                  <a:pt x="227" y="472"/>
                  <a:pt x="227" y="480"/>
                </a:cubicBezTo>
                <a:cubicBezTo>
                  <a:pt x="227" y="482"/>
                  <a:pt x="227" y="484"/>
                  <a:pt x="228" y="486"/>
                </a:cubicBezTo>
                <a:cubicBezTo>
                  <a:pt x="220" y="475"/>
                  <a:pt x="212" y="464"/>
                  <a:pt x="206" y="451"/>
                </a:cubicBezTo>
                <a:cubicBezTo>
                  <a:pt x="208" y="450"/>
                  <a:pt x="210" y="449"/>
                  <a:pt x="211" y="447"/>
                </a:cubicBezTo>
                <a:cubicBezTo>
                  <a:pt x="225" y="449"/>
                  <a:pt x="238" y="450"/>
                  <a:pt x="252" y="450"/>
                </a:cubicBezTo>
                <a:cubicBezTo>
                  <a:pt x="258" y="450"/>
                  <a:pt x="265" y="450"/>
                  <a:pt x="271" y="450"/>
                </a:cubicBezTo>
                <a:cubicBezTo>
                  <a:pt x="273" y="452"/>
                  <a:pt x="277" y="453"/>
                  <a:pt x="280" y="453"/>
                </a:cubicBezTo>
                <a:cubicBezTo>
                  <a:pt x="284" y="453"/>
                  <a:pt x="288" y="451"/>
                  <a:pt x="291" y="447"/>
                </a:cubicBezTo>
                <a:cubicBezTo>
                  <a:pt x="311" y="445"/>
                  <a:pt x="330" y="440"/>
                  <a:pt x="348" y="433"/>
                </a:cubicBezTo>
                <a:cubicBezTo>
                  <a:pt x="347" y="435"/>
                  <a:pt x="347" y="438"/>
                  <a:pt x="347" y="440"/>
                </a:cubicBezTo>
                <a:cubicBezTo>
                  <a:pt x="347" y="447"/>
                  <a:pt x="353" y="453"/>
                  <a:pt x="360" y="453"/>
                </a:cubicBezTo>
                <a:cubicBezTo>
                  <a:pt x="367" y="453"/>
                  <a:pt x="373" y="447"/>
                  <a:pt x="373" y="440"/>
                </a:cubicBezTo>
                <a:cubicBezTo>
                  <a:pt x="373" y="434"/>
                  <a:pt x="369" y="429"/>
                  <a:pt x="364" y="427"/>
                </a:cubicBezTo>
                <a:cubicBezTo>
                  <a:pt x="374" y="422"/>
                  <a:pt x="384" y="417"/>
                  <a:pt x="394" y="412"/>
                </a:cubicBezTo>
                <a:cubicBezTo>
                  <a:pt x="396" y="413"/>
                  <a:pt x="398" y="413"/>
                  <a:pt x="400" y="413"/>
                </a:cubicBezTo>
                <a:cubicBezTo>
                  <a:pt x="407" y="413"/>
                  <a:pt x="413" y="407"/>
                  <a:pt x="413" y="400"/>
                </a:cubicBezTo>
                <a:cubicBezTo>
                  <a:pt x="413" y="399"/>
                  <a:pt x="413" y="399"/>
                  <a:pt x="413" y="399"/>
                </a:cubicBezTo>
                <a:cubicBezTo>
                  <a:pt x="424" y="391"/>
                  <a:pt x="434" y="382"/>
                  <a:pt x="443" y="373"/>
                </a:cubicBezTo>
                <a:cubicBezTo>
                  <a:pt x="448" y="371"/>
                  <a:pt x="452" y="367"/>
                  <a:pt x="453" y="362"/>
                </a:cubicBezTo>
                <a:cubicBezTo>
                  <a:pt x="461" y="352"/>
                  <a:pt x="469" y="342"/>
                  <a:pt x="475" y="332"/>
                </a:cubicBezTo>
                <a:cubicBezTo>
                  <a:pt x="477" y="333"/>
                  <a:pt x="478" y="333"/>
                  <a:pt x="480" y="333"/>
                </a:cubicBezTo>
                <a:cubicBezTo>
                  <a:pt x="487" y="333"/>
                  <a:pt x="493" y="327"/>
                  <a:pt x="493" y="320"/>
                </a:cubicBezTo>
                <a:cubicBezTo>
                  <a:pt x="493" y="315"/>
                  <a:pt x="491" y="311"/>
                  <a:pt x="487" y="308"/>
                </a:cubicBezTo>
                <a:cubicBezTo>
                  <a:pt x="499" y="283"/>
                  <a:pt x="505" y="255"/>
                  <a:pt x="505" y="225"/>
                </a:cubicBezTo>
                <a:cubicBezTo>
                  <a:pt x="505" y="213"/>
                  <a:pt x="504" y="201"/>
                  <a:pt x="502" y="189"/>
                </a:cubicBezTo>
                <a:close/>
                <a:moveTo>
                  <a:pt x="560" y="226"/>
                </a:moveTo>
                <a:cubicBezTo>
                  <a:pt x="553" y="226"/>
                  <a:pt x="547" y="232"/>
                  <a:pt x="547" y="240"/>
                </a:cubicBezTo>
                <a:cubicBezTo>
                  <a:pt x="547" y="247"/>
                  <a:pt x="553" y="253"/>
                  <a:pt x="560" y="253"/>
                </a:cubicBezTo>
                <a:cubicBezTo>
                  <a:pt x="567" y="253"/>
                  <a:pt x="573" y="247"/>
                  <a:pt x="573" y="240"/>
                </a:cubicBezTo>
                <a:cubicBezTo>
                  <a:pt x="573" y="232"/>
                  <a:pt x="567" y="226"/>
                  <a:pt x="560" y="226"/>
                </a:cubicBezTo>
                <a:close/>
                <a:moveTo>
                  <a:pt x="520" y="266"/>
                </a:moveTo>
                <a:cubicBezTo>
                  <a:pt x="513" y="266"/>
                  <a:pt x="507" y="272"/>
                  <a:pt x="507" y="280"/>
                </a:cubicBezTo>
                <a:cubicBezTo>
                  <a:pt x="507" y="287"/>
                  <a:pt x="513" y="293"/>
                  <a:pt x="520" y="293"/>
                </a:cubicBezTo>
                <a:cubicBezTo>
                  <a:pt x="527" y="293"/>
                  <a:pt x="533" y="287"/>
                  <a:pt x="533" y="280"/>
                </a:cubicBezTo>
                <a:cubicBezTo>
                  <a:pt x="533" y="272"/>
                  <a:pt x="527" y="266"/>
                  <a:pt x="520" y="266"/>
                </a:cubicBezTo>
                <a:close/>
                <a:moveTo>
                  <a:pt x="560" y="306"/>
                </a:moveTo>
                <a:cubicBezTo>
                  <a:pt x="553" y="306"/>
                  <a:pt x="547" y="312"/>
                  <a:pt x="547" y="320"/>
                </a:cubicBezTo>
                <a:cubicBezTo>
                  <a:pt x="547" y="327"/>
                  <a:pt x="553" y="333"/>
                  <a:pt x="560" y="333"/>
                </a:cubicBezTo>
                <a:cubicBezTo>
                  <a:pt x="567" y="333"/>
                  <a:pt x="573" y="327"/>
                  <a:pt x="573" y="320"/>
                </a:cubicBezTo>
                <a:cubicBezTo>
                  <a:pt x="573" y="312"/>
                  <a:pt x="567" y="306"/>
                  <a:pt x="560" y="306"/>
                </a:cubicBezTo>
                <a:close/>
                <a:moveTo>
                  <a:pt x="520" y="346"/>
                </a:moveTo>
                <a:cubicBezTo>
                  <a:pt x="513" y="346"/>
                  <a:pt x="507" y="352"/>
                  <a:pt x="507" y="360"/>
                </a:cubicBezTo>
                <a:cubicBezTo>
                  <a:pt x="507" y="367"/>
                  <a:pt x="513" y="373"/>
                  <a:pt x="520" y="373"/>
                </a:cubicBezTo>
                <a:cubicBezTo>
                  <a:pt x="527" y="373"/>
                  <a:pt x="533" y="367"/>
                  <a:pt x="533" y="360"/>
                </a:cubicBezTo>
                <a:cubicBezTo>
                  <a:pt x="533" y="352"/>
                  <a:pt x="527" y="346"/>
                  <a:pt x="520" y="346"/>
                </a:cubicBezTo>
                <a:close/>
                <a:moveTo>
                  <a:pt x="600" y="346"/>
                </a:moveTo>
                <a:cubicBezTo>
                  <a:pt x="593" y="346"/>
                  <a:pt x="587" y="352"/>
                  <a:pt x="587" y="360"/>
                </a:cubicBezTo>
                <a:cubicBezTo>
                  <a:pt x="587" y="367"/>
                  <a:pt x="593" y="373"/>
                  <a:pt x="600" y="373"/>
                </a:cubicBezTo>
                <a:cubicBezTo>
                  <a:pt x="607" y="373"/>
                  <a:pt x="613" y="367"/>
                  <a:pt x="613" y="360"/>
                </a:cubicBezTo>
                <a:cubicBezTo>
                  <a:pt x="613" y="352"/>
                  <a:pt x="607" y="346"/>
                  <a:pt x="600" y="346"/>
                </a:cubicBezTo>
                <a:close/>
                <a:moveTo>
                  <a:pt x="480" y="386"/>
                </a:moveTo>
                <a:cubicBezTo>
                  <a:pt x="473" y="386"/>
                  <a:pt x="467" y="392"/>
                  <a:pt x="467" y="400"/>
                </a:cubicBezTo>
                <a:cubicBezTo>
                  <a:pt x="467" y="407"/>
                  <a:pt x="473" y="413"/>
                  <a:pt x="480" y="413"/>
                </a:cubicBezTo>
                <a:cubicBezTo>
                  <a:pt x="487" y="413"/>
                  <a:pt x="493" y="407"/>
                  <a:pt x="493" y="400"/>
                </a:cubicBezTo>
                <a:cubicBezTo>
                  <a:pt x="493" y="392"/>
                  <a:pt x="487" y="386"/>
                  <a:pt x="480" y="386"/>
                </a:cubicBezTo>
                <a:close/>
                <a:moveTo>
                  <a:pt x="560" y="386"/>
                </a:moveTo>
                <a:cubicBezTo>
                  <a:pt x="553" y="386"/>
                  <a:pt x="547" y="392"/>
                  <a:pt x="547" y="400"/>
                </a:cubicBezTo>
                <a:cubicBezTo>
                  <a:pt x="547" y="407"/>
                  <a:pt x="553" y="413"/>
                  <a:pt x="560" y="413"/>
                </a:cubicBezTo>
                <a:cubicBezTo>
                  <a:pt x="567" y="413"/>
                  <a:pt x="573" y="407"/>
                  <a:pt x="573" y="400"/>
                </a:cubicBezTo>
                <a:cubicBezTo>
                  <a:pt x="573" y="392"/>
                  <a:pt x="567" y="386"/>
                  <a:pt x="560" y="386"/>
                </a:cubicBezTo>
                <a:close/>
                <a:moveTo>
                  <a:pt x="440" y="426"/>
                </a:moveTo>
                <a:cubicBezTo>
                  <a:pt x="433" y="426"/>
                  <a:pt x="427" y="432"/>
                  <a:pt x="427" y="440"/>
                </a:cubicBezTo>
                <a:cubicBezTo>
                  <a:pt x="427" y="447"/>
                  <a:pt x="433" y="453"/>
                  <a:pt x="440" y="453"/>
                </a:cubicBezTo>
                <a:cubicBezTo>
                  <a:pt x="447" y="453"/>
                  <a:pt x="453" y="447"/>
                  <a:pt x="453" y="440"/>
                </a:cubicBezTo>
                <a:cubicBezTo>
                  <a:pt x="453" y="432"/>
                  <a:pt x="447" y="426"/>
                  <a:pt x="440" y="426"/>
                </a:cubicBezTo>
                <a:close/>
                <a:moveTo>
                  <a:pt x="520" y="426"/>
                </a:moveTo>
                <a:cubicBezTo>
                  <a:pt x="513" y="426"/>
                  <a:pt x="507" y="432"/>
                  <a:pt x="507" y="440"/>
                </a:cubicBezTo>
                <a:cubicBezTo>
                  <a:pt x="507" y="447"/>
                  <a:pt x="513" y="453"/>
                  <a:pt x="520" y="453"/>
                </a:cubicBezTo>
                <a:cubicBezTo>
                  <a:pt x="527" y="453"/>
                  <a:pt x="533" y="447"/>
                  <a:pt x="533" y="440"/>
                </a:cubicBezTo>
                <a:cubicBezTo>
                  <a:pt x="533" y="432"/>
                  <a:pt x="527" y="426"/>
                  <a:pt x="520" y="426"/>
                </a:cubicBezTo>
                <a:close/>
                <a:moveTo>
                  <a:pt x="600" y="426"/>
                </a:moveTo>
                <a:cubicBezTo>
                  <a:pt x="593" y="426"/>
                  <a:pt x="587" y="432"/>
                  <a:pt x="587" y="440"/>
                </a:cubicBezTo>
                <a:cubicBezTo>
                  <a:pt x="587" y="447"/>
                  <a:pt x="593" y="453"/>
                  <a:pt x="600" y="453"/>
                </a:cubicBezTo>
                <a:cubicBezTo>
                  <a:pt x="607" y="453"/>
                  <a:pt x="613" y="447"/>
                  <a:pt x="613" y="440"/>
                </a:cubicBezTo>
                <a:cubicBezTo>
                  <a:pt x="613" y="432"/>
                  <a:pt x="607" y="426"/>
                  <a:pt x="600" y="426"/>
                </a:cubicBezTo>
                <a:close/>
                <a:moveTo>
                  <a:pt x="320" y="466"/>
                </a:moveTo>
                <a:cubicBezTo>
                  <a:pt x="313" y="466"/>
                  <a:pt x="307" y="472"/>
                  <a:pt x="307" y="480"/>
                </a:cubicBezTo>
                <a:cubicBezTo>
                  <a:pt x="307" y="487"/>
                  <a:pt x="313" y="493"/>
                  <a:pt x="320" y="493"/>
                </a:cubicBezTo>
                <a:cubicBezTo>
                  <a:pt x="327" y="493"/>
                  <a:pt x="333" y="487"/>
                  <a:pt x="333" y="480"/>
                </a:cubicBezTo>
                <a:cubicBezTo>
                  <a:pt x="333" y="472"/>
                  <a:pt x="327" y="466"/>
                  <a:pt x="320" y="466"/>
                </a:cubicBezTo>
                <a:close/>
                <a:moveTo>
                  <a:pt x="400" y="466"/>
                </a:moveTo>
                <a:cubicBezTo>
                  <a:pt x="393" y="466"/>
                  <a:pt x="387" y="472"/>
                  <a:pt x="387" y="480"/>
                </a:cubicBezTo>
                <a:cubicBezTo>
                  <a:pt x="387" y="487"/>
                  <a:pt x="393" y="493"/>
                  <a:pt x="400" y="493"/>
                </a:cubicBezTo>
                <a:cubicBezTo>
                  <a:pt x="407" y="493"/>
                  <a:pt x="413" y="487"/>
                  <a:pt x="413" y="480"/>
                </a:cubicBezTo>
                <a:cubicBezTo>
                  <a:pt x="413" y="472"/>
                  <a:pt x="407" y="466"/>
                  <a:pt x="400" y="466"/>
                </a:cubicBezTo>
                <a:close/>
                <a:moveTo>
                  <a:pt x="480" y="466"/>
                </a:moveTo>
                <a:cubicBezTo>
                  <a:pt x="473" y="466"/>
                  <a:pt x="467" y="472"/>
                  <a:pt x="467" y="480"/>
                </a:cubicBezTo>
                <a:cubicBezTo>
                  <a:pt x="467" y="487"/>
                  <a:pt x="473" y="493"/>
                  <a:pt x="480" y="493"/>
                </a:cubicBezTo>
                <a:cubicBezTo>
                  <a:pt x="487" y="493"/>
                  <a:pt x="493" y="487"/>
                  <a:pt x="493" y="480"/>
                </a:cubicBezTo>
                <a:cubicBezTo>
                  <a:pt x="493" y="472"/>
                  <a:pt x="487" y="466"/>
                  <a:pt x="480" y="466"/>
                </a:cubicBezTo>
                <a:close/>
                <a:moveTo>
                  <a:pt x="560" y="466"/>
                </a:moveTo>
                <a:cubicBezTo>
                  <a:pt x="553" y="466"/>
                  <a:pt x="547" y="472"/>
                  <a:pt x="547" y="480"/>
                </a:cubicBezTo>
                <a:cubicBezTo>
                  <a:pt x="547" y="487"/>
                  <a:pt x="553" y="493"/>
                  <a:pt x="560" y="493"/>
                </a:cubicBezTo>
                <a:cubicBezTo>
                  <a:pt x="567" y="493"/>
                  <a:pt x="573" y="487"/>
                  <a:pt x="573" y="480"/>
                </a:cubicBezTo>
                <a:cubicBezTo>
                  <a:pt x="573" y="472"/>
                  <a:pt x="567" y="466"/>
                  <a:pt x="560" y="466"/>
                </a:cubicBezTo>
                <a:close/>
                <a:moveTo>
                  <a:pt x="360" y="506"/>
                </a:moveTo>
                <a:cubicBezTo>
                  <a:pt x="353" y="506"/>
                  <a:pt x="347" y="512"/>
                  <a:pt x="347" y="520"/>
                </a:cubicBezTo>
                <a:cubicBezTo>
                  <a:pt x="347" y="527"/>
                  <a:pt x="353" y="533"/>
                  <a:pt x="360" y="533"/>
                </a:cubicBezTo>
                <a:cubicBezTo>
                  <a:pt x="367" y="533"/>
                  <a:pt x="373" y="527"/>
                  <a:pt x="373" y="520"/>
                </a:cubicBezTo>
                <a:cubicBezTo>
                  <a:pt x="373" y="512"/>
                  <a:pt x="367" y="506"/>
                  <a:pt x="360" y="506"/>
                </a:cubicBezTo>
                <a:close/>
                <a:moveTo>
                  <a:pt x="440" y="506"/>
                </a:moveTo>
                <a:cubicBezTo>
                  <a:pt x="433" y="506"/>
                  <a:pt x="427" y="512"/>
                  <a:pt x="427" y="520"/>
                </a:cubicBezTo>
                <a:cubicBezTo>
                  <a:pt x="427" y="527"/>
                  <a:pt x="433" y="533"/>
                  <a:pt x="440" y="533"/>
                </a:cubicBezTo>
                <a:cubicBezTo>
                  <a:pt x="447" y="533"/>
                  <a:pt x="453" y="527"/>
                  <a:pt x="453" y="520"/>
                </a:cubicBezTo>
                <a:cubicBezTo>
                  <a:pt x="453" y="512"/>
                  <a:pt x="447" y="506"/>
                  <a:pt x="440" y="506"/>
                </a:cubicBezTo>
                <a:close/>
                <a:moveTo>
                  <a:pt x="520" y="506"/>
                </a:moveTo>
                <a:cubicBezTo>
                  <a:pt x="513" y="506"/>
                  <a:pt x="507" y="512"/>
                  <a:pt x="507" y="520"/>
                </a:cubicBezTo>
                <a:cubicBezTo>
                  <a:pt x="507" y="527"/>
                  <a:pt x="513" y="533"/>
                  <a:pt x="520" y="533"/>
                </a:cubicBezTo>
                <a:cubicBezTo>
                  <a:pt x="527" y="533"/>
                  <a:pt x="533" y="527"/>
                  <a:pt x="533" y="520"/>
                </a:cubicBezTo>
                <a:cubicBezTo>
                  <a:pt x="533" y="512"/>
                  <a:pt x="527" y="506"/>
                  <a:pt x="520" y="506"/>
                </a:cubicBezTo>
                <a:close/>
                <a:moveTo>
                  <a:pt x="560" y="546"/>
                </a:moveTo>
                <a:cubicBezTo>
                  <a:pt x="553" y="546"/>
                  <a:pt x="547" y="552"/>
                  <a:pt x="547" y="560"/>
                </a:cubicBezTo>
                <a:cubicBezTo>
                  <a:pt x="547" y="567"/>
                  <a:pt x="553" y="573"/>
                  <a:pt x="560" y="573"/>
                </a:cubicBezTo>
                <a:cubicBezTo>
                  <a:pt x="567" y="573"/>
                  <a:pt x="573" y="567"/>
                  <a:pt x="573" y="560"/>
                </a:cubicBezTo>
                <a:cubicBezTo>
                  <a:pt x="573" y="552"/>
                  <a:pt x="567" y="546"/>
                  <a:pt x="560" y="546"/>
                </a:cubicBezTo>
                <a:close/>
                <a:moveTo>
                  <a:pt x="611" y="593"/>
                </a:moveTo>
                <a:cubicBezTo>
                  <a:pt x="612" y="593"/>
                  <a:pt x="612" y="594"/>
                  <a:pt x="613" y="594"/>
                </a:cubicBezTo>
                <a:cubicBezTo>
                  <a:pt x="618" y="599"/>
                  <a:pt x="622" y="601"/>
                  <a:pt x="626" y="605"/>
                </a:cubicBezTo>
                <a:cubicBezTo>
                  <a:pt x="622" y="605"/>
                  <a:pt x="617" y="605"/>
                  <a:pt x="612" y="605"/>
                </a:cubicBezTo>
                <a:cubicBezTo>
                  <a:pt x="613" y="604"/>
                  <a:pt x="613" y="602"/>
                  <a:pt x="613" y="600"/>
                </a:cubicBezTo>
                <a:cubicBezTo>
                  <a:pt x="613" y="597"/>
                  <a:pt x="613" y="595"/>
                  <a:pt x="611" y="593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Contact"/>
          <p:cNvSpPr>
            <a:spLocks noChangeAspect="1" noEditPoints="1"/>
          </p:cNvSpPr>
          <p:nvPr/>
        </p:nvSpPr>
        <p:spPr bwMode="auto">
          <a:xfrm>
            <a:off x="5179218" y="3719356"/>
            <a:ext cx="523999" cy="400705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anknotes"/>
          <p:cNvSpPr>
            <a:spLocks noChangeAspect="1" noEditPoints="1"/>
          </p:cNvSpPr>
          <p:nvPr/>
        </p:nvSpPr>
        <p:spPr bwMode="auto">
          <a:xfrm>
            <a:off x="7141499" y="3660247"/>
            <a:ext cx="572276" cy="516171"/>
          </a:xfrm>
          <a:custGeom>
            <a:avLst/>
            <a:gdLst>
              <a:gd name="T0" fmla="*/ 77 w 664"/>
              <a:gd name="T1" fmla="*/ 438 h 603"/>
              <a:gd name="T2" fmla="*/ 178 w 664"/>
              <a:gd name="T3" fmla="*/ 603 h 603"/>
              <a:gd name="T4" fmla="*/ 563 w 664"/>
              <a:gd name="T5" fmla="*/ 603 h 603"/>
              <a:gd name="T6" fmla="*/ 664 w 664"/>
              <a:gd name="T7" fmla="*/ 256 h 603"/>
              <a:gd name="T8" fmla="*/ 548 w 664"/>
              <a:gd name="T9" fmla="*/ 33 h 603"/>
              <a:gd name="T10" fmla="*/ 531 w 664"/>
              <a:gd name="T11" fmla="*/ 84 h 603"/>
              <a:gd name="T12" fmla="*/ 495 w 664"/>
              <a:gd name="T13" fmla="*/ 54 h 603"/>
              <a:gd name="T14" fmla="*/ 451 w 664"/>
              <a:gd name="T15" fmla="*/ 60 h 603"/>
              <a:gd name="T16" fmla="*/ 506 w 664"/>
              <a:gd name="T17" fmla="*/ 105 h 603"/>
              <a:gd name="T18" fmla="*/ 566 w 664"/>
              <a:gd name="T19" fmla="*/ 119 h 603"/>
              <a:gd name="T20" fmla="*/ 525 w 664"/>
              <a:gd name="T21" fmla="*/ 256 h 603"/>
              <a:gd name="T22" fmla="*/ 449 w 664"/>
              <a:gd name="T23" fmla="*/ 256 h 603"/>
              <a:gd name="T24" fmla="*/ 293 w 664"/>
              <a:gd name="T25" fmla="*/ 115 h 603"/>
              <a:gd name="T26" fmla="*/ 77 w 664"/>
              <a:gd name="T27" fmla="*/ 336 h 603"/>
              <a:gd name="T28" fmla="*/ 71 w 664"/>
              <a:gd name="T29" fmla="*/ 242 h 603"/>
              <a:gd name="T30" fmla="*/ 105 w 664"/>
              <a:gd name="T31" fmla="*/ 212 h 603"/>
              <a:gd name="T32" fmla="*/ 141 w 664"/>
              <a:gd name="T33" fmla="*/ 142 h 603"/>
              <a:gd name="T34" fmla="*/ 319 w 664"/>
              <a:gd name="T35" fmla="*/ 138 h 603"/>
              <a:gd name="T36" fmla="*/ 235 w 664"/>
              <a:gd name="T37" fmla="*/ 256 h 603"/>
              <a:gd name="T38" fmla="*/ 516 w 664"/>
              <a:gd name="T39" fmla="*/ 153 h 603"/>
              <a:gd name="T40" fmla="*/ 563 w 664"/>
              <a:gd name="T41" fmla="*/ 200 h 603"/>
              <a:gd name="T42" fmla="*/ 89 w 664"/>
              <a:gd name="T43" fmla="*/ 163 h 603"/>
              <a:gd name="T44" fmla="*/ 72 w 664"/>
              <a:gd name="T45" fmla="*/ 207 h 603"/>
              <a:gd name="T46" fmla="*/ 32 w 664"/>
              <a:gd name="T47" fmla="*/ 171 h 603"/>
              <a:gd name="T48" fmla="*/ 536 w 664"/>
              <a:gd name="T49" fmla="*/ 200 h 603"/>
              <a:gd name="T50" fmla="*/ 516 w 664"/>
              <a:gd name="T51" fmla="*/ 180 h 603"/>
              <a:gd name="T52" fmla="*/ 160 w 664"/>
              <a:gd name="T53" fmla="*/ 289 h 603"/>
              <a:gd name="T54" fmla="*/ 133 w 664"/>
              <a:gd name="T55" fmla="*/ 328 h 603"/>
              <a:gd name="T56" fmla="*/ 104 w 664"/>
              <a:gd name="T57" fmla="*/ 283 h 603"/>
              <a:gd name="T58" fmla="*/ 525 w 664"/>
              <a:gd name="T59" fmla="*/ 283 h 603"/>
              <a:gd name="T60" fmla="*/ 578 w 664"/>
              <a:gd name="T61" fmla="*/ 341 h 603"/>
              <a:gd name="T62" fmla="*/ 633 w 664"/>
              <a:gd name="T63" fmla="*/ 370 h 603"/>
              <a:gd name="T64" fmla="*/ 635 w 664"/>
              <a:gd name="T65" fmla="*/ 516 h 603"/>
              <a:gd name="T66" fmla="*/ 597 w 664"/>
              <a:gd name="T67" fmla="*/ 536 h 603"/>
              <a:gd name="T68" fmla="*/ 563 w 664"/>
              <a:gd name="T69" fmla="*/ 576 h 603"/>
              <a:gd name="T70" fmla="*/ 158 w 664"/>
              <a:gd name="T71" fmla="*/ 564 h 603"/>
              <a:gd name="T72" fmla="*/ 128 w 664"/>
              <a:gd name="T73" fmla="*/ 527 h 603"/>
              <a:gd name="T74" fmla="*/ 104 w 664"/>
              <a:gd name="T75" fmla="*/ 513 h 603"/>
              <a:gd name="T76" fmla="*/ 122 w 664"/>
              <a:gd name="T77" fmla="*/ 361 h 603"/>
              <a:gd name="T78" fmla="*/ 174 w 664"/>
              <a:gd name="T79" fmla="*/ 322 h 603"/>
              <a:gd name="T80" fmla="*/ 216 w 664"/>
              <a:gd name="T81" fmla="*/ 283 h 603"/>
              <a:gd name="T82" fmla="*/ 637 w 664"/>
              <a:gd name="T83" fmla="*/ 341 h 603"/>
              <a:gd name="T84" fmla="*/ 597 w 664"/>
              <a:gd name="T85" fmla="*/ 322 h 603"/>
              <a:gd name="T86" fmla="*/ 576 w 664"/>
              <a:gd name="T87" fmla="*/ 283 h 603"/>
              <a:gd name="T88" fmla="*/ 370 w 664"/>
              <a:gd name="T89" fmla="*/ 563 h 603"/>
              <a:gd name="T90" fmla="*/ 370 w 664"/>
              <a:gd name="T91" fmla="*/ 323 h 603"/>
              <a:gd name="T92" fmla="*/ 277 w 664"/>
              <a:gd name="T93" fmla="*/ 429 h 603"/>
              <a:gd name="T94" fmla="*/ 130 w 664"/>
              <a:gd name="T95" fmla="*/ 436 h 603"/>
              <a:gd name="T96" fmla="*/ 177 w 664"/>
              <a:gd name="T97" fmla="*/ 389 h 603"/>
              <a:gd name="T98" fmla="*/ 564 w 664"/>
              <a:gd name="T99" fmla="*/ 483 h 603"/>
              <a:gd name="T100" fmla="*/ 177 w 664"/>
              <a:gd name="T101" fmla="*/ 416 h 603"/>
              <a:gd name="T102" fmla="*/ 157 w 664"/>
              <a:gd name="T103" fmla="*/ 436 h 603"/>
              <a:gd name="T104" fmla="*/ 584 w 664"/>
              <a:gd name="T105" fmla="*/ 436 h 603"/>
              <a:gd name="T106" fmla="*/ 564 w 664"/>
              <a:gd name="T107" fmla="*/ 416 h 603"/>
              <a:gd name="T108" fmla="*/ 125 w 664"/>
              <a:gd name="T109" fmla="*/ 555 h 603"/>
              <a:gd name="T110" fmla="*/ 104 w 664"/>
              <a:gd name="T111" fmla="*/ 576 h 603"/>
              <a:gd name="T112" fmla="*/ 637 w 664"/>
              <a:gd name="T113" fmla="*/ 576 h 603"/>
              <a:gd name="T114" fmla="*/ 616 w 664"/>
              <a:gd name="T115" fmla="*/ 555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4" h="603">
                <a:moveTo>
                  <a:pt x="566" y="0"/>
                </a:moveTo>
                <a:cubicBezTo>
                  <a:pt x="374" y="52"/>
                  <a:pt x="168" y="107"/>
                  <a:pt x="0" y="152"/>
                </a:cubicBezTo>
                <a:cubicBezTo>
                  <a:pt x="25" y="248"/>
                  <a:pt x="51" y="342"/>
                  <a:pt x="77" y="438"/>
                </a:cubicBezTo>
                <a:lnTo>
                  <a:pt x="77" y="603"/>
                </a:lnTo>
                <a:lnTo>
                  <a:pt x="177" y="603"/>
                </a:lnTo>
                <a:cubicBezTo>
                  <a:pt x="177" y="603"/>
                  <a:pt x="178" y="603"/>
                  <a:pt x="178" y="603"/>
                </a:cubicBezTo>
                <a:lnTo>
                  <a:pt x="178" y="603"/>
                </a:lnTo>
                <a:lnTo>
                  <a:pt x="563" y="603"/>
                </a:lnTo>
                <a:lnTo>
                  <a:pt x="563" y="603"/>
                </a:lnTo>
                <a:cubicBezTo>
                  <a:pt x="563" y="603"/>
                  <a:pt x="563" y="603"/>
                  <a:pt x="563" y="603"/>
                </a:cubicBezTo>
                <a:lnTo>
                  <a:pt x="664" y="603"/>
                </a:lnTo>
                <a:cubicBezTo>
                  <a:pt x="664" y="487"/>
                  <a:pt x="664" y="372"/>
                  <a:pt x="664" y="256"/>
                </a:cubicBezTo>
                <a:lnTo>
                  <a:pt x="635" y="256"/>
                </a:lnTo>
                <a:cubicBezTo>
                  <a:pt x="612" y="171"/>
                  <a:pt x="589" y="86"/>
                  <a:pt x="566" y="0"/>
                </a:cubicBezTo>
                <a:close/>
                <a:moveTo>
                  <a:pt x="548" y="33"/>
                </a:moveTo>
                <a:lnTo>
                  <a:pt x="563" y="89"/>
                </a:lnTo>
                <a:cubicBezTo>
                  <a:pt x="560" y="88"/>
                  <a:pt x="557" y="88"/>
                  <a:pt x="554" y="87"/>
                </a:cubicBezTo>
                <a:cubicBezTo>
                  <a:pt x="546" y="86"/>
                  <a:pt x="538" y="85"/>
                  <a:pt x="531" y="84"/>
                </a:cubicBezTo>
                <a:cubicBezTo>
                  <a:pt x="525" y="84"/>
                  <a:pt x="520" y="82"/>
                  <a:pt x="519" y="82"/>
                </a:cubicBezTo>
                <a:cubicBezTo>
                  <a:pt x="519" y="82"/>
                  <a:pt x="515" y="78"/>
                  <a:pt x="511" y="73"/>
                </a:cubicBezTo>
                <a:cubicBezTo>
                  <a:pt x="506" y="67"/>
                  <a:pt x="501" y="60"/>
                  <a:pt x="495" y="54"/>
                </a:cubicBezTo>
                <a:cubicBezTo>
                  <a:pt x="493" y="52"/>
                  <a:pt x="491" y="50"/>
                  <a:pt x="489" y="49"/>
                </a:cubicBezTo>
                <a:lnTo>
                  <a:pt x="548" y="33"/>
                </a:lnTo>
                <a:close/>
                <a:moveTo>
                  <a:pt x="451" y="60"/>
                </a:moveTo>
                <a:cubicBezTo>
                  <a:pt x="462" y="60"/>
                  <a:pt x="468" y="65"/>
                  <a:pt x="476" y="73"/>
                </a:cubicBezTo>
                <a:cubicBezTo>
                  <a:pt x="481" y="78"/>
                  <a:pt x="485" y="83"/>
                  <a:pt x="490" y="89"/>
                </a:cubicBezTo>
                <a:cubicBezTo>
                  <a:pt x="494" y="95"/>
                  <a:pt x="498" y="101"/>
                  <a:pt x="506" y="105"/>
                </a:cubicBezTo>
                <a:cubicBezTo>
                  <a:pt x="513" y="109"/>
                  <a:pt x="520" y="110"/>
                  <a:pt x="528" y="111"/>
                </a:cubicBezTo>
                <a:cubicBezTo>
                  <a:pt x="535" y="112"/>
                  <a:pt x="543" y="112"/>
                  <a:pt x="550" y="114"/>
                </a:cubicBezTo>
                <a:cubicBezTo>
                  <a:pt x="557" y="115"/>
                  <a:pt x="563" y="116"/>
                  <a:pt x="566" y="119"/>
                </a:cubicBezTo>
                <a:cubicBezTo>
                  <a:pt x="570" y="121"/>
                  <a:pt x="572" y="122"/>
                  <a:pt x="573" y="127"/>
                </a:cubicBezTo>
                <a:lnTo>
                  <a:pt x="607" y="256"/>
                </a:lnTo>
                <a:lnTo>
                  <a:pt x="525" y="256"/>
                </a:lnTo>
                <a:cubicBezTo>
                  <a:pt x="525" y="256"/>
                  <a:pt x="525" y="256"/>
                  <a:pt x="525" y="256"/>
                </a:cubicBezTo>
                <a:lnTo>
                  <a:pt x="525" y="256"/>
                </a:lnTo>
                <a:lnTo>
                  <a:pt x="449" y="256"/>
                </a:lnTo>
                <a:cubicBezTo>
                  <a:pt x="449" y="242"/>
                  <a:pt x="448" y="227"/>
                  <a:pt x="444" y="213"/>
                </a:cubicBezTo>
                <a:cubicBezTo>
                  <a:pt x="430" y="160"/>
                  <a:pt x="389" y="122"/>
                  <a:pt x="342" y="113"/>
                </a:cubicBezTo>
                <a:cubicBezTo>
                  <a:pt x="326" y="110"/>
                  <a:pt x="310" y="111"/>
                  <a:pt x="293" y="115"/>
                </a:cubicBezTo>
                <a:cubicBezTo>
                  <a:pt x="235" y="131"/>
                  <a:pt x="200" y="192"/>
                  <a:pt x="209" y="256"/>
                </a:cubicBezTo>
                <a:lnTo>
                  <a:pt x="77" y="256"/>
                </a:lnTo>
                <a:lnTo>
                  <a:pt x="77" y="336"/>
                </a:lnTo>
                <a:lnTo>
                  <a:pt x="57" y="264"/>
                </a:lnTo>
                <a:cubicBezTo>
                  <a:pt x="57" y="260"/>
                  <a:pt x="57" y="258"/>
                  <a:pt x="59" y="255"/>
                </a:cubicBezTo>
                <a:cubicBezTo>
                  <a:pt x="61" y="251"/>
                  <a:pt x="65" y="246"/>
                  <a:pt x="71" y="242"/>
                </a:cubicBezTo>
                <a:cubicBezTo>
                  <a:pt x="76" y="238"/>
                  <a:pt x="83" y="233"/>
                  <a:pt x="89" y="229"/>
                </a:cubicBezTo>
                <a:cubicBezTo>
                  <a:pt x="95" y="224"/>
                  <a:pt x="100" y="220"/>
                  <a:pt x="105" y="212"/>
                </a:cubicBezTo>
                <a:lnTo>
                  <a:pt x="105" y="212"/>
                </a:lnTo>
                <a:cubicBezTo>
                  <a:pt x="109" y="205"/>
                  <a:pt x="110" y="198"/>
                  <a:pt x="111" y="191"/>
                </a:cubicBezTo>
                <a:cubicBezTo>
                  <a:pt x="112" y="184"/>
                  <a:pt x="113" y="176"/>
                  <a:pt x="115" y="170"/>
                </a:cubicBezTo>
                <a:cubicBezTo>
                  <a:pt x="118" y="156"/>
                  <a:pt x="123" y="147"/>
                  <a:pt x="141" y="142"/>
                </a:cubicBezTo>
                <a:lnTo>
                  <a:pt x="439" y="62"/>
                </a:lnTo>
                <a:cubicBezTo>
                  <a:pt x="443" y="61"/>
                  <a:pt x="448" y="61"/>
                  <a:pt x="451" y="60"/>
                </a:cubicBezTo>
                <a:close/>
                <a:moveTo>
                  <a:pt x="319" y="138"/>
                </a:moveTo>
                <a:cubicBezTo>
                  <a:pt x="362" y="136"/>
                  <a:pt x="405" y="169"/>
                  <a:pt x="418" y="220"/>
                </a:cubicBezTo>
                <a:cubicBezTo>
                  <a:pt x="421" y="232"/>
                  <a:pt x="423" y="244"/>
                  <a:pt x="422" y="256"/>
                </a:cubicBezTo>
                <a:lnTo>
                  <a:pt x="235" y="256"/>
                </a:lnTo>
                <a:cubicBezTo>
                  <a:pt x="227" y="203"/>
                  <a:pt x="255" y="153"/>
                  <a:pt x="300" y="141"/>
                </a:cubicBezTo>
                <a:cubicBezTo>
                  <a:pt x="307" y="139"/>
                  <a:pt x="313" y="138"/>
                  <a:pt x="319" y="138"/>
                </a:cubicBezTo>
                <a:close/>
                <a:moveTo>
                  <a:pt x="516" y="153"/>
                </a:moveTo>
                <a:cubicBezTo>
                  <a:pt x="491" y="153"/>
                  <a:pt x="470" y="174"/>
                  <a:pt x="470" y="200"/>
                </a:cubicBezTo>
                <a:cubicBezTo>
                  <a:pt x="470" y="226"/>
                  <a:pt x="491" y="247"/>
                  <a:pt x="516" y="247"/>
                </a:cubicBezTo>
                <a:cubicBezTo>
                  <a:pt x="542" y="247"/>
                  <a:pt x="563" y="226"/>
                  <a:pt x="563" y="200"/>
                </a:cubicBezTo>
                <a:cubicBezTo>
                  <a:pt x="563" y="174"/>
                  <a:pt x="542" y="153"/>
                  <a:pt x="516" y="153"/>
                </a:cubicBezTo>
                <a:close/>
                <a:moveTo>
                  <a:pt x="91" y="155"/>
                </a:moveTo>
                <a:cubicBezTo>
                  <a:pt x="90" y="158"/>
                  <a:pt x="89" y="160"/>
                  <a:pt x="89" y="163"/>
                </a:cubicBezTo>
                <a:cubicBezTo>
                  <a:pt x="86" y="172"/>
                  <a:pt x="85" y="180"/>
                  <a:pt x="84" y="187"/>
                </a:cubicBezTo>
                <a:cubicBezTo>
                  <a:pt x="83" y="194"/>
                  <a:pt x="82" y="199"/>
                  <a:pt x="82" y="199"/>
                </a:cubicBezTo>
                <a:cubicBezTo>
                  <a:pt x="81" y="200"/>
                  <a:pt x="78" y="203"/>
                  <a:pt x="72" y="207"/>
                </a:cubicBezTo>
                <a:cubicBezTo>
                  <a:pt x="67" y="211"/>
                  <a:pt x="61" y="216"/>
                  <a:pt x="54" y="221"/>
                </a:cubicBezTo>
                <a:cubicBezTo>
                  <a:pt x="52" y="223"/>
                  <a:pt x="50" y="225"/>
                  <a:pt x="48" y="227"/>
                </a:cubicBezTo>
                <a:lnTo>
                  <a:pt x="32" y="171"/>
                </a:lnTo>
                <a:lnTo>
                  <a:pt x="91" y="155"/>
                </a:lnTo>
                <a:close/>
                <a:moveTo>
                  <a:pt x="516" y="180"/>
                </a:moveTo>
                <a:cubicBezTo>
                  <a:pt x="528" y="180"/>
                  <a:pt x="536" y="189"/>
                  <a:pt x="536" y="200"/>
                </a:cubicBezTo>
                <a:cubicBezTo>
                  <a:pt x="536" y="211"/>
                  <a:pt x="528" y="220"/>
                  <a:pt x="516" y="220"/>
                </a:cubicBezTo>
                <a:cubicBezTo>
                  <a:pt x="505" y="220"/>
                  <a:pt x="496" y="211"/>
                  <a:pt x="496" y="200"/>
                </a:cubicBezTo>
                <a:cubicBezTo>
                  <a:pt x="496" y="189"/>
                  <a:pt x="505" y="180"/>
                  <a:pt x="516" y="180"/>
                </a:cubicBezTo>
                <a:close/>
                <a:moveTo>
                  <a:pt x="104" y="283"/>
                </a:moveTo>
                <a:lnTo>
                  <a:pt x="164" y="283"/>
                </a:lnTo>
                <a:cubicBezTo>
                  <a:pt x="163" y="285"/>
                  <a:pt x="161" y="287"/>
                  <a:pt x="160" y="289"/>
                </a:cubicBezTo>
                <a:cubicBezTo>
                  <a:pt x="156" y="297"/>
                  <a:pt x="152" y="305"/>
                  <a:pt x="150" y="311"/>
                </a:cubicBezTo>
                <a:cubicBezTo>
                  <a:pt x="147" y="317"/>
                  <a:pt x="144" y="322"/>
                  <a:pt x="144" y="322"/>
                </a:cubicBezTo>
                <a:cubicBezTo>
                  <a:pt x="143" y="323"/>
                  <a:pt x="139" y="326"/>
                  <a:pt x="133" y="328"/>
                </a:cubicBezTo>
                <a:cubicBezTo>
                  <a:pt x="127" y="330"/>
                  <a:pt x="119" y="333"/>
                  <a:pt x="111" y="337"/>
                </a:cubicBezTo>
                <a:cubicBezTo>
                  <a:pt x="109" y="338"/>
                  <a:pt x="106" y="339"/>
                  <a:pt x="104" y="341"/>
                </a:cubicBezTo>
                <a:lnTo>
                  <a:pt x="104" y="283"/>
                </a:lnTo>
                <a:close/>
                <a:moveTo>
                  <a:pt x="216" y="283"/>
                </a:moveTo>
                <a:lnTo>
                  <a:pt x="525" y="283"/>
                </a:lnTo>
                <a:lnTo>
                  <a:pt x="525" y="283"/>
                </a:lnTo>
                <a:cubicBezTo>
                  <a:pt x="544" y="283"/>
                  <a:pt x="550" y="290"/>
                  <a:pt x="557" y="302"/>
                </a:cubicBezTo>
                <a:cubicBezTo>
                  <a:pt x="561" y="308"/>
                  <a:pt x="564" y="315"/>
                  <a:pt x="566" y="322"/>
                </a:cubicBezTo>
                <a:cubicBezTo>
                  <a:pt x="569" y="328"/>
                  <a:pt x="572" y="335"/>
                  <a:pt x="578" y="341"/>
                </a:cubicBezTo>
                <a:cubicBezTo>
                  <a:pt x="584" y="347"/>
                  <a:pt x="591" y="350"/>
                  <a:pt x="598" y="353"/>
                </a:cubicBezTo>
                <a:cubicBezTo>
                  <a:pt x="605" y="355"/>
                  <a:pt x="612" y="358"/>
                  <a:pt x="618" y="361"/>
                </a:cubicBezTo>
                <a:cubicBezTo>
                  <a:pt x="625" y="364"/>
                  <a:pt x="630" y="367"/>
                  <a:pt x="633" y="370"/>
                </a:cubicBezTo>
                <a:cubicBezTo>
                  <a:pt x="636" y="373"/>
                  <a:pt x="637" y="375"/>
                  <a:pt x="637" y="379"/>
                </a:cubicBezTo>
                <a:cubicBezTo>
                  <a:pt x="637" y="424"/>
                  <a:pt x="637" y="468"/>
                  <a:pt x="637" y="513"/>
                </a:cubicBezTo>
                <a:cubicBezTo>
                  <a:pt x="637" y="515"/>
                  <a:pt x="636" y="515"/>
                  <a:pt x="635" y="516"/>
                </a:cubicBezTo>
                <a:cubicBezTo>
                  <a:pt x="634" y="518"/>
                  <a:pt x="631" y="520"/>
                  <a:pt x="626" y="522"/>
                </a:cubicBezTo>
                <a:cubicBezTo>
                  <a:pt x="622" y="524"/>
                  <a:pt x="617" y="525"/>
                  <a:pt x="612" y="527"/>
                </a:cubicBezTo>
                <a:cubicBezTo>
                  <a:pt x="607" y="529"/>
                  <a:pt x="602" y="531"/>
                  <a:pt x="597" y="536"/>
                </a:cubicBezTo>
                <a:cubicBezTo>
                  <a:pt x="592" y="541"/>
                  <a:pt x="590" y="546"/>
                  <a:pt x="588" y="551"/>
                </a:cubicBezTo>
                <a:cubicBezTo>
                  <a:pt x="586" y="556"/>
                  <a:pt x="584" y="560"/>
                  <a:pt x="582" y="564"/>
                </a:cubicBezTo>
                <a:cubicBezTo>
                  <a:pt x="578" y="572"/>
                  <a:pt x="575" y="576"/>
                  <a:pt x="563" y="576"/>
                </a:cubicBezTo>
                <a:lnTo>
                  <a:pt x="563" y="576"/>
                </a:lnTo>
                <a:lnTo>
                  <a:pt x="178" y="576"/>
                </a:lnTo>
                <a:cubicBezTo>
                  <a:pt x="167" y="575"/>
                  <a:pt x="163" y="569"/>
                  <a:pt x="158" y="564"/>
                </a:cubicBezTo>
                <a:cubicBezTo>
                  <a:pt x="156" y="560"/>
                  <a:pt x="154" y="556"/>
                  <a:pt x="152" y="551"/>
                </a:cubicBezTo>
                <a:cubicBezTo>
                  <a:pt x="150" y="546"/>
                  <a:pt x="149" y="541"/>
                  <a:pt x="143" y="536"/>
                </a:cubicBezTo>
                <a:cubicBezTo>
                  <a:pt x="138" y="531"/>
                  <a:pt x="133" y="529"/>
                  <a:pt x="128" y="527"/>
                </a:cubicBezTo>
                <a:cubicBezTo>
                  <a:pt x="123" y="525"/>
                  <a:pt x="118" y="524"/>
                  <a:pt x="114" y="522"/>
                </a:cubicBezTo>
                <a:cubicBezTo>
                  <a:pt x="110" y="520"/>
                  <a:pt x="107" y="518"/>
                  <a:pt x="105" y="516"/>
                </a:cubicBezTo>
                <a:cubicBezTo>
                  <a:pt x="104" y="515"/>
                  <a:pt x="104" y="515"/>
                  <a:pt x="104" y="513"/>
                </a:cubicBezTo>
                <a:cubicBezTo>
                  <a:pt x="104" y="466"/>
                  <a:pt x="104" y="419"/>
                  <a:pt x="104" y="379"/>
                </a:cubicBezTo>
                <a:cubicBezTo>
                  <a:pt x="103" y="375"/>
                  <a:pt x="107" y="372"/>
                  <a:pt x="108" y="370"/>
                </a:cubicBezTo>
                <a:cubicBezTo>
                  <a:pt x="111" y="367"/>
                  <a:pt x="116" y="364"/>
                  <a:pt x="122" y="361"/>
                </a:cubicBezTo>
                <a:cubicBezTo>
                  <a:pt x="129" y="358"/>
                  <a:pt x="136" y="355"/>
                  <a:pt x="143" y="353"/>
                </a:cubicBezTo>
                <a:cubicBezTo>
                  <a:pt x="150" y="350"/>
                  <a:pt x="157" y="347"/>
                  <a:pt x="163" y="341"/>
                </a:cubicBezTo>
                <a:cubicBezTo>
                  <a:pt x="169" y="335"/>
                  <a:pt x="171" y="328"/>
                  <a:pt x="174" y="322"/>
                </a:cubicBezTo>
                <a:cubicBezTo>
                  <a:pt x="177" y="315"/>
                  <a:pt x="180" y="308"/>
                  <a:pt x="183" y="302"/>
                </a:cubicBezTo>
                <a:cubicBezTo>
                  <a:pt x="190" y="290"/>
                  <a:pt x="197" y="283"/>
                  <a:pt x="216" y="283"/>
                </a:cubicBezTo>
                <a:lnTo>
                  <a:pt x="216" y="283"/>
                </a:lnTo>
                <a:close/>
                <a:moveTo>
                  <a:pt x="576" y="283"/>
                </a:moveTo>
                <a:lnTo>
                  <a:pt x="637" y="283"/>
                </a:lnTo>
                <a:lnTo>
                  <a:pt x="637" y="341"/>
                </a:lnTo>
                <a:cubicBezTo>
                  <a:pt x="634" y="339"/>
                  <a:pt x="632" y="338"/>
                  <a:pt x="629" y="337"/>
                </a:cubicBezTo>
                <a:cubicBezTo>
                  <a:pt x="621" y="333"/>
                  <a:pt x="614" y="330"/>
                  <a:pt x="608" y="328"/>
                </a:cubicBezTo>
                <a:cubicBezTo>
                  <a:pt x="602" y="326"/>
                  <a:pt x="597" y="323"/>
                  <a:pt x="597" y="322"/>
                </a:cubicBezTo>
                <a:cubicBezTo>
                  <a:pt x="596" y="322"/>
                  <a:pt x="594" y="317"/>
                  <a:pt x="591" y="311"/>
                </a:cubicBezTo>
                <a:cubicBezTo>
                  <a:pt x="588" y="305"/>
                  <a:pt x="585" y="297"/>
                  <a:pt x="580" y="289"/>
                </a:cubicBezTo>
                <a:cubicBezTo>
                  <a:pt x="579" y="287"/>
                  <a:pt x="578" y="285"/>
                  <a:pt x="576" y="283"/>
                </a:cubicBezTo>
                <a:close/>
                <a:moveTo>
                  <a:pt x="370" y="296"/>
                </a:moveTo>
                <a:cubicBezTo>
                  <a:pt x="303" y="296"/>
                  <a:pt x="250" y="357"/>
                  <a:pt x="250" y="429"/>
                </a:cubicBezTo>
                <a:cubicBezTo>
                  <a:pt x="250" y="502"/>
                  <a:pt x="303" y="563"/>
                  <a:pt x="370" y="563"/>
                </a:cubicBezTo>
                <a:cubicBezTo>
                  <a:pt x="437" y="563"/>
                  <a:pt x="490" y="502"/>
                  <a:pt x="490" y="429"/>
                </a:cubicBezTo>
                <a:cubicBezTo>
                  <a:pt x="490" y="357"/>
                  <a:pt x="437" y="296"/>
                  <a:pt x="370" y="296"/>
                </a:cubicBezTo>
                <a:close/>
                <a:moveTo>
                  <a:pt x="370" y="323"/>
                </a:moveTo>
                <a:cubicBezTo>
                  <a:pt x="421" y="323"/>
                  <a:pt x="464" y="369"/>
                  <a:pt x="464" y="429"/>
                </a:cubicBezTo>
                <a:cubicBezTo>
                  <a:pt x="464" y="489"/>
                  <a:pt x="421" y="536"/>
                  <a:pt x="370" y="536"/>
                </a:cubicBezTo>
                <a:cubicBezTo>
                  <a:pt x="319" y="536"/>
                  <a:pt x="277" y="489"/>
                  <a:pt x="277" y="429"/>
                </a:cubicBezTo>
                <a:cubicBezTo>
                  <a:pt x="277" y="369"/>
                  <a:pt x="319" y="323"/>
                  <a:pt x="370" y="323"/>
                </a:cubicBezTo>
                <a:close/>
                <a:moveTo>
                  <a:pt x="177" y="389"/>
                </a:moveTo>
                <a:cubicBezTo>
                  <a:pt x="151" y="389"/>
                  <a:pt x="130" y="410"/>
                  <a:pt x="130" y="436"/>
                </a:cubicBezTo>
                <a:cubicBezTo>
                  <a:pt x="130" y="462"/>
                  <a:pt x="151" y="483"/>
                  <a:pt x="177" y="483"/>
                </a:cubicBezTo>
                <a:cubicBezTo>
                  <a:pt x="203" y="483"/>
                  <a:pt x="224" y="462"/>
                  <a:pt x="224" y="436"/>
                </a:cubicBezTo>
                <a:cubicBezTo>
                  <a:pt x="224" y="410"/>
                  <a:pt x="203" y="389"/>
                  <a:pt x="177" y="389"/>
                </a:cubicBezTo>
                <a:close/>
                <a:moveTo>
                  <a:pt x="564" y="389"/>
                </a:moveTo>
                <a:cubicBezTo>
                  <a:pt x="538" y="389"/>
                  <a:pt x="517" y="410"/>
                  <a:pt x="517" y="436"/>
                </a:cubicBezTo>
                <a:cubicBezTo>
                  <a:pt x="517" y="462"/>
                  <a:pt x="538" y="483"/>
                  <a:pt x="564" y="483"/>
                </a:cubicBezTo>
                <a:cubicBezTo>
                  <a:pt x="589" y="483"/>
                  <a:pt x="610" y="462"/>
                  <a:pt x="610" y="436"/>
                </a:cubicBezTo>
                <a:cubicBezTo>
                  <a:pt x="610" y="410"/>
                  <a:pt x="589" y="389"/>
                  <a:pt x="564" y="389"/>
                </a:cubicBezTo>
                <a:close/>
                <a:moveTo>
                  <a:pt x="177" y="416"/>
                </a:moveTo>
                <a:cubicBezTo>
                  <a:pt x="188" y="416"/>
                  <a:pt x="197" y="425"/>
                  <a:pt x="197" y="436"/>
                </a:cubicBezTo>
                <a:cubicBezTo>
                  <a:pt x="197" y="447"/>
                  <a:pt x="188" y="456"/>
                  <a:pt x="177" y="456"/>
                </a:cubicBezTo>
                <a:cubicBezTo>
                  <a:pt x="166" y="456"/>
                  <a:pt x="157" y="447"/>
                  <a:pt x="157" y="436"/>
                </a:cubicBezTo>
                <a:cubicBezTo>
                  <a:pt x="157" y="425"/>
                  <a:pt x="166" y="416"/>
                  <a:pt x="177" y="416"/>
                </a:cubicBezTo>
                <a:close/>
                <a:moveTo>
                  <a:pt x="564" y="416"/>
                </a:moveTo>
                <a:cubicBezTo>
                  <a:pt x="575" y="416"/>
                  <a:pt x="584" y="425"/>
                  <a:pt x="584" y="436"/>
                </a:cubicBezTo>
                <a:cubicBezTo>
                  <a:pt x="584" y="447"/>
                  <a:pt x="575" y="456"/>
                  <a:pt x="564" y="456"/>
                </a:cubicBezTo>
                <a:cubicBezTo>
                  <a:pt x="552" y="456"/>
                  <a:pt x="544" y="447"/>
                  <a:pt x="544" y="436"/>
                </a:cubicBezTo>
                <a:cubicBezTo>
                  <a:pt x="544" y="425"/>
                  <a:pt x="552" y="416"/>
                  <a:pt x="564" y="416"/>
                </a:cubicBezTo>
                <a:close/>
                <a:moveTo>
                  <a:pt x="104" y="546"/>
                </a:moveTo>
                <a:cubicBezTo>
                  <a:pt x="109" y="549"/>
                  <a:pt x="114" y="551"/>
                  <a:pt x="118" y="552"/>
                </a:cubicBezTo>
                <a:cubicBezTo>
                  <a:pt x="122" y="554"/>
                  <a:pt x="125" y="556"/>
                  <a:pt x="125" y="555"/>
                </a:cubicBezTo>
                <a:cubicBezTo>
                  <a:pt x="124" y="555"/>
                  <a:pt x="126" y="557"/>
                  <a:pt x="128" y="562"/>
                </a:cubicBezTo>
                <a:cubicBezTo>
                  <a:pt x="130" y="566"/>
                  <a:pt x="132" y="571"/>
                  <a:pt x="135" y="576"/>
                </a:cubicBezTo>
                <a:lnTo>
                  <a:pt x="104" y="576"/>
                </a:lnTo>
                <a:lnTo>
                  <a:pt x="104" y="546"/>
                </a:lnTo>
                <a:close/>
                <a:moveTo>
                  <a:pt x="637" y="546"/>
                </a:moveTo>
                <a:lnTo>
                  <a:pt x="637" y="576"/>
                </a:lnTo>
                <a:lnTo>
                  <a:pt x="606" y="576"/>
                </a:lnTo>
                <a:cubicBezTo>
                  <a:pt x="609" y="571"/>
                  <a:pt x="611" y="566"/>
                  <a:pt x="613" y="562"/>
                </a:cubicBezTo>
                <a:cubicBezTo>
                  <a:pt x="615" y="557"/>
                  <a:pt x="617" y="555"/>
                  <a:pt x="616" y="555"/>
                </a:cubicBezTo>
                <a:cubicBezTo>
                  <a:pt x="615" y="556"/>
                  <a:pt x="618" y="554"/>
                  <a:pt x="622" y="552"/>
                </a:cubicBezTo>
                <a:cubicBezTo>
                  <a:pt x="626" y="551"/>
                  <a:pt x="632" y="549"/>
                  <a:pt x="637" y="546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04066" y="4216291"/>
            <a:ext cx="1067434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u="sng" spc="-150" dirty="0" smtClean="0">
                <a:solidFill>
                  <a:schemeClr val="bg1"/>
                </a:solidFill>
              </a:rPr>
              <a:t>방문평가 </a:t>
            </a:r>
            <a:r>
              <a:rPr lang="ko-KR" altLang="en-US" sz="1050" b="1" u="sng" spc="-150" dirty="0">
                <a:solidFill>
                  <a:schemeClr val="bg1"/>
                </a:solidFill>
              </a:rPr>
              <a:t>판매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903960" y="4244929"/>
            <a:ext cx="106743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u="sng" spc="-150" smtClean="0">
                <a:solidFill>
                  <a:schemeClr val="bg1"/>
                </a:solidFill>
              </a:rPr>
              <a:t>셀프등록 </a:t>
            </a:r>
            <a:r>
              <a:rPr lang="ko-KR" altLang="en-US" sz="1050" b="1" u="sng" spc="-150" dirty="0">
                <a:solidFill>
                  <a:schemeClr val="bg1"/>
                </a:solidFill>
              </a:rPr>
              <a:t>판매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912835" y="4244929"/>
            <a:ext cx="106743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u="sng" spc="-150" dirty="0" smtClean="0">
                <a:solidFill>
                  <a:schemeClr val="bg1"/>
                </a:solidFill>
              </a:rPr>
              <a:t>무평가 </a:t>
            </a:r>
            <a:r>
              <a:rPr lang="ko-KR" altLang="en-US" sz="1050" b="1" u="sng" spc="-150" dirty="0">
                <a:solidFill>
                  <a:schemeClr val="bg1"/>
                </a:solidFill>
              </a:rPr>
              <a:t>판매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4856510" y="5096143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712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사이트 접속시 첫 화면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2019.08.07</a:t>
            </a:r>
            <a:endParaRPr lang="ko-KR" altLang="en-US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651619" y="5682736"/>
            <a:ext cx="8558748" cy="1523184"/>
            <a:chOff x="425787" y="4942897"/>
            <a:chExt cx="9023012" cy="1523184"/>
          </a:xfrm>
        </p:grpSpPr>
        <p:pic>
          <p:nvPicPr>
            <p:cNvPr id="121" name="그림 120"/>
            <p:cNvPicPr>
              <a:picLocks noChangeAspect="1"/>
            </p:cNvPicPr>
            <p:nvPr/>
          </p:nvPicPr>
          <p:blipFill rotWithShape="1">
            <a:blip r:embed="rId9"/>
            <a:srcRect l="3848" b="16085"/>
            <a:stretch/>
          </p:blipFill>
          <p:spPr>
            <a:xfrm>
              <a:off x="427895" y="5634169"/>
              <a:ext cx="9020904" cy="831912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1886594" y="5827321"/>
              <a:ext cx="401973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pc="-150" dirty="0">
                  <a:solidFill>
                    <a:schemeClr val="bg1"/>
                  </a:solidFill>
                  <a:latin typeface="+mn-ea"/>
                </a:rPr>
                <a:t>현대글로비스㈜ 서울특별시 강남구 테헤란로 </a:t>
              </a:r>
              <a:r>
                <a:rPr lang="en-US" altLang="ko-KR" sz="900" spc="-150" dirty="0">
                  <a:solidFill>
                    <a:schemeClr val="bg1"/>
                  </a:solidFill>
                  <a:latin typeface="+mn-ea"/>
                </a:rPr>
                <a:t>301 </a:t>
              </a:r>
              <a:r>
                <a:rPr lang="ko-KR" altLang="en-US" sz="900" spc="-150" dirty="0">
                  <a:solidFill>
                    <a:schemeClr val="bg1"/>
                  </a:solidFill>
                  <a:latin typeface="+mn-ea"/>
                </a:rPr>
                <a:t>사업자등록번호 </a:t>
              </a:r>
              <a:r>
                <a:rPr lang="en-US" altLang="ko-KR" sz="900" spc="-150" dirty="0">
                  <a:solidFill>
                    <a:schemeClr val="bg1"/>
                  </a:solidFill>
                  <a:latin typeface="+mn-ea"/>
                </a:rPr>
                <a:t>: 106-81-97118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+mn-ea"/>
                </a:rPr>
                <a:t>COPYRIGHT (C) HYUNDAI GLOVIS CO., LTD. ALL RIGHTS RESERVED.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25787" y="5315193"/>
              <a:ext cx="9020904" cy="310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65955" y="5736214"/>
              <a:ext cx="981075" cy="386903"/>
            </a:xfrm>
            <a:prstGeom prst="rect">
              <a:avLst/>
            </a:prstGeom>
          </p:spPr>
        </p:pic>
        <p:sp>
          <p:nvSpPr>
            <p:cNvPr id="129" name="직사각형 128"/>
            <p:cNvSpPr/>
            <p:nvPr/>
          </p:nvSpPr>
          <p:spPr>
            <a:xfrm>
              <a:off x="427895" y="4942897"/>
              <a:ext cx="9018796" cy="363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890142" y="5019800"/>
              <a:ext cx="3354125" cy="230832"/>
              <a:chOff x="5731116" y="5019800"/>
              <a:chExt cx="3354125" cy="230832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5731116" y="5027494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rgbClr val="FF0000"/>
                    </a:solidFill>
                  </a:rPr>
                  <a:t>공지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120968" y="5019800"/>
                <a:ext cx="29642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상품용차량의 수출업체 명의이전 의무사항 삭제 안내 </a:t>
                </a:r>
                <a:endParaRPr lang="ko-KR" altLang="en-US" sz="900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5367410" y="5366882"/>
              <a:ext cx="4080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회사소개</a:t>
              </a:r>
              <a:r>
                <a:rPr lang="en-US" altLang="ko-KR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제휴문의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이용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환불약관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개인정보처리방침 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영상정보처리방침</a:t>
              </a:r>
            </a:p>
            <a:p>
              <a:endPara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8502"/>
              </p:ext>
            </p:extLst>
          </p:nvPr>
        </p:nvGraphicFramePr>
        <p:xfrm>
          <a:off x="9546248" y="1094899"/>
          <a:ext cx="2227381" cy="275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2019101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시세조회 메인으로 페이지이동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630401" y="1112670"/>
            <a:ext cx="8579966" cy="4571277"/>
            <a:chOff x="630401" y="1112670"/>
            <a:chExt cx="8579966" cy="4571277"/>
          </a:xfrm>
        </p:grpSpPr>
        <p:sp>
          <p:nvSpPr>
            <p:cNvPr id="7" name="직사각형 6"/>
            <p:cNvSpPr/>
            <p:nvPr/>
          </p:nvSpPr>
          <p:spPr>
            <a:xfrm>
              <a:off x="651618" y="1588987"/>
              <a:ext cx="930330" cy="442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0401" y="1112670"/>
              <a:ext cx="1258115" cy="376855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057202" y="1271344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로그인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30408" y="1268539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회원가입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095697" y="1271344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고객센터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51618" y="2026764"/>
              <a:ext cx="930330" cy="36571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1618" y="2774849"/>
              <a:ext cx="930330" cy="2617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6825" y="2125593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내차사기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02257" y="1732821"/>
              <a:ext cx="868287" cy="338554"/>
              <a:chOff x="780135" y="1803029"/>
              <a:chExt cx="732129" cy="338554"/>
            </a:xfrm>
          </p:grpSpPr>
          <p:sp>
            <p:nvSpPr>
              <p:cNvPr id="86" name="Align Justify"/>
              <p:cNvSpPr>
                <a:spLocks noChangeAspect="1" noEditPoints="1"/>
              </p:cNvSpPr>
              <p:nvPr/>
            </p:nvSpPr>
            <p:spPr bwMode="auto">
              <a:xfrm>
                <a:off x="780135" y="1851658"/>
                <a:ext cx="128759" cy="109824"/>
              </a:xfrm>
              <a:custGeom>
                <a:avLst/>
                <a:gdLst>
                  <a:gd name="T0" fmla="*/ 0 w 1411"/>
                  <a:gd name="T1" fmla="*/ 0 h 1194"/>
                  <a:gd name="T2" fmla="*/ 0 w 1411"/>
                  <a:gd name="T3" fmla="*/ 108 h 1194"/>
                  <a:gd name="T4" fmla="*/ 1411 w 1411"/>
                  <a:gd name="T5" fmla="*/ 108 h 1194"/>
                  <a:gd name="T6" fmla="*/ 1411 w 1411"/>
                  <a:gd name="T7" fmla="*/ 0 h 1194"/>
                  <a:gd name="T8" fmla="*/ 0 w 1411"/>
                  <a:gd name="T9" fmla="*/ 0 h 1194"/>
                  <a:gd name="T10" fmla="*/ 0 w 1411"/>
                  <a:gd name="T11" fmla="*/ 271 h 1194"/>
                  <a:gd name="T12" fmla="*/ 0 w 1411"/>
                  <a:gd name="T13" fmla="*/ 380 h 1194"/>
                  <a:gd name="T14" fmla="*/ 1411 w 1411"/>
                  <a:gd name="T15" fmla="*/ 380 h 1194"/>
                  <a:gd name="T16" fmla="*/ 1411 w 1411"/>
                  <a:gd name="T17" fmla="*/ 271 h 1194"/>
                  <a:gd name="T18" fmla="*/ 0 w 1411"/>
                  <a:gd name="T19" fmla="*/ 271 h 1194"/>
                  <a:gd name="T20" fmla="*/ 0 w 1411"/>
                  <a:gd name="T21" fmla="*/ 542 h 1194"/>
                  <a:gd name="T22" fmla="*/ 0 w 1411"/>
                  <a:gd name="T23" fmla="*/ 651 h 1194"/>
                  <a:gd name="T24" fmla="*/ 1411 w 1411"/>
                  <a:gd name="T25" fmla="*/ 651 h 1194"/>
                  <a:gd name="T26" fmla="*/ 1411 w 1411"/>
                  <a:gd name="T27" fmla="*/ 542 h 1194"/>
                  <a:gd name="T28" fmla="*/ 0 w 1411"/>
                  <a:gd name="T29" fmla="*/ 542 h 1194"/>
                  <a:gd name="T30" fmla="*/ 0 w 1411"/>
                  <a:gd name="T31" fmla="*/ 814 h 1194"/>
                  <a:gd name="T32" fmla="*/ 0 w 1411"/>
                  <a:gd name="T33" fmla="*/ 922 h 1194"/>
                  <a:gd name="T34" fmla="*/ 1411 w 1411"/>
                  <a:gd name="T35" fmla="*/ 922 h 1194"/>
                  <a:gd name="T36" fmla="*/ 1411 w 1411"/>
                  <a:gd name="T37" fmla="*/ 814 h 1194"/>
                  <a:gd name="T38" fmla="*/ 0 w 1411"/>
                  <a:gd name="T39" fmla="*/ 814 h 1194"/>
                  <a:gd name="T40" fmla="*/ 0 w 1411"/>
                  <a:gd name="T41" fmla="*/ 1085 h 1194"/>
                  <a:gd name="T42" fmla="*/ 0 w 1411"/>
                  <a:gd name="T43" fmla="*/ 1194 h 1194"/>
                  <a:gd name="T44" fmla="*/ 1411 w 1411"/>
                  <a:gd name="T45" fmla="*/ 1194 h 1194"/>
                  <a:gd name="T46" fmla="*/ 1411 w 1411"/>
                  <a:gd name="T47" fmla="*/ 1085 h 1194"/>
                  <a:gd name="T48" fmla="*/ 0 w 1411"/>
                  <a:gd name="T49" fmla="*/ 1085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1" h="1194">
                    <a:moveTo>
                      <a:pt x="0" y="0"/>
                    </a:moveTo>
                    <a:lnTo>
                      <a:pt x="0" y="108"/>
                    </a:lnTo>
                    <a:lnTo>
                      <a:pt x="1411" y="108"/>
                    </a:lnTo>
                    <a:lnTo>
                      <a:pt x="1411" y="0"/>
                    </a:lnTo>
                    <a:lnTo>
                      <a:pt x="0" y="0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1411" y="380"/>
                    </a:lnTo>
                    <a:lnTo>
                      <a:pt x="1411" y="271"/>
                    </a:lnTo>
                    <a:lnTo>
                      <a:pt x="0" y="271"/>
                    </a:lnTo>
                    <a:close/>
                    <a:moveTo>
                      <a:pt x="0" y="542"/>
                    </a:moveTo>
                    <a:lnTo>
                      <a:pt x="0" y="651"/>
                    </a:lnTo>
                    <a:lnTo>
                      <a:pt x="1411" y="651"/>
                    </a:lnTo>
                    <a:lnTo>
                      <a:pt x="1411" y="542"/>
                    </a:lnTo>
                    <a:lnTo>
                      <a:pt x="0" y="542"/>
                    </a:lnTo>
                    <a:close/>
                    <a:moveTo>
                      <a:pt x="0" y="814"/>
                    </a:moveTo>
                    <a:lnTo>
                      <a:pt x="0" y="922"/>
                    </a:lnTo>
                    <a:lnTo>
                      <a:pt x="1411" y="922"/>
                    </a:lnTo>
                    <a:lnTo>
                      <a:pt x="1411" y="814"/>
                    </a:lnTo>
                    <a:lnTo>
                      <a:pt x="0" y="814"/>
                    </a:lnTo>
                    <a:close/>
                    <a:moveTo>
                      <a:pt x="0" y="1085"/>
                    </a:moveTo>
                    <a:lnTo>
                      <a:pt x="0" y="1194"/>
                    </a:lnTo>
                    <a:lnTo>
                      <a:pt x="1411" y="1194"/>
                    </a:lnTo>
                    <a:lnTo>
                      <a:pt x="1411" y="1085"/>
                    </a:lnTo>
                    <a:lnTo>
                      <a:pt x="0" y="1085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spc="-15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7279" y="1803029"/>
                <a:ext cx="664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spc="-150" dirty="0"/>
                  <a:t>카테고리 전체</a:t>
                </a: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1585012" y="1595656"/>
              <a:ext cx="7625355" cy="4426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3298313" y="1681489"/>
              <a:ext cx="2214166" cy="287630"/>
              <a:chOff x="2902181" y="1951085"/>
              <a:chExt cx="2214166" cy="306471"/>
            </a:xfrm>
          </p:grpSpPr>
          <p:sp>
            <p:nvSpPr>
              <p:cNvPr id="117" name="사각형: 둥근 모서리 4">
                <a:extLst>
                  <a:ext uri="{FF2B5EF4-FFF2-40B4-BE49-F238E27FC236}">
                    <a16:creationId xmlns="" xmlns:a16="http://schemas.microsoft.com/office/drawing/2014/main" id="{8D4F60CC-7FFD-4913-8908-8B5505553704}"/>
                  </a:ext>
                </a:extLst>
              </p:cNvPr>
              <p:cNvSpPr/>
              <p:nvPr/>
            </p:nvSpPr>
            <p:spPr>
              <a:xfrm>
                <a:off x="2902181" y="1951085"/>
                <a:ext cx="2214166" cy="306471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="" xmlns:a16="http://schemas.microsoft.com/office/drawing/2014/main" id="{4B66EF68-805B-4FCC-B6C9-77AC5970B039}"/>
                  </a:ext>
                </a:extLst>
              </p:cNvPr>
              <p:cNvSpPr txBox="1"/>
              <p:nvPr/>
            </p:nvSpPr>
            <p:spPr>
              <a:xfrm>
                <a:off x="2938234" y="1992326"/>
                <a:ext cx="2014742" cy="22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그랜저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HG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9" name="Search">
                <a:extLst>
                  <a:ext uri="{FF2B5EF4-FFF2-40B4-BE49-F238E27FC236}">
                    <a16:creationId xmlns="" xmlns:a16="http://schemas.microsoft.com/office/drawing/2014/main" id="{CC378ABF-36C0-454B-AA22-A784CEF570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869156" y="2018352"/>
                <a:ext cx="167640" cy="171450"/>
              </a:xfrm>
              <a:custGeom>
                <a:avLst/>
                <a:gdLst>
                  <a:gd name="T0" fmla="*/ 227 w 572"/>
                  <a:gd name="T1" fmla="*/ 0 h 585"/>
                  <a:gd name="T2" fmla="*/ 0 w 572"/>
                  <a:gd name="T3" fmla="*/ 227 h 585"/>
                  <a:gd name="T4" fmla="*/ 227 w 572"/>
                  <a:gd name="T5" fmla="*/ 453 h 585"/>
                  <a:gd name="T6" fmla="*/ 359 w 572"/>
                  <a:gd name="T7" fmla="*/ 410 h 585"/>
                  <a:gd name="T8" fmla="*/ 535 w 572"/>
                  <a:gd name="T9" fmla="*/ 585 h 585"/>
                  <a:gd name="T10" fmla="*/ 572 w 572"/>
                  <a:gd name="T11" fmla="*/ 548 h 585"/>
                  <a:gd name="T12" fmla="*/ 399 w 572"/>
                  <a:gd name="T13" fmla="*/ 374 h 585"/>
                  <a:gd name="T14" fmla="*/ 454 w 572"/>
                  <a:gd name="T15" fmla="*/ 227 h 585"/>
                  <a:gd name="T16" fmla="*/ 227 w 572"/>
                  <a:gd name="T17" fmla="*/ 0 h 585"/>
                  <a:gd name="T18" fmla="*/ 227 w 572"/>
                  <a:gd name="T19" fmla="*/ 27 h 585"/>
                  <a:gd name="T20" fmla="*/ 427 w 572"/>
                  <a:gd name="T21" fmla="*/ 227 h 585"/>
                  <a:gd name="T22" fmla="*/ 227 w 572"/>
                  <a:gd name="T23" fmla="*/ 427 h 585"/>
                  <a:gd name="T24" fmla="*/ 27 w 572"/>
                  <a:gd name="T25" fmla="*/ 227 h 585"/>
                  <a:gd name="T26" fmla="*/ 227 w 572"/>
                  <a:gd name="T27" fmla="*/ 2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2" h="585">
                    <a:moveTo>
                      <a:pt x="227" y="0"/>
                    </a:moveTo>
                    <a:cubicBezTo>
                      <a:pt x="102" y="0"/>
                      <a:pt x="0" y="102"/>
                      <a:pt x="0" y="227"/>
                    </a:cubicBezTo>
                    <a:cubicBezTo>
                      <a:pt x="0" y="352"/>
                      <a:pt x="102" y="453"/>
                      <a:pt x="227" y="453"/>
                    </a:cubicBezTo>
                    <a:cubicBezTo>
                      <a:pt x="276" y="453"/>
                      <a:pt x="322" y="437"/>
                      <a:pt x="359" y="410"/>
                    </a:cubicBezTo>
                    <a:lnTo>
                      <a:pt x="535" y="585"/>
                    </a:lnTo>
                    <a:lnTo>
                      <a:pt x="572" y="548"/>
                    </a:lnTo>
                    <a:lnTo>
                      <a:pt x="399" y="374"/>
                    </a:lnTo>
                    <a:cubicBezTo>
                      <a:pt x="433" y="335"/>
                      <a:pt x="454" y="283"/>
                      <a:pt x="454" y="227"/>
                    </a:cubicBezTo>
                    <a:cubicBezTo>
                      <a:pt x="454" y="102"/>
                      <a:pt x="352" y="0"/>
                      <a:pt x="227" y="0"/>
                    </a:cubicBezTo>
                    <a:close/>
                    <a:moveTo>
                      <a:pt x="227" y="27"/>
                    </a:moveTo>
                    <a:cubicBezTo>
                      <a:pt x="338" y="27"/>
                      <a:pt x="427" y="116"/>
                      <a:pt x="427" y="227"/>
                    </a:cubicBezTo>
                    <a:cubicBezTo>
                      <a:pt x="427" y="337"/>
                      <a:pt x="338" y="427"/>
                      <a:pt x="227" y="427"/>
                    </a:cubicBezTo>
                    <a:cubicBezTo>
                      <a:pt x="116" y="427"/>
                      <a:pt x="27" y="337"/>
                      <a:pt x="27" y="227"/>
                    </a:cubicBezTo>
                    <a:cubicBezTo>
                      <a:pt x="27" y="116"/>
                      <a:pt x="116" y="27"/>
                      <a:pt x="227" y="27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592763" y="1720992"/>
              <a:ext cx="1817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/>
                <a:t>현대오토벨에서 내차를 찾아보세요</a:t>
              </a:r>
              <a:r>
                <a:rPr lang="en-US" altLang="ko-KR" sz="900" spc="-150" dirty="0"/>
                <a:t>.</a:t>
              </a:r>
              <a:endParaRPr lang="ko-KR" altLang="en-US" sz="900" spc="-150" dirty="0"/>
            </a:p>
          </p:txBody>
        </p:sp>
        <p:sp>
          <p:nvSpPr>
            <p:cNvPr id="141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8175913" y="1725747"/>
              <a:ext cx="840446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팰리세이드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42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7455424" y="1714242"/>
              <a:ext cx="651189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캠핑용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43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6621094" y="1717246"/>
              <a:ext cx="753209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내차견적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69409" y="1262028"/>
              <a:ext cx="434734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이벤트</a:t>
              </a:r>
              <a:endParaRPr lang="ko-KR" altLang="en-US" sz="800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07559" y="5339629"/>
              <a:ext cx="5373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최근본차량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10038" y="4912359"/>
              <a:ext cx="4796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찜한 차량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07647" y="5112414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관심차량비교</a:t>
              </a:r>
            </a:p>
          </p:txBody>
        </p:sp>
        <p:sp>
          <p:nvSpPr>
            <p:cNvPr id="162" name="Area Chart"/>
            <p:cNvSpPr>
              <a:spLocks noChangeAspect="1" noEditPoints="1"/>
            </p:cNvSpPr>
            <p:nvPr/>
          </p:nvSpPr>
          <p:spPr bwMode="auto">
            <a:xfrm>
              <a:off x="814100" y="5156816"/>
              <a:ext cx="107532" cy="106478"/>
            </a:xfrm>
            <a:custGeom>
              <a:avLst/>
              <a:gdLst>
                <a:gd name="T0" fmla="*/ 1411 w 1411"/>
                <a:gd name="T1" fmla="*/ 0 h 1396"/>
                <a:gd name="T2" fmla="*/ 1014 w 1411"/>
                <a:gd name="T3" fmla="*/ 468 h 1396"/>
                <a:gd name="T4" fmla="*/ 639 w 1411"/>
                <a:gd name="T5" fmla="*/ 360 h 1396"/>
                <a:gd name="T6" fmla="*/ 259 w 1411"/>
                <a:gd name="T7" fmla="*/ 631 h 1396"/>
                <a:gd name="T8" fmla="*/ 0 w 1411"/>
                <a:gd name="T9" fmla="*/ 565 h 1396"/>
                <a:gd name="T10" fmla="*/ 0 w 1411"/>
                <a:gd name="T11" fmla="*/ 1396 h 1396"/>
                <a:gd name="T12" fmla="*/ 1411 w 1411"/>
                <a:gd name="T13" fmla="*/ 1396 h 1396"/>
                <a:gd name="T14" fmla="*/ 1411 w 1411"/>
                <a:gd name="T15" fmla="*/ 0 h 1396"/>
                <a:gd name="T16" fmla="*/ 778 w 1411"/>
                <a:gd name="T17" fmla="*/ 702 h 1396"/>
                <a:gd name="T18" fmla="*/ 829 w 1411"/>
                <a:gd name="T19" fmla="*/ 724 h 1396"/>
                <a:gd name="T20" fmla="*/ 1150 w 1411"/>
                <a:gd name="T21" fmla="*/ 864 h 1396"/>
                <a:gd name="T22" fmla="*/ 1151 w 1411"/>
                <a:gd name="T23" fmla="*/ 864 h 1396"/>
                <a:gd name="T24" fmla="*/ 1179 w 1411"/>
                <a:gd name="T25" fmla="*/ 838 h 1396"/>
                <a:gd name="T26" fmla="*/ 1302 w 1411"/>
                <a:gd name="T27" fmla="*/ 714 h 1396"/>
                <a:gd name="T28" fmla="*/ 1302 w 1411"/>
                <a:gd name="T29" fmla="*/ 1288 h 1396"/>
                <a:gd name="T30" fmla="*/ 108 w 1411"/>
                <a:gd name="T31" fmla="*/ 1288 h 1396"/>
                <a:gd name="T32" fmla="*/ 108 w 1411"/>
                <a:gd name="T33" fmla="*/ 977 h 1396"/>
                <a:gd name="T34" fmla="*/ 475 w 1411"/>
                <a:gd name="T35" fmla="*/ 1069 h 1396"/>
                <a:gd name="T36" fmla="*/ 510 w 1411"/>
                <a:gd name="T37" fmla="*/ 1077 h 1396"/>
                <a:gd name="T38" fmla="*/ 532 w 1411"/>
                <a:gd name="T39" fmla="*/ 1048 h 1396"/>
                <a:gd name="T40" fmla="*/ 778 w 1411"/>
                <a:gd name="T41" fmla="*/ 702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1" h="1396">
                  <a:moveTo>
                    <a:pt x="1411" y="0"/>
                  </a:moveTo>
                  <a:lnTo>
                    <a:pt x="1014" y="468"/>
                  </a:lnTo>
                  <a:lnTo>
                    <a:pt x="639" y="360"/>
                  </a:lnTo>
                  <a:lnTo>
                    <a:pt x="259" y="631"/>
                  </a:lnTo>
                  <a:lnTo>
                    <a:pt x="0" y="565"/>
                  </a:lnTo>
                  <a:lnTo>
                    <a:pt x="0" y="1396"/>
                  </a:lnTo>
                  <a:lnTo>
                    <a:pt x="1411" y="1396"/>
                  </a:lnTo>
                  <a:lnTo>
                    <a:pt x="1411" y="0"/>
                  </a:lnTo>
                  <a:close/>
                  <a:moveTo>
                    <a:pt x="778" y="702"/>
                  </a:moveTo>
                  <a:lnTo>
                    <a:pt x="829" y="724"/>
                  </a:lnTo>
                  <a:lnTo>
                    <a:pt x="1150" y="864"/>
                  </a:lnTo>
                  <a:lnTo>
                    <a:pt x="1151" y="864"/>
                  </a:lnTo>
                  <a:lnTo>
                    <a:pt x="1179" y="838"/>
                  </a:lnTo>
                  <a:lnTo>
                    <a:pt x="1302" y="714"/>
                  </a:lnTo>
                  <a:lnTo>
                    <a:pt x="1302" y="1288"/>
                  </a:lnTo>
                  <a:lnTo>
                    <a:pt x="108" y="1288"/>
                  </a:lnTo>
                  <a:lnTo>
                    <a:pt x="108" y="977"/>
                  </a:lnTo>
                  <a:lnTo>
                    <a:pt x="475" y="1069"/>
                  </a:lnTo>
                  <a:lnTo>
                    <a:pt x="510" y="1077"/>
                  </a:lnTo>
                  <a:lnTo>
                    <a:pt x="532" y="1048"/>
                  </a:lnTo>
                  <a:lnTo>
                    <a:pt x="778" y="70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Car"/>
            <p:cNvSpPr>
              <a:spLocks noChangeAspect="1" noEditPoints="1"/>
            </p:cNvSpPr>
            <p:nvPr/>
          </p:nvSpPr>
          <p:spPr bwMode="auto">
            <a:xfrm>
              <a:off x="784879" y="5406346"/>
              <a:ext cx="163513" cy="90488"/>
            </a:xfrm>
            <a:custGeom>
              <a:avLst/>
              <a:gdLst>
                <a:gd name="T0" fmla="*/ 151 w 667"/>
                <a:gd name="T1" fmla="*/ 21 h 373"/>
                <a:gd name="T2" fmla="*/ 104 w 667"/>
                <a:gd name="T3" fmla="*/ 94 h 373"/>
                <a:gd name="T4" fmla="*/ 53 w 667"/>
                <a:gd name="T5" fmla="*/ 106 h 373"/>
                <a:gd name="T6" fmla="*/ 0 w 667"/>
                <a:gd name="T7" fmla="*/ 160 h 373"/>
                <a:gd name="T8" fmla="*/ 13 w 667"/>
                <a:gd name="T9" fmla="*/ 297 h 373"/>
                <a:gd name="T10" fmla="*/ 68 w 667"/>
                <a:gd name="T11" fmla="*/ 306 h 373"/>
                <a:gd name="T12" fmla="*/ 225 w 667"/>
                <a:gd name="T13" fmla="*/ 306 h 373"/>
                <a:gd name="T14" fmla="*/ 520 w 667"/>
                <a:gd name="T15" fmla="*/ 373 h 373"/>
                <a:gd name="T16" fmla="*/ 627 w 667"/>
                <a:gd name="T17" fmla="*/ 306 h 373"/>
                <a:gd name="T18" fmla="*/ 667 w 667"/>
                <a:gd name="T19" fmla="*/ 186 h 373"/>
                <a:gd name="T20" fmla="*/ 610 w 667"/>
                <a:gd name="T21" fmla="*/ 136 h 373"/>
                <a:gd name="T22" fmla="*/ 509 w 667"/>
                <a:gd name="T23" fmla="*/ 107 h 373"/>
                <a:gd name="T24" fmla="*/ 468 w 667"/>
                <a:gd name="T25" fmla="*/ 69 h 373"/>
                <a:gd name="T26" fmla="*/ 373 w 667"/>
                <a:gd name="T27" fmla="*/ 0 h 373"/>
                <a:gd name="T28" fmla="*/ 188 w 667"/>
                <a:gd name="T29" fmla="*/ 26 h 373"/>
                <a:gd name="T30" fmla="*/ 280 w 667"/>
                <a:gd name="T31" fmla="*/ 106 h 373"/>
                <a:gd name="T32" fmla="*/ 150 w 667"/>
                <a:gd name="T33" fmla="*/ 73 h 373"/>
                <a:gd name="T34" fmla="*/ 188 w 667"/>
                <a:gd name="T35" fmla="*/ 26 h 373"/>
                <a:gd name="T36" fmla="*/ 373 w 667"/>
                <a:gd name="T37" fmla="*/ 26 h 373"/>
                <a:gd name="T38" fmla="*/ 448 w 667"/>
                <a:gd name="T39" fmla="*/ 87 h 373"/>
                <a:gd name="T40" fmla="*/ 307 w 667"/>
                <a:gd name="T41" fmla="*/ 106 h 373"/>
                <a:gd name="T42" fmla="*/ 53 w 667"/>
                <a:gd name="T43" fmla="*/ 133 h 373"/>
                <a:gd name="T44" fmla="*/ 505 w 667"/>
                <a:gd name="T45" fmla="*/ 133 h 373"/>
                <a:gd name="T46" fmla="*/ 632 w 667"/>
                <a:gd name="T47" fmla="*/ 178 h 373"/>
                <a:gd name="T48" fmla="*/ 640 w 667"/>
                <a:gd name="T49" fmla="*/ 266 h 373"/>
                <a:gd name="T50" fmla="*/ 599 w 667"/>
                <a:gd name="T51" fmla="*/ 280 h 373"/>
                <a:gd name="T52" fmla="*/ 441 w 667"/>
                <a:gd name="T53" fmla="*/ 280 h 373"/>
                <a:gd name="T54" fmla="*/ 147 w 667"/>
                <a:gd name="T55" fmla="*/ 213 h 373"/>
                <a:gd name="T56" fmla="*/ 40 w 667"/>
                <a:gd name="T57" fmla="*/ 280 h 373"/>
                <a:gd name="T58" fmla="*/ 27 w 667"/>
                <a:gd name="T59" fmla="*/ 160 h 373"/>
                <a:gd name="T60" fmla="*/ 53 w 667"/>
                <a:gd name="T61" fmla="*/ 133 h 373"/>
                <a:gd name="T62" fmla="*/ 200 w 667"/>
                <a:gd name="T63" fmla="*/ 293 h 373"/>
                <a:gd name="T64" fmla="*/ 93 w 667"/>
                <a:gd name="T65" fmla="*/ 293 h 373"/>
                <a:gd name="T66" fmla="*/ 520 w 667"/>
                <a:gd name="T67" fmla="*/ 240 h 373"/>
                <a:gd name="T68" fmla="*/ 520 w 667"/>
                <a:gd name="T69" fmla="*/ 346 h 373"/>
                <a:gd name="T70" fmla="*/ 520 w 667"/>
                <a:gd name="T71" fmla="*/ 24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7" h="373">
                  <a:moveTo>
                    <a:pt x="188" y="0"/>
                  </a:moveTo>
                  <a:cubicBezTo>
                    <a:pt x="172" y="0"/>
                    <a:pt x="160" y="10"/>
                    <a:pt x="151" y="21"/>
                  </a:cubicBezTo>
                  <a:cubicBezTo>
                    <a:pt x="142" y="33"/>
                    <a:pt x="134" y="47"/>
                    <a:pt x="127" y="60"/>
                  </a:cubicBezTo>
                  <a:cubicBezTo>
                    <a:pt x="120" y="73"/>
                    <a:pt x="112" y="85"/>
                    <a:pt x="104" y="94"/>
                  </a:cubicBezTo>
                  <a:cubicBezTo>
                    <a:pt x="96" y="102"/>
                    <a:pt x="89" y="106"/>
                    <a:pt x="80" y="106"/>
                  </a:cubicBezTo>
                  <a:lnTo>
                    <a:pt x="53" y="106"/>
                  </a:lnTo>
                  <a:cubicBezTo>
                    <a:pt x="40" y="106"/>
                    <a:pt x="27" y="109"/>
                    <a:pt x="16" y="119"/>
                  </a:cubicBezTo>
                  <a:cubicBezTo>
                    <a:pt x="6" y="128"/>
                    <a:pt x="0" y="142"/>
                    <a:pt x="0" y="160"/>
                  </a:cubicBezTo>
                  <a:lnTo>
                    <a:pt x="0" y="270"/>
                  </a:lnTo>
                  <a:cubicBezTo>
                    <a:pt x="0" y="281"/>
                    <a:pt x="5" y="291"/>
                    <a:pt x="13" y="297"/>
                  </a:cubicBezTo>
                  <a:cubicBezTo>
                    <a:pt x="21" y="303"/>
                    <a:pt x="30" y="306"/>
                    <a:pt x="40" y="306"/>
                  </a:cubicBezTo>
                  <a:lnTo>
                    <a:pt x="68" y="306"/>
                  </a:lnTo>
                  <a:cubicBezTo>
                    <a:pt x="74" y="344"/>
                    <a:pt x="107" y="373"/>
                    <a:pt x="147" y="373"/>
                  </a:cubicBezTo>
                  <a:cubicBezTo>
                    <a:pt x="186" y="373"/>
                    <a:pt x="219" y="344"/>
                    <a:pt x="225" y="306"/>
                  </a:cubicBezTo>
                  <a:lnTo>
                    <a:pt x="441" y="306"/>
                  </a:lnTo>
                  <a:cubicBezTo>
                    <a:pt x="448" y="344"/>
                    <a:pt x="480" y="373"/>
                    <a:pt x="520" y="373"/>
                  </a:cubicBezTo>
                  <a:cubicBezTo>
                    <a:pt x="559" y="373"/>
                    <a:pt x="592" y="344"/>
                    <a:pt x="599" y="306"/>
                  </a:cubicBezTo>
                  <a:lnTo>
                    <a:pt x="627" y="306"/>
                  </a:lnTo>
                  <a:cubicBezTo>
                    <a:pt x="649" y="306"/>
                    <a:pt x="667" y="288"/>
                    <a:pt x="667" y="266"/>
                  </a:cubicBezTo>
                  <a:lnTo>
                    <a:pt x="667" y="186"/>
                  </a:lnTo>
                  <a:cubicBezTo>
                    <a:pt x="667" y="173"/>
                    <a:pt x="658" y="164"/>
                    <a:pt x="648" y="156"/>
                  </a:cubicBezTo>
                  <a:cubicBezTo>
                    <a:pt x="638" y="149"/>
                    <a:pt x="625" y="142"/>
                    <a:pt x="610" y="136"/>
                  </a:cubicBezTo>
                  <a:cubicBezTo>
                    <a:pt x="581" y="124"/>
                    <a:pt x="544" y="114"/>
                    <a:pt x="511" y="107"/>
                  </a:cubicBezTo>
                  <a:cubicBezTo>
                    <a:pt x="510" y="107"/>
                    <a:pt x="510" y="107"/>
                    <a:pt x="509" y="107"/>
                  </a:cubicBezTo>
                  <a:cubicBezTo>
                    <a:pt x="509" y="107"/>
                    <a:pt x="501" y="102"/>
                    <a:pt x="494" y="95"/>
                  </a:cubicBezTo>
                  <a:cubicBezTo>
                    <a:pt x="486" y="88"/>
                    <a:pt x="477" y="79"/>
                    <a:pt x="468" y="69"/>
                  </a:cubicBezTo>
                  <a:cubicBezTo>
                    <a:pt x="457" y="57"/>
                    <a:pt x="446" y="43"/>
                    <a:pt x="436" y="30"/>
                  </a:cubicBezTo>
                  <a:cubicBezTo>
                    <a:pt x="423" y="17"/>
                    <a:pt x="404" y="0"/>
                    <a:pt x="373" y="0"/>
                  </a:cubicBezTo>
                  <a:lnTo>
                    <a:pt x="188" y="0"/>
                  </a:lnTo>
                  <a:close/>
                  <a:moveTo>
                    <a:pt x="188" y="26"/>
                  </a:moveTo>
                  <a:lnTo>
                    <a:pt x="280" y="26"/>
                  </a:lnTo>
                  <a:lnTo>
                    <a:pt x="280" y="106"/>
                  </a:lnTo>
                  <a:lnTo>
                    <a:pt x="129" y="106"/>
                  </a:lnTo>
                  <a:cubicBezTo>
                    <a:pt x="137" y="96"/>
                    <a:pt x="144" y="84"/>
                    <a:pt x="150" y="73"/>
                  </a:cubicBezTo>
                  <a:cubicBezTo>
                    <a:pt x="158" y="59"/>
                    <a:pt x="165" y="46"/>
                    <a:pt x="172" y="38"/>
                  </a:cubicBezTo>
                  <a:cubicBezTo>
                    <a:pt x="178" y="29"/>
                    <a:pt x="183" y="26"/>
                    <a:pt x="188" y="26"/>
                  </a:cubicBezTo>
                  <a:close/>
                  <a:moveTo>
                    <a:pt x="307" y="26"/>
                  </a:moveTo>
                  <a:lnTo>
                    <a:pt x="373" y="26"/>
                  </a:lnTo>
                  <a:cubicBezTo>
                    <a:pt x="395" y="26"/>
                    <a:pt x="404" y="36"/>
                    <a:pt x="417" y="49"/>
                  </a:cubicBezTo>
                  <a:cubicBezTo>
                    <a:pt x="418" y="50"/>
                    <a:pt x="431" y="67"/>
                    <a:pt x="448" y="87"/>
                  </a:cubicBezTo>
                  <a:cubicBezTo>
                    <a:pt x="454" y="93"/>
                    <a:pt x="460" y="100"/>
                    <a:pt x="467" y="106"/>
                  </a:cubicBezTo>
                  <a:lnTo>
                    <a:pt x="307" y="106"/>
                  </a:lnTo>
                  <a:lnTo>
                    <a:pt x="307" y="26"/>
                  </a:lnTo>
                  <a:close/>
                  <a:moveTo>
                    <a:pt x="53" y="133"/>
                  </a:moveTo>
                  <a:lnTo>
                    <a:pt x="80" y="133"/>
                  </a:lnTo>
                  <a:lnTo>
                    <a:pt x="505" y="133"/>
                  </a:lnTo>
                  <a:cubicBezTo>
                    <a:pt x="537" y="139"/>
                    <a:pt x="573" y="150"/>
                    <a:pt x="600" y="161"/>
                  </a:cubicBezTo>
                  <a:cubicBezTo>
                    <a:pt x="613" y="166"/>
                    <a:pt x="625" y="172"/>
                    <a:pt x="632" y="178"/>
                  </a:cubicBezTo>
                  <a:cubicBezTo>
                    <a:pt x="639" y="183"/>
                    <a:pt x="640" y="187"/>
                    <a:pt x="640" y="186"/>
                  </a:cubicBezTo>
                  <a:lnTo>
                    <a:pt x="640" y="266"/>
                  </a:lnTo>
                  <a:cubicBezTo>
                    <a:pt x="640" y="273"/>
                    <a:pt x="633" y="280"/>
                    <a:pt x="627" y="280"/>
                  </a:cubicBezTo>
                  <a:lnTo>
                    <a:pt x="599" y="280"/>
                  </a:lnTo>
                  <a:cubicBezTo>
                    <a:pt x="592" y="242"/>
                    <a:pt x="559" y="213"/>
                    <a:pt x="520" y="213"/>
                  </a:cubicBezTo>
                  <a:cubicBezTo>
                    <a:pt x="480" y="213"/>
                    <a:pt x="448" y="242"/>
                    <a:pt x="441" y="280"/>
                  </a:cubicBezTo>
                  <a:lnTo>
                    <a:pt x="225" y="280"/>
                  </a:lnTo>
                  <a:cubicBezTo>
                    <a:pt x="219" y="242"/>
                    <a:pt x="186" y="213"/>
                    <a:pt x="147" y="213"/>
                  </a:cubicBezTo>
                  <a:cubicBezTo>
                    <a:pt x="107" y="213"/>
                    <a:pt x="74" y="242"/>
                    <a:pt x="68" y="280"/>
                  </a:cubicBezTo>
                  <a:lnTo>
                    <a:pt x="40" y="280"/>
                  </a:lnTo>
                  <a:cubicBezTo>
                    <a:pt x="30" y="280"/>
                    <a:pt x="27" y="275"/>
                    <a:pt x="27" y="270"/>
                  </a:cubicBezTo>
                  <a:lnTo>
                    <a:pt x="27" y="160"/>
                  </a:lnTo>
                  <a:cubicBezTo>
                    <a:pt x="27" y="147"/>
                    <a:pt x="30" y="142"/>
                    <a:pt x="34" y="139"/>
                  </a:cubicBezTo>
                  <a:cubicBezTo>
                    <a:pt x="38" y="135"/>
                    <a:pt x="44" y="133"/>
                    <a:pt x="53" y="133"/>
                  </a:cubicBezTo>
                  <a:close/>
                  <a:moveTo>
                    <a:pt x="147" y="240"/>
                  </a:moveTo>
                  <a:cubicBezTo>
                    <a:pt x="176" y="240"/>
                    <a:pt x="200" y="263"/>
                    <a:pt x="200" y="293"/>
                  </a:cubicBezTo>
                  <a:cubicBezTo>
                    <a:pt x="200" y="323"/>
                    <a:pt x="176" y="346"/>
                    <a:pt x="147" y="346"/>
                  </a:cubicBezTo>
                  <a:cubicBezTo>
                    <a:pt x="117" y="346"/>
                    <a:pt x="93" y="323"/>
                    <a:pt x="93" y="293"/>
                  </a:cubicBezTo>
                  <a:cubicBezTo>
                    <a:pt x="93" y="263"/>
                    <a:pt x="117" y="240"/>
                    <a:pt x="147" y="240"/>
                  </a:cubicBezTo>
                  <a:close/>
                  <a:moveTo>
                    <a:pt x="520" y="240"/>
                  </a:moveTo>
                  <a:cubicBezTo>
                    <a:pt x="550" y="240"/>
                    <a:pt x="573" y="263"/>
                    <a:pt x="573" y="293"/>
                  </a:cubicBezTo>
                  <a:cubicBezTo>
                    <a:pt x="573" y="323"/>
                    <a:pt x="550" y="346"/>
                    <a:pt x="520" y="346"/>
                  </a:cubicBezTo>
                  <a:cubicBezTo>
                    <a:pt x="490" y="346"/>
                    <a:pt x="467" y="323"/>
                    <a:pt x="467" y="293"/>
                  </a:cubicBezTo>
                  <a:cubicBezTo>
                    <a:pt x="467" y="263"/>
                    <a:pt x="490" y="240"/>
                    <a:pt x="520" y="24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821050" y="5318601"/>
              <a:ext cx="219932" cy="169277"/>
              <a:chOff x="1073282" y="5688296"/>
              <a:chExt cx="219932" cy="169277"/>
            </a:xfrm>
          </p:grpSpPr>
          <p:sp>
            <p:nvSpPr>
              <p:cNvPr id="166" name="타원 165"/>
              <p:cNvSpPr/>
              <p:nvPr/>
            </p:nvSpPr>
            <p:spPr>
              <a:xfrm>
                <a:off x="1137460" y="5724963"/>
                <a:ext cx="88900" cy="8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073282" y="5688296"/>
                <a:ext cx="2199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0" name="Attachment"/>
            <p:cNvSpPr>
              <a:spLocks noChangeAspect="1"/>
            </p:cNvSpPr>
            <p:nvPr/>
          </p:nvSpPr>
          <p:spPr bwMode="auto">
            <a:xfrm>
              <a:off x="812296" y="4956409"/>
              <a:ext cx="126059" cy="116074"/>
            </a:xfrm>
            <a:custGeom>
              <a:avLst/>
              <a:gdLst>
                <a:gd name="T0" fmla="*/ 1064 w 1394"/>
                <a:gd name="T1" fmla="*/ 2 h 1257"/>
                <a:gd name="T2" fmla="*/ 1001 w 1394"/>
                <a:gd name="T3" fmla="*/ 14 h 1257"/>
                <a:gd name="T4" fmla="*/ 781 w 1394"/>
                <a:gd name="T5" fmla="*/ 172 h 1257"/>
                <a:gd name="T6" fmla="*/ 334 w 1394"/>
                <a:gd name="T7" fmla="*/ 620 h 1257"/>
                <a:gd name="T8" fmla="*/ 253 w 1394"/>
                <a:gd name="T9" fmla="*/ 767 h 1257"/>
                <a:gd name="T10" fmla="*/ 312 w 1394"/>
                <a:gd name="T11" fmla="*/ 939 h 1257"/>
                <a:gd name="T12" fmla="*/ 487 w 1394"/>
                <a:gd name="T13" fmla="*/ 995 h 1257"/>
                <a:gd name="T14" fmla="*/ 631 w 1394"/>
                <a:gd name="T15" fmla="*/ 917 h 1257"/>
                <a:gd name="T16" fmla="*/ 1122 w 1394"/>
                <a:gd name="T17" fmla="*/ 426 h 1257"/>
                <a:gd name="T18" fmla="*/ 1124 w 1394"/>
                <a:gd name="T19" fmla="*/ 348 h 1257"/>
                <a:gd name="T20" fmla="*/ 1046 w 1394"/>
                <a:gd name="T21" fmla="*/ 349 h 1257"/>
                <a:gd name="T22" fmla="*/ 554 w 1394"/>
                <a:gd name="T23" fmla="*/ 840 h 1257"/>
                <a:gd name="T24" fmla="*/ 468 w 1394"/>
                <a:gd name="T25" fmla="*/ 889 h 1257"/>
                <a:gd name="T26" fmla="*/ 389 w 1394"/>
                <a:gd name="T27" fmla="*/ 862 h 1257"/>
                <a:gd name="T28" fmla="*/ 360 w 1394"/>
                <a:gd name="T29" fmla="*/ 784 h 1257"/>
                <a:gd name="T30" fmla="*/ 411 w 1394"/>
                <a:gd name="T31" fmla="*/ 696 h 1257"/>
                <a:gd name="T32" fmla="*/ 858 w 1394"/>
                <a:gd name="T33" fmla="*/ 249 h 1257"/>
                <a:gd name="T34" fmla="*/ 1035 w 1394"/>
                <a:gd name="T35" fmla="*/ 117 h 1257"/>
                <a:gd name="T36" fmla="*/ 1178 w 1394"/>
                <a:gd name="T37" fmla="*/ 161 h 1257"/>
                <a:gd name="T38" fmla="*/ 1278 w 1394"/>
                <a:gd name="T39" fmla="*/ 281 h 1257"/>
                <a:gd name="T40" fmla="*/ 1272 w 1394"/>
                <a:gd name="T41" fmla="*/ 353 h 1257"/>
                <a:gd name="T42" fmla="*/ 1178 w 1394"/>
                <a:gd name="T43" fmla="*/ 481 h 1257"/>
                <a:gd name="T44" fmla="*/ 687 w 1394"/>
                <a:gd name="T45" fmla="*/ 972 h 1257"/>
                <a:gd name="T46" fmla="*/ 453 w 1394"/>
                <a:gd name="T47" fmla="*/ 1128 h 1257"/>
                <a:gd name="T48" fmla="*/ 230 w 1394"/>
                <a:gd name="T49" fmla="*/ 1039 h 1257"/>
                <a:gd name="T50" fmla="*/ 121 w 1394"/>
                <a:gd name="T51" fmla="*/ 781 h 1257"/>
                <a:gd name="T52" fmla="*/ 282 w 1394"/>
                <a:gd name="T53" fmla="*/ 498 h 1257"/>
                <a:gd name="T54" fmla="*/ 651 w 1394"/>
                <a:gd name="T55" fmla="*/ 151 h 1257"/>
                <a:gd name="T56" fmla="*/ 659 w 1394"/>
                <a:gd name="T57" fmla="*/ 71 h 1257"/>
                <a:gd name="T58" fmla="*/ 578 w 1394"/>
                <a:gd name="T59" fmla="*/ 71 h 1257"/>
                <a:gd name="T60" fmla="*/ 205 w 1394"/>
                <a:gd name="T61" fmla="*/ 421 h 1257"/>
                <a:gd name="T62" fmla="*/ 13 w 1394"/>
                <a:gd name="T63" fmla="*/ 770 h 1257"/>
                <a:gd name="T64" fmla="*/ 153 w 1394"/>
                <a:gd name="T65" fmla="*/ 1116 h 1257"/>
                <a:gd name="T66" fmla="*/ 476 w 1394"/>
                <a:gd name="T67" fmla="*/ 1234 h 1257"/>
                <a:gd name="T68" fmla="*/ 764 w 1394"/>
                <a:gd name="T69" fmla="*/ 1049 h 1257"/>
                <a:gd name="T70" fmla="*/ 1255 w 1394"/>
                <a:gd name="T71" fmla="*/ 558 h 1257"/>
                <a:gd name="T72" fmla="*/ 1373 w 1394"/>
                <a:gd name="T73" fmla="*/ 393 h 1257"/>
                <a:gd name="T74" fmla="*/ 1382 w 1394"/>
                <a:gd name="T75" fmla="*/ 249 h 1257"/>
                <a:gd name="T76" fmla="*/ 1255 w 1394"/>
                <a:gd name="T77" fmla="*/ 84 h 1257"/>
                <a:gd name="T78" fmla="*/ 1064 w 1394"/>
                <a:gd name="T79" fmla="*/ 2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94" h="1257">
                  <a:moveTo>
                    <a:pt x="1064" y="2"/>
                  </a:moveTo>
                  <a:cubicBezTo>
                    <a:pt x="1043" y="3"/>
                    <a:pt x="1021" y="7"/>
                    <a:pt x="1001" y="14"/>
                  </a:cubicBezTo>
                  <a:cubicBezTo>
                    <a:pt x="919" y="41"/>
                    <a:pt x="850" y="103"/>
                    <a:pt x="781" y="172"/>
                  </a:cubicBezTo>
                  <a:cubicBezTo>
                    <a:pt x="711" y="242"/>
                    <a:pt x="348" y="606"/>
                    <a:pt x="334" y="620"/>
                  </a:cubicBezTo>
                  <a:cubicBezTo>
                    <a:pt x="294" y="659"/>
                    <a:pt x="262" y="709"/>
                    <a:pt x="253" y="767"/>
                  </a:cubicBezTo>
                  <a:cubicBezTo>
                    <a:pt x="244" y="824"/>
                    <a:pt x="262" y="889"/>
                    <a:pt x="312" y="939"/>
                  </a:cubicBezTo>
                  <a:cubicBezTo>
                    <a:pt x="363" y="990"/>
                    <a:pt x="430" y="1006"/>
                    <a:pt x="487" y="995"/>
                  </a:cubicBezTo>
                  <a:cubicBezTo>
                    <a:pt x="545" y="985"/>
                    <a:pt x="594" y="954"/>
                    <a:pt x="631" y="917"/>
                  </a:cubicBezTo>
                  <a:lnTo>
                    <a:pt x="1122" y="426"/>
                  </a:lnTo>
                  <a:cubicBezTo>
                    <a:pt x="1144" y="406"/>
                    <a:pt x="1144" y="368"/>
                    <a:pt x="1124" y="348"/>
                  </a:cubicBezTo>
                  <a:cubicBezTo>
                    <a:pt x="1103" y="327"/>
                    <a:pt x="1066" y="328"/>
                    <a:pt x="1046" y="349"/>
                  </a:cubicBezTo>
                  <a:lnTo>
                    <a:pt x="554" y="840"/>
                  </a:lnTo>
                  <a:cubicBezTo>
                    <a:pt x="531" y="863"/>
                    <a:pt x="497" y="883"/>
                    <a:pt x="468" y="889"/>
                  </a:cubicBezTo>
                  <a:cubicBezTo>
                    <a:pt x="439" y="894"/>
                    <a:pt x="416" y="889"/>
                    <a:pt x="389" y="862"/>
                  </a:cubicBezTo>
                  <a:cubicBezTo>
                    <a:pt x="360" y="834"/>
                    <a:pt x="355" y="811"/>
                    <a:pt x="360" y="784"/>
                  </a:cubicBezTo>
                  <a:cubicBezTo>
                    <a:pt x="364" y="756"/>
                    <a:pt x="383" y="724"/>
                    <a:pt x="411" y="696"/>
                  </a:cubicBezTo>
                  <a:cubicBezTo>
                    <a:pt x="424" y="683"/>
                    <a:pt x="788" y="319"/>
                    <a:pt x="858" y="249"/>
                  </a:cubicBezTo>
                  <a:cubicBezTo>
                    <a:pt x="923" y="184"/>
                    <a:pt x="986" y="134"/>
                    <a:pt x="1035" y="117"/>
                  </a:cubicBezTo>
                  <a:cubicBezTo>
                    <a:pt x="1085" y="100"/>
                    <a:pt x="1121" y="104"/>
                    <a:pt x="1178" y="161"/>
                  </a:cubicBezTo>
                  <a:cubicBezTo>
                    <a:pt x="1221" y="204"/>
                    <a:pt x="1266" y="242"/>
                    <a:pt x="1278" y="281"/>
                  </a:cubicBezTo>
                  <a:cubicBezTo>
                    <a:pt x="1284" y="300"/>
                    <a:pt x="1284" y="321"/>
                    <a:pt x="1272" y="353"/>
                  </a:cubicBezTo>
                  <a:cubicBezTo>
                    <a:pt x="1259" y="385"/>
                    <a:pt x="1231" y="428"/>
                    <a:pt x="1178" y="481"/>
                  </a:cubicBezTo>
                  <a:cubicBezTo>
                    <a:pt x="953" y="706"/>
                    <a:pt x="781" y="878"/>
                    <a:pt x="687" y="972"/>
                  </a:cubicBezTo>
                  <a:cubicBezTo>
                    <a:pt x="603" y="1056"/>
                    <a:pt x="523" y="1113"/>
                    <a:pt x="453" y="1128"/>
                  </a:cubicBezTo>
                  <a:cubicBezTo>
                    <a:pt x="383" y="1144"/>
                    <a:pt x="317" y="1127"/>
                    <a:pt x="230" y="1039"/>
                  </a:cubicBezTo>
                  <a:cubicBezTo>
                    <a:pt x="143" y="952"/>
                    <a:pt x="112" y="869"/>
                    <a:pt x="121" y="781"/>
                  </a:cubicBezTo>
                  <a:cubicBezTo>
                    <a:pt x="131" y="693"/>
                    <a:pt x="183" y="596"/>
                    <a:pt x="282" y="498"/>
                  </a:cubicBezTo>
                  <a:cubicBezTo>
                    <a:pt x="401" y="379"/>
                    <a:pt x="651" y="151"/>
                    <a:pt x="651" y="151"/>
                  </a:cubicBezTo>
                  <a:cubicBezTo>
                    <a:pt x="675" y="133"/>
                    <a:pt x="679" y="94"/>
                    <a:pt x="659" y="71"/>
                  </a:cubicBezTo>
                  <a:cubicBezTo>
                    <a:pt x="639" y="49"/>
                    <a:pt x="599" y="49"/>
                    <a:pt x="578" y="71"/>
                  </a:cubicBezTo>
                  <a:cubicBezTo>
                    <a:pt x="578" y="71"/>
                    <a:pt x="329" y="297"/>
                    <a:pt x="205" y="421"/>
                  </a:cubicBezTo>
                  <a:cubicBezTo>
                    <a:pt x="95" y="531"/>
                    <a:pt x="26" y="648"/>
                    <a:pt x="13" y="770"/>
                  </a:cubicBezTo>
                  <a:cubicBezTo>
                    <a:pt x="0" y="891"/>
                    <a:pt x="49" y="1012"/>
                    <a:pt x="153" y="1116"/>
                  </a:cubicBezTo>
                  <a:cubicBezTo>
                    <a:pt x="257" y="1220"/>
                    <a:pt x="370" y="1257"/>
                    <a:pt x="476" y="1234"/>
                  </a:cubicBezTo>
                  <a:cubicBezTo>
                    <a:pt x="582" y="1211"/>
                    <a:pt x="674" y="1139"/>
                    <a:pt x="764" y="1049"/>
                  </a:cubicBezTo>
                  <a:cubicBezTo>
                    <a:pt x="857" y="955"/>
                    <a:pt x="1030" y="783"/>
                    <a:pt x="1255" y="558"/>
                  </a:cubicBezTo>
                  <a:cubicBezTo>
                    <a:pt x="1314" y="498"/>
                    <a:pt x="1353" y="444"/>
                    <a:pt x="1373" y="393"/>
                  </a:cubicBezTo>
                  <a:cubicBezTo>
                    <a:pt x="1393" y="341"/>
                    <a:pt x="1394" y="291"/>
                    <a:pt x="1382" y="249"/>
                  </a:cubicBezTo>
                  <a:cubicBezTo>
                    <a:pt x="1356" y="165"/>
                    <a:pt x="1289" y="118"/>
                    <a:pt x="1255" y="84"/>
                  </a:cubicBezTo>
                  <a:cubicBezTo>
                    <a:pt x="1197" y="26"/>
                    <a:pt x="1129" y="0"/>
                    <a:pt x="1064" y="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816165" y="4898215"/>
              <a:ext cx="219932" cy="169277"/>
              <a:chOff x="1073282" y="5688296"/>
              <a:chExt cx="219932" cy="169277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1137460" y="5724963"/>
                <a:ext cx="88900" cy="8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073282" y="5688296"/>
                <a:ext cx="2199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>
              <a:off x="753481" y="5112414"/>
              <a:ext cx="7394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746664" y="5336407"/>
              <a:ext cx="74627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56825" y="2447997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내차팔기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6825" y="2801348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시세조회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3481" y="3123752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홈서비스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755993" y="3456026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오토옥션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574475" y="2026746"/>
            <a:ext cx="7631018" cy="3626276"/>
            <a:chOff x="505811" y="3750933"/>
            <a:chExt cx="3991083" cy="1088848"/>
          </a:xfrm>
        </p:grpSpPr>
        <p:grpSp>
          <p:nvGrpSpPr>
            <p:cNvPr id="71" name="그룹 70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직선 연결선 71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3114312" y="2482857"/>
            <a:ext cx="4561692" cy="9656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현대 오토벨만의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시세리포트</a:t>
            </a:r>
            <a:endParaRPr lang="ko-KR" altLang="en-US" sz="2000" b="1" spc="-15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5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spc="-150" dirty="0" smtClean="0">
                <a:solidFill>
                  <a:schemeClr val="bg1"/>
                </a:solidFill>
              </a:rPr>
              <a:t>실제로 </a:t>
            </a:r>
            <a:r>
              <a:rPr lang="ko-KR" altLang="en-US" sz="1050" spc="-150" dirty="0">
                <a:solidFill>
                  <a:schemeClr val="bg1"/>
                </a:solidFill>
              </a:rPr>
              <a:t>거래되었던 매매가격은 기본</a:t>
            </a:r>
            <a:r>
              <a:rPr lang="en-US" altLang="ko-KR" sz="1050" spc="-150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1050" spc="-150" dirty="0" smtClean="0">
                <a:solidFill>
                  <a:schemeClr val="bg1"/>
                </a:solidFill>
              </a:rPr>
              <a:t>현대 </a:t>
            </a:r>
            <a:r>
              <a:rPr lang="ko-KR" altLang="en-US" sz="1050" spc="-150" dirty="0">
                <a:solidFill>
                  <a:schemeClr val="bg1"/>
                </a:solidFill>
              </a:rPr>
              <a:t>오토벨만의 빅데이터로 확인하는 적정 </a:t>
            </a:r>
            <a:r>
              <a:rPr lang="ko-KR" altLang="en-US" sz="1050" spc="-150" dirty="0" smtClean="0">
                <a:solidFill>
                  <a:schemeClr val="bg1"/>
                </a:solidFill>
              </a:rPr>
              <a:t>시세를 확인하세요</a:t>
            </a:r>
            <a:r>
              <a:rPr lang="en-US" altLang="ko-KR" sz="1050" spc="-150" dirty="0" smtClean="0">
                <a:solidFill>
                  <a:schemeClr val="bg1"/>
                </a:solidFill>
              </a:rPr>
              <a:t>.</a:t>
            </a:r>
            <a:endParaRPr lang="ko-KR" altLang="en-US" sz="105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04290" y="5133541"/>
            <a:ext cx="1057275" cy="2877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150" dirty="0" smtClean="0"/>
              <a:t>자세히보기</a:t>
            </a:r>
            <a:endParaRPr lang="ko-KR" altLang="en-US" sz="900" spc="-150" dirty="0"/>
          </a:p>
        </p:txBody>
      </p:sp>
      <p:sp>
        <p:nvSpPr>
          <p:cNvPr id="92" name="직사각형 91"/>
          <p:cNvSpPr/>
          <p:nvPr/>
        </p:nvSpPr>
        <p:spPr>
          <a:xfrm>
            <a:off x="4856510" y="5096143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12"/>
          <a:srcRect t="13453"/>
          <a:stretch/>
        </p:blipFill>
        <p:spPr>
          <a:xfrm>
            <a:off x="4344687" y="3551116"/>
            <a:ext cx="2176480" cy="1403740"/>
          </a:xfrm>
          <a:prstGeom prst="rect">
            <a:avLst/>
          </a:prstGeom>
        </p:spPr>
      </p:pic>
      <p:grpSp>
        <p:nvGrpSpPr>
          <p:cNvPr id="94" name="Area Chart" descr="&lt;SmartSettings&gt;&lt;SmartResize enabled=&quot;True&quot; minWidth=&quot;25&quot; minHeight=&quot;25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460775" y="3709825"/>
            <a:ext cx="1819118" cy="1248563"/>
            <a:chOff x="1639094" y="1022032"/>
            <a:chExt cx="2933384" cy="2013347"/>
          </a:xfrm>
        </p:grpSpPr>
        <p:sp>
          <p:nvSpPr>
            <p:cNvPr id="95" name="Tile Background"/>
            <p:cNvSpPr>
              <a:spLocks noChangeAspect="1" noChangeArrowheads="1"/>
            </p:cNvSpPr>
            <p:nvPr/>
          </p:nvSpPr>
          <p:spPr bwMode="auto">
            <a:xfrm>
              <a:off x="1639094" y="1022032"/>
              <a:ext cx="2933383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96" name="Subtitle" descr="&lt;SmartSettings&gt;&lt;SmartResize anchorLeft=&quot;Absolute&quot; anchorTop=&quot;Absolute&quot; anchorRight=&quot;None&quot; anchorBottom=&quot;None&quot; /&gt;&lt;/SmartSettings&gt;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731250" y="1266821"/>
              <a:ext cx="421338" cy="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Tile Header Line" descr="&lt;SmartSettings&gt;&lt;SmartResize anchorLeft=&quot;Relative&quot; anchorTop=&quot;Absolute&quot; anchorRight=&quot;Relative&quot; anchorBottom=&quot;None&quot; /&gt;&lt;/SmartSettings&gt;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639096" y="1474171"/>
              <a:ext cx="2933382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98" name="Lines"/>
            <p:cNvGrpSpPr/>
            <p:nvPr/>
          </p:nvGrpSpPr>
          <p:grpSpPr>
            <a:xfrm>
              <a:off x="1864519" y="1562773"/>
              <a:ext cx="2619375" cy="1293813"/>
              <a:chOff x="1864519" y="1562773"/>
              <a:chExt cx="2619375" cy="1293813"/>
            </a:xfrm>
          </p:grpSpPr>
          <p:sp>
            <p:nvSpPr>
              <p:cNvPr id="150" name="Line"/>
              <p:cNvSpPr>
                <a:spLocks noChangeShapeType="1"/>
              </p:cNvSpPr>
              <p:nvPr/>
            </p:nvSpPr>
            <p:spPr bwMode="auto">
              <a:xfrm>
                <a:off x="1867694" y="2856586"/>
                <a:ext cx="2613025" cy="0"/>
              </a:xfrm>
              <a:prstGeom prst="line">
                <a:avLst/>
              </a:prstGeom>
              <a:noFill/>
              <a:ln w="1111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2" name="Line"/>
              <p:cNvSpPr>
                <a:spLocks noChangeShapeType="1"/>
              </p:cNvSpPr>
              <p:nvPr/>
            </p:nvSpPr>
            <p:spPr bwMode="auto">
              <a:xfrm>
                <a:off x="1864519" y="22104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3" name="Line"/>
              <p:cNvSpPr>
                <a:spLocks noChangeShapeType="1"/>
              </p:cNvSpPr>
              <p:nvPr/>
            </p:nvSpPr>
            <p:spPr bwMode="auto">
              <a:xfrm>
                <a:off x="1864519" y="18866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4" name="Line"/>
              <p:cNvSpPr>
                <a:spLocks noChangeShapeType="1"/>
              </p:cNvSpPr>
              <p:nvPr/>
            </p:nvSpPr>
            <p:spPr bwMode="auto">
              <a:xfrm>
                <a:off x="1864519" y="156277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Line"/>
              <p:cNvSpPr>
                <a:spLocks noChangeShapeType="1"/>
              </p:cNvSpPr>
              <p:nvPr/>
            </p:nvSpPr>
            <p:spPr bwMode="auto">
              <a:xfrm>
                <a:off x="1864519" y="2534323"/>
                <a:ext cx="2619375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99" name="Y Axis Labels"/>
            <p:cNvGrpSpPr/>
            <p:nvPr/>
          </p:nvGrpSpPr>
          <p:grpSpPr>
            <a:xfrm>
              <a:off x="1739106" y="1524673"/>
              <a:ext cx="70532" cy="1370757"/>
              <a:chOff x="1739106" y="1524673"/>
              <a:chExt cx="70532" cy="1370757"/>
            </a:xfrm>
          </p:grpSpPr>
          <p:sp>
            <p:nvSpPr>
              <p:cNvPr id="145" name="Label"/>
              <p:cNvSpPr>
                <a:spLocks noChangeArrowheads="1"/>
              </p:cNvSpPr>
              <p:nvPr/>
            </p:nvSpPr>
            <p:spPr bwMode="auto">
              <a:xfrm>
                <a:off x="1739106" y="1524673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20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46" name="Label"/>
              <p:cNvSpPr>
                <a:spLocks noChangeArrowheads="1"/>
              </p:cNvSpPr>
              <p:nvPr/>
            </p:nvSpPr>
            <p:spPr bwMode="auto">
              <a:xfrm>
                <a:off x="1739106" y="1845348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47" name="Label"/>
              <p:cNvSpPr>
                <a:spLocks noChangeArrowheads="1"/>
              </p:cNvSpPr>
              <p:nvPr/>
            </p:nvSpPr>
            <p:spPr bwMode="auto">
              <a:xfrm>
                <a:off x="1739106" y="2173961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10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48" name="Label"/>
              <p:cNvSpPr>
                <a:spLocks noChangeArrowheads="1"/>
              </p:cNvSpPr>
              <p:nvPr/>
            </p:nvSpPr>
            <p:spPr bwMode="auto">
              <a:xfrm>
                <a:off x="1774372" y="2497811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5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49" name="Label"/>
              <p:cNvSpPr>
                <a:spLocks noChangeArrowheads="1"/>
              </p:cNvSpPr>
              <p:nvPr/>
            </p:nvSpPr>
            <p:spPr bwMode="auto">
              <a:xfrm>
                <a:off x="1774372" y="2818486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500" dirty="0">
                    <a:solidFill>
                      <a:srgbClr val="777777"/>
                    </a:solidFill>
                    <a:latin typeface="Segoe UI" panose="020B0502040204020203" pitchFamily="34" charset="0"/>
                  </a:rPr>
                  <a:t>0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100" name="Data"/>
            <p:cNvGrpSpPr/>
            <p:nvPr/>
          </p:nvGrpSpPr>
          <p:grpSpPr>
            <a:xfrm>
              <a:off x="1973262" y="1680248"/>
              <a:ext cx="2401888" cy="1176338"/>
              <a:chOff x="5248276" y="1668463"/>
              <a:chExt cx="2401888" cy="1176338"/>
            </a:xfrm>
          </p:grpSpPr>
          <p:sp>
            <p:nvSpPr>
              <p:cNvPr id="136" name="Series 3 Area"/>
              <p:cNvSpPr>
                <a:spLocks/>
              </p:cNvSpPr>
              <p:nvPr/>
            </p:nvSpPr>
            <p:spPr bwMode="auto">
              <a:xfrm>
                <a:off x="5248276" y="1668463"/>
                <a:ext cx="2401888" cy="1176338"/>
              </a:xfrm>
              <a:custGeom>
                <a:avLst/>
                <a:gdLst>
                  <a:gd name="T0" fmla="*/ 0 w 11797"/>
                  <a:gd name="T1" fmla="*/ 5786 h 5786"/>
                  <a:gd name="T2" fmla="*/ 0 w 11797"/>
                  <a:gd name="T3" fmla="*/ 1581 h 5786"/>
                  <a:gd name="T4" fmla="*/ 1072 w 11797"/>
                  <a:gd name="T5" fmla="*/ 1806 h 5786"/>
                  <a:gd name="T6" fmla="*/ 2145 w 11797"/>
                  <a:gd name="T7" fmla="*/ 988 h 5786"/>
                  <a:gd name="T8" fmla="*/ 3217 w 11797"/>
                  <a:gd name="T9" fmla="*/ 875 h 5786"/>
                  <a:gd name="T10" fmla="*/ 4290 w 11797"/>
                  <a:gd name="T11" fmla="*/ 565 h 5786"/>
                  <a:gd name="T12" fmla="*/ 5362 w 11797"/>
                  <a:gd name="T13" fmla="*/ 734 h 5786"/>
                  <a:gd name="T14" fmla="*/ 6435 w 11797"/>
                  <a:gd name="T15" fmla="*/ 198 h 5786"/>
                  <a:gd name="T16" fmla="*/ 7507 w 11797"/>
                  <a:gd name="T17" fmla="*/ 0 h 5786"/>
                  <a:gd name="T18" fmla="*/ 8579 w 11797"/>
                  <a:gd name="T19" fmla="*/ 903 h 5786"/>
                  <a:gd name="T20" fmla="*/ 9652 w 11797"/>
                  <a:gd name="T21" fmla="*/ 734 h 5786"/>
                  <a:gd name="T22" fmla="*/ 10724 w 11797"/>
                  <a:gd name="T23" fmla="*/ 452 h 5786"/>
                  <a:gd name="T24" fmla="*/ 11797 w 11797"/>
                  <a:gd name="T25" fmla="*/ 141 h 5786"/>
                  <a:gd name="T26" fmla="*/ 11797 w 11797"/>
                  <a:gd name="T27" fmla="*/ 5786 h 5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797" h="5786">
                    <a:moveTo>
                      <a:pt x="0" y="5786"/>
                    </a:moveTo>
                    <a:lnTo>
                      <a:pt x="0" y="1581"/>
                    </a:lnTo>
                    <a:lnTo>
                      <a:pt x="1072" y="1806"/>
                    </a:lnTo>
                    <a:lnTo>
                      <a:pt x="2145" y="988"/>
                    </a:lnTo>
                    <a:lnTo>
                      <a:pt x="3217" y="875"/>
                    </a:lnTo>
                    <a:lnTo>
                      <a:pt x="4290" y="565"/>
                    </a:lnTo>
                    <a:lnTo>
                      <a:pt x="5362" y="734"/>
                    </a:lnTo>
                    <a:lnTo>
                      <a:pt x="6435" y="198"/>
                    </a:lnTo>
                    <a:lnTo>
                      <a:pt x="7507" y="0"/>
                    </a:lnTo>
                    <a:lnTo>
                      <a:pt x="8579" y="903"/>
                    </a:lnTo>
                    <a:lnTo>
                      <a:pt x="9652" y="734"/>
                    </a:lnTo>
                    <a:lnTo>
                      <a:pt x="10724" y="452"/>
                    </a:lnTo>
                    <a:lnTo>
                      <a:pt x="11797" y="141"/>
                    </a:lnTo>
                    <a:lnTo>
                      <a:pt x="11797" y="5786"/>
                    </a:lnTo>
                  </a:path>
                </a:pathLst>
              </a:custGeom>
              <a:solidFill>
                <a:srgbClr val="87D3C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7" name="Series 2 Area"/>
              <p:cNvSpPr>
                <a:spLocks/>
              </p:cNvSpPr>
              <p:nvPr/>
            </p:nvSpPr>
            <p:spPr bwMode="auto">
              <a:xfrm>
                <a:off x="5248276" y="2024063"/>
                <a:ext cx="2401888" cy="820738"/>
              </a:xfrm>
              <a:custGeom>
                <a:avLst/>
                <a:gdLst>
                  <a:gd name="T0" fmla="*/ 0 w 11797"/>
                  <a:gd name="T1" fmla="*/ 4036 h 4036"/>
                  <a:gd name="T2" fmla="*/ 0 w 11797"/>
                  <a:gd name="T3" fmla="*/ 2596 h 4036"/>
                  <a:gd name="T4" fmla="*/ 1072 w 11797"/>
                  <a:gd name="T5" fmla="*/ 1298 h 4036"/>
                  <a:gd name="T6" fmla="*/ 2145 w 11797"/>
                  <a:gd name="T7" fmla="*/ 875 h 4036"/>
                  <a:gd name="T8" fmla="*/ 3217 w 11797"/>
                  <a:gd name="T9" fmla="*/ 988 h 4036"/>
                  <a:gd name="T10" fmla="*/ 4290 w 11797"/>
                  <a:gd name="T11" fmla="*/ 1185 h 4036"/>
                  <a:gd name="T12" fmla="*/ 5362 w 11797"/>
                  <a:gd name="T13" fmla="*/ 339 h 4036"/>
                  <a:gd name="T14" fmla="*/ 6435 w 11797"/>
                  <a:gd name="T15" fmla="*/ 480 h 4036"/>
                  <a:gd name="T16" fmla="*/ 7507 w 11797"/>
                  <a:gd name="T17" fmla="*/ 564 h 4036"/>
                  <a:gd name="T18" fmla="*/ 8579 w 11797"/>
                  <a:gd name="T19" fmla="*/ 508 h 4036"/>
                  <a:gd name="T20" fmla="*/ 9652 w 11797"/>
                  <a:gd name="T21" fmla="*/ 0 h 4036"/>
                  <a:gd name="T22" fmla="*/ 10724 w 11797"/>
                  <a:gd name="T23" fmla="*/ 790 h 4036"/>
                  <a:gd name="T24" fmla="*/ 11797 w 11797"/>
                  <a:gd name="T25" fmla="*/ 480 h 4036"/>
                  <a:gd name="T26" fmla="*/ 11797 w 11797"/>
                  <a:gd name="T27" fmla="*/ 4036 h 4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797" h="4036">
                    <a:moveTo>
                      <a:pt x="0" y="4036"/>
                    </a:moveTo>
                    <a:lnTo>
                      <a:pt x="0" y="2596"/>
                    </a:lnTo>
                    <a:lnTo>
                      <a:pt x="1072" y="1298"/>
                    </a:lnTo>
                    <a:lnTo>
                      <a:pt x="2145" y="875"/>
                    </a:lnTo>
                    <a:lnTo>
                      <a:pt x="3217" y="988"/>
                    </a:lnTo>
                    <a:lnTo>
                      <a:pt x="4290" y="1185"/>
                    </a:lnTo>
                    <a:lnTo>
                      <a:pt x="5362" y="339"/>
                    </a:lnTo>
                    <a:lnTo>
                      <a:pt x="6435" y="480"/>
                    </a:lnTo>
                    <a:lnTo>
                      <a:pt x="7507" y="564"/>
                    </a:lnTo>
                    <a:lnTo>
                      <a:pt x="8579" y="508"/>
                    </a:lnTo>
                    <a:lnTo>
                      <a:pt x="9652" y="0"/>
                    </a:lnTo>
                    <a:lnTo>
                      <a:pt x="10724" y="790"/>
                    </a:lnTo>
                    <a:lnTo>
                      <a:pt x="11797" y="480"/>
                    </a:lnTo>
                    <a:lnTo>
                      <a:pt x="11797" y="4036"/>
                    </a:lnTo>
                  </a:path>
                </a:pathLst>
              </a:custGeom>
              <a:solidFill>
                <a:srgbClr val="959FA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8" name="Series 1 Area"/>
              <p:cNvSpPr>
                <a:spLocks/>
              </p:cNvSpPr>
              <p:nvPr/>
            </p:nvSpPr>
            <p:spPr bwMode="auto">
              <a:xfrm>
                <a:off x="5248276" y="2390775"/>
                <a:ext cx="2401888" cy="454025"/>
              </a:xfrm>
              <a:custGeom>
                <a:avLst/>
                <a:gdLst>
                  <a:gd name="T0" fmla="*/ 0 w 11797"/>
                  <a:gd name="T1" fmla="*/ 2230 h 2230"/>
                  <a:gd name="T2" fmla="*/ 0 w 11797"/>
                  <a:gd name="T3" fmla="*/ 1581 h 2230"/>
                  <a:gd name="T4" fmla="*/ 1072 w 11797"/>
                  <a:gd name="T5" fmla="*/ 1242 h 2230"/>
                  <a:gd name="T6" fmla="*/ 2145 w 11797"/>
                  <a:gd name="T7" fmla="*/ 1496 h 2230"/>
                  <a:gd name="T8" fmla="*/ 3217 w 11797"/>
                  <a:gd name="T9" fmla="*/ 932 h 2230"/>
                  <a:gd name="T10" fmla="*/ 4290 w 11797"/>
                  <a:gd name="T11" fmla="*/ 1298 h 2230"/>
                  <a:gd name="T12" fmla="*/ 5362 w 11797"/>
                  <a:gd name="T13" fmla="*/ 565 h 2230"/>
                  <a:gd name="T14" fmla="*/ 6435 w 11797"/>
                  <a:gd name="T15" fmla="*/ 424 h 2230"/>
                  <a:gd name="T16" fmla="*/ 7507 w 11797"/>
                  <a:gd name="T17" fmla="*/ 0 h 2230"/>
                  <a:gd name="T18" fmla="*/ 8579 w 11797"/>
                  <a:gd name="T19" fmla="*/ 452 h 2230"/>
                  <a:gd name="T20" fmla="*/ 9652 w 11797"/>
                  <a:gd name="T21" fmla="*/ 226 h 2230"/>
                  <a:gd name="T22" fmla="*/ 10724 w 11797"/>
                  <a:gd name="T23" fmla="*/ 339 h 2230"/>
                  <a:gd name="T24" fmla="*/ 11797 w 11797"/>
                  <a:gd name="T25" fmla="*/ 649 h 2230"/>
                  <a:gd name="T26" fmla="*/ 11797 w 11797"/>
                  <a:gd name="T27" fmla="*/ 2230 h 2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797" h="2230">
                    <a:moveTo>
                      <a:pt x="0" y="2230"/>
                    </a:moveTo>
                    <a:lnTo>
                      <a:pt x="0" y="1581"/>
                    </a:lnTo>
                    <a:lnTo>
                      <a:pt x="1072" y="1242"/>
                    </a:lnTo>
                    <a:lnTo>
                      <a:pt x="2145" y="1496"/>
                    </a:lnTo>
                    <a:lnTo>
                      <a:pt x="3217" y="932"/>
                    </a:lnTo>
                    <a:lnTo>
                      <a:pt x="4290" y="1298"/>
                    </a:lnTo>
                    <a:lnTo>
                      <a:pt x="5362" y="565"/>
                    </a:lnTo>
                    <a:lnTo>
                      <a:pt x="6435" y="424"/>
                    </a:lnTo>
                    <a:lnTo>
                      <a:pt x="7507" y="0"/>
                    </a:lnTo>
                    <a:lnTo>
                      <a:pt x="8579" y="452"/>
                    </a:lnTo>
                    <a:lnTo>
                      <a:pt x="9652" y="226"/>
                    </a:lnTo>
                    <a:lnTo>
                      <a:pt x="10724" y="339"/>
                    </a:lnTo>
                    <a:lnTo>
                      <a:pt x="11797" y="649"/>
                    </a:lnTo>
                    <a:lnTo>
                      <a:pt x="11797" y="2230"/>
                    </a:lnTo>
                  </a:path>
                </a:pathLst>
              </a:custGeom>
              <a:solidFill>
                <a:srgbClr val="AED0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9" name="Series 3 Data"/>
              <p:cNvSpPr>
                <a:spLocks/>
              </p:cNvSpPr>
              <p:nvPr/>
            </p:nvSpPr>
            <p:spPr bwMode="auto">
              <a:xfrm>
                <a:off x="5248276" y="1668463"/>
                <a:ext cx="2401888" cy="366713"/>
              </a:xfrm>
              <a:custGeom>
                <a:avLst/>
                <a:gdLst>
                  <a:gd name="T0" fmla="*/ 0 w 11797"/>
                  <a:gd name="T1" fmla="*/ 1581 h 1806"/>
                  <a:gd name="T2" fmla="*/ 1072 w 11797"/>
                  <a:gd name="T3" fmla="*/ 1806 h 1806"/>
                  <a:gd name="T4" fmla="*/ 2145 w 11797"/>
                  <a:gd name="T5" fmla="*/ 988 h 1806"/>
                  <a:gd name="T6" fmla="*/ 3217 w 11797"/>
                  <a:gd name="T7" fmla="*/ 875 h 1806"/>
                  <a:gd name="T8" fmla="*/ 4290 w 11797"/>
                  <a:gd name="T9" fmla="*/ 565 h 1806"/>
                  <a:gd name="T10" fmla="*/ 5362 w 11797"/>
                  <a:gd name="T11" fmla="*/ 734 h 1806"/>
                  <a:gd name="T12" fmla="*/ 6435 w 11797"/>
                  <a:gd name="T13" fmla="*/ 198 h 1806"/>
                  <a:gd name="T14" fmla="*/ 7507 w 11797"/>
                  <a:gd name="T15" fmla="*/ 0 h 1806"/>
                  <a:gd name="T16" fmla="*/ 8579 w 11797"/>
                  <a:gd name="T17" fmla="*/ 903 h 1806"/>
                  <a:gd name="T18" fmla="*/ 9652 w 11797"/>
                  <a:gd name="T19" fmla="*/ 734 h 1806"/>
                  <a:gd name="T20" fmla="*/ 10724 w 11797"/>
                  <a:gd name="T21" fmla="*/ 452 h 1806"/>
                  <a:gd name="T22" fmla="*/ 11797 w 11797"/>
                  <a:gd name="T23" fmla="*/ 141 h 1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97" h="1806">
                    <a:moveTo>
                      <a:pt x="0" y="1581"/>
                    </a:moveTo>
                    <a:lnTo>
                      <a:pt x="1072" y="1806"/>
                    </a:lnTo>
                    <a:lnTo>
                      <a:pt x="2145" y="988"/>
                    </a:lnTo>
                    <a:lnTo>
                      <a:pt x="3217" y="875"/>
                    </a:lnTo>
                    <a:lnTo>
                      <a:pt x="4290" y="565"/>
                    </a:lnTo>
                    <a:lnTo>
                      <a:pt x="5362" y="734"/>
                    </a:lnTo>
                    <a:lnTo>
                      <a:pt x="6435" y="198"/>
                    </a:lnTo>
                    <a:lnTo>
                      <a:pt x="7507" y="0"/>
                    </a:lnTo>
                    <a:lnTo>
                      <a:pt x="8579" y="903"/>
                    </a:lnTo>
                    <a:lnTo>
                      <a:pt x="9652" y="734"/>
                    </a:lnTo>
                    <a:lnTo>
                      <a:pt x="10724" y="452"/>
                    </a:lnTo>
                    <a:lnTo>
                      <a:pt x="11797" y="141"/>
                    </a:lnTo>
                  </a:path>
                </a:pathLst>
              </a:custGeom>
              <a:noFill/>
              <a:ln w="11113" cap="flat">
                <a:solidFill>
                  <a:srgbClr val="10A88E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0" name="Series 2 Data"/>
              <p:cNvSpPr>
                <a:spLocks/>
              </p:cNvSpPr>
              <p:nvPr/>
            </p:nvSpPr>
            <p:spPr bwMode="auto">
              <a:xfrm>
                <a:off x="5248276" y="2024063"/>
                <a:ext cx="2401888" cy="527050"/>
              </a:xfrm>
              <a:custGeom>
                <a:avLst/>
                <a:gdLst>
                  <a:gd name="T0" fmla="*/ 0 w 11797"/>
                  <a:gd name="T1" fmla="*/ 2596 h 2596"/>
                  <a:gd name="T2" fmla="*/ 1072 w 11797"/>
                  <a:gd name="T3" fmla="*/ 1298 h 2596"/>
                  <a:gd name="T4" fmla="*/ 2145 w 11797"/>
                  <a:gd name="T5" fmla="*/ 875 h 2596"/>
                  <a:gd name="T6" fmla="*/ 3217 w 11797"/>
                  <a:gd name="T7" fmla="*/ 988 h 2596"/>
                  <a:gd name="T8" fmla="*/ 4290 w 11797"/>
                  <a:gd name="T9" fmla="*/ 1185 h 2596"/>
                  <a:gd name="T10" fmla="*/ 5362 w 11797"/>
                  <a:gd name="T11" fmla="*/ 339 h 2596"/>
                  <a:gd name="T12" fmla="*/ 6435 w 11797"/>
                  <a:gd name="T13" fmla="*/ 480 h 2596"/>
                  <a:gd name="T14" fmla="*/ 7507 w 11797"/>
                  <a:gd name="T15" fmla="*/ 564 h 2596"/>
                  <a:gd name="T16" fmla="*/ 8579 w 11797"/>
                  <a:gd name="T17" fmla="*/ 508 h 2596"/>
                  <a:gd name="T18" fmla="*/ 9652 w 11797"/>
                  <a:gd name="T19" fmla="*/ 0 h 2596"/>
                  <a:gd name="T20" fmla="*/ 10724 w 11797"/>
                  <a:gd name="T21" fmla="*/ 790 h 2596"/>
                  <a:gd name="T22" fmla="*/ 11797 w 11797"/>
                  <a:gd name="T23" fmla="*/ 480 h 2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97" h="2596">
                    <a:moveTo>
                      <a:pt x="0" y="2596"/>
                    </a:moveTo>
                    <a:lnTo>
                      <a:pt x="1072" y="1298"/>
                    </a:lnTo>
                    <a:lnTo>
                      <a:pt x="2145" y="875"/>
                    </a:lnTo>
                    <a:lnTo>
                      <a:pt x="3217" y="988"/>
                    </a:lnTo>
                    <a:lnTo>
                      <a:pt x="4290" y="1185"/>
                    </a:lnTo>
                    <a:lnTo>
                      <a:pt x="5362" y="339"/>
                    </a:lnTo>
                    <a:lnTo>
                      <a:pt x="6435" y="480"/>
                    </a:lnTo>
                    <a:lnTo>
                      <a:pt x="7507" y="564"/>
                    </a:lnTo>
                    <a:lnTo>
                      <a:pt x="8579" y="508"/>
                    </a:lnTo>
                    <a:lnTo>
                      <a:pt x="9652" y="0"/>
                    </a:lnTo>
                    <a:lnTo>
                      <a:pt x="10724" y="790"/>
                    </a:lnTo>
                    <a:lnTo>
                      <a:pt x="11797" y="480"/>
                    </a:lnTo>
                  </a:path>
                </a:pathLst>
              </a:custGeom>
              <a:noFill/>
              <a:ln w="11113" cap="flat">
                <a:solidFill>
                  <a:srgbClr val="2B405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4" name="Series 1 Data"/>
              <p:cNvSpPr>
                <a:spLocks/>
              </p:cNvSpPr>
              <p:nvPr/>
            </p:nvSpPr>
            <p:spPr bwMode="auto">
              <a:xfrm>
                <a:off x="5248276" y="2390775"/>
                <a:ext cx="2401888" cy="320675"/>
              </a:xfrm>
              <a:custGeom>
                <a:avLst/>
                <a:gdLst>
                  <a:gd name="T0" fmla="*/ 0 w 11797"/>
                  <a:gd name="T1" fmla="*/ 1581 h 1581"/>
                  <a:gd name="T2" fmla="*/ 1072 w 11797"/>
                  <a:gd name="T3" fmla="*/ 1242 h 1581"/>
                  <a:gd name="T4" fmla="*/ 2145 w 11797"/>
                  <a:gd name="T5" fmla="*/ 1496 h 1581"/>
                  <a:gd name="T6" fmla="*/ 3217 w 11797"/>
                  <a:gd name="T7" fmla="*/ 932 h 1581"/>
                  <a:gd name="T8" fmla="*/ 4290 w 11797"/>
                  <a:gd name="T9" fmla="*/ 1298 h 1581"/>
                  <a:gd name="T10" fmla="*/ 5362 w 11797"/>
                  <a:gd name="T11" fmla="*/ 565 h 1581"/>
                  <a:gd name="T12" fmla="*/ 6435 w 11797"/>
                  <a:gd name="T13" fmla="*/ 424 h 1581"/>
                  <a:gd name="T14" fmla="*/ 7507 w 11797"/>
                  <a:gd name="T15" fmla="*/ 0 h 1581"/>
                  <a:gd name="T16" fmla="*/ 8579 w 11797"/>
                  <a:gd name="T17" fmla="*/ 452 h 1581"/>
                  <a:gd name="T18" fmla="*/ 9652 w 11797"/>
                  <a:gd name="T19" fmla="*/ 226 h 1581"/>
                  <a:gd name="T20" fmla="*/ 10724 w 11797"/>
                  <a:gd name="T21" fmla="*/ 339 h 1581"/>
                  <a:gd name="T22" fmla="*/ 11797 w 11797"/>
                  <a:gd name="T23" fmla="*/ 649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797" h="1581">
                    <a:moveTo>
                      <a:pt x="0" y="1581"/>
                    </a:moveTo>
                    <a:lnTo>
                      <a:pt x="1072" y="1242"/>
                    </a:lnTo>
                    <a:lnTo>
                      <a:pt x="2145" y="1496"/>
                    </a:lnTo>
                    <a:lnTo>
                      <a:pt x="3217" y="932"/>
                    </a:lnTo>
                    <a:lnTo>
                      <a:pt x="4290" y="1298"/>
                    </a:lnTo>
                    <a:lnTo>
                      <a:pt x="5362" y="565"/>
                    </a:lnTo>
                    <a:lnTo>
                      <a:pt x="6435" y="424"/>
                    </a:lnTo>
                    <a:lnTo>
                      <a:pt x="7507" y="0"/>
                    </a:lnTo>
                    <a:lnTo>
                      <a:pt x="8579" y="452"/>
                    </a:lnTo>
                    <a:lnTo>
                      <a:pt x="9652" y="226"/>
                    </a:lnTo>
                    <a:lnTo>
                      <a:pt x="10724" y="339"/>
                    </a:lnTo>
                    <a:lnTo>
                      <a:pt x="11797" y="649"/>
                    </a:lnTo>
                  </a:path>
                </a:pathLst>
              </a:custGeom>
              <a:noFill/>
              <a:ln w="11113" cap="flat">
                <a:solidFill>
                  <a:srgbClr val="5DA1E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1" name="X Axis Labels"/>
            <p:cNvGrpSpPr/>
            <p:nvPr/>
          </p:nvGrpSpPr>
          <p:grpSpPr>
            <a:xfrm>
              <a:off x="1951628" y="2901829"/>
              <a:ext cx="2436368" cy="76944"/>
              <a:chOff x="1951628" y="2901829"/>
              <a:chExt cx="2436368" cy="76944"/>
            </a:xfrm>
          </p:grpSpPr>
          <p:sp>
            <p:nvSpPr>
              <p:cNvPr id="110" name="Label"/>
              <p:cNvSpPr>
                <a:spLocks noChangeArrowheads="1"/>
              </p:cNvSpPr>
              <p:nvPr/>
            </p:nvSpPr>
            <p:spPr bwMode="auto">
              <a:xfrm>
                <a:off x="1951628" y="2901829"/>
                <a:ext cx="4167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A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11" name="Label"/>
              <p:cNvSpPr>
                <a:spLocks noChangeArrowheads="1"/>
              </p:cNvSpPr>
              <p:nvPr/>
            </p:nvSpPr>
            <p:spPr bwMode="auto">
              <a:xfrm>
                <a:off x="2176321" y="2901829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B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12" name="Label"/>
              <p:cNvSpPr>
                <a:spLocks noChangeArrowheads="1"/>
              </p:cNvSpPr>
              <p:nvPr/>
            </p:nvSpPr>
            <p:spPr bwMode="auto">
              <a:xfrm>
                <a:off x="2396206" y="2901829"/>
                <a:ext cx="4007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C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13" name="Label"/>
              <p:cNvSpPr>
                <a:spLocks noChangeArrowheads="1"/>
              </p:cNvSpPr>
              <p:nvPr/>
            </p:nvSpPr>
            <p:spPr bwMode="auto">
              <a:xfrm>
                <a:off x="2619297" y="2901829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14" name="Label"/>
              <p:cNvSpPr>
                <a:spLocks noChangeArrowheads="1"/>
              </p:cNvSpPr>
              <p:nvPr/>
            </p:nvSpPr>
            <p:spPr bwMode="auto">
              <a:xfrm>
                <a:off x="2847196" y="2901829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E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15" name="Label"/>
              <p:cNvSpPr>
                <a:spLocks noChangeArrowheads="1"/>
              </p:cNvSpPr>
              <p:nvPr/>
            </p:nvSpPr>
            <p:spPr bwMode="auto">
              <a:xfrm>
                <a:off x="3062271" y="2901829"/>
                <a:ext cx="320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F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22" name="Label"/>
              <p:cNvSpPr>
                <a:spLocks noChangeArrowheads="1"/>
              </p:cNvSpPr>
              <p:nvPr/>
            </p:nvSpPr>
            <p:spPr bwMode="auto">
              <a:xfrm>
                <a:off x="3277346" y="2901829"/>
                <a:ext cx="4328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G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23" name="Label"/>
              <p:cNvSpPr>
                <a:spLocks noChangeArrowheads="1"/>
              </p:cNvSpPr>
              <p:nvPr/>
            </p:nvSpPr>
            <p:spPr bwMode="auto">
              <a:xfrm>
                <a:off x="3503643" y="2901829"/>
                <a:ext cx="4488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H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24" name="Label"/>
              <p:cNvSpPr>
                <a:spLocks noChangeArrowheads="1"/>
              </p:cNvSpPr>
              <p:nvPr/>
            </p:nvSpPr>
            <p:spPr bwMode="auto">
              <a:xfrm>
                <a:off x="3731542" y="2901829"/>
                <a:ext cx="1763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I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26" name="Label"/>
              <p:cNvSpPr>
                <a:spLocks noChangeArrowheads="1"/>
              </p:cNvSpPr>
              <p:nvPr/>
            </p:nvSpPr>
            <p:spPr bwMode="auto">
              <a:xfrm>
                <a:off x="3932191" y="2901829"/>
                <a:ext cx="2244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J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32" name="Label"/>
              <p:cNvSpPr>
                <a:spLocks noChangeArrowheads="1"/>
              </p:cNvSpPr>
              <p:nvPr/>
            </p:nvSpPr>
            <p:spPr bwMode="auto">
              <a:xfrm>
                <a:off x="4137648" y="2901829"/>
                <a:ext cx="3687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K</a:t>
                </a:r>
                <a:endParaRPr kumimoji="0" lang="en-US" altLang="en-US" sz="500" b="0" i="0" u="none" strike="noStrike" cap="none" normalizeH="0" baseline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34" name="Label"/>
              <p:cNvSpPr>
                <a:spLocks noChangeArrowheads="1"/>
              </p:cNvSpPr>
              <p:nvPr/>
            </p:nvSpPr>
            <p:spPr bwMode="auto">
              <a:xfrm>
                <a:off x="4357538" y="2901829"/>
                <a:ext cx="3045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L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</p:grpSp>
        <p:grpSp>
          <p:nvGrpSpPr>
            <p:cNvPr id="102" name="Series"/>
            <p:cNvGrpSpPr/>
            <p:nvPr/>
          </p:nvGrpSpPr>
          <p:grpSpPr>
            <a:xfrm>
              <a:off x="1696244" y="1365923"/>
              <a:ext cx="1254661" cy="77787"/>
              <a:chOff x="1696244" y="1365923"/>
              <a:chExt cx="1254661" cy="77787"/>
            </a:xfrm>
          </p:grpSpPr>
          <p:sp>
            <p:nvSpPr>
              <p:cNvPr id="103" name="Series"/>
              <p:cNvSpPr>
                <a:spLocks noChangeArrowheads="1"/>
              </p:cNvSpPr>
              <p:nvPr/>
            </p:nvSpPr>
            <p:spPr bwMode="auto">
              <a:xfrm>
                <a:off x="1696244" y="1365923"/>
                <a:ext cx="1667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latin typeface="Segoe UI" panose="020B0502040204020203" pitchFamily="34" charset="0"/>
                  </a:rPr>
                  <a:t>Series</a:t>
                </a:r>
                <a:endParaRPr kumimoji="0" lang="en-US" altLang="en-US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104" name="Series Label"/>
              <p:cNvSpPr>
                <a:spLocks noChangeArrowheads="1"/>
              </p:cNvSpPr>
              <p:nvPr/>
            </p:nvSpPr>
            <p:spPr bwMode="auto">
              <a:xfrm>
                <a:off x="2067718" y="1365923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05" name="Series Color"/>
              <p:cNvSpPr>
                <a:spLocks noChangeArrowheads="1"/>
              </p:cNvSpPr>
              <p:nvPr/>
            </p:nvSpPr>
            <p:spPr bwMode="auto">
              <a:xfrm>
                <a:off x="1996281" y="1376614"/>
                <a:ext cx="55562" cy="55562"/>
              </a:xfrm>
              <a:prstGeom prst="ellipse">
                <a:avLst/>
              </a:prstGeom>
              <a:solidFill>
                <a:srgbClr val="5DA1E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Series Label"/>
              <p:cNvSpPr>
                <a:spLocks noChangeArrowheads="1"/>
              </p:cNvSpPr>
              <p:nvPr/>
            </p:nvSpPr>
            <p:spPr bwMode="auto">
              <a:xfrm>
                <a:off x="2399505" y="1365923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07" name="Series Color"/>
              <p:cNvSpPr>
                <a:spLocks noChangeArrowheads="1"/>
              </p:cNvSpPr>
              <p:nvPr/>
            </p:nvSpPr>
            <p:spPr bwMode="auto">
              <a:xfrm>
                <a:off x="2328069" y="1376614"/>
                <a:ext cx="55562" cy="55562"/>
              </a:xfrm>
              <a:prstGeom prst="ellipse">
                <a:avLst/>
              </a:prstGeom>
              <a:solidFill>
                <a:srgbClr val="2B405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Series Label"/>
              <p:cNvSpPr>
                <a:spLocks noChangeArrowheads="1"/>
              </p:cNvSpPr>
              <p:nvPr/>
            </p:nvSpPr>
            <p:spPr bwMode="auto">
              <a:xfrm>
                <a:off x="2731293" y="1366766"/>
                <a:ext cx="2196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Series 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09" name="Series Color"/>
              <p:cNvSpPr>
                <a:spLocks noChangeArrowheads="1"/>
              </p:cNvSpPr>
              <p:nvPr/>
            </p:nvSpPr>
            <p:spPr bwMode="auto">
              <a:xfrm>
                <a:off x="2659857" y="1377457"/>
                <a:ext cx="55562" cy="55562"/>
              </a:xfrm>
              <a:prstGeom prst="ellipse">
                <a:avLst/>
              </a:prstGeom>
              <a:solidFill>
                <a:srgbClr val="10A88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56" name="Bubble Chart" descr="&lt;SmartSettings&gt;&lt;SmartResize enabled=&quot;True&quot; minWidth=&quot;25&quot; minHeight=&quot;2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580939" y="3709111"/>
            <a:ext cx="1812117" cy="1243758"/>
            <a:chOff x="1639094" y="1022032"/>
            <a:chExt cx="2933384" cy="2013347"/>
          </a:xfrm>
        </p:grpSpPr>
        <p:sp>
          <p:nvSpPr>
            <p:cNvPr id="157" name="Tile Background"/>
            <p:cNvSpPr>
              <a:spLocks noChangeAspect="1" noChangeArrowheads="1"/>
            </p:cNvSpPr>
            <p:nvPr/>
          </p:nvSpPr>
          <p:spPr bwMode="auto">
            <a:xfrm>
              <a:off x="1639094" y="1022032"/>
              <a:ext cx="2933383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158" name="Subtitle" descr="&lt;SmartSettings&gt;&lt;SmartResize anchorLeft=&quot;Absolute&quot; anchorTop=&quot;Absolute&quot; anchorRight=&quot;None&quot; anchorBottom=&quot;None&quot; /&gt;&lt;/SmartSettings&gt;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731606" y="1267766"/>
              <a:ext cx="422966" cy="124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500" b="0" i="0" u="none" strike="noStrike" cap="all" normalizeH="0" dirty="0">
                  <a:ln>
                    <a:noFill/>
                  </a:ln>
                  <a:solidFill>
                    <a:srgbClr val="777777"/>
                  </a:solidFill>
                  <a:effectLst/>
                  <a:latin typeface="Segoe UI" panose="020B0502040204020203" pitchFamily="34" charset="0"/>
                </a:rPr>
                <a:t>Subtitle</a:t>
              </a:r>
              <a:endParaRPr kumimoji="0" lang="en-US" altLang="en-US" sz="500" b="0" i="0" u="none" strike="noStrike" cap="all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3" name="Tile Header Line" descr="&lt;SmartSettings&gt;&lt;SmartResize anchorLeft=&quot;Relative&quot; anchorTop=&quot;Absolute&quot; anchorRight=&quot;Relative&quot; anchorBottom=&quot;None&quot; /&gt;&lt;/SmartSettings&gt;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639097" y="1475918"/>
              <a:ext cx="2933381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65" name="Grid"/>
            <p:cNvGrpSpPr/>
            <p:nvPr/>
          </p:nvGrpSpPr>
          <p:grpSpPr>
            <a:xfrm>
              <a:off x="1942306" y="1558925"/>
              <a:ext cx="2497137" cy="1204913"/>
              <a:chOff x="5391150" y="1558925"/>
              <a:chExt cx="2497137" cy="1204913"/>
            </a:xfrm>
          </p:grpSpPr>
          <p:sp>
            <p:nvSpPr>
              <p:cNvPr id="224" name="Line"/>
              <p:cNvSpPr>
                <a:spLocks noChangeShapeType="1"/>
              </p:cNvSpPr>
              <p:nvPr/>
            </p:nvSpPr>
            <p:spPr bwMode="auto">
              <a:xfrm>
                <a:off x="5391150" y="1558925"/>
                <a:ext cx="2497137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5" name="Line"/>
              <p:cNvSpPr>
                <a:spLocks noChangeShapeType="1"/>
              </p:cNvSpPr>
              <p:nvPr/>
            </p:nvSpPr>
            <p:spPr bwMode="auto">
              <a:xfrm>
                <a:off x="5391150" y="1800225"/>
                <a:ext cx="2497137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6" name="Line"/>
              <p:cNvSpPr>
                <a:spLocks noChangeShapeType="1"/>
              </p:cNvSpPr>
              <p:nvPr/>
            </p:nvSpPr>
            <p:spPr bwMode="auto">
              <a:xfrm>
                <a:off x="5391150" y="2039938"/>
                <a:ext cx="2497137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7" name="Line"/>
              <p:cNvSpPr>
                <a:spLocks noChangeShapeType="1"/>
              </p:cNvSpPr>
              <p:nvPr/>
            </p:nvSpPr>
            <p:spPr bwMode="auto">
              <a:xfrm>
                <a:off x="5391150" y="2281238"/>
                <a:ext cx="2497137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8" name="Line"/>
              <p:cNvSpPr>
                <a:spLocks noChangeShapeType="1"/>
              </p:cNvSpPr>
              <p:nvPr/>
            </p:nvSpPr>
            <p:spPr bwMode="auto">
              <a:xfrm>
                <a:off x="5391150" y="2522538"/>
                <a:ext cx="2497137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9" name="Line"/>
              <p:cNvSpPr>
                <a:spLocks noChangeShapeType="1"/>
              </p:cNvSpPr>
              <p:nvPr/>
            </p:nvSpPr>
            <p:spPr bwMode="auto">
              <a:xfrm>
                <a:off x="5391150" y="2763838"/>
                <a:ext cx="2497137" cy="0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5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Line"/>
              <p:cNvSpPr>
                <a:spLocks noChangeShapeType="1"/>
              </p:cNvSpPr>
              <p:nvPr/>
            </p:nvSpPr>
            <p:spPr bwMode="auto">
              <a:xfrm>
                <a:off x="5391150" y="1558925"/>
                <a:ext cx="0" cy="1204913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500">
                  <a:solidFill>
                    <a:srgbClr val="777777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1" name="Line"/>
              <p:cNvSpPr>
                <a:spLocks noChangeShapeType="1"/>
              </p:cNvSpPr>
              <p:nvPr/>
            </p:nvSpPr>
            <p:spPr bwMode="auto">
              <a:xfrm>
                <a:off x="5891213" y="1558925"/>
                <a:ext cx="0" cy="1204913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2" name="Line"/>
              <p:cNvSpPr>
                <a:spLocks noChangeShapeType="1"/>
              </p:cNvSpPr>
              <p:nvPr/>
            </p:nvSpPr>
            <p:spPr bwMode="auto">
              <a:xfrm>
                <a:off x="6389688" y="1558925"/>
                <a:ext cx="0" cy="1204913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3" name="Line"/>
              <p:cNvSpPr>
                <a:spLocks noChangeShapeType="1"/>
              </p:cNvSpPr>
              <p:nvPr/>
            </p:nvSpPr>
            <p:spPr bwMode="auto">
              <a:xfrm>
                <a:off x="6889750" y="1558925"/>
                <a:ext cx="0" cy="1204913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4" name="Line"/>
              <p:cNvSpPr>
                <a:spLocks noChangeShapeType="1"/>
              </p:cNvSpPr>
              <p:nvPr/>
            </p:nvSpPr>
            <p:spPr bwMode="auto">
              <a:xfrm>
                <a:off x="7389813" y="1558925"/>
                <a:ext cx="0" cy="1204913"/>
              </a:xfrm>
              <a:prstGeom prst="line">
                <a:avLst/>
              </a:prstGeom>
              <a:noFill/>
              <a:ln w="6350" cap="sq">
                <a:solidFill>
                  <a:srgbClr val="DCDCD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9" name="Line 20"/>
            <p:cNvSpPr>
              <a:spLocks noChangeShapeType="1"/>
            </p:cNvSpPr>
            <p:nvPr/>
          </p:nvSpPr>
          <p:spPr bwMode="auto">
            <a:xfrm>
              <a:off x="4439444" y="1558925"/>
              <a:ext cx="0" cy="1204913"/>
            </a:xfrm>
            <a:prstGeom prst="line">
              <a:avLst/>
            </a:prstGeom>
            <a:noFill/>
            <a:ln w="6350" cap="sq">
              <a:solidFill>
                <a:srgbClr val="DCDCD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71" name="X Axis Labels"/>
            <p:cNvGrpSpPr/>
            <p:nvPr/>
          </p:nvGrpSpPr>
          <p:grpSpPr>
            <a:xfrm>
              <a:off x="1931194" y="2786064"/>
              <a:ext cx="2543857" cy="186480"/>
              <a:chOff x="5380038" y="2786064"/>
              <a:chExt cx="2543857" cy="186480"/>
            </a:xfrm>
          </p:grpSpPr>
          <p:sp>
            <p:nvSpPr>
              <p:cNvPr id="217" name="Label"/>
              <p:cNvSpPr>
                <a:spLocks noChangeArrowheads="1"/>
              </p:cNvSpPr>
              <p:nvPr/>
            </p:nvSpPr>
            <p:spPr bwMode="auto">
              <a:xfrm>
                <a:off x="5380038" y="2786064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218" name="Label"/>
              <p:cNvSpPr>
                <a:spLocks noChangeArrowheads="1"/>
              </p:cNvSpPr>
              <p:nvPr/>
            </p:nvSpPr>
            <p:spPr bwMode="auto">
              <a:xfrm>
                <a:off x="5856288" y="2786064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19" name="Label"/>
              <p:cNvSpPr>
                <a:spLocks noChangeArrowheads="1"/>
              </p:cNvSpPr>
              <p:nvPr/>
            </p:nvSpPr>
            <p:spPr bwMode="auto">
              <a:xfrm>
                <a:off x="6357144" y="2786064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20" name="Label"/>
              <p:cNvSpPr>
                <a:spLocks noChangeArrowheads="1"/>
              </p:cNvSpPr>
              <p:nvPr/>
            </p:nvSpPr>
            <p:spPr bwMode="auto">
              <a:xfrm>
                <a:off x="6854825" y="2786064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21" name="Label"/>
              <p:cNvSpPr>
                <a:spLocks noChangeArrowheads="1"/>
              </p:cNvSpPr>
              <p:nvPr/>
            </p:nvSpPr>
            <p:spPr bwMode="auto">
              <a:xfrm>
                <a:off x="7353300" y="2786064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40</a:t>
                </a:r>
              </a:p>
            </p:txBody>
          </p:sp>
          <p:sp>
            <p:nvSpPr>
              <p:cNvPr id="222" name="Label"/>
              <p:cNvSpPr>
                <a:spLocks noChangeArrowheads="1"/>
              </p:cNvSpPr>
              <p:nvPr/>
            </p:nvSpPr>
            <p:spPr bwMode="auto">
              <a:xfrm>
                <a:off x="7853363" y="2786064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50</a:t>
                </a:r>
              </a:p>
            </p:txBody>
          </p:sp>
          <p:sp>
            <p:nvSpPr>
              <p:cNvPr id="223" name="Label"/>
              <p:cNvSpPr>
                <a:spLocks noChangeArrowheads="1"/>
              </p:cNvSpPr>
              <p:nvPr/>
            </p:nvSpPr>
            <p:spPr bwMode="auto">
              <a:xfrm>
                <a:off x="6554759" y="2895600"/>
                <a:ext cx="16991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Axis X</a:t>
                </a:r>
              </a:p>
            </p:txBody>
          </p:sp>
        </p:grpSp>
        <p:grpSp>
          <p:nvGrpSpPr>
            <p:cNvPr id="177" name="Y Axis Labels"/>
            <p:cNvGrpSpPr/>
            <p:nvPr/>
          </p:nvGrpSpPr>
          <p:grpSpPr>
            <a:xfrm>
              <a:off x="1706191" y="1522412"/>
              <a:ext cx="206635" cy="1259632"/>
              <a:chOff x="5155035" y="1522412"/>
              <a:chExt cx="206635" cy="1259632"/>
            </a:xfrm>
          </p:grpSpPr>
          <p:sp>
            <p:nvSpPr>
              <p:cNvPr id="210" name="Label"/>
              <p:cNvSpPr>
                <a:spLocks noChangeArrowheads="1"/>
              </p:cNvSpPr>
              <p:nvPr/>
            </p:nvSpPr>
            <p:spPr bwMode="auto">
              <a:xfrm>
                <a:off x="5326404" y="2705100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211" name="Label"/>
              <p:cNvSpPr>
                <a:spLocks noChangeArrowheads="1"/>
              </p:cNvSpPr>
              <p:nvPr/>
            </p:nvSpPr>
            <p:spPr bwMode="auto">
              <a:xfrm>
                <a:off x="5326404" y="2482056"/>
                <a:ext cx="3526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12" name="Label"/>
              <p:cNvSpPr>
                <a:spLocks noChangeArrowheads="1"/>
              </p:cNvSpPr>
              <p:nvPr/>
            </p:nvSpPr>
            <p:spPr bwMode="auto">
              <a:xfrm>
                <a:off x="5291138" y="2244724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13" name="Label"/>
              <p:cNvSpPr>
                <a:spLocks noChangeArrowheads="1"/>
              </p:cNvSpPr>
              <p:nvPr/>
            </p:nvSpPr>
            <p:spPr bwMode="auto">
              <a:xfrm>
                <a:off x="5291138" y="2001043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14" name="Label"/>
              <p:cNvSpPr>
                <a:spLocks noChangeArrowheads="1"/>
              </p:cNvSpPr>
              <p:nvPr/>
            </p:nvSpPr>
            <p:spPr bwMode="auto">
              <a:xfrm>
                <a:off x="5291138" y="1759743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15" name="Label"/>
              <p:cNvSpPr>
                <a:spLocks noChangeArrowheads="1"/>
              </p:cNvSpPr>
              <p:nvPr/>
            </p:nvSpPr>
            <p:spPr bwMode="auto">
              <a:xfrm>
                <a:off x="5291138" y="1522412"/>
                <a:ext cx="7053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16" name="Label"/>
              <p:cNvSpPr>
                <a:spLocks noChangeArrowheads="1"/>
              </p:cNvSpPr>
              <p:nvPr/>
            </p:nvSpPr>
            <p:spPr bwMode="auto">
              <a:xfrm rot="16200000">
                <a:off x="5110151" y="2122909"/>
                <a:ext cx="166712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b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Axis Y</a:t>
                </a:r>
              </a:p>
            </p:txBody>
          </p:sp>
        </p:grpSp>
        <p:grpSp>
          <p:nvGrpSpPr>
            <p:cNvPr id="178" name="Bubbles"/>
            <p:cNvGrpSpPr/>
            <p:nvPr/>
          </p:nvGrpSpPr>
          <p:grpSpPr>
            <a:xfrm>
              <a:off x="2104233" y="1555750"/>
              <a:ext cx="2338385" cy="1211263"/>
              <a:chOff x="5553077" y="1555750"/>
              <a:chExt cx="2338385" cy="1211263"/>
            </a:xfrm>
          </p:grpSpPr>
          <p:sp>
            <p:nvSpPr>
              <p:cNvPr id="198" name="Bubble"/>
              <p:cNvSpPr>
                <a:spLocks/>
              </p:cNvSpPr>
              <p:nvPr/>
            </p:nvSpPr>
            <p:spPr bwMode="auto">
              <a:xfrm>
                <a:off x="7642225" y="1652588"/>
                <a:ext cx="249237" cy="311150"/>
              </a:xfrm>
              <a:custGeom>
                <a:avLst/>
                <a:gdLst>
                  <a:gd name="T0" fmla="*/ 762 w 1228"/>
                  <a:gd name="T1" fmla="*/ 0 h 1524"/>
                  <a:gd name="T2" fmla="*/ 0 w 1228"/>
                  <a:gd name="T3" fmla="*/ 762 h 1524"/>
                  <a:gd name="T4" fmla="*/ 762 w 1228"/>
                  <a:gd name="T5" fmla="*/ 1524 h 1524"/>
                  <a:gd name="T6" fmla="*/ 1228 w 1228"/>
                  <a:gd name="T7" fmla="*/ 1366 h 1524"/>
                  <a:gd name="T8" fmla="*/ 1228 w 1228"/>
                  <a:gd name="T9" fmla="*/ 159 h 1524"/>
                  <a:gd name="T10" fmla="*/ 762 w 1228"/>
                  <a:gd name="T11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8" h="1524">
                    <a:moveTo>
                      <a:pt x="762" y="0"/>
                    </a:moveTo>
                    <a:cubicBezTo>
                      <a:pt x="342" y="0"/>
                      <a:pt x="0" y="342"/>
                      <a:pt x="0" y="762"/>
                    </a:cubicBezTo>
                    <a:cubicBezTo>
                      <a:pt x="0" y="1183"/>
                      <a:pt x="342" y="1524"/>
                      <a:pt x="762" y="1524"/>
                    </a:cubicBezTo>
                    <a:cubicBezTo>
                      <a:pt x="938" y="1524"/>
                      <a:pt x="1099" y="1465"/>
                      <a:pt x="1228" y="1366"/>
                    </a:cubicBezTo>
                    <a:lnTo>
                      <a:pt x="1228" y="159"/>
                    </a:lnTo>
                    <a:cubicBezTo>
                      <a:pt x="1099" y="60"/>
                      <a:pt x="938" y="0"/>
                      <a:pt x="762" y="0"/>
                    </a:cubicBezTo>
                    <a:close/>
                  </a:path>
                </a:pathLst>
              </a:custGeom>
              <a:solidFill>
                <a:srgbClr val="5E6D7B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9" name="Bubble"/>
              <p:cNvSpPr>
                <a:spLocks/>
              </p:cNvSpPr>
              <p:nvPr/>
            </p:nvSpPr>
            <p:spPr bwMode="auto">
              <a:xfrm>
                <a:off x="6548438" y="1555750"/>
                <a:ext cx="384175" cy="263525"/>
              </a:xfrm>
              <a:custGeom>
                <a:avLst/>
                <a:gdLst>
                  <a:gd name="T0" fmla="*/ 68 w 1891"/>
                  <a:gd name="T1" fmla="*/ 0 h 1298"/>
                  <a:gd name="T2" fmla="*/ 0 w 1891"/>
                  <a:gd name="T3" fmla="*/ 352 h 1298"/>
                  <a:gd name="T4" fmla="*/ 946 w 1891"/>
                  <a:gd name="T5" fmla="*/ 1298 h 1298"/>
                  <a:gd name="T6" fmla="*/ 1891 w 1891"/>
                  <a:gd name="T7" fmla="*/ 352 h 1298"/>
                  <a:gd name="T8" fmla="*/ 1823 w 1891"/>
                  <a:gd name="T9" fmla="*/ 0 h 1298"/>
                  <a:gd name="T10" fmla="*/ 68 w 1891"/>
                  <a:gd name="T11" fmla="*/ 0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1" h="1298">
                    <a:moveTo>
                      <a:pt x="68" y="0"/>
                    </a:moveTo>
                    <a:cubicBezTo>
                      <a:pt x="24" y="109"/>
                      <a:pt x="0" y="228"/>
                      <a:pt x="0" y="352"/>
                    </a:cubicBezTo>
                    <a:cubicBezTo>
                      <a:pt x="0" y="875"/>
                      <a:pt x="423" y="1298"/>
                      <a:pt x="946" y="1298"/>
                    </a:cubicBezTo>
                    <a:cubicBezTo>
                      <a:pt x="1468" y="1298"/>
                      <a:pt x="1891" y="875"/>
                      <a:pt x="1891" y="352"/>
                    </a:cubicBezTo>
                    <a:cubicBezTo>
                      <a:pt x="1891" y="228"/>
                      <a:pt x="1867" y="109"/>
                      <a:pt x="1823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5454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Bubble"/>
              <p:cNvSpPr>
                <a:spLocks/>
              </p:cNvSpPr>
              <p:nvPr/>
            </p:nvSpPr>
            <p:spPr bwMode="auto">
              <a:xfrm>
                <a:off x="7262813" y="2589213"/>
                <a:ext cx="298450" cy="177800"/>
              </a:xfrm>
              <a:custGeom>
                <a:avLst/>
                <a:gdLst>
                  <a:gd name="T0" fmla="*/ 734 w 1467"/>
                  <a:gd name="T1" fmla="*/ 0 h 875"/>
                  <a:gd name="T2" fmla="*/ 0 w 1467"/>
                  <a:gd name="T3" fmla="*/ 733 h 875"/>
                  <a:gd name="T4" fmla="*/ 14 w 1467"/>
                  <a:gd name="T5" fmla="*/ 875 h 875"/>
                  <a:gd name="T6" fmla="*/ 1453 w 1467"/>
                  <a:gd name="T7" fmla="*/ 875 h 875"/>
                  <a:gd name="T8" fmla="*/ 1467 w 1467"/>
                  <a:gd name="T9" fmla="*/ 733 h 875"/>
                  <a:gd name="T10" fmla="*/ 734 w 1467"/>
                  <a:gd name="T11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7" h="875">
                    <a:moveTo>
                      <a:pt x="734" y="0"/>
                    </a:moveTo>
                    <a:cubicBezTo>
                      <a:pt x="328" y="0"/>
                      <a:pt x="0" y="328"/>
                      <a:pt x="0" y="733"/>
                    </a:cubicBezTo>
                    <a:cubicBezTo>
                      <a:pt x="0" y="782"/>
                      <a:pt x="5" y="829"/>
                      <a:pt x="14" y="875"/>
                    </a:cubicBezTo>
                    <a:lnTo>
                      <a:pt x="1453" y="875"/>
                    </a:lnTo>
                    <a:cubicBezTo>
                      <a:pt x="1462" y="829"/>
                      <a:pt x="1467" y="782"/>
                      <a:pt x="1467" y="733"/>
                    </a:cubicBezTo>
                    <a:cubicBezTo>
                      <a:pt x="1467" y="328"/>
                      <a:pt x="1139" y="0"/>
                      <a:pt x="734" y="0"/>
                    </a:cubicBezTo>
                    <a:close/>
                  </a:path>
                </a:pathLst>
              </a:custGeom>
              <a:solidFill>
                <a:srgbClr val="B84934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Bubble"/>
              <p:cNvSpPr>
                <a:spLocks noChangeAspect="1"/>
              </p:cNvSpPr>
              <p:nvPr/>
            </p:nvSpPr>
            <p:spPr>
              <a:xfrm>
                <a:off x="5553077" y="2262029"/>
                <a:ext cx="183284" cy="182880"/>
              </a:xfrm>
              <a:prstGeom prst="ellipse">
                <a:avLst/>
              </a:prstGeom>
              <a:solidFill>
                <a:srgbClr val="5DA1E5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Bubble"/>
              <p:cNvSpPr>
                <a:spLocks noChangeAspect="1"/>
              </p:cNvSpPr>
              <p:nvPr/>
            </p:nvSpPr>
            <p:spPr>
              <a:xfrm>
                <a:off x="5842578" y="2479744"/>
                <a:ext cx="238269" cy="237744"/>
              </a:xfrm>
              <a:prstGeom prst="ellipse">
                <a:avLst/>
              </a:prstGeom>
              <a:solidFill>
                <a:srgbClr val="2B4055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Bubble"/>
              <p:cNvSpPr>
                <a:spLocks noChangeAspect="1"/>
              </p:cNvSpPr>
              <p:nvPr/>
            </p:nvSpPr>
            <p:spPr>
              <a:xfrm>
                <a:off x="6441281" y="2192719"/>
                <a:ext cx="238269" cy="237744"/>
              </a:xfrm>
              <a:prstGeom prst="ellipse">
                <a:avLst/>
              </a:prstGeom>
              <a:solidFill>
                <a:srgbClr val="BB5787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Bubble"/>
              <p:cNvSpPr>
                <a:spLocks noChangeAspect="1"/>
              </p:cNvSpPr>
              <p:nvPr/>
            </p:nvSpPr>
            <p:spPr>
              <a:xfrm>
                <a:off x="6225418" y="2029524"/>
                <a:ext cx="284090" cy="283464"/>
              </a:xfrm>
              <a:prstGeom prst="ellipse">
                <a:avLst/>
              </a:prstGeom>
              <a:solidFill>
                <a:srgbClr val="10A88E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Bubble"/>
              <p:cNvSpPr>
                <a:spLocks noChangeAspect="1"/>
              </p:cNvSpPr>
              <p:nvPr/>
            </p:nvSpPr>
            <p:spPr>
              <a:xfrm>
                <a:off x="6647167" y="2222501"/>
                <a:ext cx="251520" cy="250964"/>
              </a:xfrm>
              <a:prstGeom prst="ellipse">
                <a:avLst/>
              </a:prstGeom>
              <a:solidFill>
                <a:srgbClr val="E1B30B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Bubble"/>
              <p:cNvSpPr>
                <a:spLocks noChangeAspect="1"/>
              </p:cNvSpPr>
              <p:nvPr/>
            </p:nvSpPr>
            <p:spPr>
              <a:xfrm>
                <a:off x="6858432" y="1928243"/>
                <a:ext cx="183285" cy="182880"/>
              </a:xfrm>
              <a:prstGeom prst="ellipse">
                <a:avLst/>
              </a:prstGeom>
              <a:solidFill>
                <a:srgbClr val="96AABB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7" name="Bubble"/>
              <p:cNvSpPr>
                <a:spLocks noChangeAspect="1"/>
              </p:cNvSpPr>
              <p:nvPr/>
            </p:nvSpPr>
            <p:spPr>
              <a:xfrm>
                <a:off x="7251917" y="1733742"/>
                <a:ext cx="238271" cy="237744"/>
              </a:xfrm>
              <a:prstGeom prst="ellipse">
                <a:avLst/>
              </a:prstGeom>
              <a:solidFill>
                <a:srgbClr val="16D66E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Bubble"/>
              <p:cNvSpPr>
                <a:spLocks noChangeAspect="1"/>
              </p:cNvSpPr>
              <p:nvPr/>
            </p:nvSpPr>
            <p:spPr>
              <a:xfrm>
                <a:off x="7253289" y="2116138"/>
                <a:ext cx="146628" cy="146304"/>
              </a:xfrm>
              <a:prstGeom prst="ellipse">
                <a:avLst/>
              </a:prstGeom>
              <a:solidFill>
                <a:srgbClr val="872253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9" name="Bubble"/>
              <p:cNvSpPr>
                <a:spLocks noChangeAspect="1"/>
              </p:cNvSpPr>
              <p:nvPr/>
            </p:nvSpPr>
            <p:spPr>
              <a:xfrm>
                <a:off x="6941305" y="2470798"/>
                <a:ext cx="174121" cy="173736"/>
              </a:xfrm>
              <a:prstGeom prst="ellipse">
                <a:avLst/>
              </a:prstGeom>
              <a:solidFill>
                <a:srgbClr val="2073C6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9" name="Series"/>
            <p:cNvGrpSpPr/>
            <p:nvPr/>
          </p:nvGrpSpPr>
          <p:grpSpPr>
            <a:xfrm>
              <a:off x="1696244" y="1365923"/>
              <a:ext cx="2827537" cy="76944"/>
              <a:chOff x="1696244" y="1365923"/>
              <a:chExt cx="2827537" cy="76944"/>
            </a:xfrm>
          </p:grpSpPr>
          <p:sp>
            <p:nvSpPr>
              <p:cNvPr id="180" name="Series Label"/>
              <p:cNvSpPr>
                <a:spLocks noChangeArrowheads="1"/>
              </p:cNvSpPr>
              <p:nvPr/>
            </p:nvSpPr>
            <p:spPr bwMode="auto">
              <a:xfrm>
                <a:off x="1767681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1" name="Series Color"/>
              <p:cNvSpPr>
                <a:spLocks noChangeArrowheads="1"/>
              </p:cNvSpPr>
              <p:nvPr/>
            </p:nvSpPr>
            <p:spPr bwMode="auto">
              <a:xfrm>
                <a:off x="1696244" y="1376614"/>
                <a:ext cx="55562" cy="55562"/>
              </a:xfrm>
              <a:prstGeom prst="ellipse">
                <a:avLst/>
              </a:prstGeom>
              <a:solidFill>
                <a:srgbClr val="5DA1E5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Series Label"/>
              <p:cNvSpPr>
                <a:spLocks noChangeArrowheads="1"/>
              </p:cNvSpPr>
              <p:nvPr/>
            </p:nvSpPr>
            <p:spPr bwMode="auto">
              <a:xfrm>
                <a:off x="2089150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3" name="Series Color"/>
              <p:cNvSpPr>
                <a:spLocks noChangeArrowheads="1"/>
              </p:cNvSpPr>
              <p:nvPr/>
            </p:nvSpPr>
            <p:spPr bwMode="auto">
              <a:xfrm>
                <a:off x="2017714" y="1376614"/>
                <a:ext cx="55562" cy="55562"/>
              </a:xfrm>
              <a:prstGeom prst="ellipse">
                <a:avLst/>
              </a:prstGeom>
              <a:solidFill>
                <a:srgbClr val="2B4055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Series Label"/>
              <p:cNvSpPr>
                <a:spLocks noChangeArrowheads="1"/>
              </p:cNvSpPr>
              <p:nvPr/>
            </p:nvSpPr>
            <p:spPr bwMode="auto">
              <a:xfrm>
                <a:off x="2410619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5" name="Series Color"/>
              <p:cNvSpPr>
                <a:spLocks noChangeArrowheads="1"/>
              </p:cNvSpPr>
              <p:nvPr/>
            </p:nvSpPr>
            <p:spPr bwMode="auto">
              <a:xfrm>
                <a:off x="2339183" y="1376614"/>
                <a:ext cx="55562" cy="55562"/>
              </a:xfrm>
              <a:prstGeom prst="ellipse">
                <a:avLst/>
              </a:prstGeom>
              <a:solidFill>
                <a:srgbClr val="10A88E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Series Label"/>
              <p:cNvSpPr>
                <a:spLocks noChangeArrowheads="1"/>
              </p:cNvSpPr>
              <p:nvPr/>
            </p:nvSpPr>
            <p:spPr bwMode="auto">
              <a:xfrm>
                <a:off x="2732088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7" name="Series Color"/>
              <p:cNvSpPr>
                <a:spLocks noChangeArrowheads="1"/>
              </p:cNvSpPr>
              <p:nvPr/>
            </p:nvSpPr>
            <p:spPr bwMode="auto">
              <a:xfrm>
                <a:off x="2660652" y="1376614"/>
                <a:ext cx="55562" cy="55562"/>
              </a:xfrm>
              <a:prstGeom prst="ellipse">
                <a:avLst/>
              </a:prstGeom>
              <a:solidFill>
                <a:srgbClr val="BB5787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Series Label"/>
              <p:cNvSpPr>
                <a:spLocks noChangeArrowheads="1"/>
              </p:cNvSpPr>
              <p:nvPr/>
            </p:nvSpPr>
            <p:spPr bwMode="auto">
              <a:xfrm>
                <a:off x="3053557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5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89" name="Series Color"/>
              <p:cNvSpPr>
                <a:spLocks noChangeArrowheads="1"/>
              </p:cNvSpPr>
              <p:nvPr/>
            </p:nvSpPr>
            <p:spPr bwMode="auto">
              <a:xfrm>
                <a:off x="2982121" y="1376614"/>
                <a:ext cx="55562" cy="55562"/>
              </a:xfrm>
              <a:prstGeom prst="ellipse">
                <a:avLst/>
              </a:prstGeom>
              <a:solidFill>
                <a:srgbClr val="E1B30B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Series Label"/>
              <p:cNvSpPr>
                <a:spLocks noChangeArrowheads="1"/>
              </p:cNvSpPr>
              <p:nvPr/>
            </p:nvSpPr>
            <p:spPr bwMode="auto">
              <a:xfrm>
                <a:off x="3375026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91" name="Series Color"/>
              <p:cNvSpPr>
                <a:spLocks noChangeArrowheads="1"/>
              </p:cNvSpPr>
              <p:nvPr/>
            </p:nvSpPr>
            <p:spPr bwMode="auto">
              <a:xfrm>
                <a:off x="3303590" y="1376614"/>
                <a:ext cx="55562" cy="55562"/>
              </a:xfrm>
              <a:prstGeom prst="ellipse">
                <a:avLst/>
              </a:prstGeom>
              <a:solidFill>
                <a:srgbClr val="FF5454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2" name="Series Label"/>
              <p:cNvSpPr>
                <a:spLocks noChangeArrowheads="1"/>
              </p:cNvSpPr>
              <p:nvPr/>
            </p:nvSpPr>
            <p:spPr bwMode="auto">
              <a:xfrm>
                <a:off x="3696495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93" name="Series Color"/>
              <p:cNvSpPr>
                <a:spLocks noChangeArrowheads="1"/>
              </p:cNvSpPr>
              <p:nvPr/>
            </p:nvSpPr>
            <p:spPr bwMode="auto">
              <a:xfrm>
                <a:off x="3625059" y="1376614"/>
                <a:ext cx="55562" cy="55562"/>
              </a:xfrm>
              <a:prstGeom prst="ellipse">
                <a:avLst/>
              </a:prstGeom>
              <a:solidFill>
                <a:srgbClr val="96AABB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4" name="Series Label"/>
              <p:cNvSpPr>
                <a:spLocks noChangeArrowheads="1"/>
              </p:cNvSpPr>
              <p:nvPr/>
            </p:nvSpPr>
            <p:spPr bwMode="auto">
              <a:xfrm>
                <a:off x="4017964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95" name="Series Color"/>
              <p:cNvSpPr>
                <a:spLocks noChangeArrowheads="1"/>
              </p:cNvSpPr>
              <p:nvPr/>
            </p:nvSpPr>
            <p:spPr bwMode="auto">
              <a:xfrm>
                <a:off x="3946528" y="1376614"/>
                <a:ext cx="55562" cy="55562"/>
              </a:xfrm>
              <a:prstGeom prst="ellipse">
                <a:avLst/>
              </a:prstGeom>
              <a:solidFill>
                <a:srgbClr val="2073C6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Series Label"/>
              <p:cNvSpPr>
                <a:spLocks noChangeArrowheads="1"/>
              </p:cNvSpPr>
              <p:nvPr/>
            </p:nvSpPr>
            <p:spPr bwMode="auto">
              <a:xfrm>
                <a:off x="4339435" y="1365923"/>
                <a:ext cx="184346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 dirty="0">
                    <a:ln>
                      <a:noFill/>
                    </a:ln>
                    <a:solidFill>
                      <a:srgbClr val="777777"/>
                    </a:solidFill>
                    <a:effectLst/>
                    <a:latin typeface="Segoe UI" panose="020B0502040204020203" pitchFamily="34" charset="0"/>
                  </a:rPr>
                  <a:t>Data 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777777"/>
                  </a:solidFill>
                  <a:effectLst/>
                </a:endParaRPr>
              </a:p>
            </p:txBody>
          </p:sp>
          <p:sp>
            <p:nvSpPr>
              <p:cNvPr id="197" name="Series Color"/>
              <p:cNvSpPr>
                <a:spLocks noChangeArrowheads="1"/>
              </p:cNvSpPr>
              <p:nvPr/>
            </p:nvSpPr>
            <p:spPr bwMode="auto">
              <a:xfrm>
                <a:off x="4267999" y="1376614"/>
                <a:ext cx="55562" cy="55562"/>
              </a:xfrm>
              <a:prstGeom prst="ellipse">
                <a:avLst/>
              </a:prstGeom>
              <a:solidFill>
                <a:srgbClr val="16D66E">
                  <a:alpha val="8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5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사이트 접속시 첫 화면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2019.08.07</a:t>
            </a:r>
            <a:endParaRPr lang="ko-KR" altLang="en-US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651619" y="5682736"/>
            <a:ext cx="8558748" cy="1523184"/>
            <a:chOff x="425787" y="4942897"/>
            <a:chExt cx="9023012" cy="1523184"/>
          </a:xfrm>
        </p:grpSpPr>
        <p:pic>
          <p:nvPicPr>
            <p:cNvPr id="121" name="그림 120"/>
            <p:cNvPicPr>
              <a:picLocks noChangeAspect="1"/>
            </p:cNvPicPr>
            <p:nvPr/>
          </p:nvPicPr>
          <p:blipFill rotWithShape="1">
            <a:blip r:embed="rId3"/>
            <a:srcRect l="3848" b="16085"/>
            <a:stretch/>
          </p:blipFill>
          <p:spPr>
            <a:xfrm>
              <a:off x="427895" y="5634169"/>
              <a:ext cx="9020904" cy="831912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1886594" y="5827321"/>
              <a:ext cx="401973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pc="-150" dirty="0">
                  <a:solidFill>
                    <a:schemeClr val="bg1"/>
                  </a:solidFill>
                  <a:latin typeface="+mn-ea"/>
                </a:rPr>
                <a:t>현대글로비스㈜ 서울특별시 강남구 테헤란로 </a:t>
              </a:r>
              <a:r>
                <a:rPr lang="en-US" altLang="ko-KR" sz="900" spc="-150" dirty="0">
                  <a:solidFill>
                    <a:schemeClr val="bg1"/>
                  </a:solidFill>
                  <a:latin typeface="+mn-ea"/>
                </a:rPr>
                <a:t>301 </a:t>
              </a:r>
              <a:r>
                <a:rPr lang="ko-KR" altLang="en-US" sz="900" spc="-150" dirty="0">
                  <a:solidFill>
                    <a:schemeClr val="bg1"/>
                  </a:solidFill>
                  <a:latin typeface="+mn-ea"/>
                </a:rPr>
                <a:t>사업자등록번호 </a:t>
              </a:r>
              <a:r>
                <a:rPr lang="en-US" altLang="ko-KR" sz="900" spc="-150" dirty="0">
                  <a:solidFill>
                    <a:schemeClr val="bg1"/>
                  </a:solidFill>
                  <a:latin typeface="+mn-ea"/>
                </a:rPr>
                <a:t>: 106-81-97118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+mn-ea"/>
                </a:rPr>
                <a:t>COPYRIGHT (C) HYUNDAI GLOVIS CO., LTD. ALL RIGHTS RESERVED.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25787" y="5315193"/>
              <a:ext cx="9020904" cy="310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5955" y="5736214"/>
              <a:ext cx="981075" cy="386903"/>
            </a:xfrm>
            <a:prstGeom prst="rect">
              <a:avLst/>
            </a:prstGeom>
          </p:spPr>
        </p:pic>
        <p:sp>
          <p:nvSpPr>
            <p:cNvPr id="129" name="직사각형 128"/>
            <p:cNvSpPr/>
            <p:nvPr/>
          </p:nvSpPr>
          <p:spPr>
            <a:xfrm>
              <a:off x="427895" y="4942897"/>
              <a:ext cx="9018796" cy="363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890142" y="5019800"/>
              <a:ext cx="3354125" cy="230832"/>
              <a:chOff x="5731116" y="5019800"/>
              <a:chExt cx="3354125" cy="230832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5731116" y="5027494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rgbClr val="FF0000"/>
                    </a:solidFill>
                  </a:rPr>
                  <a:t>공지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120968" y="5019800"/>
                <a:ext cx="29642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상품용차량의 수출업체 명의이전 의무사항 삭제 안내 </a:t>
                </a:r>
                <a:endParaRPr lang="ko-KR" altLang="en-US" sz="900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5367410" y="5366882"/>
              <a:ext cx="4080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회사소개</a:t>
              </a:r>
              <a:r>
                <a:rPr lang="en-US" altLang="ko-KR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제휴문의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이용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환불약관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개인정보처리방침 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영상정보처리방침</a:t>
              </a:r>
            </a:p>
            <a:p>
              <a:endPara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37273"/>
              </p:ext>
            </p:extLst>
          </p:nvPr>
        </p:nvGraphicFramePr>
        <p:xfrm>
          <a:off x="9546248" y="1094899"/>
          <a:ext cx="2227381" cy="275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2019101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홈서비스 메인으로 페이지이동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630401" y="1112670"/>
            <a:ext cx="8579966" cy="4571277"/>
            <a:chOff x="630401" y="1112670"/>
            <a:chExt cx="8579966" cy="4571277"/>
          </a:xfrm>
        </p:grpSpPr>
        <p:sp>
          <p:nvSpPr>
            <p:cNvPr id="7" name="직사각형 6"/>
            <p:cNvSpPr/>
            <p:nvPr/>
          </p:nvSpPr>
          <p:spPr>
            <a:xfrm>
              <a:off x="651618" y="1588987"/>
              <a:ext cx="930330" cy="442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01" y="1112670"/>
              <a:ext cx="1258115" cy="376855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057202" y="1271344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로그인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30408" y="1268539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회원가입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095697" y="1271344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고객센터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51618" y="2026764"/>
              <a:ext cx="930330" cy="36571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1618" y="3108279"/>
              <a:ext cx="930330" cy="2617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6825" y="2125593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내차사기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02257" y="1732821"/>
              <a:ext cx="868287" cy="338554"/>
              <a:chOff x="780135" y="1803029"/>
              <a:chExt cx="732129" cy="338554"/>
            </a:xfrm>
          </p:grpSpPr>
          <p:sp>
            <p:nvSpPr>
              <p:cNvPr id="86" name="Align Justify"/>
              <p:cNvSpPr>
                <a:spLocks noChangeAspect="1" noEditPoints="1"/>
              </p:cNvSpPr>
              <p:nvPr/>
            </p:nvSpPr>
            <p:spPr bwMode="auto">
              <a:xfrm>
                <a:off x="780135" y="1851658"/>
                <a:ext cx="128759" cy="109824"/>
              </a:xfrm>
              <a:custGeom>
                <a:avLst/>
                <a:gdLst>
                  <a:gd name="T0" fmla="*/ 0 w 1411"/>
                  <a:gd name="T1" fmla="*/ 0 h 1194"/>
                  <a:gd name="T2" fmla="*/ 0 w 1411"/>
                  <a:gd name="T3" fmla="*/ 108 h 1194"/>
                  <a:gd name="T4" fmla="*/ 1411 w 1411"/>
                  <a:gd name="T5" fmla="*/ 108 h 1194"/>
                  <a:gd name="T6" fmla="*/ 1411 w 1411"/>
                  <a:gd name="T7" fmla="*/ 0 h 1194"/>
                  <a:gd name="T8" fmla="*/ 0 w 1411"/>
                  <a:gd name="T9" fmla="*/ 0 h 1194"/>
                  <a:gd name="T10" fmla="*/ 0 w 1411"/>
                  <a:gd name="T11" fmla="*/ 271 h 1194"/>
                  <a:gd name="T12" fmla="*/ 0 w 1411"/>
                  <a:gd name="T13" fmla="*/ 380 h 1194"/>
                  <a:gd name="T14" fmla="*/ 1411 w 1411"/>
                  <a:gd name="T15" fmla="*/ 380 h 1194"/>
                  <a:gd name="T16" fmla="*/ 1411 w 1411"/>
                  <a:gd name="T17" fmla="*/ 271 h 1194"/>
                  <a:gd name="T18" fmla="*/ 0 w 1411"/>
                  <a:gd name="T19" fmla="*/ 271 h 1194"/>
                  <a:gd name="T20" fmla="*/ 0 w 1411"/>
                  <a:gd name="T21" fmla="*/ 542 h 1194"/>
                  <a:gd name="T22" fmla="*/ 0 w 1411"/>
                  <a:gd name="T23" fmla="*/ 651 h 1194"/>
                  <a:gd name="T24" fmla="*/ 1411 w 1411"/>
                  <a:gd name="T25" fmla="*/ 651 h 1194"/>
                  <a:gd name="T26" fmla="*/ 1411 w 1411"/>
                  <a:gd name="T27" fmla="*/ 542 h 1194"/>
                  <a:gd name="T28" fmla="*/ 0 w 1411"/>
                  <a:gd name="T29" fmla="*/ 542 h 1194"/>
                  <a:gd name="T30" fmla="*/ 0 w 1411"/>
                  <a:gd name="T31" fmla="*/ 814 h 1194"/>
                  <a:gd name="T32" fmla="*/ 0 w 1411"/>
                  <a:gd name="T33" fmla="*/ 922 h 1194"/>
                  <a:gd name="T34" fmla="*/ 1411 w 1411"/>
                  <a:gd name="T35" fmla="*/ 922 h 1194"/>
                  <a:gd name="T36" fmla="*/ 1411 w 1411"/>
                  <a:gd name="T37" fmla="*/ 814 h 1194"/>
                  <a:gd name="T38" fmla="*/ 0 w 1411"/>
                  <a:gd name="T39" fmla="*/ 814 h 1194"/>
                  <a:gd name="T40" fmla="*/ 0 w 1411"/>
                  <a:gd name="T41" fmla="*/ 1085 h 1194"/>
                  <a:gd name="T42" fmla="*/ 0 w 1411"/>
                  <a:gd name="T43" fmla="*/ 1194 h 1194"/>
                  <a:gd name="T44" fmla="*/ 1411 w 1411"/>
                  <a:gd name="T45" fmla="*/ 1194 h 1194"/>
                  <a:gd name="T46" fmla="*/ 1411 w 1411"/>
                  <a:gd name="T47" fmla="*/ 1085 h 1194"/>
                  <a:gd name="T48" fmla="*/ 0 w 1411"/>
                  <a:gd name="T49" fmla="*/ 1085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1" h="1194">
                    <a:moveTo>
                      <a:pt x="0" y="0"/>
                    </a:moveTo>
                    <a:lnTo>
                      <a:pt x="0" y="108"/>
                    </a:lnTo>
                    <a:lnTo>
                      <a:pt x="1411" y="108"/>
                    </a:lnTo>
                    <a:lnTo>
                      <a:pt x="1411" y="0"/>
                    </a:lnTo>
                    <a:lnTo>
                      <a:pt x="0" y="0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1411" y="380"/>
                    </a:lnTo>
                    <a:lnTo>
                      <a:pt x="1411" y="271"/>
                    </a:lnTo>
                    <a:lnTo>
                      <a:pt x="0" y="271"/>
                    </a:lnTo>
                    <a:close/>
                    <a:moveTo>
                      <a:pt x="0" y="542"/>
                    </a:moveTo>
                    <a:lnTo>
                      <a:pt x="0" y="651"/>
                    </a:lnTo>
                    <a:lnTo>
                      <a:pt x="1411" y="651"/>
                    </a:lnTo>
                    <a:lnTo>
                      <a:pt x="1411" y="542"/>
                    </a:lnTo>
                    <a:lnTo>
                      <a:pt x="0" y="542"/>
                    </a:lnTo>
                    <a:close/>
                    <a:moveTo>
                      <a:pt x="0" y="814"/>
                    </a:moveTo>
                    <a:lnTo>
                      <a:pt x="0" y="922"/>
                    </a:lnTo>
                    <a:lnTo>
                      <a:pt x="1411" y="922"/>
                    </a:lnTo>
                    <a:lnTo>
                      <a:pt x="1411" y="814"/>
                    </a:lnTo>
                    <a:lnTo>
                      <a:pt x="0" y="814"/>
                    </a:lnTo>
                    <a:close/>
                    <a:moveTo>
                      <a:pt x="0" y="1085"/>
                    </a:moveTo>
                    <a:lnTo>
                      <a:pt x="0" y="1194"/>
                    </a:lnTo>
                    <a:lnTo>
                      <a:pt x="1411" y="1194"/>
                    </a:lnTo>
                    <a:lnTo>
                      <a:pt x="1411" y="1085"/>
                    </a:lnTo>
                    <a:lnTo>
                      <a:pt x="0" y="1085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spc="-15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7279" y="1803029"/>
                <a:ext cx="664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spc="-150" dirty="0"/>
                  <a:t>카테고리 전체</a:t>
                </a: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1585012" y="1595656"/>
              <a:ext cx="7625355" cy="4426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3298313" y="1681489"/>
              <a:ext cx="2214166" cy="287630"/>
              <a:chOff x="2902181" y="1951085"/>
              <a:chExt cx="2214166" cy="306471"/>
            </a:xfrm>
          </p:grpSpPr>
          <p:sp>
            <p:nvSpPr>
              <p:cNvPr id="117" name="사각형: 둥근 모서리 4">
                <a:extLst>
                  <a:ext uri="{FF2B5EF4-FFF2-40B4-BE49-F238E27FC236}">
                    <a16:creationId xmlns="" xmlns:a16="http://schemas.microsoft.com/office/drawing/2014/main" id="{8D4F60CC-7FFD-4913-8908-8B5505553704}"/>
                  </a:ext>
                </a:extLst>
              </p:cNvPr>
              <p:cNvSpPr/>
              <p:nvPr/>
            </p:nvSpPr>
            <p:spPr>
              <a:xfrm>
                <a:off x="2902181" y="1951085"/>
                <a:ext cx="2214166" cy="306471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="" xmlns:a16="http://schemas.microsoft.com/office/drawing/2014/main" id="{4B66EF68-805B-4FCC-B6C9-77AC5970B039}"/>
                  </a:ext>
                </a:extLst>
              </p:cNvPr>
              <p:cNvSpPr txBox="1"/>
              <p:nvPr/>
            </p:nvSpPr>
            <p:spPr>
              <a:xfrm>
                <a:off x="2938234" y="1992326"/>
                <a:ext cx="2014742" cy="22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그랜저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HG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9" name="Search">
                <a:extLst>
                  <a:ext uri="{FF2B5EF4-FFF2-40B4-BE49-F238E27FC236}">
                    <a16:creationId xmlns="" xmlns:a16="http://schemas.microsoft.com/office/drawing/2014/main" id="{CC378ABF-36C0-454B-AA22-A784CEF570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869156" y="2018352"/>
                <a:ext cx="167640" cy="171450"/>
              </a:xfrm>
              <a:custGeom>
                <a:avLst/>
                <a:gdLst>
                  <a:gd name="T0" fmla="*/ 227 w 572"/>
                  <a:gd name="T1" fmla="*/ 0 h 585"/>
                  <a:gd name="T2" fmla="*/ 0 w 572"/>
                  <a:gd name="T3" fmla="*/ 227 h 585"/>
                  <a:gd name="T4" fmla="*/ 227 w 572"/>
                  <a:gd name="T5" fmla="*/ 453 h 585"/>
                  <a:gd name="T6" fmla="*/ 359 w 572"/>
                  <a:gd name="T7" fmla="*/ 410 h 585"/>
                  <a:gd name="T8" fmla="*/ 535 w 572"/>
                  <a:gd name="T9" fmla="*/ 585 h 585"/>
                  <a:gd name="T10" fmla="*/ 572 w 572"/>
                  <a:gd name="T11" fmla="*/ 548 h 585"/>
                  <a:gd name="T12" fmla="*/ 399 w 572"/>
                  <a:gd name="T13" fmla="*/ 374 h 585"/>
                  <a:gd name="T14" fmla="*/ 454 w 572"/>
                  <a:gd name="T15" fmla="*/ 227 h 585"/>
                  <a:gd name="T16" fmla="*/ 227 w 572"/>
                  <a:gd name="T17" fmla="*/ 0 h 585"/>
                  <a:gd name="T18" fmla="*/ 227 w 572"/>
                  <a:gd name="T19" fmla="*/ 27 h 585"/>
                  <a:gd name="T20" fmla="*/ 427 w 572"/>
                  <a:gd name="T21" fmla="*/ 227 h 585"/>
                  <a:gd name="T22" fmla="*/ 227 w 572"/>
                  <a:gd name="T23" fmla="*/ 427 h 585"/>
                  <a:gd name="T24" fmla="*/ 27 w 572"/>
                  <a:gd name="T25" fmla="*/ 227 h 585"/>
                  <a:gd name="T26" fmla="*/ 227 w 572"/>
                  <a:gd name="T27" fmla="*/ 2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2" h="585">
                    <a:moveTo>
                      <a:pt x="227" y="0"/>
                    </a:moveTo>
                    <a:cubicBezTo>
                      <a:pt x="102" y="0"/>
                      <a:pt x="0" y="102"/>
                      <a:pt x="0" y="227"/>
                    </a:cubicBezTo>
                    <a:cubicBezTo>
                      <a:pt x="0" y="352"/>
                      <a:pt x="102" y="453"/>
                      <a:pt x="227" y="453"/>
                    </a:cubicBezTo>
                    <a:cubicBezTo>
                      <a:pt x="276" y="453"/>
                      <a:pt x="322" y="437"/>
                      <a:pt x="359" y="410"/>
                    </a:cubicBezTo>
                    <a:lnTo>
                      <a:pt x="535" y="585"/>
                    </a:lnTo>
                    <a:lnTo>
                      <a:pt x="572" y="548"/>
                    </a:lnTo>
                    <a:lnTo>
                      <a:pt x="399" y="374"/>
                    </a:lnTo>
                    <a:cubicBezTo>
                      <a:pt x="433" y="335"/>
                      <a:pt x="454" y="283"/>
                      <a:pt x="454" y="227"/>
                    </a:cubicBezTo>
                    <a:cubicBezTo>
                      <a:pt x="454" y="102"/>
                      <a:pt x="352" y="0"/>
                      <a:pt x="227" y="0"/>
                    </a:cubicBezTo>
                    <a:close/>
                    <a:moveTo>
                      <a:pt x="227" y="27"/>
                    </a:moveTo>
                    <a:cubicBezTo>
                      <a:pt x="338" y="27"/>
                      <a:pt x="427" y="116"/>
                      <a:pt x="427" y="227"/>
                    </a:cubicBezTo>
                    <a:cubicBezTo>
                      <a:pt x="427" y="337"/>
                      <a:pt x="338" y="427"/>
                      <a:pt x="227" y="427"/>
                    </a:cubicBezTo>
                    <a:cubicBezTo>
                      <a:pt x="116" y="427"/>
                      <a:pt x="27" y="337"/>
                      <a:pt x="27" y="227"/>
                    </a:cubicBezTo>
                    <a:cubicBezTo>
                      <a:pt x="27" y="116"/>
                      <a:pt x="116" y="27"/>
                      <a:pt x="227" y="27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592763" y="1720992"/>
              <a:ext cx="1817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/>
                <a:t>현대오토벨에서 내차를 찾아보세요</a:t>
              </a:r>
              <a:r>
                <a:rPr lang="en-US" altLang="ko-KR" sz="900" spc="-150" dirty="0"/>
                <a:t>.</a:t>
              </a:r>
              <a:endParaRPr lang="ko-KR" altLang="en-US" sz="900" spc="-150" dirty="0"/>
            </a:p>
          </p:txBody>
        </p:sp>
        <p:sp>
          <p:nvSpPr>
            <p:cNvPr id="141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8175913" y="1725747"/>
              <a:ext cx="840446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팰리세이드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42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7455424" y="1714242"/>
              <a:ext cx="651189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캠핑용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43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6621094" y="1717246"/>
              <a:ext cx="753209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내차견적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69409" y="1262028"/>
              <a:ext cx="434734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이벤트</a:t>
              </a:r>
              <a:endParaRPr lang="ko-KR" altLang="en-US" sz="800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07559" y="5339629"/>
              <a:ext cx="5373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최근본차량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10038" y="4912359"/>
              <a:ext cx="4796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찜한 차량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07647" y="5112414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관심차량비교</a:t>
              </a:r>
            </a:p>
          </p:txBody>
        </p:sp>
        <p:sp>
          <p:nvSpPr>
            <p:cNvPr id="162" name="Area Chart"/>
            <p:cNvSpPr>
              <a:spLocks noChangeAspect="1" noEditPoints="1"/>
            </p:cNvSpPr>
            <p:nvPr/>
          </p:nvSpPr>
          <p:spPr bwMode="auto">
            <a:xfrm>
              <a:off x="814100" y="5156816"/>
              <a:ext cx="107532" cy="106478"/>
            </a:xfrm>
            <a:custGeom>
              <a:avLst/>
              <a:gdLst>
                <a:gd name="T0" fmla="*/ 1411 w 1411"/>
                <a:gd name="T1" fmla="*/ 0 h 1396"/>
                <a:gd name="T2" fmla="*/ 1014 w 1411"/>
                <a:gd name="T3" fmla="*/ 468 h 1396"/>
                <a:gd name="T4" fmla="*/ 639 w 1411"/>
                <a:gd name="T5" fmla="*/ 360 h 1396"/>
                <a:gd name="T6" fmla="*/ 259 w 1411"/>
                <a:gd name="T7" fmla="*/ 631 h 1396"/>
                <a:gd name="T8" fmla="*/ 0 w 1411"/>
                <a:gd name="T9" fmla="*/ 565 h 1396"/>
                <a:gd name="T10" fmla="*/ 0 w 1411"/>
                <a:gd name="T11" fmla="*/ 1396 h 1396"/>
                <a:gd name="T12" fmla="*/ 1411 w 1411"/>
                <a:gd name="T13" fmla="*/ 1396 h 1396"/>
                <a:gd name="T14" fmla="*/ 1411 w 1411"/>
                <a:gd name="T15" fmla="*/ 0 h 1396"/>
                <a:gd name="T16" fmla="*/ 778 w 1411"/>
                <a:gd name="T17" fmla="*/ 702 h 1396"/>
                <a:gd name="T18" fmla="*/ 829 w 1411"/>
                <a:gd name="T19" fmla="*/ 724 h 1396"/>
                <a:gd name="T20" fmla="*/ 1150 w 1411"/>
                <a:gd name="T21" fmla="*/ 864 h 1396"/>
                <a:gd name="T22" fmla="*/ 1151 w 1411"/>
                <a:gd name="T23" fmla="*/ 864 h 1396"/>
                <a:gd name="T24" fmla="*/ 1179 w 1411"/>
                <a:gd name="T25" fmla="*/ 838 h 1396"/>
                <a:gd name="T26" fmla="*/ 1302 w 1411"/>
                <a:gd name="T27" fmla="*/ 714 h 1396"/>
                <a:gd name="T28" fmla="*/ 1302 w 1411"/>
                <a:gd name="T29" fmla="*/ 1288 h 1396"/>
                <a:gd name="T30" fmla="*/ 108 w 1411"/>
                <a:gd name="T31" fmla="*/ 1288 h 1396"/>
                <a:gd name="T32" fmla="*/ 108 w 1411"/>
                <a:gd name="T33" fmla="*/ 977 h 1396"/>
                <a:gd name="T34" fmla="*/ 475 w 1411"/>
                <a:gd name="T35" fmla="*/ 1069 h 1396"/>
                <a:gd name="T36" fmla="*/ 510 w 1411"/>
                <a:gd name="T37" fmla="*/ 1077 h 1396"/>
                <a:gd name="T38" fmla="*/ 532 w 1411"/>
                <a:gd name="T39" fmla="*/ 1048 h 1396"/>
                <a:gd name="T40" fmla="*/ 778 w 1411"/>
                <a:gd name="T41" fmla="*/ 702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1" h="1396">
                  <a:moveTo>
                    <a:pt x="1411" y="0"/>
                  </a:moveTo>
                  <a:lnTo>
                    <a:pt x="1014" y="468"/>
                  </a:lnTo>
                  <a:lnTo>
                    <a:pt x="639" y="360"/>
                  </a:lnTo>
                  <a:lnTo>
                    <a:pt x="259" y="631"/>
                  </a:lnTo>
                  <a:lnTo>
                    <a:pt x="0" y="565"/>
                  </a:lnTo>
                  <a:lnTo>
                    <a:pt x="0" y="1396"/>
                  </a:lnTo>
                  <a:lnTo>
                    <a:pt x="1411" y="1396"/>
                  </a:lnTo>
                  <a:lnTo>
                    <a:pt x="1411" y="0"/>
                  </a:lnTo>
                  <a:close/>
                  <a:moveTo>
                    <a:pt x="778" y="702"/>
                  </a:moveTo>
                  <a:lnTo>
                    <a:pt x="829" y="724"/>
                  </a:lnTo>
                  <a:lnTo>
                    <a:pt x="1150" y="864"/>
                  </a:lnTo>
                  <a:lnTo>
                    <a:pt x="1151" y="864"/>
                  </a:lnTo>
                  <a:lnTo>
                    <a:pt x="1179" y="838"/>
                  </a:lnTo>
                  <a:lnTo>
                    <a:pt x="1302" y="714"/>
                  </a:lnTo>
                  <a:lnTo>
                    <a:pt x="1302" y="1288"/>
                  </a:lnTo>
                  <a:lnTo>
                    <a:pt x="108" y="1288"/>
                  </a:lnTo>
                  <a:lnTo>
                    <a:pt x="108" y="977"/>
                  </a:lnTo>
                  <a:lnTo>
                    <a:pt x="475" y="1069"/>
                  </a:lnTo>
                  <a:lnTo>
                    <a:pt x="510" y="1077"/>
                  </a:lnTo>
                  <a:lnTo>
                    <a:pt x="532" y="1048"/>
                  </a:lnTo>
                  <a:lnTo>
                    <a:pt x="778" y="70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Car"/>
            <p:cNvSpPr>
              <a:spLocks noChangeAspect="1" noEditPoints="1"/>
            </p:cNvSpPr>
            <p:nvPr/>
          </p:nvSpPr>
          <p:spPr bwMode="auto">
            <a:xfrm>
              <a:off x="784879" y="5406346"/>
              <a:ext cx="163513" cy="90488"/>
            </a:xfrm>
            <a:custGeom>
              <a:avLst/>
              <a:gdLst>
                <a:gd name="T0" fmla="*/ 151 w 667"/>
                <a:gd name="T1" fmla="*/ 21 h 373"/>
                <a:gd name="T2" fmla="*/ 104 w 667"/>
                <a:gd name="T3" fmla="*/ 94 h 373"/>
                <a:gd name="T4" fmla="*/ 53 w 667"/>
                <a:gd name="T5" fmla="*/ 106 h 373"/>
                <a:gd name="T6" fmla="*/ 0 w 667"/>
                <a:gd name="T7" fmla="*/ 160 h 373"/>
                <a:gd name="T8" fmla="*/ 13 w 667"/>
                <a:gd name="T9" fmla="*/ 297 h 373"/>
                <a:gd name="T10" fmla="*/ 68 w 667"/>
                <a:gd name="T11" fmla="*/ 306 h 373"/>
                <a:gd name="T12" fmla="*/ 225 w 667"/>
                <a:gd name="T13" fmla="*/ 306 h 373"/>
                <a:gd name="T14" fmla="*/ 520 w 667"/>
                <a:gd name="T15" fmla="*/ 373 h 373"/>
                <a:gd name="T16" fmla="*/ 627 w 667"/>
                <a:gd name="T17" fmla="*/ 306 h 373"/>
                <a:gd name="T18" fmla="*/ 667 w 667"/>
                <a:gd name="T19" fmla="*/ 186 h 373"/>
                <a:gd name="T20" fmla="*/ 610 w 667"/>
                <a:gd name="T21" fmla="*/ 136 h 373"/>
                <a:gd name="T22" fmla="*/ 509 w 667"/>
                <a:gd name="T23" fmla="*/ 107 h 373"/>
                <a:gd name="T24" fmla="*/ 468 w 667"/>
                <a:gd name="T25" fmla="*/ 69 h 373"/>
                <a:gd name="T26" fmla="*/ 373 w 667"/>
                <a:gd name="T27" fmla="*/ 0 h 373"/>
                <a:gd name="T28" fmla="*/ 188 w 667"/>
                <a:gd name="T29" fmla="*/ 26 h 373"/>
                <a:gd name="T30" fmla="*/ 280 w 667"/>
                <a:gd name="T31" fmla="*/ 106 h 373"/>
                <a:gd name="T32" fmla="*/ 150 w 667"/>
                <a:gd name="T33" fmla="*/ 73 h 373"/>
                <a:gd name="T34" fmla="*/ 188 w 667"/>
                <a:gd name="T35" fmla="*/ 26 h 373"/>
                <a:gd name="T36" fmla="*/ 373 w 667"/>
                <a:gd name="T37" fmla="*/ 26 h 373"/>
                <a:gd name="T38" fmla="*/ 448 w 667"/>
                <a:gd name="T39" fmla="*/ 87 h 373"/>
                <a:gd name="T40" fmla="*/ 307 w 667"/>
                <a:gd name="T41" fmla="*/ 106 h 373"/>
                <a:gd name="T42" fmla="*/ 53 w 667"/>
                <a:gd name="T43" fmla="*/ 133 h 373"/>
                <a:gd name="T44" fmla="*/ 505 w 667"/>
                <a:gd name="T45" fmla="*/ 133 h 373"/>
                <a:gd name="T46" fmla="*/ 632 w 667"/>
                <a:gd name="T47" fmla="*/ 178 h 373"/>
                <a:gd name="T48" fmla="*/ 640 w 667"/>
                <a:gd name="T49" fmla="*/ 266 h 373"/>
                <a:gd name="T50" fmla="*/ 599 w 667"/>
                <a:gd name="T51" fmla="*/ 280 h 373"/>
                <a:gd name="T52" fmla="*/ 441 w 667"/>
                <a:gd name="T53" fmla="*/ 280 h 373"/>
                <a:gd name="T54" fmla="*/ 147 w 667"/>
                <a:gd name="T55" fmla="*/ 213 h 373"/>
                <a:gd name="T56" fmla="*/ 40 w 667"/>
                <a:gd name="T57" fmla="*/ 280 h 373"/>
                <a:gd name="T58" fmla="*/ 27 w 667"/>
                <a:gd name="T59" fmla="*/ 160 h 373"/>
                <a:gd name="T60" fmla="*/ 53 w 667"/>
                <a:gd name="T61" fmla="*/ 133 h 373"/>
                <a:gd name="T62" fmla="*/ 200 w 667"/>
                <a:gd name="T63" fmla="*/ 293 h 373"/>
                <a:gd name="T64" fmla="*/ 93 w 667"/>
                <a:gd name="T65" fmla="*/ 293 h 373"/>
                <a:gd name="T66" fmla="*/ 520 w 667"/>
                <a:gd name="T67" fmla="*/ 240 h 373"/>
                <a:gd name="T68" fmla="*/ 520 w 667"/>
                <a:gd name="T69" fmla="*/ 346 h 373"/>
                <a:gd name="T70" fmla="*/ 520 w 667"/>
                <a:gd name="T71" fmla="*/ 24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7" h="373">
                  <a:moveTo>
                    <a:pt x="188" y="0"/>
                  </a:moveTo>
                  <a:cubicBezTo>
                    <a:pt x="172" y="0"/>
                    <a:pt x="160" y="10"/>
                    <a:pt x="151" y="21"/>
                  </a:cubicBezTo>
                  <a:cubicBezTo>
                    <a:pt x="142" y="33"/>
                    <a:pt x="134" y="47"/>
                    <a:pt x="127" y="60"/>
                  </a:cubicBezTo>
                  <a:cubicBezTo>
                    <a:pt x="120" y="73"/>
                    <a:pt x="112" y="85"/>
                    <a:pt x="104" y="94"/>
                  </a:cubicBezTo>
                  <a:cubicBezTo>
                    <a:pt x="96" y="102"/>
                    <a:pt x="89" y="106"/>
                    <a:pt x="80" y="106"/>
                  </a:cubicBezTo>
                  <a:lnTo>
                    <a:pt x="53" y="106"/>
                  </a:lnTo>
                  <a:cubicBezTo>
                    <a:pt x="40" y="106"/>
                    <a:pt x="27" y="109"/>
                    <a:pt x="16" y="119"/>
                  </a:cubicBezTo>
                  <a:cubicBezTo>
                    <a:pt x="6" y="128"/>
                    <a:pt x="0" y="142"/>
                    <a:pt x="0" y="160"/>
                  </a:cubicBezTo>
                  <a:lnTo>
                    <a:pt x="0" y="270"/>
                  </a:lnTo>
                  <a:cubicBezTo>
                    <a:pt x="0" y="281"/>
                    <a:pt x="5" y="291"/>
                    <a:pt x="13" y="297"/>
                  </a:cubicBezTo>
                  <a:cubicBezTo>
                    <a:pt x="21" y="303"/>
                    <a:pt x="30" y="306"/>
                    <a:pt x="40" y="306"/>
                  </a:cubicBezTo>
                  <a:lnTo>
                    <a:pt x="68" y="306"/>
                  </a:lnTo>
                  <a:cubicBezTo>
                    <a:pt x="74" y="344"/>
                    <a:pt x="107" y="373"/>
                    <a:pt x="147" y="373"/>
                  </a:cubicBezTo>
                  <a:cubicBezTo>
                    <a:pt x="186" y="373"/>
                    <a:pt x="219" y="344"/>
                    <a:pt x="225" y="306"/>
                  </a:cubicBezTo>
                  <a:lnTo>
                    <a:pt x="441" y="306"/>
                  </a:lnTo>
                  <a:cubicBezTo>
                    <a:pt x="448" y="344"/>
                    <a:pt x="480" y="373"/>
                    <a:pt x="520" y="373"/>
                  </a:cubicBezTo>
                  <a:cubicBezTo>
                    <a:pt x="559" y="373"/>
                    <a:pt x="592" y="344"/>
                    <a:pt x="599" y="306"/>
                  </a:cubicBezTo>
                  <a:lnTo>
                    <a:pt x="627" y="306"/>
                  </a:lnTo>
                  <a:cubicBezTo>
                    <a:pt x="649" y="306"/>
                    <a:pt x="667" y="288"/>
                    <a:pt x="667" y="266"/>
                  </a:cubicBezTo>
                  <a:lnTo>
                    <a:pt x="667" y="186"/>
                  </a:lnTo>
                  <a:cubicBezTo>
                    <a:pt x="667" y="173"/>
                    <a:pt x="658" y="164"/>
                    <a:pt x="648" y="156"/>
                  </a:cubicBezTo>
                  <a:cubicBezTo>
                    <a:pt x="638" y="149"/>
                    <a:pt x="625" y="142"/>
                    <a:pt x="610" y="136"/>
                  </a:cubicBezTo>
                  <a:cubicBezTo>
                    <a:pt x="581" y="124"/>
                    <a:pt x="544" y="114"/>
                    <a:pt x="511" y="107"/>
                  </a:cubicBezTo>
                  <a:cubicBezTo>
                    <a:pt x="510" y="107"/>
                    <a:pt x="510" y="107"/>
                    <a:pt x="509" y="107"/>
                  </a:cubicBezTo>
                  <a:cubicBezTo>
                    <a:pt x="509" y="107"/>
                    <a:pt x="501" y="102"/>
                    <a:pt x="494" y="95"/>
                  </a:cubicBezTo>
                  <a:cubicBezTo>
                    <a:pt x="486" y="88"/>
                    <a:pt x="477" y="79"/>
                    <a:pt x="468" y="69"/>
                  </a:cubicBezTo>
                  <a:cubicBezTo>
                    <a:pt x="457" y="57"/>
                    <a:pt x="446" y="43"/>
                    <a:pt x="436" y="30"/>
                  </a:cubicBezTo>
                  <a:cubicBezTo>
                    <a:pt x="423" y="17"/>
                    <a:pt x="404" y="0"/>
                    <a:pt x="373" y="0"/>
                  </a:cubicBezTo>
                  <a:lnTo>
                    <a:pt x="188" y="0"/>
                  </a:lnTo>
                  <a:close/>
                  <a:moveTo>
                    <a:pt x="188" y="26"/>
                  </a:moveTo>
                  <a:lnTo>
                    <a:pt x="280" y="26"/>
                  </a:lnTo>
                  <a:lnTo>
                    <a:pt x="280" y="106"/>
                  </a:lnTo>
                  <a:lnTo>
                    <a:pt x="129" y="106"/>
                  </a:lnTo>
                  <a:cubicBezTo>
                    <a:pt x="137" y="96"/>
                    <a:pt x="144" y="84"/>
                    <a:pt x="150" y="73"/>
                  </a:cubicBezTo>
                  <a:cubicBezTo>
                    <a:pt x="158" y="59"/>
                    <a:pt x="165" y="46"/>
                    <a:pt x="172" y="38"/>
                  </a:cubicBezTo>
                  <a:cubicBezTo>
                    <a:pt x="178" y="29"/>
                    <a:pt x="183" y="26"/>
                    <a:pt x="188" y="26"/>
                  </a:cubicBezTo>
                  <a:close/>
                  <a:moveTo>
                    <a:pt x="307" y="26"/>
                  </a:moveTo>
                  <a:lnTo>
                    <a:pt x="373" y="26"/>
                  </a:lnTo>
                  <a:cubicBezTo>
                    <a:pt x="395" y="26"/>
                    <a:pt x="404" y="36"/>
                    <a:pt x="417" y="49"/>
                  </a:cubicBezTo>
                  <a:cubicBezTo>
                    <a:pt x="418" y="50"/>
                    <a:pt x="431" y="67"/>
                    <a:pt x="448" y="87"/>
                  </a:cubicBezTo>
                  <a:cubicBezTo>
                    <a:pt x="454" y="93"/>
                    <a:pt x="460" y="100"/>
                    <a:pt x="467" y="106"/>
                  </a:cubicBezTo>
                  <a:lnTo>
                    <a:pt x="307" y="106"/>
                  </a:lnTo>
                  <a:lnTo>
                    <a:pt x="307" y="26"/>
                  </a:lnTo>
                  <a:close/>
                  <a:moveTo>
                    <a:pt x="53" y="133"/>
                  </a:moveTo>
                  <a:lnTo>
                    <a:pt x="80" y="133"/>
                  </a:lnTo>
                  <a:lnTo>
                    <a:pt x="505" y="133"/>
                  </a:lnTo>
                  <a:cubicBezTo>
                    <a:pt x="537" y="139"/>
                    <a:pt x="573" y="150"/>
                    <a:pt x="600" y="161"/>
                  </a:cubicBezTo>
                  <a:cubicBezTo>
                    <a:pt x="613" y="166"/>
                    <a:pt x="625" y="172"/>
                    <a:pt x="632" y="178"/>
                  </a:cubicBezTo>
                  <a:cubicBezTo>
                    <a:pt x="639" y="183"/>
                    <a:pt x="640" y="187"/>
                    <a:pt x="640" y="186"/>
                  </a:cubicBezTo>
                  <a:lnTo>
                    <a:pt x="640" y="266"/>
                  </a:lnTo>
                  <a:cubicBezTo>
                    <a:pt x="640" y="273"/>
                    <a:pt x="633" y="280"/>
                    <a:pt x="627" y="280"/>
                  </a:cubicBezTo>
                  <a:lnTo>
                    <a:pt x="599" y="280"/>
                  </a:lnTo>
                  <a:cubicBezTo>
                    <a:pt x="592" y="242"/>
                    <a:pt x="559" y="213"/>
                    <a:pt x="520" y="213"/>
                  </a:cubicBezTo>
                  <a:cubicBezTo>
                    <a:pt x="480" y="213"/>
                    <a:pt x="448" y="242"/>
                    <a:pt x="441" y="280"/>
                  </a:cubicBezTo>
                  <a:lnTo>
                    <a:pt x="225" y="280"/>
                  </a:lnTo>
                  <a:cubicBezTo>
                    <a:pt x="219" y="242"/>
                    <a:pt x="186" y="213"/>
                    <a:pt x="147" y="213"/>
                  </a:cubicBezTo>
                  <a:cubicBezTo>
                    <a:pt x="107" y="213"/>
                    <a:pt x="74" y="242"/>
                    <a:pt x="68" y="280"/>
                  </a:cubicBezTo>
                  <a:lnTo>
                    <a:pt x="40" y="280"/>
                  </a:lnTo>
                  <a:cubicBezTo>
                    <a:pt x="30" y="280"/>
                    <a:pt x="27" y="275"/>
                    <a:pt x="27" y="270"/>
                  </a:cubicBezTo>
                  <a:lnTo>
                    <a:pt x="27" y="160"/>
                  </a:lnTo>
                  <a:cubicBezTo>
                    <a:pt x="27" y="147"/>
                    <a:pt x="30" y="142"/>
                    <a:pt x="34" y="139"/>
                  </a:cubicBezTo>
                  <a:cubicBezTo>
                    <a:pt x="38" y="135"/>
                    <a:pt x="44" y="133"/>
                    <a:pt x="53" y="133"/>
                  </a:cubicBezTo>
                  <a:close/>
                  <a:moveTo>
                    <a:pt x="147" y="240"/>
                  </a:moveTo>
                  <a:cubicBezTo>
                    <a:pt x="176" y="240"/>
                    <a:pt x="200" y="263"/>
                    <a:pt x="200" y="293"/>
                  </a:cubicBezTo>
                  <a:cubicBezTo>
                    <a:pt x="200" y="323"/>
                    <a:pt x="176" y="346"/>
                    <a:pt x="147" y="346"/>
                  </a:cubicBezTo>
                  <a:cubicBezTo>
                    <a:pt x="117" y="346"/>
                    <a:pt x="93" y="323"/>
                    <a:pt x="93" y="293"/>
                  </a:cubicBezTo>
                  <a:cubicBezTo>
                    <a:pt x="93" y="263"/>
                    <a:pt x="117" y="240"/>
                    <a:pt x="147" y="240"/>
                  </a:cubicBezTo>
                  <a:close/>
                  <a:moveTo>
                    <a:pt x="520" y="240"/>
                  </a:moveTo>
                  <a:cubicBezTo>
                    <a:pt x="550" y="240"/>
                    <a:pt x="573" y="263"/>
                    <a:pt x="573" y="293"/>
                  </a:cubicBezTo>
                  <a:cubicBezTo>
                    <a:pt x="573" y="323"/>
                    <a:pt x="550" y="346"/>
                    <a:pt x="520" y="346"/>
                  </a:cubicBezTo>
                  <a:cubicBezTo>
                    <a:pt x="490" y="346"/>
                    <a:pt x="467" y="323"/>
                    <a:pt x="467" y="293"/>
                  </a:cubicBezTo>
                  <a:cubicBezTo>
                    <a:pt x="467" y="263"/>
                    <a:pt x="490" y="240"/>
                    <a:pt x="520" y="24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821050" y="5318601"/>
              <a:ext cx="219932" cy="169277"/>
              <a:chOff x="1073282" y="5688296"/>
              <a:chExt cx="219932" cy="169277"/>
            </a:xfrm>
          </p:grpSpPr>
          <p:sp>
            <p:nvSpPr>
              <p:cNvPr id="166" name="타원 165"/>
              <p:cNvSpPr/>
              <p:nvPr/>
            </p:nvSpPr>
            <p:spPr>
              <a:xfrm>
                <a:off x="1137460" y="5724963"/>
                <a:ext cx="88900" cy="8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073282" y="5688296"/>
                <a:ext cx="2199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0" name="Attachment"/>
            <p:cNvSpPr>
              <a:spLocks noChangeAspect="1"/>
            </p:cNvSpPr>
            <p:nvPr/>
          </p:nvSpPr>
          <p:spPr bwMode="auto">
            <a:xfrm>
              <a:off x="812296" y="4956409"/>
              <a:ext cx="126059" cy="116074"/>
            </a:xfrm>
            <a:custGeom>
              <a:avLst/>
              <a:gdLst>
                <a:gd name="T0" fmla="*/ 1064 w 1394"/>
                <a:gd name="T1" fmla="*/ 2 h 1257"/>
                <a:gd name="T2" fmla="*/ 1001 w 1394"/>
                <a:gd name="T3" fmla="*/ 14 h 1257"/>
                <a:gd name="T4" fmla="*/ 781 w 1394"/>
                <a:gd name="T5" fmla="*/ 172 h 1257"/>
                <a:gd name="T6" fmla="*/ 334 w 1394"/>
                <a:gd name="T7" fmla="*/ 620 h 1257"/>
                <a:gd name="T8" fmla="*/ 253 w 1394"/>
                <a:gd name="T9" fmla="*/ 767 h 1257"/>
                <a:gd name="T10" fmla="*/ 312 w 1394"/>
                <a:gd name="T11" fmla="*/ 939 h 1257"/>
                <a:gd name="T12" fmla="*/ 487 w 1394"/>
                <a:gd name="T13" fmla="*/ 995 h 1257"/>
                <a:gd name="T14" fmla="*/ 631 w 1394"/>
                <a:gd name="T15" fmla="*/ 917 h 1257"/>
                <a:gd name="T16" fmla="*/ 1122 w 1394"/>
                <a:gd name="T17" fmla="*/ 426 h 1257"/>
                <a:gd name="T18" fmla="*/ 1124 w 1394"/>
                <a:gd name="T19" fmla="*/ 348 h 1257"/>
                <a:gd name="T20" fmla="*/ 1046 w 1394"/>
                <a:gd name="T21" fmla="*/ 349 h 1257"/>
                <a:gd name="T22" fmla="*/ 554 w 1394"/>
                <a:gd name="T23" fmla="*/ 840 h 1257"/>
                <a:gd name="T24" fmla="*/ 468 w 1394"/>
                <a:gd name="T25" fmla="*/ 889 h 1257"/>
                <a:gd name="T26" fmla="*/ 389 w 1394"/>
                <a:gd name="T27" fmla="*/ 862 h 1257"/>
                <a:gd name="T28" fmla="*/ 360 w 1394"/>
                <a:gd name="T29" fmla="*/ 784 h 1257"/>
                <a:gd name="T30" fmla="*/ 411 w 1394"/>
                <a:gd name="T31" fmla="*/ 696 h 1257"/>
                <a:gd name="T32" fmla="*/ 858 w 1394"/>
                <a:gd name="T33" fmla="*/ 249 h 1257"/>
                <a:gd name="T34" fmla="*/ 1035 w 1394"/>
                <a:gd name="T35" fmla="*/ 117 h 1257"/>
                <a:gd name="T36" fmla="*/ 1178 w 1394"/>
                <a:gd name="T37" fmla="*/ 161 h 1257"/>
                <a:gd name="T38" fmla="*/ 1278 w 1394"/>
                <a:gd name="T39" fmla="*/ 281 h 1257"/>
                <a:gd name="T40" fmla="*/ 1272 w 1394"/>
                <a:gd name="T41" fmla="*/ 353 h 1257"/>
                <a:gd name="T42" fmla="*/ 1178 w 1394"/>
                <a:gd name="T43" fmla="*/ 481 h 1257"/>
                <a:gd name="T44" fmla="*/ 687 w 1394"/>
                <a:gd name="T45" fmla="*/ 972 h 1257"/>
                <a:gd name="T46" fmla="*/ 453 w 1394"/>
                <a:gd name="T47" fmla="*/ 1128 h 1257"/>
                <a:gd name="T48" fmla="*/ 230 w 1394"/>
                <a:gd name="T49" fmla="*/ 1039 h 1257"/>
                <a:gd name="T50" fmla="*/ 121 w 1394"/>
                <a:gd name="T51" fmla="*/ 781 h 1257"/>
                <a:gd name="T52" fmla="*/ 282 w 1394"/>
                <a:gd name="T53" fmla="*/ 498 h 1257"/>
                <a:gd name="T54" fmla="*/ 651 w 1394"/>
                <a:gd name="T55" fmla="*/ 151 h 1257"/>
                <a:gd name="T56" fmla="*/ 659 w 1394"/>
                <a:gd name="T57" fmla="*/ 71 h 1257"/>
                <a:gd name="T58" fmla="*/ 578 w 1394"/>
                <a:gd name="T59" fmla="*/ 71 h 1257"/>
                <a:gd name="T60" fmla="*/ 205 w 1394"/>
                <a:gd name="T61" fmla="*/ 421 h 1257"/>
                <a:gd name="T62" fmla="*/ 13 w 1394"/>
                <a:gd name="T63" fmla="*/ 770 h 1257"/>
                <a:gd name="T64" fmla="*/ 153 w 1394"/>
                <a:gd name="T65" fmla="*/ 1116 h 1257"/>
                <a:gd name="T66" fmla="*/ 476 w 1394"/>
                <a:gd name="T67" fmla="*/ 1234 h 1257"/>
                <a:gd name="T68" fmla="*/ 764 w 1394"/>
                <a:gd name="T69" fmla="*/ 1049 h 1257"/>
                <a:gd name="T70" fmla="*/ 1255 w 1394"/>
                <a:gd name="T71" fmla="*/ 558 h 1257"/>
                <a:gd name="T72" fmla="*/ 1373 w 1394"/>
                <a:gd name="T73" fmla="*/ 393 h 1257"/>
                <a:gd name="T74" fmla="*/ 1382 w 1394"/>
                <a:gd name="T75" fmla="*/ 249 h 1257"/>
                <a:gd name="T76" fmla="*/ 1255 w 1394"/>
                <a:gd name="T77" fmla="*/ 84 h 1257"/>
                <a:gd name="T78" fmla="*/ 1064 w 1394"/>
                <a:gd name="T79" fmla="*/ 2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94" h="1257">
                  <a:moveTo>
                    <a:pt x="1064" y="2"/>
                  </a:moveTo>
                  <a:cubicBezTo>
                    <a:pt x="1043" y="3"/>
                    <a:pt x="1021" y="7"/>
                    <a:pt x="1001" y="14"/>
                  </a:cubicBezTo>
                  <a:cubicBezTo>
                    <a:pt x="919" y="41"/>
                    <a:pt x="850" y="103"/>
                    <a:pt x="781" y="172"/>
                  </a:cubicBezTo>
                  <a:cubicBezTo>
                    <a:pt x="711" y="242"/>
                    <a:pt x="348" y="606"/>
                    <a:pt x="334" y="620"/>
                  </a:cubicBezTo>
                  <a:cubicBezTo>
                    <a:pt x="294" y="659"/>
                    <a:pt x="262" y="709"/>
                    <a:pt x="253" y="767"/>
                  </a:cubicBezTo>
                  <a:cubicBezTo>
                    <a:pt x="244" y="824"/>
                    <a:pt x="262" y="889"/>
                    <a:pt x="312" y="939"/>
                  </a:cubicBezTo>
                  <a:cubicBezTo>
                    <a:pt x="363" y="990"/>
                    <a:pt x="430" y="1006"/>
                    <a:pt x="487" y="995"/>
                  </a:cubicBezTo>
                  <a:cubicBezTo>
                    <a:pt x="545" y="985"/>
                    <a:pt x="594" y="954"/>
                    <a:pt x="631" y="917"/>
                  </a:cubicBezTo>
                  <a:lnTo>
                    <a:pt x="1122" y="426"/>
                  </a:lnTo>
                  <a:cubicBezTo>
                    <a:pt x="1144" y="406"/>
                    <a:pt x="1144" y="368"/>
                    <a:pt x="1124" y="348"/>
                  </a:cubicBezTo>
                  <a:cubicBezTo>
                    <a:pt x="1103" y="327"/>
                    <a:pt x="1066" y="328"/>
                    <a:pt x="1046" y="349"/>
                  </a:cubicBezTo>
                  <a:lnTo>
                    <a:pt x="554" y="840"/>
                  </a:lnTo>
                  <a:cubicBezTo>
                    <a:pt x="531" y="863"/>
                    <a:pt x="497" y="883"/>
                    <a:pt x="468" y="889"/>
                  </a:cubicBezTo>
                  <a:cubicBezTo>
                    <a:pt x="439" y="894"/>
                    <a:pt x="416" y="889"/>
                    <a:pt x="389" y="862"/>
                  </a:cubicBezTo>
                  <a:cubicBezTo>
                    <a:pt x="360" y="834"/>
                    <a:pt x="355" y="811"/>
                    <a:pt x="360" y="784"/>
                  </a:cubicBezTo>
                  <a:cubicBezTo>
                    <a:pt x="364" y="756"/>
                    <a:pt x="383" y="724"/>
                    <a:pt x="411" y="696"/>
                  </a:cubicBezTo>
                  <a:cubicBezTo>
                    <a:pt x="424" y="683"/>
                    <a:pt x="788" y="319"/>
                    <a:pt x="858" y="249"/>
                  </a:cubicBezTo>
                  <a:cubicBezTo>
                    <a:pt x="923" y="184"/>
                    <a:pt x="986" y="134"/>
                    <a:pt x="1035" y="117"/>
                  </a:cubicBezTo>
                  <a:cubicBezTo>
                    <a:pt x="1085" y="100"/>
                    <a:pt x="1121" y="104"/>
                    <a:pt x="1178" y="161"/>
                  </a:cubicBezTo>
                  <a:cubicBezTo>
                    <a:pt x="1221" y="204"/>
                    <a:pt x="1266" y="242"/>
                    <a:pt x="1278" y="281"/>
                  </a:cubicBezTo>
                  <a:cubicBezTo>
                    <a:pt x="1284" y="300"/>
                    <a:pt x="1284" y="321"/>
                    <a:pt x="1272" y="353"/>
                  </a:cubicBezTo>
                  <a:cubicBezTo>
                    <a:pt x="1259" y="385"/>
                    <a:pt x="1231" y="428"/>
                    <a:pt x="1178" y="481"/>
                  </a:cubicBezTo>
                  <a:cubicBezTo>
                    <a:pt x="953" y="706"/>
                    <a:pt x="781" y="878"/>
                    <a:pt x="687" y="972"/>
                  </a:cubicBezTo>
                  <a:cubicBezTo>
                    <a:pt x="603" y="1056"/>
                    <a:pt x="523" y="1113"/>
                    <a:pt x="453" y="1128"/>
                  </a:cubicBezTo>
                  <a:cubicBezTo>
                    <a:pt x="383" y="1144"/>
                    <a:pt x="317" y="1127"/>
                    <a:pt x="230" y="1039"/>
                  </a:cubicBezTo>
                  <a:cubicBezTo>
                    <a:pt x="143" y="952"/>
                    <a:pt x="112" y="869"/>
                    <a:pt x="121" y="781"/>
                  </a:cubicBezTo>
                  <a:cubicBezTo>
                    <a:pt x="131" y="693"/>
                    <a:pt x="183" y="596"/>
                    <a:pt x="282" y="498"/>
                  </a:cubicBezTo>
                  <a:cubicBezTo>
                    <a:pt x="401" y="379"/>
                    <a:pt x="651" y="151"/>
                    <a:pt x="651" y="151"/>
                  </a:cubicBezTo>
                  <a:cubicBezTo>
                    <a:pt x="675" y="133"/>
                    <a:pt x="679" y="94"/>
                    <a:pt x="659" y="71"/>
                  </a:cubicBezTo>
                  <a:cubicBezTo>
                    <a:pt x="639" y="49"/>
                    <a:pt x="599" y="49"/>
                    <a:pt x="578" y="71"/>
                  </a:cubicBezTo>
                  <a:cubicBezTo>
                    <a:pt x="578" y="71"/>
                    <a:pt x="329" y="297"/>
                    <a:pt x="205" y="421"/>
                  </a:cubicBezTo>
                  <a:cubicBezTo>
                    <a:pt x="95" y="531"/>
                    <a:pt x="26" y="648"/>
                    <a:pt x="13" y="770"/>
                  </a:cubicBezTo>
                  <a:cubicBezTo>
                    <a:pt x="0" y="891"/>
                    <a:pt x="49" y="1012"/>
                    <a:pt x="153" y="1116"/>
                  </a:cubicBezTo>
                  <a:cubicBezTo>
                    <a:pt x="257" y="1220"/>
                    <a:pt x="370" y="1257"/>
                    <a:pt x="476" y="1234"/>
                  </a:cubicBezTo>
                  <a:cubicBezTo>
                    <a:pt x="582" y="1211"/>
                    <a:pt x="674" y="1139"/>
                    <a:pt x="764" y="1049"/>
                  </a:cubicBezTo>
                  <a:cubicBezTo>
                    <a:pt x="857" y="955"/>
                    <a:pt x="1030" y="783"/>
                    <a:pt x="1255" y="558"/>
                  </a:cubicBezTo>
                  <a:cubicBezTo>
                    <a:pt x="1314" y="498"/>
                    <a:pt x="1353" y="444"/>
                    <a:pt x="1373" y="393"/>
                  </a:cubicBezTo>
                  <a:cubicBezTo>
                    <a:pt x="1393" y="341"/>
                    <a:pt x="1394" y="291"/>
                    <a:pt x="1382" y="249"/>
                  </a:cubicBezTo>
                  <a:cubicBezTo>
                    <a:pt x="1356" y="165"/>
                    <a:pt x="1289" y="118"/>
                    <a:pt x="1255" y="84"/>
                  </a:cubicBezTo>
                  <a:cubicBezTo>
                    <a:pt x="1197" y="26"/>
                    <a:pt x="1129" y="0"/>
                    <a:pt x="1064" y="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816165" y="4898215"/>
              <a:ext cx="219932" cy="169277"/>
              <a:chOff x="1073282" y="5688296"/>
              <a:chExt cx="219932" cy="169277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1137460" y="5724963"/>
                <a:ext cx="88900" cy="8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073282" y="5688296"/>
                <a:ext cx="2199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>
              <a:off x="753481" y="5112414"/>
              <a:ext cx="7394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746664" y="5336407"/>
              <a:ext cx="74627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56825" y="2447997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내차팔기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6825" y="2801348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시세조회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3481" y="3123752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홈서비스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755993" y="3456026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오토옥션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574475" y="2026746"/>
            <a:ext cx="7631018" cy="3626276"/>
            <a:chOff x="505811" y="3750933"/>
            <a:chExt cx="3991083" cy="1088848"/>
          </a:xfrm>
        </p:grpSpPr>
        <p:grpSp>
          <p:nvGrpSpPr>
            <p:cNvPr id="71" name="그룹 70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직선 연결선 71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3114312" y="2482857"/>
            <a:ext cx="4561692" cy="13696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홈서비스 타이틀</a:t>
            </a:r>
            <a:endParaRPr lang="en-US" altLang="ko-KR" sz="105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spc="-150" dirty="0" smtClean="0">
                <a:solidFill>
                  <a:schemeClr val="bg1"/>
                </a:solidFill>
              </a:rPr>
              <a:t>현대오토벨 홈서비스 </a:t>
            </a:r>
            <a:r>
              <a:rPr lang="ko-KR" altLang="en-US" sz="1050" spc="-150" dirty="0">
                <a:solidFill>
                  <a:schemeClr val="bg1"/>
                </a:solidFill>
              </a:rPr>
              <a:t>서브 카피 홈서비스 서브 </a:t>
            </a:r>
            <a:r>
              <a:rPr lang="ko-KR" altLang="en-US" sz="1050" spc="-150" dirty="0" smtClean="0">
                <a:solidFill>
                  <a:schemeClr val="bg1"/>
                </a:solidFill>
              </a:rPr>
              <a:t>카피 </a:t>
            </a:r>
            <a:r>
              <a:rPr lang="ko-KR" altLang="en-US" sz="1050" spc="-150" dirty="0">
                <a:solidFill>
                  <a:schemeClr val="bg1"/>
                </a:solidFill>
              </a:rPr>
              <a:t>홈서비스 서브 </a:t>
            </a:r>
            <a:r>
              <a:rPr lang="ko-KR" altLang="en-US" sz="1050" spc="-150" dirty="0" smtClean="0">
                <a:solidFill>
                  <a:schemeClr val="bg1"/>
                </a:solidFill>
              </a:rPr>
              <a:t>카피 </a:t>
            </a:r>
            <a:r>
              <a:rPr lang="ko-KR" altLang="en-US" sz="1050" spc="-150" dirty="0">
                <a:solidFill>
                  <a:schemeClr val="bg1"/>
                </a:solidFill>
              </a:rPr>
              <a:t>홈서비스 </a:t>
            </a:r>
            <a:r>
              <a:rPr lang="ko-KR" altLang="en-US" sz="1050" spc="-150" dirty="0" smtClean="0">
                <a:solidFill>
                  <a:schemeClr val="bg1"/>
                </a:solidFill>
              </a:rPr>
              <a:t>서브</a:t>
            </a:r>
            <a:endParaRPr lang="en-US" altLang="ko-KR" sz="1050" spc="-150" dirty="0" smtClean="0">
              <a:solidFill>
                <a:schemeClr val="bg1"/>
              </a:solidFill>
            </a:endParaRPr>
          </a:p>
          <a:p>
            <a:pPr algn="ctr"/>
            <a:endParaRPr lang="en-US" altLang="ko-KR" sz="1050" spc="-150" dirty="0">
              <a:solidFill>
                <a:schemeClr val="bg1"/>
              </a:solidFill>
            </a:endParaRPr>
          </a:p>
          <a:p>
            <a:pPr algn="ctr"/>
            <a:endParaRPr lang="en-US" altLang="ko-KR" sz="105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spc="-150" dirty="0" smtClean="0">
                <a:solidFill>
                  <a:schemeClr val="bg1"/>
                </a:solidFill>
              </a:rPr>
              <a:t>소개 내용</a:t>
            </a:r>
            <a:endParaRPr lang="en-US" altLang="ko-KR" sz="105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spc="-150" dirty="0" smtClean="0">
                <a:solidFill>
                  <a:schemeClr val="bg1"/>
                </a:solidFill>
              </a:rPr>
              <a:t>소개내용</a:t>
            </a:r>
            <a:endParaRPr lang="en-US" altLang="ko-KR" sz="1050" spc="-15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spc="-150" dirty="0" smtClean="0">
                <a:solidFill>
                  <a:schemeClr val="bg1"/>
                </a:solidFill>
              </a:rPr>
              <a:t>소개내용</a:t>
            </a:r>
            <a:endParaRPr lang="en-US" altLang="ko-KR" sz="1050" spc="-15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04290" y="5133541"/>
            <a:ext cx="1057275" cy="2877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150" dirty="0" smtClean="0"/>
              <a:t>자세히보기</a:t>
            </a:r>
            <a:endParaRPr lang="ko-KR" altLang="en-US" sz="900" spc="-150" dirty="0"/>
          </a:p>
        </p:txBody>
      </p:sp>
      <p:sp>
        <p:nvSpPr>
          <p:cNvPr id="92" name="직사각형 91"/>
          <p:cNvSpPr/>
          <p:nvPr/>
        </p:nvSpPr>
        <p:spPr>
          <a:xfrm>
            <a:off x="4856510" y="5096143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668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사이트 접속시 첫 화면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2019.08.07</a:t>
            </a:r>
            <a:endParaRPr lang="ko-KR" altLang="en-US" dirty="0"/>
          </a:p>
        </p:txBody>
      </p:sp>
      <p:grpSp>
        <p:nvGrpSpPr>
          <p:cNvPr id="120" name="그룹 119"/>
          <p:cNvGrpSpPr/>
          <p:nvPr/>
        </p:nvGrpSpPr>
        <p:grpSpPr>
          <a:xfrm>
            <a:off x="651619" y="5682736"/>
            <a:ext cx="8558748" cy="1523184"/>
            <a:chOff x="425787" y="4942897"/>
            <a:chExt cx="9023012" cy="1523184"/>
          </a:xfrm>
        </p:grpSpPr>
        <p:pic>
          <p:nvPicPr>
            <p:cNvPr id="121" name="그림 120"/>
            <p:cNvPicPr>
              <a:picLocks noChangeAspect="1"/>
            </p:cNvPicPr>
            <p:nvPr/>
          </p:nvPicPr>
          <p:blipFill rotWithShape="1">
            <a:blip r:embed="rId3"/>
            <a:srcRect l="3848" b="16085"/>
            <a:stretch/>
          </p:blipFill>
          <p:spPr>
            <a:xfrm>
              <a:off x="427895" y="5634169"/>
              <a:ext cx="9020904" cy="831912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1886594" y="5827321"/>
              <a:ext cx="401973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pc="-150" dirty="0">
                  <a:solidFill>
                    <a:schemeClr val="bg1"/>
                  </a:solidFill>
                  <a:latin typeface="+mn-ea"/>
                </a:rPr>
                <a:t>현대글로비스㈜ 서울특별시 강남구 테헤란로 </a:t>
              </a:r>
              <a:r>
                <a:rPr lang="en-US" altLang="ko-KR" sz="900" spc="-150" dirty="0">
                  <a:solidFill>
                    <a:schemeClr val="bg1"/>
                  </a:solidFill>
                  <a:latin typeface="+mn-ea"/>
                </a:rPr>
                <a:t>301 </a:t>
              </a:r>
              <a:r>
                <a:rPr lang="ko-KR" altLang="en-US" sz="900" spc="-150" dirty="0">
                  <a:solidFill>
                    <a:schemeClr val="bg1"/>
                  </a:solidFill>
                  <a:latin typeface="+mn-ea"/>
                </a:rPr>
                <a:t>사업자등록번호 </a:t>
              </a:r>
              <a:r>
                <a:rPr lang="en-US" altLang="ko-KR" sz="900" spc="-150" dirty="0">
                  <a:solidFill>
                    <a:schemeClr val="bg1"/>
                  </a:solidFill>
                  <a:latin typeface="+mn-ea"/>
                </a:rPr>
                <a:t>: 106-81-97118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bg1"/>
                  </a:solidFill>
                  <a:latin typeface="+mn-ea"/>
                </a:rPr>
                <a:t>COPYRIGHT (C) HYUNDAI GLOVIS CO., LTD. ALL RIGHTS RESERVED.</a:t>
              </a:r>
              <a:endParaRPr lang="ko-KR" alt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25787" y="5315193"/>
              <a:ext cx="9020904" cy="310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5955" y="5736214"/>
              <a:ext cx="981075" cy="386903"/>
            </a:xfrm>
            <a:prstGeom prst="rect">
              <a:avLst/>
            </a:prstGeom>
          </p:spPr>
        </p:pic>
        <p:sp>
          <p:nvSpPr>
            <p:cNvPr id="129" name="직사각형 128"/>
            <p:cNvSpPr/>
            <p:nvPr/>
          </p:nvSpPr>
          <p:spPr>
            <a:xfrm>
              <a:off x="427895" y="4942897"/>
              <a:ext cx="9018796" cy="363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890142" y="5019800"/>
              <a:ext cx="3354125" cy="230832"/>
              <a:chOff x="5731116" y="5019800"/>
              <a:chExt cx="3354125" cy="230832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5731116" y="5027494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rgbClr val="FF0000"/>
                    </a:solidFill>
                  </a:rPr>
                  <a:t>공지</a:t>
                </a:r>
                <a:endParaRPr lang="ko-KR" altLang="en-US" sz="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120968" y="5019800"/>
                <a:ext cx="29642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상품용차량의 수출업체 명의이전 의무사항 삭제 안내 </a:t>
                </a:r>
                <a:endParaRPr lang="ko-KR" altLang="en-US" sz="900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5367410" y="5366882"/>
              <a:ext cx="4080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회사소개</a:t>
              </a:r>
              <a:r>
                <a:rPr lang="en-US" altLang="ko-KR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제휴문의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이용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환불약관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개인정보처리방침     </a:t>
              </a:r>
              <a:r>
                <a: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|     </a:t>
              </a:r>
              <a:r>
                <a:rPr lang="ko-KR" altLang="en-US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영상정보처리방침</a:t>
              </a:r>
            </a:p>
            <a:p>
              <a:endParaRPr lang="ko-KR" altLang="en-US" sz="9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57016"/>
              </p:ext>
            </p:extLst>
          </p:nvPr>
        </p:nvGraphicFramePr>
        <p:xfrm>
          <a:off x="9546248" y="1094899"/>
          <a:ext cx="2227381" cy="275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2019101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오토옥션 메인으로 페이지이동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630401" y="1112670"/>
            <a:ext cx="8579966" cy="4571277"/>
            <a:chOff x="630401" y="1112670"/>
            <a:chExt cx="8579966" cy="4571277"/>
          </a:xfrm>
        </p:grpSpPr>
        <p:sp>
          <p:nvSpPr>
            <p:cNvPr id="7" name="직사각형 6"/>
            <p:cNvSpPr/>
            <p:nvPr/>
          </p:nvSpPr>
          <p:spPr>
            <a:xfrm>
              <a:off x="651618" y="1588987"/>
              <a:ext cx="930330" cy="442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01" y="1112670"/>
              <a:ext cx="1258115" cy="376855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057202" y="1271344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로그인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30408" y="1268539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회원가입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095697" y="1271344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고객센터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51618" y="2026764"/>
              <a:ext cx="930330" cy="36571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1618" y="3434398"/>
              <a:ext cx="930330" cy="2617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6825" y="2125593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내차사기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02257" y="1732821"/>
              <a:ext cx="868287" cy="338554"/>
              <a:chOff x="780135" y="1803029"/>
              <a:chExt cx="732129" cy="338554"/>
            </a:xfrm>
          </p:grpSpPr>
          <p:sp>
            <p:nvSpPr>
              <p:cNvPr id="86" name="Align Justify"/>
              <p:cNvSpPr>
                <a:spLocks noChangeAspect="1" noEditPoints="1"/>
              </p:cNvSpPr>
              <p:nvPr/>
            </p:nvSpPr>
            <p:spPr bwMode="auto">
              <a:xfrm>
                <a:off x="780135" y="1851658"/>
                <a:ext cx="128759" cy="109824"/>
              </a:xfrm>
              <a:custGeom>
                <a:avLst/>
                <a:gdLst>
                  <a:gd name="T0" fmla="*/ 0 w 1411"/>
                  <a:gd name="T1" fmla="*/ 0 h 1194"/>
                  <a:gd name="T2" fmla="*/ 0 w 1411"/>
                  <a:gd name="T3" fmla="*/ 108 h 1194"/>
                  <a:gd name="T4" fmla="*/ 1411 w 1411"/>
                  <a:gd name="T5" fmla="*/ 108 h 1194"/>
                  <a:gd name="T6" fmla="*/ 1411 w 1411"/>
                  <a:gd name="T7" fmla="*/ 0 h 1194"/>
                  <a:gd name="T8" fmla="*/ 0 w 1411"/>
                  <a:gd name="T9" fmla="*/ 0 h 1194"/>
                  <a:gd name="T10" fmla="*/ 0 w 1411"/>
                  <a:gd name="T11" fmla="*/ 271 h 1194"/>
                  <a:gd name="T12" fmla="*/ 0 w 1411"/>
                  <a:gd name="T13" fmla="*/ 380 h 1194"/>
                  <a:gd name="T14" fmla="*/ 1411 w 1411"/>
                  <a:gd name="T15" fmla="*/ 380 h 1194"/>
                  <a:gd name="T16" fmla="*/ 1411 w 1411"/>
                  <a:gd name="T17" fmla="*/ 271 h 1194"/>
                  <a:gd name="T18" fmla="*/ 0 w 1411"/>
                  <a:gd name="T19" fmla="*/ 271 h 1194"/>
                  <a:gd name="T20" fmla="*/ 0 w 1411"/>
                  <a:gd name="T21" fmla="*/ 542 h 1194"/>
                  <a:gd name="T22" fmla="*/ 0 w 1411"/>
                  <a:gd name="T23" fmla="*/ 651 h 1194"/>
                  <a:gd name="T24" fmla="*/ 1411 w 1411"/>
                  <a:gd name="T25" fmla="*/ 651 h 1194"/>
                  <a:gd name="T26" fmla="*/ 1411 w 1411"/>
                  <a:gd name="T27" fmla="*/ 542 h 1194"/>
                  <a:gd name="T28" fmla="*/ 0 w 1411"/>
                  <a:gd name="T29" fmla="*/ 542 h 1194"/>
                  <a:gd name="T30" fmla="*/ 0 w 1411"/>
                  <a:gd name="T31" fmla="*/ 814 h 1194"/>
                  <a:gd name="T32" fmla="*/ 0 w 1411"/>
                  <a:gd name="T33" fmla="*/ 922 h 1194"/>
                  <a:gd name="T34" fmla="*/ 1411 w 1411"/>
                  <a:gd name="T35" fmla="*/ 922 h 1194"/>
                  <a:gd name="T36" fmla="*/ 1411 w 1411"/>
                  <a:gd name="T37" fmla="*/ 814 h 1194"/>
                  <a:gd name="T38" fmla="*/ 0 w 1411"/>
                  <a:gd name="T39" fmla="*/ 814 h 1194"/>
                  <a:gd name="T40" fmla="*/ 0 w 1411"/>
                  <a:gd name="T41" fmla="*/ 1085 h 1194"/>
                  <a:gd name="T42" fmla="*/ 0 w 1411"/>
                  <a:gd name="T43" fmla="*/ 1194 h 1194"/>
                  <a:gd name="T44" fmla="*/ 1411 w 1411"/>
                  <a:gd name="T45" fmla="*/ 1194 h 1194"/>
                  <a:gd name="T46" fmla="*/ 1411 w 1411"/>
                  <a:gd name="T47" fmla="*/ 1085 h 1194"/>
                  <a:gd name="T48" fmla="*/ 0 w 1411"/>
                  <a:gd name="T49" fmla="*/ 1085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1" h="1194">
                    <a:moveTo>
                      <a:pt x="0" y="0"/>
                    </a:moveTo>
                    <a:lnTo>
                      <a:pt x="0" y="108"/>
                    </a:lnTo>
                    <a:lnTo>
                      <a:pt x="1411" y="108"/>
                    </a:lnTo>
                    <a:lnTo>
                      <a:pt x="1411" y="0"/>
                    </a:lnTo>
                    <a:lnTo>
                      <a:pt x="0" y="0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1411" y="380"/>
                    </a:lnTo>
                    <a:lnTo>
                      <a:pt x="1411" y="271"/>
                    </a:lnTo>
                    <a:lnTo>
                      <a:pt x="0" y="271"/>
                    </a:lnTo>
                    <a:close/>
                    <a:moveTo>
                      <a:pt x="0" y="542"/>
                    </a:moveTo>
                    <a:lnTo>
                      <a:pt x="0" y="651"/>
                    </a:lnTo>
                    <a:lnTo>
                      <a:pt x="1411" y="651"/>
                    </a:lnTo>
                    <a:lnTo>
                      <a:pt x="1411" y="542"/>
                    </a:lnTo>
                    <a:lnTo>
                      <a:pt x="0" y="542"/>
                    </a:lnTo>
                    <a:close/>
                    <a:moveTo>
                      <a:pt x="0" y="814"/>
                    </a:moveTo>
                    <a:lnTo>
                      <a:pt x="0" y="922"/>
                    </a:lnTo>
                    <a:lnTo>
                      <a:pt x="1411" y="922"/>
                    </a:lnTo>
                    <a:lnTo>
                      <a:pt x="1411" y="814"/>
                    </a:lnTo>
                    <a:lnTo>
                      <a:pt x="0" y="814"/>
                    </a:lnTo>
                    <a:close/>
                    <a:moveTo>
                      <a:pt x="0" y="1085"/>
                    </a:moveTo>
                    <a:lnTo>
                      <a:pt x="0" y="1194"/>
                    </a:lnTo>
                    <a:lnTo>
                      <a:pt x="1411" y="1194"/>
                    </a:lnTo>
                    <a:lnTo>
                      <a:pt x="1411" y="1085"/>
                    </a:lnTo>
                    <a:lnTo>
                      <a:pt x="0" y="1085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spc="-15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7279" y="1803029"/>
                <a:ext cx="664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spc="-150" dirty="0"/>
                  <a:t>카테고리 전체</a:t>
                </a: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1585012" y="1595656"/>
              <a:ext cx="7625355" cy="4426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3298313" y="1681489"/>
              <a:ext cx="2214166" cy="287630"/>
              <a:chOff x="2902181" y="1951085"/>
              <a:chExt cx="2214166" cy="306471"/>
            </a:xfrm>
          </p:grpSpPr>
          <p:sp>
            <p:nvSpPr>
              <p:cNvPr id="117" name="사각형: 둥근 모서리 4">
                <a:extLst>
                  <a:ext uri="{FF2B5EF4-FFF2-40B4-BE49-F238E27FC236}">
                    <a16:creationId xmlns="" xmlns:a16="http://schemas.microsoft.com/office/drawing/2014/main" id="{8D4F60CC-7FFD-4913-8908-8B5505553704}"/>
                  </a:ext>
                </a:extLst>
              </p:cNvPr>
              <p:cNvSpPr/>
              <p:nvPr/>
            </p:nvSpPr>
            <p:spPr>
              <a:xfrm>
                <a:off x="2902181" y="1951085"/>
                <a:ext cx="2214166" cy="306471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="" xmlns:a16="http://schemas.microsoft.com/office/drawing/2014/main" id="{4B66EF68-805B-4FCC-B6C9-77AC5970B039}"/>
                  </a:ext>
                </a:extLst>
              </p:cNvPr>
              <p:cNvSpPr txBox="1"/>
              <p:nvPr/>
            </p:nvSpPr>
            <p:spPr>
              <a:xfrm>
                <a:off x="2938234" y="1992326"/>
                <a:ext cx="2014742" cy="22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그랜저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HG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9" name="Search">
                <a:extLst>
                  <a:ext uri="{FF2B5EF4-FFF2-40B4-BE49-F238E27FC236}">
                    <a16:creationId xmlns="" xmlns:a16="http://schemas.microsoft.com/office/drawing/2014/main" id="{CC378ABF-36C0-454B-AA22-A784CEF570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869156" y="2018352"/>
                <a:ext cx="167640" cy="171450"/>
              </a:xfrm>
              <a:custGeom>
                <a:avLst/>
                <a:gdLst>
                  <a:gd name="T0" fmla="*/ 227 w 572"/>
                  <a:gd name="T1" fmla="*/ 0 h 585"/>
                  <a:gd name="T2" fmla="*/ 0 w 572"/>
                  <a:gd name="T3" fmla="*/ 227 h 585"/>
                  <a:gd name="T4" fmla="*/ 227 w 572"/>
                  <a:gd name="T5" fmla="*/ 453 h 585"/>
                  <a:gd name="T6" fmla="*/ 359 w 572"/>
                  <a:gd name="T7" fmla="*/ 410 h 585"/>
                  <a:gd name="T8" fmla="*/ 535 w 572"/>
                  <a:gd name="T9" fmla="*/ 585 h 585"/>
                  <a:gd name="T10" fmla="*/ 572 w 572"/>
                  <a:gd name="T11" fmla="*/ 548 h 585"/>
                  <a:gd name="T12" fmla="*/ 399 w 572"/>
                  <a:gd name="T13" fmla="*/ 374 h 585"/>
                  <a:gd name="T14" fmla="*/ 454 w 572"/>
                  <a:gd name="T15" fmla="*/ 227 h 585"/>
                  <a:gd name="T16" fmla="*/ 227 w 572"/>
                  <a:gd name="T17" fmla="*/ 0 h 585"/>
                  <a:gd name="T18" fmla="*/ 227 w 572"/>
                  <a:gd name="T19" fmla="*/ 27 h 585"/>
                  <a:gd name="T20" fmla="*/ 427 w 572"/>
                  <a:gd name="T21" fmla="*/ 227 h 585"/>
                  <a:gd name="T22" fmla="*/ 227 w 572"/>
                  <a:gd name="T23" fmla="*/ 427 h 585"/>
                  <a:gd name="T24" fmla="*/ 27 w 572"/>
                  <a:gd name="T25" fmla="*/ 227 h 585"/>
                  <a:gd name="T26" fmla="*/ 227 w 572"/>
                  <a:gd name="T27" fmla="*/ 2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2" h="585">
                    <a:moveTo>
                      <a:pt x="227" y="0"/>
                    </a:moveTo>
                    <a:cubicBezTo>
                      <a:pt x="102" y="0"/>
                      <a:pt x="0" y="102"/>
                      <a:pt x="0" y="227"/>
                    </a:cubicBezTo>
                    <a:cubicBezTo>
                      <a:pt x="0" y="352"/>
                      <a:pt x="102" y="453"/>
                      <a:pt x="227" y="453"/>
                    </a:cubicBezTo>
                    <a:cubicBezTo>
                      <a:pt x="276" y="453"/>
                      <a:pt x="322" y="437"/>
                      <a:pt x="359" y="410"/>
                    </a:cubicBezTo>
                    <a:lnTo>
                      <a:pt x="535" y="585"/>
                    </a:lnTo>
                    <a:lnTo>
                      <a:pt x="572" y="548"/>
                    </a:lnTo>
                    <a:lnTo>
                      <a:pt x="399" y="374"/>
                    </a:lnTo>
                    <a:cubicBezTo>
                      <a:pt x="433" y="335"/>
                      <a:pt x="454" y="283"/>
                      <a:pt x="454" y="227"/>
                    </a:cubicBezTo>
                    <a:cubicBezTo>
                      <a:pt x="454" y="102"/>
                      <a:pt x="352" y="0"/>
                      <a:pt x="227" y="0"/>
                    </a:cubicBezTo>
                    <a:close/>
                    <a:moveTo>
                      <a:pt x="227" y="27"/>
                    </a:moveTo>
                    <a:cubicBezTo>
                      <a:pt x="338" y="27"/>
                      <a:pt x="427" y="116"/>
                      <a:pt x="427" y="227"/>
                    </a:cubicBezTo>
                    <a:cubicBezTo>
                      <a:pt x="427" y="337"/>
                      <a:pt x="338" y="427"/>
                      <a:pt x="227" y="427"/>
                    </a:cubicBezTo>
                    <a:cubicBezTo>
                      <a:pt x="116" y="427"/>
                      <a:pt x="27" y="337"/>
                      <a:pt x="27" y="227"/>
                    </a:cubicBezTo>
                    <a:cubicBezTo>
                      <a:pt x="27" y="116"/>
                      <a:pt x="116" y="27"/>
                      <a:pt x="227" y="27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592763" y="1720992"/>
              <a:ext cx="1817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/>
                <a:t>현대오토벨에서 내차를 찾아보세요</a:t>
              </a:r>
              <a:r>
                <a:rPr lang="en-US" altLang="ko-KR" sz="900" spc="-150" dirty="0"/>
                <a:t>.</a:t>
              </a:r>
              <a:endParaRPr lang="ko-KR" altLang="en-US" sz="900" spc="-150" dirty="0"/>
            </a:p>
          </p:txBody>
        </p:sp>
        <p:sp>
          <p:nvSpPr>
            <p:cNvPr id="141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8175913" y="1725747"/>
              <a:ext cx="840446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팰리세이드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42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7455424" y="1714242"/>
              <a:ext cx="651189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캠핑용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43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6621094" y="1717246"/>
              <a:ext cx="753209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내차견적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69409" y="1262028"/>
              <a:ext cx="434734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이벤트</a:t>
              </a:r>
              <a:endParaRPr lang="ko-KR" altLang="en-US" sz="800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07559" y="5339629"/>
              <a:ext cx="5373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최근본차량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10038" y="4912359"/>
              <a:ext cx="4796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찜한 차량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07647" y="5112414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관심차량비교</a:t>
              </a:r>
            </a:p>
          </p:txBody>
        </p:sp>
        <p:sp>
          <p:nvSpPr>
            <p:cNvPr id="162" name="Area Chart"/>
            <p:cNvSpPr>
              <a:spLocks noChangeAspect="1" noEditPoints="1"/>
            </p:cNvSpPr>
            <p:nvPr/>
          </p:nvSpPr>
          <p:spPr bwMode="auto">
            <a:xfrm>
              <a:off x="814100" y="5156816"/>
              <a:ext cx="107532" cy="106478"/>
            </a:xfrm>
            <a:custGeom>
              <a:avLst/>
              <a:gdLst>
                <a:gd name="T0" fmla="*/ 1411 w 1411"/>
                <a:gd name="T1" fmla="*/ 0 h 1396"/>
                <a:gd name="T2" fmla="*/ 1014 w 1411"/>
                <a:gd name="T3" fmla="*/ 468 h 1396"/>
                <a:gd name="T4" fmla="*/ 639 w 1411"/>
                <a:gd name="T5" fmla="*/ 360 h 1396"/>
                <a:gd name="T6" fmla="*/ 259 w 1411"/>
                <a:gd name="T7" fmla="*/ 631 h 1396"/>
                <a:gd name="T8" fmla="*/ 0 w 1411"/>
                <a:gd name="T9" fmla="*/ 565 h 1396"/>
                <a:gd name="T10" fmla="*/ 0 w 1411"/>
                <a:gd name="T11" fmla="*/ 1396 h 1396"/>
                <a:gd name="T12" fmla="*/ 1411 w 1411"/>
                <a:gd name="T13" fmla="*/ 1396 h 1396"/>
                <a:gd name="T14" fmla="*/ 1411 w 1411"/>
                <a:gd name="T15" fmla="*/ 0 h 1396"/>
                <a:gd name="T16" fmla="*/ 778 w 1411"/>
                <a:gd name="T17" fmla="*/ 702 h 1396"/>
                <a:gd name="T18" fmla="*/ 829 w 1411"/>
                <a:gd name="T19" fmla="*/ 724 h 1396"/>
                <a:gd name="T20" fmla="*/ 1150 w 1411"/>
                <a:gd name="T21" fmla="*/ 864 h 1396"/>
                <a:gd name="T22" fmla="*/ 1151 w 1411"/>
                <a:gd name="T23" fmla="*/ 864 h 1396"/>
                <a:gd name="T24" fmla="*/ 1179 w 1411"/>
                <a:gd name="T25" fmla="*/ 838 h 1396"/>
                <a:gd name="T26" fmla="*/ 1302 w 1411"/>
                <a:gd name="T27" fmla="*/ 714 h 1396"/>
                <a:gd name="T28" fmla="*/ 1302 w 1411"/>
                <a:gd name="T29" fmla="*/ 1288 h 1396"/>
                <a:gd name="T30" fmla="*/ 108 w 1411"/>
                <a:gd name="T31" fmla="*/ 1288 h 1396"/>
                <a:gd name="T32" fmla="*/ 108 w 1411"/>
                <a:gd name="T33" fmla="*/ 977 h 1396"/>
                <a:gd name="T34" fmla="*/ 475 w 1411"/>
                <a:gd name="T35" fmla="*/ 1069 h 1396"/>
                <a:gd name="T36" fmla="*/ 510 w 1411"/>
                <a:gd name="T37" fmla="*/ 1077 h 1396"/>
                <a:gd name="T38" fmla="*/ 532 w 1411"/>
                <a:gd name="T39" fmla="*/ 1048 h 1396"/>
                <a:gd name="T40" fmla="*/ 778 w 1411"/>
                <a:gd name="T41" fmla="*/ 702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1" h="1396">
                  <a:moveTo>
                    <a:pt x="1411" y="0"/>
                  </a:moveTo>
                  <a:lnTo>
                    <a:pt x="1014" y="468"/>
                  </a:lnTo>
                  <a:lnTo>
                    <a:pt x="639" y="360"/>
                  </a:lnTo>
                  <a:lnTo>
                    <a:pt x="259" y="631"/>
                  </a:lnTo>
                  <a:lnTo>
                    <a:pt x="0" y="565"/>
                  </a:lnTo>
                  <a:lnTo>
                    <a:pt x="0" y="1396"/>
                  </a:lnTo>
                  <a:lnTo>
                    <a:pt x="1411" y="1396"/>
                  </a:lnTo>
                  <a:lnTo>
                    <a:pt x="1411" y="0"/>
                  </a:lnTo>
                  <a:close/>
                  <a:moveTo>
                    <a:pt x="778" y="702"/>
                  </a:moveTo>
                  <a:lnTo>
                    <a:pt x="829" y="724"/>
                  </a:lnTo>
                  <a:lnTo>
                    <a:pt x="1150" y="864"/>
                  </a:lnTo>
                  <a:lnTo>
                    <a:pt x="1151" y="864"/>
                  </a:lnTo>
                  <a:lnTo>
                    <a:pt x="1179" y="838"/>
                  </a:lnTo>
                  <a:lnTo>
                    <a:pt x="1302" y="714"/>
                  </a:lnTo>
                  <a:lnTo>
                    <a:pt x="1302" y="1288"/>
                  </a:lnTo>
                  <a:lnTo>
                    <a:pt x="108" y="1288"/>
                  </a:lnTo>
                  <a:lnTo>
                    <a:pt x="108" y="977"/>
                  </a:lnTo>
                  <a:lnTo>
                    <a:pt x="475" y="1069"/>
                  </a:lnTo>
                  <a:lnTo>
                    <a:pt x="510" y="1077"/>
                  </a:lnTo>
                  <a:lnTo>
                    <a:pt x="532" y="1048"/>
                  </a:lnTo>
                  <a:lnTo>
                    <a:pt x="778" y="70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Car"/>
            <p:cNvSpPr>
              <a:spLocks noChangeAspect="1" noEditPoints="1"/>
            </p:cNvSpPr>
            <p:nvPr/>
          </p:nvSpPr>
          <p:spPr bwMode="auto">
            <a:xfrm>
              <a:off x="784879" y="5406346"/>
              <a:ext cx="163513" cy="90488"/>
            </a:xfrm>
            <a:custGeom>
              <a:avLst/>
              <a:gdLst>
                <a:gd name="T0" fmla="*/ 151 w 667"/>
                <a:gd name="T1" fmla="*/ 21 h 373"/>
                <a:gd name="T2" fmla="*/ 104 w 667"/>
                <a:gd name="T3" fmla="*/ 94 h 373"/>
                <a:gd name="T4" fmla="*/ 53 w 667"/>
                <a:gd name="T5" fmla="*/ 106 h 373"/>
                <a:gd name="T6" fmla="*/ 0 w 667"/>
                <a:gd name="T7" fmla="*/ 160 h 373"/>
                <a:gd name="T8" fmla="*/ 13 w 667"/>
                <a:gd name="T9" fmla="*/ 297 h 373"/>
                <a:gd name="T10" fmla="*/ 68 w 667"/>
                <a:gd name="T11" fmla="*/ 306 h 373"/>
                <a:gd name="T12" fmla="*/ 225 w 667"/>
                <a:gd name="T13" fmla="*/ 306 h 373"/>
                <a:gd name="T14" fmla="*/ 520 w 667"/>
                <a:gd name="T15" fmla="*/ 373 h 373"/>
                <a:gd name="T16" fmla="*/ 627 w 667"/>
                <a:gd name="T17" fmla="*/ 306 h 373"/>
                <a:gd name="T18" fmla="*/ 667 w 667"/>
                <a:gd name="T19" fmla="*/ 186 h 373"/>
                <a:gd name="T20" fmla="*/ 610 w 667"/>
                <a:gd name="T21" fmla="*/ 136 h 373"/>
                <a:gd name="T22" fmla="*/ 509 w 667"/>
                <a:gd name="T23" fmla="*/ 107 h 373"/>
                <a:gd name="T24" fmla="*/ 468 w 667"/>
                <a:gd name="T25" fmla="*/ 69 h 373"/>
                <a:gd name="T26" fmla="*/ 373 w 667"/>
                <a:gd name="T27" fmla="*/ 0 h 373"/>
                <a:gd name="T28" fmla="*/ 188 w 667"/>
                <a:gd name="T29" fmla="*/ 26 h 373"/>
                <a:gd name="T30" fmla="*/ 280 w 667"/>
                <a:gd name="T31" fmla="*/ 106 h 373"/>
                <a:gd name="T32" fmla="*/ 150 w 667"/>
                <a:gd name="T33" fmla="*/ 73 h 373"/>
                <a:gd name="T34" fmla="*/ 188 w 667"/>
                <a:gd name="T35" fmla="*/ 26 h 373"/>
                <a:gd name="T36" fmla="*/ 373 w 667"/>
                <a:gd name="T37" fmla="*/ 26 h 373"/>
                <a:gd name="T38" fmla="*/ 448 w 667"/>
                <a:gd name="T39" fmla="*/ 87 h 373"/>
                <a:gd name="T40" fmla="*/ 307 w 667"/>
                <a:gd name="T41" fmla="*/ 106 h 373"/>
                <a:gd name="T42" fmla="*/ 53 w 667"/>
                <a:gd name="T43" fmla="*/ 133 h 373"/>
                <a:gd name="T44" fmla="*/ 505 w 667"/>
                <a:gd name="T45" fmla="*/ 133 h 373"/>
                <a:gd name="T46" fmla="*/ 632 w 667"/>
                <a:gd name="T47" fmla="*/ 178 h 373"/>
                <a:gd name="T48" fmla="*/ 640 w 667"/>
                <a:gd name="T49" fmla="*/ 266 h 373"/>
                <a:gd name="T50" fmla="*/ 599 w 667"/>
                <a:gd name="T51" fmla="*/ 280 h 373"/>
                <a:gd name="T52" fmla="*/ 441 w 667"/>
                <a:gd name="T53" fmla="*/ 280 h 373"/>
                <a:gd name="T54" fmla="*/ 147 w 667"/>
                <a:gd name="T55" fmla="*/ 213 h 373"/>
                <a:gd name="T56" fmla="*/ 40 w 667"/>
                <a:gd name="T57" fmla="*/ 280 h 373"/>
                <a:gd name="T58" fmla="*/ 27 w 667"/>
                <a:gd name="T59" fmla="*/ 160 h 373"/>
                <a:gd name="T60" fmla="*/ 53 w 667"/>
                <a:gd name="T61" fmla="*/ 133 h 373"/>
                <a:gd name="T62" fmla="*/ 200 w 667"/>
                <a:gd name="T63" fmla="*/ 293 h 373"/>
                <a:gd name="T64" fmla="*/ 93 w 667"/>
                <a:gd name="T65" fmla="*/ 293 h 373"/>
                <a:gd name="T66" fmla="*/ 520 w 667"/>
                <a:gd name="T67" fmla="*/ 240 h 373"/>
                <a:gd name="T68" fmla="*/ 520 w 667"/>
                <a:gd name="T69" fmla="*/ 346 h 373"/>
                <a:gd name="T70" fmla="*/ 520 w 667"/>
                <a:gd name="T71" fmla="*/ 24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7" h="373">
                  <a:moveTo>
                    <a:pt x="188" y="0"/>
                  </a:moveTo>
                  <a:cubicBezTo>
                    <a:pt x="172" y="0"/>
                    <a:pt x="160" y="10"/>
                    <a:pt x="151" y="21"/>
                  </a:cubicBezTo>
                  <a:cubicBezTo>
                    <a:pt x="142" y="33"/>
                    <a:pt x="134" y="47"/>
                    <a:pt x="127" y="60"/>
                  </a:cubicBezTo>
                  <a:cubicBezTo>
                    <a:pt x="120" y="73"/>
                    <a:pt x="112" y="85"/>
                    <a:pt x="104" y="94"/>
                  </a:cubicBezTo>
                  <a:cubicBezTo>
                    <a:pt x="96" y="102"/>
                    <a:pt x="89" y="106"/>
                    <a:pt x="80" y="106"/>
                  </a:cubicBezTo>
                  <a:lnTo>
                    <a:pt x="53" y="106"/>
                  </a:lnTo>
                  <a:cubicBezTo>
                    <a:pt x="40" y="106"/>
                    <a:pt x="27" y="109"/>
                    <a:pt x="16" y="119"/>
                  </a:cubicBezTo>
                  <a:cubicBezTo>
                    <a:pt x="6" y="128"/>
                    <a:pt x="0" y="142"/>
                    <a:pt x="0" y="160"/>
                  </a:cubicBezTo>
                  <a:lnTo>
                    <a:pt x="0" y="270"/>
                  </a:lnTo>
                  <a:cubicBezTo>
                    <a:pt x="0" y="281"/>
                    <a:pt x="5" y="291"/>
                    <a:pt x="13" y="297"/>
                  </a:cubicBezTo>
                  <a:cubicBezTo>
                    <a:pt x="21" y="303"/>
                    <a:pt x="30" y="306"/>
                    <a:pt x="40" y="306"/>
                  </a:cubicBezTo>
                  <a:lnTo>
                    <a:pt x="68" y="306"/>
                  </a:lnTo>
                  <a:cubicBezTo>
                    <a:pt x="74" y="344"/>
                    <a:pt x="107" y="373"/>
                    <a:pt x="147" y="373"/>
                  </a:cubicBezTo>
                  <a:cubicBezTo>
                    <a:pt x="186" y="373"/>
                    <a:pt x="219" y="344"/>
                    <a:pt x="225" y="306"/>
                  </a:cubicBezTo>
                  <a:lnTo>
                    <a:pt x="441" y="306"/>
                  </a:lnTo>
                  <a:cubicBezTo>
                    <a:pt x="448" y="344"/>
                    <a:pt x="480" y="373"/>
                    <a:pt x="520" y="373"/>
                  </a:cubicBezTo>
                  <a:cubicBezTo>
                    <a:pt x="559" y="373"/>
                    <a:pt x="592" y="344"/>
                    <a:pt x="599" y="306"/>
                  </a:cubicBezTo>
                  <a:lnTo>
                    <a:pt x="627" y="306"/>
                  </a:lnTo>
                  <a:cubicBezTo>
                    <a:pt x="649" y="306"/>
                    <a:pt x="667" y="288"/>
                    <a:pt x="667" y="266"/>
                  </a:cubicBezTo>
                  <a:lnTo>
                    <a:pt x="667" y="186"/>
                  </a:lnTo>
                  <a:cubicBezTo>
                    <a:pt x="667" y="173"/>
                    <a:pt x="658" y="164"/>
                    <a:pt x="648" y="156"/>
                  </a:cubicBezTo>
                  <a:cubicBezTo>
                    <a:pt x="638" y="149"/>
                    <a:pt x="625" y="142"/>
                    <a:pt x="610" y="136"/>
                  </a:cubicBezTo>
                  <a:cubicBezTo>
                    <a:pt x="581" y="124"/>
                    <a:pt x="544" y="114"/>
                    <a:pt x="511" y="107"/>
                  </a:cubicBezTo>
                  <a:cubicBezTo>
                    <a:pt x="510" y="107"/>
                    <a:pt x="510" y="107"/>
                    <a:pt x="509" y="107"/>
                  </a:cubicBezTo>
                  <a:cubicBezTo>
                    <a:pt x="509" y="107"/>
                    <a:pt x="501" y="102"/>
                    <a:pt x="494" y="95"/>
                  </a:cubicBezTo>
                  <a:cubicBezTo>
                    <a:pt x="486" y="88"/>
                    <a:pt x="477" y="79"/>
                    <a:pt x="468" y="69"/>
                  </a:cubicBezTo>
                  <a:cubicBezTo>
                    <a:pt x="457" y="57"/>
                    <a:pt x="446" y="43"/>
                    <a:pt x="436" y="30"/>
                  </a:cubicBezTo>
                  <a:cubicBezTo>
                    <a:pt x="423" y="17"/>
                    <a:pt x="404" y="0"/>
                    <a:pt x="373" y="0"/>
                  </a:cubicBezTo>
                  <a:lnTo>
                    <a:pt x="188" y="0"/>
                  </a:lnTo>
                  <a:close/>
                  <a:moveTo>
                    <a:pt x="188" y="26"/>
                  </a:moveTo>
                  <a:lnTo>
                    <a:pt x="280" y="26"/>
                  </a:lnTo>
                  <a:lnTo>
                    <a:pt x="280" y="106"/>
                  </a:lnTo>
                  <a:lnTo>
                    <a:pt x="129" y="106"/>
                  </a:lnTo>
                  <a:cubicBezTo>
                    <a:pt x="137" y="96"/>
                    <a:pt x="144" y="84"/>
                    <a:pt x="150" y="73"/>
                  </a:cubicBezTo>
                  <a:cubicBezTo>
                    <a:pt x="158" y="59"/>
                    <a:pt x="165" y="46"/>
                    <a:pt x="172" y="38"/>
                  </a:cubicBezTo>
                  <a:cubicBezTo>
                    <a:pt x="178" y="29"/>
                    <a:pt x="183" y="26"/>
                    <a:pt x="188" y="26"/>
                  </a:cubicBezTo>
                  <a:close/>
                  <a:moveTo>
                    <a:pt x="307" y="26"/>
                  </a:moveTo>
                  <a:lnTo>
                    <a:pt x="373" y="26"/>
                  </a:lnTo>
                  <a:cubicBezTo>
                    <a:pt x="395" y="26"/>
                    <a:pt x="404" y="36"/>
                    <a:pt x="417" y="49"/>
                  </a:cubicBezTo>
                  <a:cubicBezTo>
                    <a:pt x="418" y="50"/>
                    <a:pt x="431" y="67"/>
                    <a:pt x="448" y="87"/>
                  </a:cubicBezTo>
                  <a:cubicBezTo>
                    <a:pt x="454" y="93"/>
                    <a:pt x="460" y="100"/>
                    <a:pt x="467" y="106"/>
                  </a:cubicBezTo>
                  <a:lnTo>
                    <a:pt x="307" y="106"/>
                  </a:lnTo>
                  <a:lnTo>
                    <a:pt x="307" y="26"/>
                  </a:lnTo>
                  <a:close/>
                  <a:moveTo>
                    <a:pt x="53" y="133"/>
                  </a:moveTo>
                  <a:lnTo>
                    <a:pt x="80" y="133"/>
                  </a:lnTo>
                  <a:lnTo>
                    <a:pt x="505" y="133"/>
                  </a:lnTo>
                  <a:cubicBezTo>
                    <a:pt x="537" y="139"/>
                    <a:pt x="573" y="150"/>
                    <a:pt x="600" y="161"/>
                  </a:cubicBezTo>
                  <a:cubicBezTo>
                    <a:pt x="613" y="166"/>
                    <a:pt x="625" y="172"/>
                    <a:pt x="632" y="178"/>
                  </a:cubicBezTo>
                  <a:cubicBezTo>
                    <a:pt x="639" y="183"/>
                    <a:pt x="640" y="187"/>
                    <a:pt x="640" y="186"/>
                  </a:cubicBezTo>
                  <a:lnTo>
                    <a:pt x="640" y="266"/>
                  </a:lnTo>
                  <a:cubicBezTo>
                    <a:pt x="640" y="273"/>
                    <a:pt x="633" y="280"/>
                    <a:pt x="627" y="280"/>
                  </a:cubicBezTo>
                  <a:lnTo>
                    <a:pt x="599" y="280"/>
                  </a:lnTo>
                  <a:cubicBezTo>
                    <a:pt x="592" y="242"/>
                    <a:pt x="559" y="213"/>
                    <a:pt x="520" y="213"/>
                  </a:cubicBezTo>
                  <a:cubicBezTo>
                    <a:pt x="480" y="213"/>
                    <a:pt x="448" y="242"/>
                    <a:pt x="441" y="280"/>
                  </a:cubicBezTo>
                  <a:lnTo>
                    <a:pt x="225" y="280"/>
                  </a:lnTo>
                  <a:cubicBezTo>
                    <a:pt x="219" y="242"/>
                    <a:pt x="186" y="213"/>
                    <a:pt x="147" y="213"/>
                  </a:cubicBezTo>
                  <a:cubicBezTo>
                    <a:pt x="107" y="213"/>
                    <a:pt x="74" y="242"/>
                    <a:pt x="68" y="280"/>
                  </a:cubicBezTo>
                  <a:lnTo>
                    <a:pt x="40" y="280"/>
                  </a:lnTo>
                  <a:cubicBezTo>
                    <a:pt x="30" y="280"/>
                    <a:pt x="27" y="275"/>
                    <a:pt x="27" y="270"/>
                  </a:cubicBezTo>
                  <a:lnTo>
                    <a:pt x="27" y="160"/>
                  </a:lnTo>
                  <a:cubicBezTo>
                    <a:pt x="27" y="147"/>
                    <a:pt x="30" y="142"/>
                    <a:pt x="34" y="139"/>
                  </a:cubicBezTo>
                  <a:cubicBezTo>
                    <a:pt x="38" y="135"/>
                    <a:pt x="44" y="133"/>
                    <a:pt x="53" y="133"/>
                  </a:cubicBezTo>
                  <a:close/>
                  <a:moveTo>
                    <a:pt x="147" y="240"/>
                  </a:moveTo>
                  <a:cubicBezTo>
                    <a:pt x="176" y="240"/>
                    <a:pt x="200" y="263"/>
                    <a:pt x="200" y="293"/>
                  </a:cubicBezTo>
                  <a:cubicBezTo>
                    <a:pt x="200" y="323"/>
                    <a:pt x="176" y="346"/>
                    <a:pt x="147" y="346"/>
                  </a:cubicBezTo>
                  <a:cubicBezTo>
                    <a:pt x="117" y="346"/>
                    <a:pt x="93" y="323"/>
                    <a:pt x="93" y="293"/>
                  </a:cubicBezTo>
                  <a:cubicBezTo>
                    <a:pt x="93" y="263"/>
                    <a:pt x="117" y="240"/>
                    <a:pt x="147" y="240"/>
                  </a:cubicBezTo>
                  <a:close/>
                  <a:moveTo>
                    <a:pt x="520" y="240"/>
                  </a:moveTo>
                  <a:cubicBezTo>
                    <a:pt x="550" y="240"/>
                    <a:pt x="573" y="263"/>
                    <a:pt x="573" y="293"/>
                  </a:cubicBezTo>
                  <a:cubicBezTo>
                    <a:pt x="573" y="323"/>
                    <a:pt x="550" y="346"/>
                    <a:pt x="520" y="346"/>
                  </a:cubicBezTo>
                  <a:cubicBezTo>
                    <a:pt x="490" y="346"/>
                    <a:pt x="467" y="323"/>
                    <a:pt x="467" y="293"/>
                  </a:cubicBezTo>
                  <a:cubicBezTo>
                    <a:pt x="467" y="263"/>
                    <a:pt x="490" y="240"/>
                    <a:pt x="520" y="24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821050" y="5318601"/>
              <a:ext cx="219932" cy="169277"/>
              <a:chOff x="1073282" y="5688296"/>
              <a:chExt cx="219932" cy="169277"/>
            </a:xfrm>
          </p:grpSpPr>
          <p:sp>
            <p:nvSpPr>
              <p:cNvPr id="166" name="타원 165"/>
              <p:cNvSpPr/>
              <p:nvPr/>
            </p:nvSpPr>
            <p:spPr>
              <a:xfrm>
                <a:off x="1137460" y="5724963"/>
                <a:ext cx="88900" cy="8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073282" y="5688296"/>
                <a:ext cx="2199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0" name="Attachment"/>
            <p:cNvSpPr>
              <a:spLocks noChangeAspect="1"/>
            </p:cNvSpPr>
            <p:nvPr/>
          </p:nvSpPr>
          <p:spPr bwMode="auto">
            <a:xfrm>
              <a:off x="812296" y="4956409"/>
              <a:ext cx="126059" cy="116074"/>
            </a:xfrm>
            <a:custGeom>
              <a:avLst/>
              <a:gdLst>
                <a:gd name="T0" fmla="*/ 1064 w 1394"/>
                <a:gd name="T1" fmla="*/ 2 h 1257"/>
                <a:gd name="T2" fmla="*/ 1001 w 1394"/>
                <a:gd name="T3" fmla="*/ 14 h 1257"/>
                <a:gd name="T4" fmla="*/ 781 w 1394"/>
                <a:gd name="T5" fmla="*/ 172 h 1257"/>
                <a:gd name="T6" fmla="*/ 334 w 1394"/>
                <a:gd name="T7" fmla="*/ 620 h 1257"/>
                <a:gd name="T8" fmla="*/ 253 w 1394"/>
                <a:gd name="T9" fmla="*/ 767 h 1257"/>
                <a:gd name="T10" fmla="*/ 312 w 1394"/>
                <a:gd name="T11" fmla="*/ 939 h 1257"/>
                <a:gd name="T12" fmla="*/ 487 w 1394"/>
                <a:gd name="T13" fmla="*/ 995 h 1257"/>
                <a:gd name="T14" fmla="*/ 631 w 1394"/>
                <a:gd name="T15" fmla="*/ 917 h 1257"/>
                <a:gd name="T16" fmla="*/ 1122 w 1394"/>
                <a:gd name="T17" fmla="*/ 426 h 1257"/>
                <a:gd name="T18" fmla="*/ 1124 w 1394"/>
                <a:gd name="T19" fmla="*/ 348 h 1257"/>
                <a:gd name="T20" fmla="*/ 1046 w 1394"/>
                <a:gd name="T21" fmla="*/ 349 h 1257"/>
                <a:gd name="T22" fmla="*/ 554 w 1394"/>
                <a:gd name="T23" fmla="*/ 840 h 1257"/>
                <a:gd name="T24" fmla="*/ 468 w 1394"/>
                <a:gd name="T25" fmla="*/ 889 h 1257"/>
                <a:gd name="T26" fmla="*/ 389 w 1394"/>
                <a:gd name="T27" fmla="*/ 862 h 1257"/>
                <a:gd name="T28" fmla="*/ 360 w 1394"/>
                <a:gd name="T29" fmla="*/ 784 h 1257"/>
                <a:gd name="T30" fmla="*/ 411 w 1394"/>
                <a:gd name="T31" fmla="*/ 696 h 1257"/>
                <a:gd name="T32" fmla="*/ 858 w 1394"/>
                <a:gd name="T33" fmla="*/ 249 h 1257"/>
                <a:gd name="T34" fmla="*/ 1035 w 1394"/>
                <a:gd name="T35" fmla="*/ 117 h 1257"/>
                <a:gd name="T36" fmla="*/ 1178 w 1394"/>
                <a:gd name="T37" fmla="*/ 161 h 1257"/>
                <a:gd name="T38" fmla="*/ 1278 w 1394"/>
                <a:gd name="T39" fmla="*/ 281 h 1257"/>
                <a:gd name="T40" fmla="*/ 1272 w 1394"/>
                <a:gd name="T41" fmla="*/ 353 h 1257"/>
                <a:gd name="T42" fmla="*/ 1178 w 1394"/>
                <a:gd name="T43" fmla="*/ 481 h 1257"/>
                <a:gd name="T44" fmla="*/ 687 w 1394"/>
                <a:gd name="T45" fmla="*/ 972 h 1257"/>
                <a:gd name="T46" fmla="*/ 453 w 1394"/>
                <a:gd name="T47" fmla="*/ 1128 h 1257"/>
                <a:gd name="T48" fmla="*/ 230 w 1394"/>
                <a:gd name="T49" fmla="*/ 1039 h 1257"/>
                <a:gd name="T50" fmla="*/ 121 w 1394"/>
                <a:gd name="T51" fmla="*/ 781 h 1257"/>
                <a:gd name="T52" fmla="*/ 282 w 1394"/>
                <a:gd name="T53" fmla="*/ 498 h 1257"/>
                <a:gd name="T54" fmla="*/ 651 w 1394"/>
                <a:gd name="T55" fmla="*/ 151 h 1257"/>
                <a:gd name="T56" fmla="*/ 659 w 1394"/>
                <a:gd name="T57" fmla="*/ 71 h 1257"/>
                <a:gd name="T58" fmla="*/ 578 w 1394"/>
                <a:gd name="T59" fmla="*/ 71 h 1257"/>
                <a:gd name="T60" fmla="*/ 205 w 1394"/>
                <a:gd name="T61" fmla="*/ 421 h 1257"/>
                <a:gd name="T62" fmla="*/ 13 w 1394"/>
                <a:gd name="T63" fmla="*/ 770 h 1257"/>
                <a:gd name="T64" fmla="*/ 153 w 1394"/>
                <a:gd name="T65" fmla="*/ 1116 h 1257"/>
                <a:gd name="T66" fmla="*/ 476 w 1394"/>
                <a:gd name="T67" fmla="*/ 1234 h 1257"/>
                <a:gd name="T68" fmla="*/ 764 w 1394"/>
                <a:gd name="T69" fmla="*/ 1049 h 1257"/>
                <a:gd name="T70" fmla="*/ 1255 w 1394"/>
                <a:gd name="T71" fmla="*/ 558 h 1257"/>
                <a:gd name="T72" fmla="*/ 1373 w 1394"/>
                <a:gd name="T73" fmla="*/ 393 h 1257"/>
                <a:gd name="T74" fmla="*/ 1382 w 1394"/>
                <a:gd name="T75" fmla="*/ 249 h 1257"/>
                <a:gd name="T76" fmla="*/ 1255 w 1394"/>
                <a:gd name="T77" fmla="*/ 84 h 1257"/>
                <a:gd name="T78" fmla="*/ 1064 w 1394"/>
                <a:gd name="T79" fmla="*/ 2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94" h="1257">
                  <a:moveTo>
                    <a:pt x="1064" y="2"/>
                  </a:moveTo>
                  <a:cubicBezTo>
                    <a:pt x="1043" y="3"/>
                    <a:pt x="1021" y="7"/>
                    <a:pt x="1001" y="14"/>
                  </a:cubicBezTo>
                  <a:cubicBezTo>
                    <a:pt x="919" y="41"/>
                    <a:pt x="850" y="103"/>
                    <a:pt x="781" y="172"/>
                  </a:cubicBezTo>
                  <a:cubicBezTo>
                    <a:pt x="711" y="242"/>
                    <a:pt x="348" y="606"/>
                    <a:pt x="334" y="620"/>
                  </a:cubicBezTo>
                  <a:cubicBezTo>
                    <a:pt x="294" y="659"/>
                    <a:pt x="262" y="709"/>
                    <a:pt x="253" y="767"/>
                  </a:cubicBezTo>
                  <a:cubicBezTo>
                    <a:pt x="244" y="824"/>
                    <a:pt x="262" y="889"/>
                    <a:pt x="312" y="939"/>
                  </a:cubicBezTo>
                  <a:cubicBezTo>
                    <a:pt x="363" y="990"/>
                    <a:pt x="430" y="1006"/>
                    <a:pt x="487" y="995"/>
                  </a:cubicBezTo>
                  <a:cubicBezTo>
                    <a:pt x="545" y="985"/>
                    <a:pt x="594" y="954"/>
                    <a:pt x="631" y="917"/>
                  </a:cubicBezTo>
                  <a:lnTo>
                    <a:pt x="1122" y="426"/>
                  </a:lnTo>
                  <a:cubicBezTo>
                    <a:pt x="1144" y="406"/>
                    <a:pt x="1144" y="368"/>
                    <a:pt x="1124" y="348"/>
                  </a:cubicBezTo>
                  <a:cubicBezTo>
                    <a:pt x="1103" y="327"/>
                    <a:pt x="1066" y="328"/>
                    <a:pt x="1046" y="349"/>
                  </a:cubicBezTo>
                  <a:lnTo>
                    <a:pt x="554" y="840"/>
                  </a:lnTo>
                  <a:cubicBezTo>
                    <a:pt x="531" y="863"/>
                    <a:pt x="497" y="883"/>
                    <a:pt x="468" y="889"/>
                  </a:cubicBezTo>
                  <a:cubicBezTo>
                    <a:pt x="439" y="894"/>
                    <a:pt x="416" y="889"/>
                    <a:pt x="389" y="862"/>
                  </a:cubicBezTo>
                  <a:cubicBezTo>
                    <a:pt x="360" y="834"/>
                    <a:pt x="355" y="811"/>
                    <a:pt x="360" y="784"/>
                  </a:cubicBezTo>
                  <a:cubicBezTo>
                    <a:pt x="364" y="756"/>
                    <a:pt x="383" y="724"/>
                    <a:pt x="411" y="696"/>
                  </a:cubicBezTo>
                  <a:cubicBezTo>
                    <a:pt x="424" y="683"/>
                    <a:pt x="788" y="319"/>
                    <a:pt x="858" y="249"/>
                  </a:cubicBezTo>
                  <a:cubicBezTo>
                    <a:pt x="923" y="184"/>
                    <a:pt x="986" y="134"/>
                    <a:pt x="1035" y="117"/>
                  </a:cubicBezTo>
                  <a:cubicBezTo>
                    <a:pt x="1085" y="100"/>
                    <a:pt x="1121" y="104"/>
                    <a:pt x="1178" y="161"/>
                  </a:cubicBezTo>
                  <a:cubicBezTo>
                    <a:pt x="1221" y="204"/>
                    <a:pt x="1266" y="242"/>
                    <a:pt x="1278" y="281"/>
                  </a:cubicBezTo>
                  <a:cubicBezTo>
                    <a:pt x="1284" y="300"/>
                    <a:pt x="1284" y="321"/>
                    <a:pt x="1272" y="353"/>
                  </a:cubicBezTo>
                  <a:cubicBezTo>
                    <a:pt x="1259" y="385"/>
                    <a:pt x="1231" y="428"/>
                    <a:pt x="1178" y="481"/>
                  </a:cubicBezTo>
                  <a:cubicBezTo>
                    <a:pt x="953" y="706"/>
                    <a:pt x="781" y="878"/>
                    <a:pt x="687" y="972"/>
                  </a:cubicBezTo>
                  <a:cubicBezTo>
                    <a:pt x="603" y="1056"/>
                    <a:pt x="523" y="1113"/>
                    <a:pt x="453" y="1128"/>
                  </a:cubicBezTo>
                  <a:cubicBezTo>
                    <a:pt x="383" y="1144"/>
                    <a:pt x="317" y="1127"/>
                    <a:pt x="230" y="1039"/>
                  </a:cubicBezTo>
                  <a:cubicBezTo>
                    <a:pt x="143" y="952"/>
                    <a:pt x="112" y="869"/>
                    <a:pt x="121" y="781"/>
                  </a:cubicBezTo>
                  <a:cubicBezTo>
                    <a:pt x="131" y="693"/>
                    <a:pt x="183" y="596"/>
                    <a:pt x="282" y="498"/>
                  </a:cubicBezTo>
                  <a:cubicBezTo>
                    <a:pt x="401" y="379"/>
                    <a:pt x="651" y="151"/>
                    <a:pt x="651" y="151"/>
                  </a:cubicBezTo>
                  <a:cubicBezTo>
                    <a:pt x="675" y="133"/>
                    <a:pt x="679" y="94"/>
                    <a:pt x="659" y="71"/>
                  </a:cubicBezTo>
                  <a:cubicBezTo>
                    <a:pt x="639" y="49"/>
                    <a:pt x="599" y="49"/>
                    <a:pt x="578" y="71"/>
                  </a:cubicBezTo>
                  <a:cubicBezTo>
                    <a:pt x="578" y="71"/>
                    <a:pt x="329" y="297"/>
                    <a:pt x="205" y="421"/>
                  </a:cubicBezTo>
                  <a:cubicBezTo>
                    <a:pt x="95" y="531"/>
                    <a:pt x="26" y="648"/>
                    <a:pt x="13" y="770"/>
                  </a:cubicBezTo>
                  <a:cubicBezTo>
                    <a:pt x="0" y="891"/>
                    <a:pt x="49" y="1012"/>
                    <a:pt x="153" y="1116"/>
                  </a:cubicBezTo>
                  <a:cubicBezTo>
                    <a:pt x="257" y="1220"/>
                    <a:pt x="370" y="1257"/>
                    <a:pt x="476" y="1234"/>
                  </a:cubicBezTo>
                  <a:cubicBezTo>
                    <a:pt x="582" y="1211"/>
                    <a:pt x="674" y="1139"/>
                    <a:pt x="764" y="1049"/>
                  </a:cubicBezTo>
                  <a:cubicBezTo>
                    <a:pt x="857" y="955"/>
                    <a:pt x="1030" y="783"/>
                    <a:pt x="1255" y="558"/>
                  </a:cubicBezTo>
                  <a:cubicBezTo>
                    <a:pt x="1314" y="498"/>
                    <a:pt x="1353" y="444"/>
                    <a:pt x="1373" y="393"/>
                  </a:cubicBezTo>
                  <a:cubicBezTo>
                    <a:pt x="1393" y="341"/>
                    <a:pt x="1394" y="291"/>
                    <a:pt x="1382" y="249"/>
                  </a:cubicBezTo>
                  <a:cubicBezTo>
                    <a:pt x="1356" y="165"/>
                    <a:pt x="1289" y="118"/>
                    <a:pt x="1255" y="84"/>
                  </a:cubicBezTo>
                  <a:cubicBezTo>
                    <a:pt x="1197" y="26"/>
                    <a:pt x="1129" y="0"/>
                    <a:pt x="1064" y="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816165" y="4898215"/>
              <a:ext cx="219932" cy="169277"/>
              <a:chOff x="1073282" y="5688296"/>
              <a:chExt cx="219932" cy="169277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1137460" y="5724963"/>
                <a:ext cx="88900" cy="8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073282" y="5688296"/>
                <a:ext cx="2199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>
              <a:off x="753481" y="5112414"/>
              <a:ext cx="7394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746664" y="5336407"/>
              <a:ext cx="74627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56825" y="2447997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내차팔기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6825" y="2801348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시세조회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3481" y="3123752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홈서비스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755993" y="3456026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오토옥션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114312" y="2482857"/>
            <a:ext cx="456169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 smtClean="0"/>
              <a:t>오토옥션 타이틀</a:t>
            </a:r>
            <a:endParaRPr lang="en-US" altLang="ko-KR" sz="1050" spc="-150" dirty="0" smtClean="0"/>
          </a:p>
          <a:p>
            <a:pPr algn="ctr"/>
            <a:r>
              <a:rPr lang="ko-KR" altLang="en-US" sz="1050" spc="-150" dirty="0" smtClean="0"/>
              <a:t>현대오토벨 홈서비스 </a:t>
            </a:r>
            <a:r>
              <a:rPr lang="ko-KR" altLang="en-US" sz="1050" spc="-150" dirty="0"/>
              <a:t>서브 카피 홈서비스 서브 </a:t>
            </a:r>
            <a:r>
              <a:rPr lang="ko-KR" altLang="en-US" sz="1050" spc="-150" dirty="0" smtClean="0"/>
              <a:t>카피 </a:t>
            </a:r>
            <a:r>
              <a:rPr lang="ko-KR" altLang="en-US" sz="1050" spc="-150" dirty="0"/>
              <a:t>홈서비스 서브 </a:t>
            </a:r>
            <a:r>
              <a:rPr lang="ko-KR" altLang="en-US" sz="1050" spc="-150" dirty="0" smtClean="0"/>
              <a:t>카피 </a:t>
            </a:r>
            <a:r>
              <a:rPr lang="ko-KR" altLang="en-US" sz="1050" spc="-150" dirty="0"/>
              <a:t>홈서비스 </a:t>
            </a:r>
            <a:r>
              <a:rPr lang="ko-KR" altLang="en-US" sz="1050" spc="-150" dirty="0" smtClean="0"/>
              <a:t>서브</a:t>
            </a:r>
            <a:endParaRPr lang="en-US" altLang="ko-KR" sz="1050" spc="-150" dirty="0" smtClean="0"/>
          </a:p>
          <a:p>
            <a:pPr algn="ctr"/>
            <a:endParaRPr lang="en-US" altLang="ko-KR" sz="1050" spc="-150" dirty="0"/>
          </a:p>
          <a:p>
            <a:pPr algn="ctr"/>
            <a:endParaRPr lang="en-US" altLang="ko-KR" sz="1050" spc="-150" dirty="0" smtClean="0"/>
          </a:p>
          <a:p>
            <a:pPr algn="ctr"/>
            <a:r>
              <a:rPr lang="ko-KR" altLang="en-US" sz="1050" spc="-150" dirty="0" smtClean="0"/>
              <a:t>소개 내용</a:t>
            </a:r>
            <a:endParaRPr lang="en-US" altLang="ko-KR" sz="1050" spc="-150" dirty="0" smtClean="0"/>
          </a:p>
          <a:p>
            <a:pPr algn="ctr"/>
            <a:r>
              <a:rPr lang="ko-KR" altLang="en-US" sz="1050" spc="-150" dirty="0" smtClean="0"/>
              <a:t>소개내용</a:t>
            </a:r>
            <a:endParaRPr lang="en-US" altLang="ko-KR" sz="1050" spc="-150" dirty="0" smtClean="0"/>
          </a:p>
          <a:p>
            <a:pPr algn="ctr"/>
            <a:r>
              <a:rPr lang="ko-KR" altLang="en-US" sz="1050" spc="-150" dirty="0" smtClean="0"/>
              <a:t>소개내용</a:t>
            </a:r>
            <a:endParaRPr lang="en-US" altLang="ko-KR" sz="1050" spc="-150" dirty="0"/>
          </a:p>
        </p:txBody>
      </p:sp>
      <p:sp>
        <p:nvSpPr>
          <p:cNvPr id="70" name="직사각형 69"/>
          <p:cNvSpPr/>
          <p:nvPr/>
        </p:nvSpPr>
        <p:spPr>
          <a:xfrm>
            <a:off x="4904290" y="5133541"/>
            <a:ext cx="1057275" cy="28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150" dirty="0" smtClean="0">
                <a:solidFill>
                  <a:schemeClr val="tx1"/>
                </a:solidFill>
              </a:rPr>
              <a:t>자세히보기</a:t>
            </a:r>
            <a:endParaRPr lang="ko-KR" altLang="en-US" sz="900" spc="-15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56510" y="5096143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54702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이력관리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25A54A53-B081-43B4-BB34-7EDB7E675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9282"/>
              </p:ext>
            </p:extLst>
          </p:nvPr>
        </p:nvGraphicFramePr>
        <p:xfrm>
          <a:off x="406477" y="654495"/>
          <a:ext cx="11359952" cy="4935740"/>
        </p:xfrm>
        <a:graphic>
          <a:graphicData uri="http://schemas.openxmlformats.org/drawingml/2006/table">
            <a:tbl>
              <a:tblPr/>
              <a:tblGrid>
                <a:gridCol w="6723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32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24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099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kern="0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  <a:endParaRPr kumimoji="1" lang="en-US" altLang="ko-KR" sz="9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kumimoji="1" lang="en-US" altLang="ko-KR" sz="9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kumimoji="1" lang="en-US" altLang="ko-KR" sz="9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endParaRPr kumimoji="1" lang="en-US" altLang="ko-KR" sz="900" b="1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2019-07-25</a:t>
                      </a:r>
                      <a:endParaRPr kumimoji="1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시안용 레이아웃 최초작성</a:t>
                      </a:r>
                      <a:endParaRPr kumimoji="1" lang="ko-KR" altLang="en-US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리젠컴퍼니 이현진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유진아</a:t>
                      </a:r>
                      <a:endParaRPr kumimoji="1" lang="ko-KR" altLang="en-US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kumimoji="1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2019-08-05</a:t>
                      </a:r>
                      <a:endParaRPr kumimoji="1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해상도 분기 구간정의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공통영역 정의</a:t>
                      </a:r>
                      <a:endParaRPr kumimoji="1" lang="en-US" altLang="ko-KR" sz="900" b="0" i="0" u="none" strike="noStrike" cap="none" spc="-15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가입정보 정의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화면 작성</a:t>
                      </a:r>
                      <a:endParaRPr kumimoji="1" lang="ko-KR" altLang="en-US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리젠컴퍼니 이현진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유진아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4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  <a:endParaRPr kumimoji="1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2019-08-08</a:t>
                      </a:r>
                      <a:endParaRPr kumimoji="1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 삭제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 수정보완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추가</a:t>
                      </a:r>
                      <a:endParaRPr kumimoji="1" lang="ko-KR" altLang="en-US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리젠컴퍼니 이현진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유진아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4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</a:t>
                      </a:r>
                      <a:endParaRPr kumimoji="1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2019-08-09</a:t>
                      </a:r>
                      <a:endParaRPr kumimoji="1" lang="ko-KR" altLang="en-US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IA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 및 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GNB 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반영</a:t>
                      </a:r>
                      <a:endParaRPr kumimoji="1" lang="ko-KR" altLang="en-US" sz="900" b="0" i="0" u="none" strike="noStrike" cap="none" spc="-150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리젠컴퍼니 이현진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유진아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2019-08-13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회원유형과 가입정보 수급 및 적용 </a:t>
                      </a:r>
                      <a:r>
                        <a:rPr kumimoji="1" lang="en-US" altLang="ko-KR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유입경로</a:t>
                      </a:r>
                      <a:r>
                        <a:rPr kumimoji="1" lang="en-US" altLang="ko-KR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관심차종</a:t>
                      </a:r>
                      <a:r>
                        <a:rPr kumimoji="1" lang="en-US" altLang="ko-KR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비밀번호 찾기 문제</a:t>
                      </a:r>
                      <a:r>
                        <a:rPr kumimoji="1" lang="en-US" altLang="ko-KR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닉네임 삭제 등</a:t>
                      </a:r>
                      <a:r>
                        <a:rPr kumimoji="1" lang="en-US" altLang="ko-KR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회원가입 약관 동의 전체보기 노출</a:t>
                      </a:r>
                      <a:r>
                        <a:rPr kumimoji="1" lang="en-US" altLang="ko-KR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필수항목만 동의 추가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딜러 회원가입 페이지 내 딜러회원</a:t>
                      </a:r>
                      <a:r>
                        <a:rPr kumimoji="1" lang="en-US" altLang="ko-KR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상사회원 구분 추가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딜러 회원가입 완료 페이지 추가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회원가입 완료 후 자동 로그인 처리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리젠컴퍼니 이현진</a:t>
                      </a:r>
                      <a:r>
                        <a:rPr kumimoji="1" lang="en-US" altLang="ko-KR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유진아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4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68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9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6835218"/>
                  </a:ext>
                </a:extLst>
              </a:tr>
              <a:tr h="2153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18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사이트 접속시 첫 화면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2019.08.07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18" y="1588987"/>
            <a:ext cx="930330" cy="442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30401" y="1112670"/>
            <a:ext cx="1258115" cy="37685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057202" y="1271344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30408" y="1268539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/>
              <a:t>회원가입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095697" y="1271344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/>
              <a:t>고객센터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1618" y="2026764"/>
            <a:ext cx="930330" cy="36571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6825" y="2447997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내차팔기</a:t>
            </a:r>
            <a:endParaRPr lang="ko-KR" altLang="en-US" sz="9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6825" y="2801348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시세조회</a:t>
            </a:r>
            <a:endParaRPr lang="ko-KR" altLang="en-US" sz="9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3481" y="3123752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홈서비스</a:t>
            </a:r>
            <a:endParaRPr lang="ko-KR" altLang="en-US" sz="9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55993" y="3456026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오토옥션</a:t>
            </a:r>
            <a:endParaRPr lang="ko-KR" altLang="en-US" sz="9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618" y="2110120"/>
            <a:ext cx="930330" cy="2617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6825" y="2125593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내차사기</a:t>
            </a:r>
            <a:endParaRPr lang="ko-KR" altLang="en-US" sz="9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02257" y="1732821"/>
            <a:ext cx="868287" cy="338554"/>
            <a:chOff x="780135" y="1803029"/>
            <a:chExt cx="732129" cy="338554"/>
          </a:xfrm>
        </p:grpSpPr>
        <p:sp>
          <p:nvSpPr>
            <p:cNvPr id="86" name="Align Justify"/>
            <p:cNvSpPr>
              <a:spLocks noChangeAspect="1" noEditPoints="1"/>
            </p:cNvSpPr>
            <p:nvPr/>
          </p:nvSpPr>
          <p:spPr bwMode="auto">
            <a:xfrm>
              <a:off x="780135" y="1851658"/>
              <a:ext cx="128759" cy="109824"/>
            </a:xfrm>
            <a:custGeom>
              <a:avLst/>
              <a:gdLst>
                <a:gd name="T0" fmla="*/ 0 w 1411"/>
                <a:gd name="T1" fmla="*/ 0 h 1194"/>
                <a:gd name="T2" fmla="*/ 0 w 1411"/>
                <a:gd name="T3" fmla="*/ 108 h 1194"/>
                <a:gd name="T4" fmla="*/ 1411 w 1411"/>
                <a:gd name="T5" fmla="*/ 108 h 1194"/>
                <a:gd name="T6" fmla="*/ 1411 w 1411"/>
                <a:gd name="T7" fmla="*/ 0 h 1194"/>
                <a:gd name="T8" fmla="*/ 0 w 1411"/>
                <a:gd name="T9" fmla="*/ 0 h 1194"/>
                <a:gd name="T10" fmla="*/ 0 w 1411"/>
                <a:gd name="T11" fmla="*/ 271 h 1194"/>
                <a:gd name="T12" fmla="*/ 0 w 1411"/>
                <a:gd name="T13" fmla="*/ 380 h 1194"/>
                <a:gd name="T14" fmla="*/ 1411 w 1411"/>
                <a:gd name="T15" fmla="*/ 380 h 1194"/>
                <a:gd name="T16" fmla="*/ 1411 w 1411"/>
                <a:gd name="T17" fmla="*/ 271 h 1194"/>
                <a:gd name="T18" fmla="*/ 0 w 1411"/>
                <a:gd name="T19" fmla="*/ 271 h 1194"/>
                <a:gd name="T20" fmla="*/ 0 w 1411"/>
                <a:gd name="T21" fmla="*/ 542 h 1194"/>
                <a:gd name="T22" fmla="*/ 0 w 1411"/>
                <a:gd name="T23" fmla="*/ 651 h 1194"/>
                <a:gd name="T24" fmla="*/ 1411 w 1411"/>
                <a:gd name="T25" fmla="*/ 651 h 1194"/>
                <a:gd name="T26" fmla="*/ 1411 w 1411"/>
                <a:gd name="T27" fmla="*/ 542 h 1194"/>
                <a:gd name="T28" fmla="*/ 0 w 1411"/>
                <a:gd name="T29" fmla="*/ 542 h 1194"/>
                <a:gd name="T30" fmla="*/ 0 w 1411"/>
                <a:gd name="T31" fmla="*/ 814 h 1194"/>
                <a:gd name="T32" fmla="*/ 0 w 1411"/>
                <a:gd name="T33" fmla="*/ 922 h 1194"/>
                <a:gd name="T34" fmla="*/ 1411 w 1411"/>
                <a:gd name="T35" fmla="*/ 922 h 1194"/>
                <a:gd name="T36" fmla="*/ 1411 w 1411"/>
                <a:gd name="T37" fmla="*/ 814 h 1194"/>
                <a:gd name="T38" fmla="*/ 0 w 1411"/>
                <a:gd name="T39" fmla="*/ 814 h 1194"/>
                <a:gd name="T40" fmla="*/ 0 w 1411"/>
                <a:gd name="T41" fmla="*/ 1085 h 1194"/>
                <a:gd name="T42" fmla="*/ 0 w 1411"/>
                <a:gd name="T43" fmla="*/ 1194 h 1194"/>
                <a:gd name="T44" fmla="*/ 1411 w 1411"/>
                <a:gd name="T45" fmla="*/ 1194 h 1194"/>
                <a:gd name="T46" fmla="*/ 1411 w 1411"/>
                <a:gd name="T47" fmla="*/ 1085 h 1194"/>
                <a:gd name="T48" fmla="*/ 0 w 1411"/>
                <a:gd name="T49" fmla="*/ 1085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11" h="1194">
                  <a:moveTo>
                    <a:pt x="0" y="0"/>
                  </a:moveTo>
                  <a:lnTo>
                    <a:pt x="0" y="108"/>
                  </a:lnTo>
                  <a:lnTo>
                    <a:pt x="1411" y="108"/>
                  </a:lnTo>
                  <a:lnTo>
                    <a:pt x="1411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0" y="380"/>
                  </a:lnTo>
                  <a:lnTo>
                    <a:pt x="1411" y="380"/>
                  </a:lnTo>
                  <a:lnTo>
                    <a:pt x="1411" y="271"/>
                  </a:lnTo>
                  <a:lnTo>
                    <a:pt x="0" y="271"/>
                  </a:lnTo>
                  <a:close/>
                  <a:moveTo>
                    <a:pt x="0" y="542"/>
                  </a:moveTo>
                  <a:lnTo>
                    <a:pt x="0" y="651"/>
                  </a:lnTo>
                  <a:lnTo>
                    <a:pt x="1411" y="651"/>
                  </a:lnTo>
                  <a:lnTo>
                    <a:pt x="1411" y="542"/>
                  </a:lnTo>
                  <a:lnTo>
                    <a:pt x="0" y="542"/>
                  </a:lnTo>
                  <a:close/>
                  <a:moveTo>
                    <a:pt x="0" y="814"/>
                  </a:moveTo>
                  <a:lnTo>
                    <a:pt x="0" y="922"/>
                  </a:lnTo>
                  <a:lnTo>
                    <a:pt x="1411" y="922"/>
                  </a:lnTo>
                  <a:lnTo>
                    <a:pt x="1411" y="814"/>
                  </a:lnTo>
                  <a:lnTo>
                    <a:pt x="0" y="814"/>
                  </a:lnTo>
                  <a:close/>
                  <a:moveTo>
                    <a:pt x="0" y="1085"/>
                  </a:moveTo>
                  <a:lnTo>
                    <a:pt x="0" y="1194"/>
                  </a:lnTo>
                  <a:lnTo>
                    <a:pt x="1411" y="1194"/>
                  </a:lnTo>
                  <a:lnTo>
                    <a:pt x="1411" y="1085"/>
                  </a:lnTo>
                  <a:lnTo>
                    <a:pt x="0" y="1085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spc="-1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47279" y="1803029"/>
              <a:ext cx="664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50" dirty="0"/>
                <a:t>카테고리 전체</a:t>
              </a: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585012" y="1595656"/>
            <a:ext cx="7625355" cy="442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6" name="그룹 115"/>
          <p:cNvGrpSpPr/>
          <p:nvPr/>
        </p:nvGrpSpPr>
        <p:grpSpPr>
          <a:xfrm>
            <a:off x="3298313" y="1681489"/>
            <a:ext cx="2214166" cy="287630"/>
            <a:chOff x="2902181" y="1951085"/>
            <a:chExt cx="2214166" cy="306471"/>
          </a:xfrm>
        </p:grpSpPr>
        <p:sp>
          <p:nvSpPr>
            <p:cNvPr id="117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2902181" y="1951085"/>
              <a:ext cx="2214166" cy="306471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4B66EF68-805B-4FCC-B6C9-77AC5970B039}"/>
                </a:ext>
              </a:extLst>
            </p:cNvPr>
            <p:cNvSpPr txBox="1"/>
            <p:nvPr/>
          </p:nvSpPr>
          <p:spPr>
            <a:xfrm>
              <a:off x="2938234" y="1992326"/>
              <a:ext cx="2014742" cy="22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그랜저 </a:t>
              </a: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HG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Search">
              <a:extLst>
                <a:ext uri="{FF2B5EF4-FFF2-40B4-BE49-F238E27FC236}">
                  <a16:creationId xmlns="" xmlns:a16="http://schemas.microsoft.com/office/drawing/2014/main" id="{CC378ABF-36C0-454B-AA22-A784CEF570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69156" y="2018352"/>
              <a:ext cx="167640" cy="171450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592763" y="1720992"/>
            <a:ext cx="1817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/>
              <a:t>현대오토벨에서 내차를 찾아보세요</a:t>
            </a:r>
            <a:r>
              <a:rPr lang="en-US" altLang="ko-KR" sz="900" spc="-150" dirty="0"/>
              <a:t>.</a:t>
            </a:r>
            <a:endParaRPr lang="ko-KR" altLang="en-US" sz="900" spc="-150" dirty="0"/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8D4F60CC-7FFD-4913-8908-8B5505553704}"/>
              </a:ext>
            </a:extLst>
          </p:cNvPr>
          <p:cNvSpPr/>
          <p:nvPr/>
        </p:nvSpPr>
        <p:spPr>
          <a:xfrm>
            <a:off x="8175913" y="1725747"/>
            <a:ext cx="840446" cy="2384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rgbClr val="00B0F0"/>
                </a:solidFill>
              </a:rPr>
              <a:t>#</a:t>
            </a:r>
            <a:r>
              <a:rPr lang="ko-KR" altLang="en-US" sz="800" dirty="0" smtClean="0">
                <a:solidFill>
                  <a:srgbClr val="00B0F0"/>
                </a:solidFill>
              </a:rPr>
              <a:t>팰리세이드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8D4F60CC-7FFD-4913-8908-8B5505553704}"/>
              </a:ext>
            </a:extLst>
          </p:cNvPr>
          <p:cNvSpPr/>
          <p:nvPr/>
        </p:nvSpPr>
        <p:spPr>
          <a:xfrm>
            <a:off x="7455424" y="1714242"/>
            <a:ext cx="651189" cy="2384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rgbClr val="00B0F0"/>
                </a:solidFill>
              </a:rPr>
              <a:t>#</a:t>
            </a:r>
            <a:r>
              <a:rPr lang="ko-KR" altLang="en-US" sz="800" dirty="0" smtClean="0">
                <a:solidFill>
                  <a:srgbClr val="00B0F0"/>
                </a:solidFill>
              </a:rPr>
              <a:t>캠핑용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8D4F60CC-7FFD-4913-8908-8B5505553704}"/>
              </a:ext>
            </a:extLst>
          </p:cNvPr>
          <p:cNvSpPr/>
          <p:nvPr/>
        </p:nvSpPr>
        <p:spPr>
          <a:xfrm>
            <a:off x="6621094" y="1717246"/>
            <a:ext cx="753209" cy="23841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rgbClr val="00B0F0"/>
                </a:solidFill>
              </a:rPr>
              <a:t>#</a:t>
            </a:r>
            <a:r>
              <a:rPr lang="ko-KR" altLang="en-US" sz="800" dirty="0" smtClean="0">
                <a:solidFill>
                  <a:srgbClr val="00B0F0"/>
                </a:solidFill>
              </a:rPr>
              <a:t>내차견적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669409" y="1262028"/>
            <a:ext cx="434734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이벤트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07559" y="5339629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/>
                </a:solidFill>
              </a:rPr>
              <a:t>최근본차량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10038" y="4912359"/>
            <a:ext cx="4796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/>
                </a:solidFill>
              </a:rPr>
              <a:t>찜한 차량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07647" y="5112414"/>
            <a:ext cx="6078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pc="-150" dirty="0">
                <a:solidFill>
                  <a:schemeClr val="bg1"/>
                </a:solidFill>
              </a:rPr>
              <a:t>관심차량비교</a:t>
            </a:r>
          </a:p>
        </p:txBody>
      </p:sp>
      <p:sp>
        <p:nvSpPr>
          <p:cNvPr id="162" name="Area Chart"/>
          <p:cNvSpPr>
            <a:spLocks noChangeAspect="1" noEditPoints="1"/>
          </p:cNvSpPr>
          <p:nvPr/>
        </p:nvSpPr>
        <p:spPr bwMode="auto">
          <a:xfrm>
            <a:off x="814100" y="5156816"/>
            <a:ext cx="107532" cy="106478"/>
          </a:xfrm>
          <a:custGeom>
            <a:avLst/>
            <a:gdLst>
              <a:gd name="T0" fmla="*/ 1411 w 1411"/>
              <a:gd name="T1" fmla="*/ 0 h 1396"/>
              <a:gd name="T2" fmla="*/ 1014 w 1411"/>
              <a:gd name="T3" fmla="*/ 468 h 1396"/>
              <a:gd name="T4" fmla="*/ 639 w 1411"/>
              <a:gd name="T5" fmla="*/ 360 h 1396"/>
              <a:gd name="T6" fmla="*/ 259 w 1411"/>
              <a:gd name="T7" fmla="*/ 631 h 1396"/>
              <a:gd name="T8" fmla="*/ 0 w 1411"/>
              <a:gd name="T9" fmla="*/ 565 h 1396"/>
              <a:gd name="T10" fmla="*/ 0 w 1411"/>
              <a:gd name="T11" fmla="*/ 1396 h 1396"/>
              <a:gd name="T12" fmla="*/ 1411 w 1411"/>
              <a:gd name="T13" fmla="*/ 1396 h 1396"/>
              <a:gd name="T14" fmla="*/ 1411 w 1411"/>
              <a:gd name="T15" fmla="*/ 0 h 1396"/>
              <a:gd name="T16" fmla="*/ 778 w 1411"/>
              <a:gd name="T17" fmla="*/ 702 h 1396"/>
              <a:gd name="T18" fmla="*/ 829 w 1411"/>
              <a:gd name="T19" fmla="*/ 724 h 1396"/>
              <a:gd name="T20" fmla="*/ 1150 w 1411"/>
              <a:gd name="T21" fmla="*/ 864 h 1396"/>
              <a:gd name="T22" fmla="*/ 1151 w 1411"/>
              <a:gd name="T23" fmla="*/ 864 h 1396"/>
              <a:gd name="T24" fmla="*/ 1179 w 1411"/>
              <a:gd name="T25" fmla="*/ 838 h 1396"/>
              <a:gd name="T26" fmla="*/ 1302 w 1411"/>
              <a:gd name="T27" fmla="*/ 714 h 1396"/>
              <a:gd name="T28" fmla="*/ 1302 w 1411"/>
              <a:gd name="T29" fmla="*/ 1288 h 1396"/>
              <a:gd name="T30" fmla="*/ 108 w 1411"/>
              <a:gd name="T31" fmla="*/ 1288 h 1396"/>
              <a:gd name="T32" fmla="*/ 108 w 1411"/>
              <a:gd name="T33" fmla="*/ 977 h 1396"/>
              <a:gd name="T34" fmla="*/ 475 w 1411"/>
              <a:gd name="T35" fmla="*/ 1069 h 1396"/>
              <a:gd name="T36" fmla="*/ 510 w 1411"/>
              <a:gd name="T37" fmla="*/ 1077 h 1396"/>
              <a:gd name="T38" fmla="*/ 532 w 1411"/>
              <a:gd name="T39" fmla="*/ 1048 h 1396"/>
              <a:gd name="T40" fmla="*/ 778 w 1411"/>
              <a:gd name="T41" fmla="*/ 702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1" h="1396">
                <a:moveTo>
                  <a:pt x="1411" y="0"/>
                </a:moveTo>
                <a:lnTo>
                  <a:pt x="1014" y="468"/>
                </a:lnTo>
                <a:lnTo>
                  <a:pt x="639" y="360"/>
                </a:lnTo>
                <a:lnTo>
                  <a:pt x="259" y="631"/>
                </a:lnTo>
                <a:lnTo>
                  <a:pt x="0" y="565"/>
                </a:lnTo>
                <a:lnTo>
                  <a:pt x="0" y="1396"/>
                </a:lnTo>
                <a:lnTo>
                  <a:pt x="1411" y="1396"/>
                </a:lnTo>
                <a:lnTo>
                  <a:pt x="1411" y="0"/>
                </a:lnTo>
                <a:close/>
                <a:moveTo>
                  <a:pt x="778" y="702"/>
                </a:moveTo>
                <a:lnTo>
                  <a:pt x="829" y="724"/>
                </a:lnTo>
                <a:lnTo>
                  <a:pt x="1150" y="864"/>
                </a:lnTo>
                <a:lnTo>
                  <a:pt x="1151" y="864"/>
                </a:lnTo>
                <a:lnTo>
                  <a:pt x="1179" y="838"/>
                </a:lnTo>
                <a:lnTo>
                  <a:pt x="1302" y="714"/>
                </a:lnTo>
                <a:lnTo>
                  <a:pt x="1302" y="1288"/>
                </a:lnTo>
                <a:lnTo>
                  <a:pt x="108" y="1288"/>
                </a:lnTo>
                <a:lnTo>
                  <a:pt x="108" y="977"/>
                </a:lnTo>
                <a:lnTo>
                  <a:pt x="475" y="1069"/>
                </a:lnTo>
                <a:lnTo>
                  <a:pt x="510" y="1077"/>
                </a:lnTo>
                <a:lnTo>
                  <a:pt x="532" y="1048"/>
                </a:lnTo>
                <a:lnTo>
                  <a:pt x="778" y="70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Car"/>
          <p:cNvSpPr>
            <a:spLocks noChangeAspect="1" noEditPoints="1"/>
          </p:cNvSpPr>
          <p:nvPr/>
        </p:nvSpPr>
        <p:spPr bwMode="auto">
          <a:xfrm>
            <a:off x="784879" y="5406346"/>
            <a:ext cx="163513" cy="90488"/>
          </a:xfrm>
          <a:custGeom>
            <a:avLst/>
            <a:gdLst>
              <a:gd name="T0" fmla="*/ 151 w 667"/>
              <a:gd name="T1" fmla="*/ 21 h 373"/>
              <a:gd name="T2" fmla="*/ 104 w 667"/>
              <a:gd name="T3" fmla="*/ 94 h 373"/>
              <a:gd name="T4" fmla="*/ 53 w 667"/>
              <a:gd name="T5" fmla="*/ 106 h 373"/>
              <a:gd name="T6" fmla="*/ 0 w 667"/>
              <a:gd name="T7" fmla="*/ 160 h 373"/>
              <a:gd name="T8" fmla="*/ 13 w 667"/>
              <a:gd name="T9" fmla="*/ 297 h 373"/>
              <a:gd name="T10" fmla="*/ 68 w 667"/>
              <a:gd name="T11" fmla="*/ 306 h 373"/>
              <a:gd name="T12" fmla="*/ 225 w 667"/>
              <a:gd name="T13" fmla="*/ 306 h 373"/>
              <a:gd name="T14" fmla="*/ 520 w 667"/>
              <a:gd name="T15" fmla="*/ 373 h 373"/>
              <a:gd name="T16" fmla="*/ 627 w 667"/>
              <a:gd name="T17" fmla="*/ 306 h 373"/>
              <a:gd name="T18" fmla="*/ 667 w 667"/>
              <a:gd name="T19" fmla="*/ 186 h 373"/>
              <a:gd name="T20" fmla="*/ 610 w 667"/>
              <a:gd name="T21" fmla="*/ 136 h 373"/>
              <a:gd name="T22" fmla="*/ 509 w 667"/>
              <a:gd name="T23" fmla="*/ 107 h 373"/>
              <a:gd name="T24" fmla="*/ 468 w 667"/>
              <a:gd name="T25" fmla="*/ 69 h 373"/>
              <a:gd name="T26" fmla="*/ 373 w 667"/>
              <a:gd name="T27" fmla="*/ 0 h 373"/>
              <a:gd name="T28" fmla="*/ 188 w 667"/>
              <a:gd name="T29" fmla="*/ 26 h 373"/>
              <a:gd name="T30" fmla="*/ 280 w 667"/>
              <a:gd name="T31" fmla="*/ 106 h 373"/>
              <a:gd name="T32" fmla="*/ 150 w 667"/>
              <a:gd name="T33" fmla="*/ 73 h 373"/>
              <a:gd name="T34" fmla="*/ 188 w 667"/>
              <a:gd name="T35" fmla="*/ 26 h 373"/>
              <a:gd name="T36" fmla="*/ 373 w 667"/>
              <a:gd name="T37" fmla="*/ 26 h 373"/>
              <a:gd name="T38" fmla="*/ 448 w 667"/>
              <a:gd name="T39" fmla="*/ 87 h 373"/>
              <a:gd name="T40" fmla="*/ 307 w 667"/>
              <a:gd name="T41" fmla="*/ 106 h 373"/>
              <a:gd name="T42" fmla="*/ 53 w 667"/>
              <a:gd name="T43" fmla="*/ 133 h 373"/>
              <a:gd name="T44" fmla="*/ 505 w 667"/>
              <a:gd name="T45" fmla="*/ 133 h 373"/>
              <a:gd name="T46" fmla="*/ 632 w 667"/>
              <a:gd name="T47" fmla="*/ 178 h 373"/>
              <a:gd name="T48" fmla="*/ 640 w 667"/>
              <a:gd name="T49" fmla="*/ 266 h 373"/>
              <a:gd name="T50" fmla="*/ 599 w 667"/>
              <a:gd name="T51" fmla="*/ 280 h 373"/>
              <a:gd name="T52" fmla="*/ 441 w 667"/>
              <a:gd name="T53" fmla="*/ 280 h 373"/>
              <a:gd name="T54" fmla="*/ 147 w 667"/>
              <a:gd name="T55" fmla="*/ 213 h 373"/>
              <a:gd name="T56" fmla="*/ 40 w 667"/>
              <a:gd name="T57" fmla="*/ 280 h 373"/>
              <a:gd name="T58" fmla="*/ 27 w 667"/>
              <a:gd name="T59" fmla="*/ 160 h 373"/>
              <a:gd name="T60" fmla="*/ 53 w 667"/>
              <a:gd name="T61" fmla="*/ 133 h 373"/>
              <a:gd name="T62" fmla="*/ 200 w 667"/>
              <a:gd name="T63" fmla="*/ 293 h 373"/>
              <a:gd name="T64" fmla="*/ 93 w 667"/>
              <a:gd name="T65" fmla="*/ 293 h 373"/>
              <a:gd name="T66" fmla="*/ 520 w 667"/>
              <a:gd name="T67" fmla="*/ 240 h 373"/>
              <a:gd name="T68" fmla="*/ 520 w 667"/>
              <a:gd name="T69" fmla="*/ 346 h 373"/>
              <a:gd name="T70" fmla="*/ 520 w 667"/>
              <a:gd name="T71" fmla="*/ 24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7" h="373">
                <a:moveTo>
                  <a:pt x="188" y="0"/>
                </a:moveTo>
                <a:cubicBezTo>
                  <a:pt x="172" y="0"/>
                  <a:pt x="160" y="10"/>
                  <a:pt x="151" y="21"/>
                </a:cubicBezTo>
                <a:cubicBezTo>
                  <a:pt x="142" y="33"/>
                  <a:pt x="134" y="47"/>
                  <a:pt x="127" y="60"/>
                </a:cubicBezTo>
                <a:cubicBezTo>
                  <a:pt x="120" y="73"/>
                  <a:pt x="112" y="85"/>
                  <a:pt x="104" y="94"/>
                </a:cubicBezTo>
                <a:cubicBezTo>
                  <a:pt x="96" y="102"/>
                  <a:pt x="89" y="106"/>
                  <a:pt x="80" y="106"/>
                </a:cubicBezTo>
                <a:lnTo>
                  <a:pt x="53" y="106"/>
                </a:lnTo>
                <a:cubicBezTo>
                  <a:pt x="40" y="106"/>
                  <a:pt x="27" y="109"/>
                  <a:pt x="16" y="119"/>
                </a:cubicBezTo>
                <a:cubicBezTo>
                  <a:pt x="6" y="128"/>
                  <a:pt x="0" y="142"/>
                  <a:pt x="0" y="160"/>
                </a:cubicBezTo>
                <a:lnTo>
                  <a:pt x="0" y="270"/>
                </a:lnTo>
                <a:cubicBezTo>
                  <a:pt x="0" y="281"/>
                  <a:pt x="5" y="291"/>
                  <a:pt x="13" y="297"/>
                </a:cubicBezTo>
                <a:cubicBezTo>
                  <a:pt x="21" y="303"/>
                  <a:pt x="30" y="306"/>
                  <a:pt x="40" y="306"/>
                </a:cubicBezTo>
                <a:lnTo>
                  <a:pt x="68" y="306"/>
                </a:lnTo>
                <a:cubicBezTo>
                  <a:pt x="74" y="344"/>
                  <a:pt x="107" y="373"/>
                  <a:pt x="147" y="373"/>
                </a:cubicBezTo>
                <a:cubicBezTo>
                  <a:pt x="186" y="373"/>
                  <a:pt x="219" y="344"/>
                  <a:pt x="225" y="306"/>
                </a:cubicBezTo>
                <a:lnTo>
                  <a:pt x="441" y="306"/>
                </a:lnTo>
                <a:cubicBezTo>
                  <a:pt x="448" y="344"/>
                  <a:pt x="480" y="373"/>
                  <a:pt x="520" y="373"/>
                </a:cubicBezTo>
                <a:cubicBezTo>
                  <a:pt x="559" y="373"/>
                  <a:pt x="592" y="344"/>
                  <a:pt x="599" y="306"/>
                </a:cubicBezTo>
                <a:lnTo>
                  <a:pt x="627" y="306"/>
                </a:lnTo>
                <a:cubicBezTo>
                  <a:pt x="649" y="306"/>
                  <a:pt x="667" y="288"/>
                  <a:pt x="667" y="266"/>
                </a:cubicBezTo>
                <a:lnTo>
                  <a:pt x="667" y="186"/>
                </a:lnTo>
                <a:cubicBezTo>
                  <a:pt x="667" y="173"/>
                  <a:pt x="658" y="164"/>
                  <a:pt x="648" y="156"/>
                </a:cubicBezTo>
                <a:cubicBezTo>
                  <a:pt x="638" y="149"/>
                  <a:pt x="625" y="142"/>
                  <a:pt x="610" y="136"/>
                </a:cubicBezTo>
                <a:cubicBezTo>
                  <a:pt x="581" y="124"/>
                  <a:pt x="544" y="114"/>
                  <a:pt x="511" y="107"/>
                </a:cubicBezTo>
                <a:cubicBezTo>
                  <a:pt x="510" y="107"/>
                  <a:pt x="510" y="107"/>
                  <a:pt x="509" y="107"/>
                </a:cubicBezTo>
                <a:cubicBezTo>
                  <a:pt x="509" y="107"/>
                  <a:pt x="501" y="102"/>
                  <a:pt x="494" y="95"/>
                </a:cubicBezTo>
                <a:cubicBezTo>
                  <a:pt x="486" y="88"/>
                  <a:pt x="477" y="79"/>
                  <a:pt x="468" y="69"/>
                </a:cubicBezTo>
                <a:cubicBezTo>
                  <a:pt x="457" y="57"/>
                  <a:pt x="446" y="43"/>
                  <a:pt x="436" y="30"/>
                </a:cubicBezTo>
                <a:cubicBezTo>
                  <a:pt x="423" y="17"/>
                  <a:pt x="404" y="0"/>
                  <a:pt x="373" y="0"/>
                </a:cubicBezTo>
                <a:lnTo>
                  <a:pt x="188" y="0"/>
                </a:lnTo>
                <a:close/>
                <a:moveTo>
                  <a:pt x="188" y="26"/>
                </a:moveTo>
                <a:lnTo>
                  <a:pt x="280" y="26"/>
                </a:lnTo>
                <a:lnTo>
                  <a:pt x="280" y="106"/>
                </a:lnTo>
                <a:lnTo>
                  <a:pt x="129" y="106"/>
                </a:lnTo>
                <a:cubicBezTo>
                  <a:pt x="137" y="96"/>
                  <a:pt x="144" y="84"/>
                  <a:pt x="150" y="73"/>
                </a:cubicBezTo>
                <a:cubicBezTo>
                  <a:pt x="158" y="59"/>
                  <a:pt x="165" y="46"/>
                  <a:pt x="172" y="38"/>
                </a:cubicBezTo>
                <a:cubicBezTo>
                  <a:pt x="178" y="29"/>
                  <a:pt x="183" y="26"/>
                  <a:pt x="188" y="26"/>
                </a:cubicBezTo>
                <a:close/>
                <a:moveTo>
                  <a:pt x="307" y="26"/>
                </a:moveTo>
                <a:lnTo>
                  <a:pt x="373" y="26"/>
                </a:lnTo>
                <a:cubicBezTo>
                  <a:pt x="395" y="26"/>
                  <a:pt x="404" y="36"/>
                  <a:pt x="417" y="49"/>
                </a:cubicBezTo>
                <a:cubicBezTo>
                  <a:pt x="418" y="50"/>
                  <a:pt x="431" y="67"/>
                  <a:pt x="448" y="87"/>
                </a:cubicBezTo>
                <a:cubicBezTo>
                  <a:pt x="454" y="93"/>
                  <a:pt x="460" y="100"/>
                  <a:pt x="467" y="106"/>
                </a:cubicBezTo>
                <a:lnTo>
                  <a:pt x="307" y="106"/>
                </a:lnTo>
                <a:lnTo>
                  <a:pt x="307" y="26"/>
                </a:lnTo>
                <a:close/>
                <a:moveTo>
                  <a:pt x="53" y="133"/>
                </a:moveTo>
                <a:lnTo>
                  <a:pt x="80" y="133"/>
                </a:lnTo>
                <a:lnTo>
                  <a:pt x="505" y="133"/>
                </a:lnTo>
                <a:cubicBezTo>
                  <a:pt x="537" y="139"/>
                  <a:pt x="573" y="150"/>
                  <a:pt x="600" y="161"/>
                </a:cubicBezTo>
                <a:cubicBezTo>
                  <a:pt x="613" y="166"/>
                  <a:pt x="625" y="172"/>
                  <a:pt x="632" y="178"/>
                </a:cubicBezTo>
                <a:cubicBezTo>
                  <a:pt x="639" y="183"/>
                  <a:pt x="640" y="187"/>
                  <a:pt x="640" y="186"/>
                </a:cubicBezTo>
                <a:lnTo>
                  <a:pt x="640" y="266"/>
                </a:lnTo>
                <a:cubicBezTo>
                  <a:pt x="640" y="273"/>
                  <a:pt x="633" y="280"/>
                  <a:pt x="627" y="280"/>
                </a:cubicBezTo>
                <a:lnTo>
                  <a:pt x="599" y="280"/>
                </a:lnTo>
                <a:cubicBezTo>
                  <a:pt x="592" y="242"/>
                  <a:pt x="559" y="213"/>
                  <a:pt x="520" y="213"/>
                </a:cubicBezTo>
                <a:cubicBezTo>
                  <a:pt x="480" y="213"/>
                  <a:pt x="448" y="242"/>
                  <a:pt x="441" y="280"/>
                </a:cubicBezTo>
                <a:lnTo>
                  <a:pt x="225" y="280"/>
                </a:lnTo>
                <a:cubicBezTo>
                  <a:pt x="219" y="242"/>
                  <a:pt x="186" y="213"/>
                  <a:pt x="147" y="213"/>
                </a:cubicBezTo>
                <a:cubicBezTo>
                  <a:pt x="107" y="213"/>
                  <a:pt x="74" y="242"/>
                  <a:pt x="68" y="280"/>
                </a:cubicBezTo>
                <a:lnTo>
                  <a:pt x="40" y="280"/>
                </a:lnTo>
                <a:cubicBezTo>
                  <a:pt x="30" y="280"/>
                  <a:pt x="27" y="275"/>
                  <a:pt x="27" y="270"/>
                </a:cubicBezTo>
                <a:lnTo>
                  <a:pt x="27" y="160"/>
                </a:lnTo>
                <a:cubicBezTo>
                  <a:pt x="27" y="147"/>
                  <a:pt x="30" y="142"/>
                  <a:pt x="34" y="139"/>
                </a:cubicBezTo>
                <a:cubicBezTo>
                  <a:pt x="38" y="135"/>
                  <a:pt x="44" y="133"/>
                  <a:pt x="53" y="133"/>
                </a:cubicBezTo>
                <a:close/>
                <a:moveTo>
                  <a:pt x="147" y="240"/>
                </a:moveTo>
                <a:cubicBezTo>
                  <a:pt x="176" y="240"/>
                  <a:pt x="200" y="263"/>
                  <a:pt x="200" y="293"/>
                </a:cubicBezTo>
                <a:cubicBezTo>
                  <a:pt x="200" y="323"/>
                  <a:pt x="176" y="346"/>
                  <a:pt x="147" y="346"/>
                </a:cubicBezTo>
                <a:cubicBezTo>
                  <a:pt x="117" y="346"/>
                  <a:pt x="93" y="323"/>
                  <a:pt x="93" y="293"/>
                </a:cubicBezTo>
                <a:cubicBezTo>
                  <a:pt x="93" y="263"/>
                  <a:pt x="117" y="240"/>
                  <a:pt x="147" y="240"/>
                </a:cubicBezTo>
                <a:close/>
                <a:moveTo>
                  <a:pt x="520" y="240"/>
                </a:moveTo>
                <a:cubicBezTo>
                  <a:pt x="550" y="240"/>
                  <a:pt x="573" y="263"/>
                  <a:pt x="573" y="293"/>
                </a:cubicBezTo>
                <a:cubicBezTo>
                  <a:pt x="573" y="323"/>
                  <a:pt x="550" y="346"/>
                  <a:pt x="520" y="346"/>
                </a:cubicBezTo>
                <a:cubicBezTo>
                  <a:pt x="490" y="346"/>
                  <a:pt x="467" y="323"/>
                  <a:pt x="467" y="293"/>
                </a:cubicBezTo>
                <a:cubicBezTo>
                  <a:pt x="467" y="263"/>
                  <a:pt x="490" y="240"/>
                  <a:pt x="520" y="240"/>
                </a:cubicBez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821050" y="5318601"/>
            <a:ext cx="219932" cy="169277"/>
            <a:chOff x="1073282" y="5688296"/>
            <a:chExt cx="219932" cy="169277"/>
          </a:xfrm>
        </p:grpSpPr>
        <p:sp>
          <p:nvSpPr>
            <p:cNvPr id="166" name="타원 165"/>
            <p:cNvSpPr/>
            <p:nvPr/>
          </p:nvSpPr>
          <p:spPr>
            <a:xfrm>
              <a:off x="1137460" y="5724963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073282" y="5688296"/>
              <a:ext cx="21993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/>
                  </a:solidFill>
                </a:rPr>
                <a:t>1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3"/>
          <a:srcRect b="4633"/>
          <a:stretch/>
        </p:blipFill>
        <p:spPr>
          <a:xfrm>
            <a:off x="1581530" y="2027890"/>
            <a:ext cx="7626837" cy="3656403"/>
          </a:xfrm>
          <a:prstGeom prst="rect">
            <a:avLst/>
          </a:prstGeom>
        </p:spPr>
      </p:pic>
      <p:sp>
        <p:nvSpPr>
          <p:cNvPr id="170" name="Attachment"/>
          <p:cNvSpPr>
            <a:spLocks noChangeAspect="1"/>
          </p:cNvSpPr>
          <p:nvPr/>
        </p:nvSpPr>
        <p:spPr bwMode="auto">
          <a:xfrm>
            <a:off x="812296" y="4956409"/>
            <a:ext cx="126059" cy="116074"/>
          </a:xfrm>
          <a:custGeom>
            <a:avLst/>
            <a:gdLst>
              <a:gd name="T0" fmla="*/ 1064 w 1394"/>
              <a:gd name="T1" fmla="*/ 2 h 1257"/>
              <a:gd name="T2" fmla="*/ 1001 w 1394"/>
              <a:gd name="T3" fmla="*/ 14 h 1257"/>
              <a:gd name="T4" fmla="*/ 781 w 1394"/>
              <a:gd name="T5" fmla="*/ 172 h 1257"/>
              <a:gd name="T6" fmla="*/ 334 w 1394"/>
              <a:gd name="T7" fmla="*/ 620 h 1257"/>
              <a:gd name="T8" fmla="*/ 253 w 1394"/>
              <a:gd name="T9" fmla="*/ 767 h 1257"/>
              <a:gd name="T10" fmla="*/ 312 w 1394"/>
              <a:gd name="T11" fmla="*/ 939 h 1257"/>
              <a:gd name="T12" fmla="*/ 487 w 1394"/>
              <a:gd name="T13" fmla="*/ 995 h 1257"/>
              <a:gd name="T14" fmla="*/ 631 w 1394"/>
              <a:gd name="T15" fmla="*/ 917 h 1257"/>
              <a:gd name="T16" fmla="*/ 1122 w 1394"/>
              <a:gd name="T17" fmla="*/ 426 h 1257"/>
              <a:gd name="T18" fmla="*/ 1124 w 1394"/>
              <a:gd name="T19" fmla="*/ 348 h 1257"/>
              <a:gd name="T20" fmla="*/ 1046 w 1394"/>
              <a:gd name="T21" fmla="*/ 349 h 1257"/>
              <a:gd name="T22" fmla="*/ 554 w 1394"/>
              <a:gd name="T23" fmla="*/ 840 h 1257"/>
              <a:gd name="T24" fmla="*/ 468 w 1394"/>
              <a:gd name="T25" fmla="*/ 889 h 1257"/>
              <a:gd name="T26" fmla="*/ 389 w 1394"/>
              <a:gd name="T27" fmla="*/ 862 h 1257"/>
              <a:gd name="T28" fmla="*/ 360 w 1394"/>
              <a:gd name="T29" fmla="*/ 784 h 1257"/>
              <a:gd name="T30" fmla="*/ 411 w 1394"/>
              <a:gd name="T31" fmla="*/ 696 h 1257"/>
              <a:gd name="T32" fmla="*/ 858 w 1394"/>
              <a:gd name="T33" fmla="*/ 249 h 1257"/>
              <a:gd name="T34" fmla="*/ 1035 w 1394"/>
              <a:gd name="T35" fmla="*/ 117 h 1257"/>
              <a:gd name="T36" fmla="*/ 1178 w 1394"/>
              <a:gd name="T37" fmla="*/ 161 h 1257"/>
              <a:gd name="T38" fmla="*/ 1278 w 1394"/>
              <a:gd name="T39" fmla="*/ 281 h 1257"/>
              <a:gd name="T40" fmla="*/ 1272 w 1394"/>
              <a:gd name="T41" fmla="*/ 353 h 1257"/>
              <a:gd name="T42" fmla="*/ 1178 w 1394"/>
              <a:gd name="T43" fmla="*/ 481 h 1257"/>
              <a:gd name="T44" fmla="*/ 687 w 1394"/>
              <a:gd name="T45" fmla="*/ 972 h 1257"/>
              <a:gd name="T46" fmla="*/ 453 w 1394"/>
              <a:gd name="T47" fmla="*/ 1128 h 1257"/>
              <a:gd name="T48" fmla="*/ 230 w 1394"/>
              <a:gd name="T49" fmla="*/ 1039 h 1257"/>
              <a:gd name="T50" fmla="*/ 121 w 1394"/>
              <a:gd name="T51" fmla="*/ 781 h 1257"/>
              <a:gd name="T52" fmla="*/ 282 w 1394"/>
              <a:gd name="T53" fmla="*/ 498 h 1257"/>
              <a:gd name="T54" fmla="*/ 651 w 1394"/>
              <a:gd name="T55" fmla="*/ 151 h 1257"/>
              <a:gd name="T56" fmla="*/ 659 w 1394"/>
              <a:gd name="T57" fmla="*/ 71 h 1257"/>
              <a:gd name="T58" fmla="*/ 578 w 1394"/>
              <a:gd name="T59" fmla="*/ 71 h 1257"/>
              <a:gd name="T60" fmla="*/ 205 w 1394"/>
              <a:gd name="T61" fmla="*/ 421 h 1257"/>
              <a:gd name="T62" fmla="*/ 13 w 1394"/>
              <a:gd name="T63" fmla="*/ 770 h 1257"/>
              <a:gd name="T64" fmla="*/ 153 w 1394"/>
              <a:gd name="T65" fmla="*/ 1116 h 1257"/>
              <a:gd name="T66" fmla="*/ 476 w 1394"/>
              <a:gd name="T67" fmla="*/ 1234 h 1257"/>
              <a:gd name="T68" fmla="*/ 764 w 1394"/>
              <a:gd name="T69" fmla="*/ 1049 h 1257"/>
              <a:gd name="T70" fmla="*/ 1255 w 1394"/>
              <a:gd name="T71" fmla="*/ 558 h 1257"/>
              <a:gd name="T72" fmla="*/ 1373 w 1394"/>
              <a:gd name="T73" fmla="*/ 393 h 1257"/>
              <a:gd name="T74" fmla="*/ 1382 w 1394"/>
              <a:gd name="T75" fmla="*/ 249 h 1257"/>
              <a:gd name="T76" fmla="*/ 1255 w 1394"/>
              <a:gd name="T77" fmla="*/ 84 h 1257"/>
              <a:gd name="T78" fmla="*/ 1064 w 1394"/>
              <a:gd name="T79" fmla="*/ 2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94" h="1257">
                <a:moveTo>
                  <a:pt x="1064" y="2"/>
                </a:moveTo>
                <a:cubicBezTo>
                  <a:pt x="1043" y="3"/>
                  <a:pt x="1021" y="7"/>
                  <a:pt x="1001" y="14"/>
                </a:cubicBezTo>
                <a:cubicBezTo>
                  <a:pt x="919" y="41"/>
                  <a:pt x="850" y="103"/>
                  <a:pt x="781" y="172"/>
                </a:cubicBezTo>
                <a:cubicBezTo>
                  <a:pt x="711" y="242"/>
                  <a:pt x="348" y="606"/>
                  <a:pt x="334" y="620"/>
                </a:cubicBezTo>
                <a:cubicBezTo>
                  <a:pt x="294" y="659"/>
                  <a:pt x="262" y="709"/>
                  <a:pt x="253" y="767"/>
                </a:cubicBezTo>
                <a:cubicBezTo>
                  <a:pt x="244" y="824"/>
                  <a:pt x="262" y="889"/>
                  <a:pt x="312" y="939"/>
                </a:cubicBezTo>
                <a:cubicBezTo>
                  <a:pt x="363" y="990"/>
                  <a:pt x="430" y="1006"/>
                  <a:pt x="487" y="995"/>
                </a:cubicBezTo>
                <a:cubicBezTo>
                  <a:pt x="545" y="985"/>
                  <a:pt x="594" y="954"/>
                  <a:pt x="631" y="917"/>
                </a:cubicBezTo>
                <a:lnTo>
                  <a:pt x="1122" y="426"/>
                </a:lnTo>
                <a:cubicBezTo>
                  <a:pt x="1144" y="406"/>
                  <a:pt x="1144" y="368"/>
                  <a:pt x="1124" y="348"/>
                </a:cubicBezTo>
                <a:cubicBezTo>
                  <a:pt x="1103" y="327"/>
                  <a:pt x="1066" y="328"/>
                  <a:pt x="1046" y="349"/>
                </a:cubicBezTo>
                <a:lnTo>
                  <a:pt x="554" y="840"/>
                </a:lnTo>
                <a:cubicBezTo>
                  <a:pt x="531" y="863"/>
                  <a:pt x="497" y="883"/>
                  <a:pt x="468" y="889"/>
                </a:cubicBezTo>
                <a:cubicBezTo>
                  <a:pt x="439" y="894"/>
                  <a:pt x="416" y="889"/>
                  <a:pt x="389" y="862"/>
                </a:cubicBezTo>
                <a:cubicBezTo>
                  <a:pt x="360" y="834"/>
                  <a:pt x="355" y="811"/>
                  <a:pt x="360" y="784"/>
                </a:cubicBezTo>
                <a:cubicBezTo>
                  <a:pt x="364" y="756"/>
                  <a:pt x="383" y="724"/>
                  <a:pt x="411" y="696"/>
                </a:cubicBezTo>
                <a:cubicBezTo>
                  <a:pt x="424" y="683"/>
                  <a:pt x="788" y="319"/>
                  <a:pt x="858" y="249"/>
                </a:cubicBezTo>
                <a:cubicBezTo>
                  <a:pt x="923" y="184"/>
                  <a:pt x="986" y="134"/>
                  <a:pt x="1035" y="117"/>
                </a:cubicBezTo>
                <a:cubicBezTo>
                  <a:pt x="1085" y="100"/>
                  <a:pt x="1121" y="104"/>
                  <a:pt x="1178" y="161"/>
                </a:cubicBezTo>
                <a:cubicBezTo>
                  <a:pt x="1221" y="204"/>
                  <a:pt x="1266" y="242"/>
                  <a:pt x="1278" y="281"/>
                </a:cubicBezTo>
                <a:cubicBezTo>
                  <a:pt x="1284" y="300"/>
                  <a:pt x="1284" y="321"/>
                  <a:pt x="1272" y="353"/>
                </a:cubicBezTo>
                <a:cubicBezTo>
                  <a:pt x="1259" y="385"/>
                  <a:pt x="1231" y="428"/>
                  <a:pt x="1178" y="481"/>
                </a:cubicBezTo>
                <a:cubicBezTo>
                  <a:pt x="953" y="706"/>
                  <a:pt x="781" y="878"/>
                  <a:pt x="687" y="972"/>
                </a:cubicBezTo>
                <a:cubicBezTo>
                  <a:pt x="603" y="1056"/>
                  <a:pt x="523" y="1113"/>
                  <a:pt x="453" y="1128"/>
                </a:cubicBezTo>
                <a:cubicBezTo>
                  <a:pt x="383" y="1144"/>
                  <a:pt x="317" y="1127"/>
                  <a:pt x="230" y="1039"/>
                </a:cubicBezTo>
                <a:cubicBezTo>
                  <a:pt x="143" y="952"/>
                  <a:pt x="112" y="869"/>
                  <a:pt x="121" y="781"/>
                </a:cubicBezTo>
                <a:cubicBezTo>
                  <a:pt x="131" y="693"/>
                  <a:pt x="183" y="596"/>
                  <a:pt x="282" y="498"/>
                </a:cubicBezTo>
                <a:cubicBezTo>
                  <a:pt x="401" y="379"/>
                  <a:pt x="651" y="151"/>
                  <a:pt x="651" y="151"/>
                </a:cubicBezTo>
                <a:cubicBezTo>
                  <a:pt x="675" y="133"/>
                  <a:pt x="679" y="94"/>
                  <a:pt x="659" y="71"/>
                </a:cubicBezTo>
                <a:cubicBezTo>
                  <a:pt x="639" y="49"/>
                  <a:pt x="599" y="49"/>
                  <a:pt x="578" y="71"/>
                </a:cubicBezTo>
                <a:cubicBezTo>
                  <a:pt x="578" y="71"/>
                  <a:pt x="329" y="297"/>
                  <a:pt x="205" y="421"/>
                </a:cubicBezTo>
                <a:cubicBezTo>
                  <a:pt x="95" y="531"/>
                  <a:pt x="26" y="648"/>
                  <a:pt x="13" y="770"/>
                </a:cubicBezTo>
                <a:cubicBezTo>
                  <a:pt x="0" y="891"/>
                  <a:pt x="49" y="1012"/>
                  <a:pt x="153" y="1116"/>
                </a:cubicBezTo>
                <a:cubicBezTo>
                  <a:pt x="257" y="1220"/>
                  <a:pt x="370" y="1257"/>
                  <a:pt x="476" y="1234"/>
                </a:cubicBezTo>
                <a:cubicBezTo>
                  <a:pt x="582" y="1211"/>
                  <a:pt x="674" y="1139"/>
                  <a:pt x="764" y="1049"/>
                </a:cubicBezTo>
                <a:cubicBezTo>
                  <a:pt x="857" y="955"/>
                  <a:pt x="1030" y="783"/>
                  <a:pt x="1255" y="558"/>
                </a:cubicBezTo>
                <a:cubicBezTo>
                  <a:pt x="1314" y="498"/>
                  <a:pt x="1353" y="444"/>
                  <a:pt x="1373" y="393"/>
                </a:cubicBezTo>
                <a:cubicBezTo>
                  <a:pt x="1393" y="341"/>
                  <a:pt x="1394" y="291"/>
                  <a:pt x="1382" y="249"/>
                </a:cubicBezTo>
                <a:cubicBezTo>
                  <a:pt x="1356" y="165"/>
                  <a:pt x="1289" y="118"/>
                  <a:pt x="1255" y="84"/>
                </a:cubicBezTo>
                <a:cubicBezTo>
                  <a:pt x="1197" y="26"/>
                  <a:pt x="1129" y="0"/>
                  <a:pt x="1064" y="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816165" y="4898215"/>
            <a:ext cx="219932" cy="169277"/>
            <a:chOff x="1073282" y="5688296"/>
            <a:chExt cx="219932" cy="169277"/>
          </a:xfrm>
        </p:grpSpPr>
        <p:sp>
          <p:nvSpPr>
            <p:cNvPr id="173" name="타원 172"/>
            <p:cNvSpPr/>
            <p:nvPr/>
          </p:nvSpPr>
          <p:spPr>
            <a:xfrm>
              <a:off x="1137460" y="5724963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073282" y="5688296"/>
              <a:ext cx="219932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solidFill>
                    <a:schemeClr val="bg1"/>
                  </a:solidFill>
                </a:rPr>
                <a:t>2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753481" y="5112414"/>
            <a:ext cx="739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746664" y="5336407"/>
            <a:ext cx="7462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6" name="표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92226"/>
              </p:ext>
            </p:extLst>
          </p:nvPr>
        </p:nvGraphicFramePr>
        <p:xfrm>
          <a:off x="9546248" y="1094899"/>
          <a:ext cx="2227381" cy="275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2019101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내차사기 검색조건 모두 펼치기 화면</a:t>
                      </a:r>
                      <a:endParaRPr lang="ko-KR" altLang="en-US" sz="8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spc="-150" baseline="0" dirty="0" smtClean="0"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800" spc="-150" baseline="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 레이어 사라짐</a:t>
                      </a: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800" spc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pc="0" baseline="0" dirty="0" smtClean="0">
                          <a:latin typeface="+mn-ea"/>
                          <a:ea typeface="+mn-ea"/>
                        </a:rPr>
                        <a:t>선택값 초기화함</a:t>
                      </a:r>
                      <a:endParaRPr lang="en-US" altLang="ko-KR" sz="800" spc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6" name="TextBox 185"/>
          <p:cNvSpPr txBox="1"/>
          <p:nvPr/>
        </p:nvSpPr>
        <p:spPr>
          <a:xfrm>
            <a:off x="3688900" y="2521263"/>
            <a:ext cx="3152775" cy="553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내차 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살 땐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,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현대 오토벨</a:t>
            </a:r>
            <a:endParaRPr lang="ko-KR" altLang="en-US" sz="10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629" y="4285320"/>
            <a:ext cx="5406416" cy="2053478"/>
            <a:chOff x="2487629" y="4285320"/>
            <a:chExt cx="5406416" cy="2053478"/>
          </a:xfrm>
        </p:grpSpPr>
        <p:grpSp>
          <p:nvGrpSpPr>
            <p:cNvPr id="2" name="그룹 1"/>
            <p:cNvGrpSpPr/>
            <p:nvPr/>
          </p:nvGrpSpPr>
          <p:grpSpPr>
            <a:xfrm>
              <a:off x="2487629" y="4286140"/>
              <a:ext cx="5021715" cy="2052658"/>
              <a:chOff x="2487629" y="4213636"/>
              <a:chExt cx="5021715" cy="2052658"/>
            </a:xfrm>
          </p:grpSpPr>
          <p:grpSp>
            <p:nvGrpSpPr>
              <p:cNvPr id="269" name="그룹 268"/>
              <p:cNvGrpSpPr/>
              <p:nvPr/>
            </p:nvGrpSpPr>
            <p:grpSpPr>
              <a:xfrm>
                <a:off x="2487629" y="4230883"/>
                <a:ext cx="952375" cy="2035411"/>
                <a:chOff x="973438" y="3875810"/>
                <a:chExt cx="1512445" cy="209727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48" name="Grid View" descr="&lt;SmartSettings&gt;&lt;SmartResize enabled=&quot;True&quot; minWidth=&quot;100&quot; minHeight=&quot;100&quot; /&gt;&lt;/SmartSettings&gt;"/>
                <p:cNvGrpSpPr/>
                <p:nvPr>
                  <p:custDataLst>
                    <p:tags r:id="rId34"/>
                  </p:custDataLst>
                </p:nvPr>
              </p:nvGrpSpPr>
              <p:grpSpPr>
                <a:xfrm>
                  <a:off x="973438" y="3875810"/>
                  <a:ext cx="1512445" cy="2097279"/>
                  <a:chOff x="462556" y="1325562"/>
                  <a:chExt cx="3884734" cy="3360738"/>
                </a:xfrm>
              </p:grpSpPr>
              <p:sp>
                <p:nvSpPr>
                  <p:cNvPr id="363" name="Grid View Background" descr="&lt;SmartSettings&gt;&lt;SmartResize anchorLeft=&quot;Absolute&quot; anchorTop=&quot;Absolute&quot; anchorRight=&quot;Absolute&quot; anchorBottom=&quot;Absolute&quot; /&gt;&lt;/SmartSettings&gt;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462556" y="1325562"/>
                    <a:ext cx="3660081" cy="33607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364" name="Scroll Bar"/>
                  <p:cNvGrpSpPr/>
                  <p:nvPr/>
                </p:nvGrpSpPr>
                <p:grpSpPr>
                  <a:xfrm>
                    <a:off x="4127101" y="1325562"/>
                    <a:ext cx="220189" cy="3360738"/>
                    <a:chOff x="6492583" y="1951742"/>
                    <a:chExt cx="220189" cy="3360738"/>
                  </a:xfrm>
                </p:grpSpPr>
                <p:sp>
                  <p:nvSpPr>
                    <p:cNvPr id="365" name="Track" descr="&lt;SmartSettings&gt;&lt;SmartResize anchorLeft=&quot;None&quot; anchorTop=&quot;Absolute&quot; anchorRight=&quot;Absolute&quot; anchorBottom=&quot;Absolute&quot; /&gt;&lt;/SmartSettings&gt;"/>
                    <p:cNvSpPr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6492583" y="1951742"/>
                      <a:ext cx="220189" cy="3360738"/>
                    </a:xfrm>
                    <a:prstGeom prst="rect">
                      <a:avLst/>
                    </a:prstGeom>
                    <a:solidFill>
                      <a:srgbClr val="F2F2F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66" name="Thumb" descr="&lt;SmartSettings&gt;&lt;SmartResize anchorLeft=&quot;None&quot; anchorTop=&quot;Absolute&quot; anchorRight=&quot;Absolute&quot; anchorBottom=&quot;Relative&quot; /&gt;&lt;/SmartSettings&gt;"/>
                    <p:cNvSpPr/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6492586" y="2089112"/>
                      <a:ext cx="220186" cy="1118616"/>
                    </a:xfrm>
                    <a:prstGeom prst="rect">
                      <a:avLst/>
                    </a:prstGeom>
                    <a:solidFill>
                      <a:srgbClr val="C2C2C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67" name="Arrow Up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38"/>
                      </p:custDataLst>
                    </p:nvPr>
                  </p:nvSpPr>
                  <p:spPr bwMode="auto">
                    <a:xfrm>
                      <a:off x="6529282" y="1994988"/>
                      <a:ext cx="146791" cy="50877"/>
                    </a:xfrm>
                    <a:custGeom>
                      <a:avLst/>
                      <a:gdLst>
                        <a:gd name="T0" fmla="*/ 205 w 205"/>
                        <a:gd name="T1" fmla="*/ 94 h 116"/>
                        <a:gd name="T2" fmla="*/ 103 w 205"/>
                        <a:gd name="T3" fmla="*/ 0 h 116"/>
                        <a:gd name="T4" fmla="*/ 0 w 205"/>
                        <a:gd name="T5" fmla="*/ 94 h 116"/>
                        <a:gd name="T6" fmla="*/ 20 w 205"/>
                        <a:gd name="T7" fmla="*/ 116 h 116"/>
                        <a:gd name="T8" fmla="*/ 103 w 205"/>
                        <a:gd name="T9" fmla="*/ 39 h 116"/>
                        <a:gd name="T10" fmla="*/ 187 w 205"/>
                        <a:gd name="T11" fmla="*/ 116 h 116"/>
                        <a:gd name="T12" fmla="*/ 205 w 205"/>
                        <a:gd name="T13" fmla="*/ 94 h 1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5" h="116">
                          <a:moveTo>
                            <a:pt x="205" y="94"/>
                          </a:moveTo>
                          <a:cubicBezTo>
                            <a:pt x="171" y="63"/>
                            <a:pt x="137" y="31"/>
                            <a:pt x="103" y="0"/>
                          </a:cubicBezTo>
                          <a:cubicBezTo>
                            <a:pt x="69" y="31"/>
                            <a:pt x="35" y="63"/>
                            <a:pt x="0" y="94"/>
                          </a:cubicBezTo>
                          <a:lnTo>
                            <a:pt x="20" y="116"/>
                          </a:lnTo>
                          <a:lnTo>
                            <a:pt x="103" y="39"/>
                          </a:lnTo>
                          <a:lnTo>
                            <a:pt x="187" y="116"/>
                          </a:lnTo>
                          <a:lnTo>
                            <a:pt x="205" y="94"/>
                          </a:lnTo>
                          <a:close/>
                        </a:path>
                      </a:pathLst>
                    </a:custGeom>
                    <a:solidFill>
                      <a:srgbClr val="999999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68" name="Arrow Dow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39"/>
                      </p:custDataLst>
                    </p:nvPr>
                  </p:nvSpPr>
                  <p:spPr bwMode="auto">
                    <a:xfrm>
                      <a:off x="6529282" y="5218357"/>
                      <a:ext cx="146791" cy="50877"/>
                    </a:xfrm>
                    <a:custGeom>
                      <a:avLst/>
                      <a:gdLst>
                        <a:gd name="T0" fmla="*/ 0 w 205"/>
                        <a:gd name="T1" fmla="*/ 22 h 116"/>
                        <a:gd name="T2" fmla="*/ 102 w 205"/>
                        <a:gd name="T3" fmla="*/ 116 h 116"/>
                        <a:gd name="T4" fmla="*/ 205 w 205"/>
                        <a:gd name="T5" fmla="*/ 22 h 116"/>
                        <a:gd name="T6" fmla="*/ 185 w 205"/>
                        <a:gd name="T7" fmla="*/ 0 h 116"/>
                        <a:gd name="T8" fmla="*/ 102 w 205"/>
                        <a:gd name="T9" fmla="*/ 77 h 116"/>
                        <a:gd name="T10" fmla="*/ 18 w 205"/>
                        <a:gd name="T11" fmla="*/ 0 h 116"/>
                        <a:gd name="T12" fmla="*/ 0 w 205"/>
                        <a:gd name="T13" fmla="*/ 22 h 1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5" h="116">
                          <a:moveTo>
                            <a:pt x="0" y="22"/>
                          </a:moveTo>
                          <a:cubicBezTo>
                            <a:pt x="34" y="53"/>
                            <a:pt x="68" y="85"/>
                            <a:pt x="102" y="116"/>
                          </a:cubicBezTo>
                          <a:cubicBezTo>
                            <a:pt x="136" y="85"/>
                            <a:pt x="170" y="53"/>
                            <a:pt x="205" y="22"/>
                          </a:cubicBezTo>
                          <a:lnTo>
                            <a:pt x="185" y="0"/>
                          </a:lnTo>
                          <a:lnTo>
                            <a:pt x="102" y="77"/>
                          </a:lnTo>
                          <a:lnTo>
                            <a:pt x="18" y="0"/>
                          </a:lnTo>
                          <a:lnTo>
                            <a:pt x="0" y="22"/>
                          </a:lnTo>
                          <a:close/>
                        </a:path>
                      </a:pathLst>
                    </a:custGeom>
                    <a:solidFill>
                      <a:srgbClr val="999999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pic>
              <p:nvPicPr>
                <p:cNvPr id="349" name="그림 348"/>
                <p:cNvPicPr>
                  <a:picLocks noChangeAspect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70944" y="3957722"/>
                  <a:ext cx="307530" cy="200563"/>
                </a:xfrm>
                <a:prstGeom prst="rect">
                  <a:avLst/>
                </a:prstGeom>
              </p:spPr>
            </p:pic>
            <p:pic>
              <p:nvPicPr>
                <p:cNvPr id="350" name="그림 349"/>
                <p:cNvPicPr>
                  <a:picLocks noChangeAspect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6280" y="4231552"/>
                  <a:ext cx="320901" cy="207249"/>
                </a:xfrm>
                <a:prstGeom prst="rect">
                  <a:avLst/>
                </a:prstGeom>
              </p:spPr>
            </p:pic>
            <p:pic>
              <p:nvPicPr>
                <p:cNvPr id="351" name="그림 350"/>
                <p:cNvPicPr>
                  <a:picLocks noChangeAspect="1"/>
                </p:cNvPicPr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8632" y="4544671"/>
                  <a:ext cx="327587" cy="187193"/>
                </a:xfrm>
                <a:prstGeom prst="rect">
                  <a:avLst/>
                </a:prstGeom>
              </p:spPr>
            </p:pic>
            <p:pic>
              <p:nvPicPr>
                <p:cNvPr id="352" name="그림 351"/>
                <p:cNvPicPr>
                  <a:picLocks noChangeAspect="1"/>
                </p:cNvPicPr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6280" y="4798957"/>
                  <a:ext cx="347643" cy="180507"/>
                </a:xfrm>
                <a:prstGeom prst="rect">
                  <a:avLst/>
                </a:prstGeom>
              </p:spPr>
            </p:pic>
            <p:pic>
              <p:nvPicPr>
                <p:cNvPr id="353" name="그림 352"/>
                <p:cNvPicPr>
                  <a:picLocks noChangeAspect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8943" y="5085201"/>
                  <a:ext cx="374385" cy="220620"/>
                </a:xfrm>
                <a:prstGeom prst="rect">
                  <a:avLst/>
                </a:prstGeom>
              </p:spPr>
            </p:pic>
            <p:pic>
              <p:nvPicPr>
                <p:cNvPr id="354" name="그림 353"/>
                <p:cNvPicPr>
                  <a:picLocks noChangeAspect="1"/>
                </p:cNvPicPr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0215" y="5424621"/>
                  <a:ext cx="354328" cy="193878"/>
                </a:xfrm>
                <a:prstGeom prst="rect">
                  <a:avLst/>
                </a:prstGeom>
              </p:spPr>
            </p:pic>
            <p:pic>
              <p:nvPicPr>
                <p:cNvPr id="355" name="그림 354"/>
                <p:cNvPicPr>
                  <a:picLocks noChangeAspect="1"/>
                </p:cNvPicPr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52829" y="5725570"/>
                  <a:ext cx="314216" cy="207249"/>
                </a:xfrm>
                <a:prstGeom prst="rect">
                  <a:avLst/>
                </a:prstGeom>
              </p:spPr>
            </p:pic>
            <p:sp>
              <p:nvSpPr>
                <p:cNvPr id="356" name="TextBox 355"/>
                <p:cNvSpPr txBox="1"/>
                <p:nvPr/>
              </p:nvSpPr>
              <p:spPr>
                <a:xfrm>
                  <a:off x="1454854" y="3949194"/>
                  <a:ext cx="3513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spc="-15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경차</a:t>
                  </a:r>
                  <a:endParaRPr lang="ko-KR" altLang="en-US" sz="8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357" name="TextBox 356"/>
                <p:cNvSpPr txBox="1"/>
                <p:nvPr/>
              </p:nvSpPr>
              <p:spPr>
                <a:xfrm>
                  <a:off x="1459678" y="4243222"/>
                  <a:ext cx="4347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소형차</a:t>
                  </a:r>
                  <a:endParaRPr lang="ko-KR" altLang="en-US" sz="8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358" name="TextBox 357"/>
                <p:cNvSpPr txBox="1"/>
                <p:nvPr/>
              </p:nvSpPr>
              <p:spPr>
                <a:xfrm>
                  <a:off x="1454854" y="4525580"/>
                  <a:ext cx="5180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준중형차</a:t>
                  </a:r>
                  <a:endParaRPr lang="ko-KR" altLang="en-US" sz="8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359" name="TextBox 358"/>
                <p:cNvSpPr txBox="1"/>
                <p:nvPr/>
              </p:nvSpPr>
              <p:spPr>
                <a:xfrm>
                  <a:off x="1453472" y="4798957"/>
                  <a:ext cx="4347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중형차</a:t>
                  </a:r>
                  <a:endParaRPr lang="ko-KR" altLang="en-US" sz="8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360" name="TextBox 359"/>
                <p:cNvSpPr txBox="1"/>
                <p:nvPr/>
              </p:nvSpPr>
              <p:spPr>
                <a:xfrm>
                  <a:off x="1456378" y="5106896"/>
                  <a:ext cx="4347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대형차</a:t>
                  </a:r>
                  <a:endParaRPr lang="ko-KR" altLang="en-US" sz="8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361" name="TextBox 360"/>
                <p:cNvSpPr txBox="1"/>
                <p:nvPr/>
              </p:nvSpPr>
              <p:spPr>
                <a:xfrm>
                  <a:off x="1462209" y="5403055"/>
                  <a:ext cx="5180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스포츠카</a:t>
                  </a:r>
                  <a:endParaRPr lang="ko-KR" altLang="en-US" sz="8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362" name="TextBox 361"/>
                <p:cNvSpPr txBox="1"/>
                <p:nvPr/>
              </p:nvSpPr>
              <p:spPr>
                <a:xfrm>
                  <a:off x="1454965" y="5710994"/>
                  <a:ext cx="54053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SUB/RV</a:t>
                  </a:r>
                  <a:endParaRPr lang="ko-KR" altLang="en-US" sz="8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</p:grpSp>
          <p:grpSp>
            <p:nvGrpSpPr>
              <p:cNvPr id="270" name="그룹 269"/>
              <p:cNvGrpSpPr/>
              <p:nvPr/>
            </p:nvGrpSpPr>
            <p:grpSpPr>
              <a:xfrm>
                <a:off x="3437394" y="4213636"/>
                <a:ext cx="1116071" cy="2052657"/>
                <a:chOff x="2501906" y="3874905"/>
                <a:chExt cx="1512445" cy="209727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327" name="Grid View" descr="&lt;SmartSettings&gt;&lt;SmartResize enabled=&quot;True&quot; minWidth=&quot;100&quot; minHeight=&quot;100&quot; /&gt;&lt;/SmartSettings&gt;"/>
                <p:cNvGrpSpPr/>
                <p:nvPr>
                  <p:custDataLst>
                    <p:tags r:id="rId28"/>
                  </p:custDataLst>
                </p:nvPr>
              </p:nvGrpSpPr>
              <p:grpSpPr>
                <a:xfrm>
                  <a:off x="2501906" y="3874905"/>
                  <a:ext cx="1512445" cy="2097279"/>
                  <a:chOff x="462556" y="1325562"/>
                  <a:chExt cx="3884734" cy="3360738"/>
                </a:xfrm>
              </p:grpSpPr>
              <p:sp>
                <p:nvSpPr>
                  <p:cNvPr id="342" name="Grid View Background" descr="&lt;SmartSettings&gt;&lt;SmartResize anchorLeft=&quot;Absolute&quot; anchorTop=&quot;Absolute&quot; anchorRight=&quot;Absolute&quot; anchorBottom=&quot;Absolute&quot; /&gt;&lt;/SmartSettings&gt;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462556" y="1325562"/>
                    <a:ext cx="3660081" cy="33607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343" name="Scroll Bar"/>
                  <p:cNvGrpSpPr/>
                  <p:nvPr/>
                </p:nvGrpSpPr>
                <p:grpSpPr>
                  <a:xfrm>
                    <a:off x="4127101" y="1325562"/>
                    <a:ext cx="220189" cy="3360738"/>
                    <a:chOff x="6492583" y="1951742"/>
                    <a:chExt cx="220189" cy="3360738"/>
                  </a:xfrm>
                </p:grpSpPr>
                <p:sp>
                  <p:nvSpPr>
                    <p:cNvPr id="344" name="Track" descr="&lt;SmartSettings&gt;&lt;SmartResize anchorLeft=&quot;None&quot; anchorTop=&quot;Absolute&quot; anchorRight=&quot;Absolute&quot; anchorBottom=&quot;Absolute&quot; /&gt;&lt;/SmartSettings&gt;"/>
                    <p:cNvSpPr/>
                    <p:nvPr>
                      <p:custDataLst>
                        <p:tags r:id="rId30"/>
                      </p:custDataLst>
                    </p:nvPr>
                  </p:nvSpPr>
                  <p:spPr>
                    <a:xfrm>
                      <a:off x="6492583" y="1951742"/>
                      <a:ext cx="220189" cy="3360738"/>
                    </a:xfrm>
                    <a:prstGeom prst="rect">
                      <a:avLst/>
                    </a:prstGeom>
                    <a:solidFill>
                      <a:srgbClr val="F2F2F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45" name="Thumb" descr="&lt;SmartSettings&gt;&lt;SmartResize anchorLeft=&quot;None&quot; anchorTop=&quot;Absolute&quot; anchorRight=&quot;Absolute&quot; anchorBottom=&quot;Relative&quot; /&gt;&lt;/SmartSettings&gt;"/>
                    <p:cNvSpPr/>
                    <p:nvPr>
                      <p:custDataLst>
                        <p:tags r:id="rId31"/>
                      </p:custDataLst>
                    </p:nvPr>
                  </p:nvSpPr>
                  <p:spPr>
                    <a:xfrm>
                      <a:off x="6492586" y="2089112"/>
                      <a:ext cx="220186" cy="1118616"/>
                    </a:xfrm>
                    <a:prstGeom prst="rect">
                      <a:avLst/>
                    </a:prstGeom>
                    <a:solidFill>
                      <a:srgbClr val="C2C2C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46" name="Arrow Up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32"/>
                      </p:custDataLst>
                    </p:nvPr>
                  </p:nvSpPr>
                  <p:spPr bwMode="auto">
                    <a:xfrm>
                      <a:off x="6529282" y="1994988"/>
                      <a:ext cx="146791" cy="50877"/>
                    </a:xfrm>
                    <a:custGeom>
                      <a:avLst/>
                      <a:gdLst>
                        <a:gd name="T0" fmla="*/ 205 w 205"/>
                        <a:gd name="T1" fmla="*/ 94 h 116"/>
                        <a:gd name="T2" fmla="*/ 103 w 205"/>
                        <a:gd name="T3" fmla="*/ 0 h 116"/>
                        <a:gd name="T4" fmla="*/ 0 w 205"/>
                        <a:gd name="T5" fmla="*/ 94 h 116"/>
                        <a:gd name="T6" fmla="*/ 20 w 205"/>
                        <a:gd name="T7" fmla="*/ 116 h 116"/>
                        <a:gd name="T8" fmla="*/ 103 w 205"/>
                        <a:gd name="T9" fmla="*/ 39 h 116"/>
                        <a:gd name="T10" fmla="*/ 187 w 205"/>
                        <a:gd name="T11" fmla="*/ 116 h 116"/>
                        <a:gd name="T12" fmla="*/ 205 w 205"/>
                        <a:gd name="T13" fmla="*/ 94 h 1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5" h="116">
                          <a:moveTo>
                            <a:pt x="205" y="94"/>
                          </a:moveTo>
                          <a:cubicBezTo>
                            <a:pt x="171" y="63"/>
                            <a:pt x="137" y="31"/>
                            <a:pt x="103" y="0"/>
                          </a:cubicBezTo>
                          <a:cubicBezTo>
                            <a:pt x="69" y="31"/>
                            <a:pt x="35" y="63"/>
                            <a:pt x="0" y="94"/>
                          </a:cubicBezTo>
                          <a:lnTo>
                            <a:pt x="20" y="116"/>
                          </a:lnTo>
                          <a:lnTo>
                            <a:pt x="103" y="39"/>
                          </a:lnTo>
                          <a:lnTo>
                            <a:pt x="187" y="116"/>
                          </a:lnTo>
                          <a:lnTo>
                            <a:pt x="205" y="94"/>
                          </a:lnTo>
                          <a:close/>
                        </a:path>
                      </a:pathLst>
                    </a:custGeom>
                    <a:solidFill>
                      <a:srgbClr val="999999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47" name="Arrow Dow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33"/>
                      </p:custDataLst>
                    </p:nvPr>
                  </p:nvSpPr>
                  <p:spPr bwMode="auto">
                    <a:xfrm>
                      <a:off x="6529282" y="5218357"/>
                      <a:ext cx="146791" cy="50877"/>
                    </a:xfrm>
                    <a:custGeom>
                      <a:avLst/>
                      <a:gdLst>
                        <a:gd name="T0" fmla="*/ 0 w 205"/>
                        <a:gd name="T1" fmla="*/ 22 h 116"/>
                        <a:gd name="T2" fmla="*/ 102 w 205"/>
                        <a:gd name="T3" fmla="*/ 116 h 116"/>
                        <a:gd name="T4" fmla="*/ 205 w 205"/>
                        <a:gd name="T5" fmla="*/ 22 h 116"/>
                        <a:gd name="T6" fmla="*/ 185 w 205"/>
                        <a:gd name="T7" fmla="*/ 0 h 116"/>
                        <a:gd name="T8" fmla="*/ 102 w 205"/>
                        <a:gd name="T9" fmla="*/ 77 h 116"/>
                        <a:gd name="T10" fmla="*/ 18 w 205"/>
                        <a:gd name="T11" fmla="*/ 0 h 116"/>
                        <a:gd name="T12" fmla="*/ 0 w 205"/>
                        <a:gd name="T13" fmla="*/ 22 h 1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5" h="116">
                          <a:moveTo>
                            <a:pt x="0" y="22"/>
                          </a:moveTo>
                          <a:cubicBezTo>
                            <a:pt x="34" y="53"/>
                            <a:pt x="68" y="85"/>
                            <a:pt x="102" y="116"/>
                          </a:cubicBezTo>
                          <a:cubicBezTo>
                            <a:pt x="136" y="85"/>
                            <a:pt x="170" y="53"/>
                            <a:pt x="205" y="22"/>
                          </a:cubicBezTo>
                          <a:lnTo>
                            <a:pt x="185" y="0"/>
                          </a:lnTo>
                          <a:lnTo>
                            <a:pt x="102" y="77"/>
                          </a:lnTo>
                          <a:lnTo>
                            <a:pt x="18" y="0"/>
                          </a:lnTo>
                          <a:lnTo>
                            <a:pt x="0" y="22"/>
                          </a:lnTo>
                          <a:close/>
                        </a:path>
                      </a:pathLst>
                    </a:custGeom>
                    <a:solidFill>
                      <a:srgbClr val="999999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328" name="TextBox 327"/>
                <p:cNvSpPr txBox="1"/>
                <p:nvPr/>
              </p:nvSpPr>
              <p:spPr>
                <a:xfrm>
                  <a:off x="2566286" y="3955887"/>
                  <a:ext cx="95891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b="1" u="sng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전체</a:t>
                  </a:r>
                  <a:r>
                    <a:rPr lang="ko-KR" altLang="en-US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   </a:t>
                  </a:r>
                  <a:r>
                    <a:rPr lang="en-US" altLang="ko-KR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|    </a:t>
                  </a:r>
                  <a:r>
                    <a:rPr lang="ko-KR" altLang="en-US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국산    </a:t>
                  </a:r>
                  <a:r>
                    <a:rPr lang="en-US" altLang="ko-KR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|    </a:t>
                  </a:r>
                  <a:r>
                    <a:rPr lang="ko-KR" altLang="en-US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수입</a:t>
                  </a:r>
                  <a:endParaRPr lang="ko-KR" altLang="en-US" sz="8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  <p:pic>
              <p:nvPicPr>
                <p:cNvPr id="329" name="그림 328"/>
                <p:cNvPicPr>
                  <a:picLocks noChangeAspect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47831" y="4269396"/>
                  <a:ext cx="290328" cy="147903"/>
                </a:xfrm>
                <a:prstGeom prst="rect">
                  <a:avLst/>
                </a:prstGeom>
              </p:spPr>
            </p:pic>
            <p:pic>
              <p:nvPicPr>
                <p:cNvPr id="330" name="그림 329"/>
                <p:cNvPicPr>
                  <a:picLocks noChangeAspect="1"/>
                </p:cNvPicPr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71435" y="4531454"/>
                  <a:ext cx="233172" cy="197299"/>
                </a:xfrm>
                <a:prstGeom prst="rect">
                  <a:avLst/>
                </a:prstGeom>
              </p:spPr>
            </p:pic>
            <p:pic>
              <p:nvPicPr>
                <p:cNvPr id="331" name="그림 330"/>
                <p:cNvPicPr>
                  <a:picLocks noChangeAspect="1"/>
                </p:cNvPicPr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00202" y="4815820"/>
                  <a:ext cx="374686" cy="155590"/>
                </a:xfrm>
                <a:prstGeom prst="rect">
                  <a:avLst/>
                </a:prstGeom>
              </p:spPr>
            </p:pic>
            <p:pic>
              <p:nvPicPr>
                <p:cNvPr id="332" name="그림 331"/>
                <p:cNvPicPr>
                  <a:picLocks noChangeAspect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47614" y="5104440"/>
                  <a:ext cx="307781" cy="156908"/>
                </a:xfrm>
                <a:prstGeom prst="rect">
                  <a:avLst/>
                </a:prstGeom>
              </p:spPr>
            </p:pic>
            <p:pic>
              <p:nvPicPr>
                <p:cNvPr id="333" name="그림 332"/>
                <p:cNvPicPr>
                  <a:picLocks noChangeAspect="1"/>
                </p:cNvPicPr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64176" y="5363134"/>
                  <a:ext cx="276642" cy="292011"/>
                </a:xfrm>
                <a:prstGeom prst="rect">
                  <a:avLst/>
                </a:prstGeom>
              </p:spPr>
            </p:pic>
            <p:pic>
              <p:nvPicPr>
                <p:cNvPr id="334" name="그림 333"/>
                <p:cNvPicPr>
                  <a:picLocks noChangeAspect="1"/>
                </p:cNvPicPr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01305" y="5719371"/>
                  <a:ext cx="390674" cy="175624"/>
                </a:xfrm>
                <a:prstGeom prst="rect">
                  <a:avLst/>
                </a:prstGeom>
              </p:spPr>
            </p:pic>
            <p:sp>
              <p:nvSpPr>
                <p:cNvPr id="335" name="TextBox 334"/>
                <p:cNvSpPr txBox="1"/>
                <p:nvPr/>
              </p:nvSpPr>
              <p:spPr>
                <a:xfrm>
                  <a:off x="3075707" y="4233556"/>
                  <a:ext cx="3513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현대</a:t>
                  </a:r>
                  <a:endParaRPr lang="ko-KR" altLang="en-US" sz="8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336" name="TextBox 335"/>
                <p:cNvSpPr txBox="1"/>
                <p:nvPr/>
              </p:nvSpPr>
              <p:spPr>
                <a:xfrm>
                  <a:off x="3074597" y="4537691"/>
                  <a:ext cx="3513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혼다</a:t>
                  </a:r>
                  <a:endParaRPr lang="ko-KR" altLang="en-US" sz="8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337" name="TextBox 336"/>
                <p:cNvSpPr txBox="1"/>
                <p:nvPr/>
              </p:nvSpPr>
              <p:spPr>
                <a:xfrm>
                  <a:off x="3074878" y="4814005"/>
                  <a:ext cx="3513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포드</a:t>
                  </a:r>
                  <a:endParaRPr lang="ko-KR" altLang="en-US" sz="8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338" name="TextBox 337"/>
                <p:cNvSpPr txBox="1"/>
                <p:nvPr/>
              </p:nvSpPr>
              <p:spPr>
                <a:xfrm>
                  <a:off x="3084122" y="5090377"/>
                  <a:ext cx="3513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기아</a:t>
                  </a:r>
                  <a:endParaRPr lang="ko-KR" altLang="en-US" sz="8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339" name="TextBox 338"/>
                <p:cNvSpPr txBox="1"/>
                <p:nvPr/>
              </p:nvSpPr>
              <p:spPr>
                <a:xfrm>
                  <a:off x="3084122" y="5395629"/>
                  <a:ext cx="43633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BMW</a:t>
                  </a:r>
                  <a:endParaRPr lang="ko-KR" altLang="en-US" sz="80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340" name="TextBox 339"/>
                <p:cNvSpPr txBox="1"/>
                <p:nvPr/>
              </p:nvSpPr>
              <p:spPr>
                <a:xfrm>
                  <a:off x="3084122" y="5682292"/>
                  <a:ext cx="4347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800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rPr>
                    <a:t>아우디</a:t>
                  </a:r>
                  <a:endParaRPr lang="ko-KR" altLang="en-US" sz="800" spc="-150" dirty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endParaRPr>
                </a:p>
              </p:txBody>
            </p:sp>
          </p:grpSp>
          <p:grpSp>
            <p:nvGrpSpPr>
              <p:cNvPr id="271" name="그룹 270"/>
              <p:cNvGrpSpPr/>
              <p:nvPr/>
            </p:nvGrpSpPr>
            <p:grpSpPr>
              <a:xfrm>
                <a:off x="4552866" y="4221358"/>
                <a:ext cx="1088848" cy="2035411"/>
                <a:chOff x="4027876" y="3869332"/>
                <a:chExt cx="1512445" cy="209727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8" name="Button"/>
                <p:cNvSpPr/>
                <p:nvPr/>
              </p:nvSpPr>
              <p:spPr>
                <a:xfrm>
                  <a:off x="4259679" y="4141857"/>
                  <a:ext cx="1246916" cy="394335"/>
                </a:xfrm>
                <a:prstGeom prst="roundRect">
                  <a:avLst>
                    <a:gd name="adj" fmla="val 11182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91440" rIns="128016" bIns="9144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b="1" spc="-150" dirty="0" smtClean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</a:rPr>
                    <a:t>검색하기</a:t>
                  </a:r>
                  <a:endParaRPr lang="en-US" sz="900" b="1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309" name="Grid View" descr="&lt;SmartSettings&gt;&lt;SmartResize enabled=&quot;True&quot; minWidth=&quot;100&quot; minHeight=&quot;100&quot; /&gt;&lt;/SmartSettings&gt;"/>
                <p:cNvGrpSpPr/>
                <p:nvPr>
                  <p:custDataLst>
                    <p:tags r:id="rId18"/>
                  </p:custDataLst>
                </p:nvPr>
              </p:nvGrpSpPr>
              <p:grpSpPr>
                <a:xfrm>
                  <a:off x="4027876" y="3869332"/>
                  <a:ext cx="1512445" cy="2097279"/>
                  <a:chOff x="462556" y="1325562"/>
                  <a:chExt cx="3884734" cy="3360738"/>
                </a:xfrm>
              </p:grpSpPr>
              <p:sp>
                <p:nvSpPr>
                  <p:cNvPr id="321" name="Grid View Background" descr="&lt;SmartSettings&gt;&lt;SmartResize anchorLeft=&quot;Absolute&quot; anchorTop=&quot;Absolute&quot; anchorRight=&quot;Absolute&quot; anchorBottom=&quot;Absolute&quot; /&gt;&lt;/SmartSettings&gt;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462556" y="1325562"/>
                    <a:ext cx="3660081" cy="33607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322" name="Scroll Bar"/>
                  <p:cNvGrpSpPr/>
                  <p:nvPr/>
                </p:nvGrpSpPr>
                <p:grpSpPr>
                  <a:xfrm>
                    <a:off x="4127101" y="1325562"/>
                    <a:ext cx="220189" cy="3360738"/>
                    <a:chOff x="6492583" y="1951742"/>
                    <a:chExt cx="220189" cy="3360738"/>
                  </a:xfrm>
                </p:grpSpPr>
                <p:sp>
                  <p:nvSpPr>
                    <p:cNvPr id="323" name="Track" descr="&lt;SmartSettings&gt;&lt;SmartResize anchorLeft=&quot;None&quot; anchorTop=&quot;Absolute&quot; anchorRight=&quot;Absolute&quot; anchorBottom=&quot;Absolute&quot; /&gt;&lt;/SmartSettings&gt;"/>
                    <p:cNvSpPr/>
                    <p:nvPr>
                      <p:custDataLst>
                        <p:tags r:id="rId24"/>
                      </p:custDataLst>
                    </p:nvPr>
                  </p:nvSpPr>
                  <p:spPr>
                    <a:xfrm>
                      <a:off x="6492583" y="1951742"/>
                      <a:ext cx="220189" cy="3360738"/>
                    </a:xfrm>
                    <a:prstGeom prst="rect">
                      <a:avLst/>
                    </a:prstGeom>
                    <a:solidFill>
                      <a:srgbClr val="F2F2F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4" name="Thumb" descr="&lt;SmartSettings&gt;&lt;SmartResize anchorLeft=&quot;None&quot; anchorTop=&quot;Absolute&quot; anchorRight=&quot;Absolute&quot; anchorBottom=&quot;Relative&quot; /&gt;&lt;/SmartSettings&gt;"/>
                    <p:cNvSpPr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6492586" y="2089112"/>
                      <a:ext cx="220186" cy="1118616"/>
                    </a:xfrm>
                    <a:prstGeom prst="rect">
                      <a:avLst/>
                    </a:prstGeom>
                    <a:solidFill>
                      <a:srgbClr val="C2C2C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5" name="Arrow Up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26"/>
                      </p:custDataLst>
                    </p:nvPr>
                  </p:nvSpPr>
                  <p:spPr bwMode="auto">
                    <a:xfrm>
                      <a:off x="6529282" y="1994988"/>
                      <a:ext cx="146791" cy="50877"/>
                    </a:xfrm>
                    <a:custGeom>
                      <a:avLst/>
                      <a:gdLst>
                        <a:gd name="T0" fmla="*/ 205 w 205"/>
                        <a:gd name="T1" fmla="*/ 94 h 116"/>
                        <a:gd name="T2" fmla="*/ 103 w 205"/>
                        <a:gd name="T3" fmla="*/ 0 h 116"/>
                        <a:gd name="T4" fmla="*/ 0 w 205"/>
                        <a:gd name="T5" fmla="*/ 94 h 116"/>
                        <a:gd name="T6" fmla="*/ 20 w 205"/>
                        <a:gd name="T7" fmla="*/ 116 h 116"/>
                        <a:gd name="T8" fmla="*/ 103 w 205"/>
                        <a:gd name="T9" fmla="*/ 39 h 116"/>
                        <a:gd name="T10" fmla="*/ 187 w 205"/>
                        <a:gd name="T11" fmla="*/ 116 h 116"/>
                        <a:gd name="T12" fmla="*/ 205 w 205"/>
                        <a:gd name="T13" fmla="*/ 94 h 1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5" h="116">
                          <a:moveTo>
                            <a:pt x="205" y="94"/>
                          </a:moveTo>
                          <a:cubicBezTo>
                            <a:pt x="171" y="63"/>
                            <a:pt x="137" y="31"/>
                            <a:pt x="103" y="0"/>
                          </a:cubicBezTo>
                          <a:cubicBezTo>
                            <a:pt x="69" y="31"/>
                            <a:pt x="35" y="63"/>
                            <a:pt x="0" y="94"/>
                          </a:cubicBezTo>
                          <a:lnTo>
                            <a:pt x="20" y="116"/>
                          </a:lnTo>
                          <a:lnTo>
                            <a:pt x="103" y="39"/>
                          </a:lnTo>
                          <a:lnTo>
                            <a:pt x="187" y="116"/>
                          </a:lnTo>
                          <a:lnTo>
                            <a:pt x="205" y="94"/>
                          </a:lnTo>
                          <a:close/>
                        </a:path>
                      </a:pathLst>
                    </a:custGeom>
                    <a:solidFill>
                      <a:srgbClr val="999999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6" name="Arrow Dow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27"/>
                      </p:custDataLst>
                    </p:nvPr>
                  </p:nvSpPr>
                  <p:spPr bwMode="auto">
                    <a:xfrm>
                      <a:off x="6529282" y="5218357"/>
                      <a:ext cx="146791" cy="50877"/>
                    </a:xfrm>
                    <a:custGeom>
                      <a:avLst/>
                      <a:gdLst>
                        <a:gd name="T0" fmla="*/ 0 w 205"/>
                        <a:gd name="T1" fmla="*/ 22 h 116"/>
                        <a:gd name="T2" fmla="*/ 102 w 205"/>
                        <a:gd name="T3" fmla="*/ 116 h 116"/>
                        <a:gd name="T4" fmla="*/ 205 w 205"/>
                        <a:gd name="T5" fmla="*/ 22 h 116"/>
                        <a:gd name="T6" fmla="*/ 185 w 205"/>
                        <a:gd name="T7" fmla="*/ 0 h 116"/>
                        <a:gd name="T8" fmla="*/ 102 w 205"/>
                        <a:gd name="T9" fmla="*/ 77 h 116"/>
                        <a:gd name="T10" fmla="*/ 18 w 205"/>
                        <a:gd name="T11" fmla="*/ 0 h 116"/>
                        <a:gd name="T12" fmla="*/ 0 w 205"/>
                        <a:gd name="T13" fmla="*/ 22 h 1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5" h="116">
                          <a:moveTo>
                            <a:pt x="0" y="22"/>
                          </a:moveTo>
                          <a:cubicBezTo>
                            <a:pt x="34" y="53"/>
                            <a:pt x="68" y="85"/>
                            <a:pt x="102" y="116"/>
                          </a:cubicBezTo>
                          <a:cubicBezTo>
                            <a:pt x="136" y="85"/>
                            <a:pt x="170" y="53"/>
                            <a:pt x="205" y="22"/>
                          </a:cubicBezTo>
                          <a:lnTo>
                            <a:pt x="185" y="0"/>
                          </a:lnTo>
                          <a:lnTo>
                            <a:pt x="102" y="77"/>
                          </a:lnTo>
                          <a:lnTo>
                            <a:pt x="18" y="0"/>
                          </a:lnTo>
                          <a:lnTo>
                            <a:pt x="0" y="22"/>
                          </a:lnTo>
                          <a:close/>
                        </a:path>
                      </a:pathLst>
                    </a:custGeom>
                    <a:solidFill>
                      <a:srgbClr val="999999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10" name="그룹 309"/>
                <p:cNvGrpSpPr/>
                <p:nvPr/>
              </p:nvGrpSpPr>
              <p:grpSpPr>
                <a:xfrm>
                  <a:off x="4149016" y="3982176"/>
                  <a:ext cx="1257718" cy="905905"/>
                  <a:chOff x="4149016" y="3982176"/>
                  <a:chExt cx="1257718" cy="905905"/>
                </a:xfrm>
              </p:grpSpPr>
              <p:grpSp>
                <p:nvGrpSpPr>
                  <p:cNvPr id="311" name="Drop-down" descr="&lt;SmartSettings&gt;&lt;SmartResize enabled=&quot;True&quot; minWidth=&quot;20&quot; minHeight=&quot;5&quot; /&gt;&lt;/SmartSettings&gt;"/>
                  <p:cNvGrpSpPr/>
                  <p:nvPr>
                    <p:custDataLst>
                      <p:tags r:id="rId19"/>
                    </p:custDataLst>
                  </p:nvPr>
                </p:nvGrpSpPr>
                <p:grpSpPr>
                  <a:xfrm>
                    <a:off x="4160587" y="3982176"/>
                    <a:ext cx="917662" cy="227012"/>
                    <a:chOff x="5537200" y="2495550"/>
                    <a:chExt cx="1323599" cy="206375"/>
                  </a:xfrm>
                </p:grpSpPr>
                <p:sp>
                  <p:nvSpPr>
                    <p:cNvPr id="319" name="Input Fiel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7200" y="2495550"/>
                      <a:ext cx="1323599" cy="206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A0A0A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54864" tIns="0" rIns="128016" bIns="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700" spc="-150" dirty="0"/>
                        <a:t>최소금액선택</a:t>
                      </a:r>
                      <a:endParaRPr lang="en-US" sz="700" spc="-150" dirty="0"/>
                    </a:p>
                  </p:txBody>
                </p:sp>
                <p:sp>
                  <p:nvSpPr>
                    <p:cNvPr id="320" name="Arrow" descr="&lt;SmartSettings&gt;&lt;SmartResize anchorLeft=&quot;None&quot; anchorTop=&quot;None&quot; anchorRight=&quot;Absolute&quot; anchorBottom=&quot;None&quot; /&gt;&lt;/SmartSettings&gt;"/>
                    <p:cNvSpPr>
                      <a:spLocks/>
                    </p:cNvSpPr>
                    <p:nvPr>
                      <p:custDataLst>
                        <p:tags r:id="rId22"/>
                      </p:custDataLst>
                    </p:nvPr>
                  </p:nvSpPr>
                  <p:spPr bwMode="auto">
                    <a:xfrm>
                      <a:off x="6660320" y="2581493"/>
                      <a:ext cx="70983" cy="36080"/>
                    </a:xfrm>
                    <a:custGeom>
                      <a:avLst/>
                      <a:gdLst>
                        <a:gd name="T0" fmla="*/ 120 w 240"/>
                        <a:gd name="T1" fmla="*/ 197 h 197"/>
                        <a:gd name="T2" fmla="*/ 0 w 240"/>
                        <a:gd name="T3" fmla="*/ 0 h 197"/>
                        <a:gd name="T4" fmla="*/ 240 w 240"/>
                        <a:gd name="T5" fmla="*/ 0 h 197"/>
                        <a:gd name="T6" fmla="*/ 120 w 240"/>
                        <a:gd name="T7" fmla="*/ 197 h 1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197">
                          <a:moveTo>
                            <a:pt x="120" y="197"/>
                          </a:moveTo>
                          <a:lnTo>
                            <a:pt x="0" y="0"/>
                          </a:lnTo>
                          <a:lnTo>
                            <a:pt x="240" y="0"/>
                          </a:lnTo>
                          <a:lnTo>
                            <a:pt x="120" y="197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70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312" name="Drop-down" descr="&lt;SmartSettings&gt;&lt;SmartResize enabled=&quot;True&quot; minWidth=&quot;20&quot; minHeight=&quot;5&quot; /&gt;&lt;/SmartSettings&gt;"/>
                  <p:cNvGrpSpPr/>
                  <p:nvPr>
                    <p:custDataLst>
                      <p:tags r:id="rId20"/>
                    </p:custDataLst>
                  </p:nvPr>
                </p:nvGrpSpPr>
                <p:grpSpPr>
                  <a:xfrm>
                    <a:off x="4157333" y="4274437"/>
                    <a:ext cx="917662" cy="227012"/>
                    <a:chOff x="5537200" y="2495550"/>
                    <a:chExt cx="1323599" cy="206375"/>
                  </a:xfrm>
                </p:grpSpPr>
                <p:sp>
                  <p:nvSpPr>
                    <p:cNvPr id="317" name="Input Fiel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7200" y="2495550"/>
                      <a:ext cx="1323599" cy="206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A0A0A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54864" tIns="0" rIns="128016" bIns="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700" spc="-150" dirty="0"/>
                        <a:t>최대금액선택</a:t>
                      </a:r>
                      <a:endParaRPr lang="en-US" sz="700" spc="-150" dirty="0"/>
                    </a:p>
                  </p:txBody>
                </p:sp>
                <p:sp>
                  <p:nvSpPr>
                    <p:cNvPr id="318" name="Arrow" descr="&lt;SmartSettings&gt;&lt;SmartResize anchorLeft=&quot;None&quot; anchorTop=&quot;None&quot; anchorRight=&quot;Absolute&quot; anchorBottom=&quot;None&quot; /&gt;&lt;/SmartSettings&gt;"/>
                    <p:cNvSpPr>
                      <a:spLocks/>
                    </p:cNvSpPr>
                    <p:nvPr>
                      <p:custDataLst>
                        <p:tags r:id="rId21"/>
                      </p:custDataLst>
                    </p:nvPr>
                  </p:nvSpPr>
                  <p:spPr bwMode="auto">
                    <a:xfrm>
                      <a:off x="6660320" y="2581493"/>
                      <a:ext cx="70983" cy="36080"/>
                    </a:xfrm>
                    <a:custGeom>
                      <a:avLst/>
                      <a:gdLst>
                        <a:gd name="T0" fmla="*/ 120 w 240"/>
                        <a:gd name="T1" fmla="*/ 197 h 197"/>
                        <a:gd name="T2" fmla="*/ 0 w 240"/>
                        <a:gd name="T3" fmla="*/ 0 h 197"/>
                        <a:gd name="T4" fmla="*/ 240 w 240"/>
                        <a:gd name="T5" fmla="*/ 0 h 197"/>
                        <a:gd name="T6" fmla="*/ 120 w 240"/>
                        <a:gd name="T7" fmla="*/ 197 h 1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197">
                          <a:moveTo>
                            <a:pt x="120" y="197"/>
                          </a:moveTo>
                          <a:lnTo>
                            <a:pt x="0" y="0"/>
                          </a:lnTo>
                          <a:lnTo>
                            <a:pt x="240" y="0"/>
                          </a:lnTo>
                          <a:lnTo>
                            <a:pt x="120" y="197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70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13" name="TextBox 312"/>
                  <p:cNvSpPr txBox="1"/>
                  <p:nvPr/>
                </p:nvSpPr>
                <p:spPr>
                  <a:xfrm>
                    <a:off x="5055356" y="4004763"/>
                    <a:ext cx="35137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800" spc="-15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rPr>
                      <a:t>부터</a:t>
                    </a:r>
                    <a:endParaRPr lang="ko-KR" altLang="en-US" sz="800" spc="-150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5054932" y="4309577"/>
                    <a:ext cx="35137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800" spc="-15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rPr>
                      <a:t>까지</a:t>
                    </a:r>
                    <a:endParaRPr lang="ko-KR" altLang="en-US" sz="800" spc="-150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315" name="Box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49016" y="4680146"/>
                    <a:ext cx="143228" cy="14322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6" name="TextBox 315"/>
                  <p:cNvSpPr txBox="1"/>
                  <p:nvPr/>
                </p:nvSpPr>
                <p:spPr>
                  <a:xfrm>
                    <a:off x="4233747" y="4611082"/>
                    <a:ext cx="97614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spc="-15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직접 입력</a:t>
                    </a:r>
                    <a:endParaRPr lang="ko-KR" altLang="en-US" sz="800" spc="-150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292" name="Grid View" descr="&lt;SmartSettings&gt;&lt;SmartResize enabled=&quot;True&quot; minWidth=&quot;100&quot; minHeight=&quot;100&quot; /&gt;&lt;/SmartSettings&gt;"/>
              <p:cNvGrpSpPr/>
              <p:nvPr>
                <p:custDataLst>
                  <p:tags r:id="rId2"/>
                </p:custDataLst>
              </p:nvPr>
            </p:nvGrpSpPr>
            <p:grpSpPr>
              <a:xfrm>
                <a:off x="5642904" y="4218672"/>
                <a:ext cx="936232" cy="2035411"/>
                <a:chOff x="462556" y="1325562"/>
                <a:chExt cx="3884734" cy="336073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2" name="Grid View Background" descr="&lt;SmartSettings&gt;&lt;SmartResize anchorLeft=&quot;Absolute&quot; anchorTop=&quot;Absolute&quot; anchorRight=&quot;Absolute&quot; anchorBottom=&quot;Absolute&quot; /&gt;&lt;/SmartSettings&gt;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462556" y="1325562"/>
                  <a:ext cx="3660081" cy="33607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5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303" name="Scroll Bar"/>
                <p:cNvGrpSpPr/>
                <p:nvPr/>
              </p:nvGrpSpPr>
              <p:grpSpPr>
                <a:xfrm>
                  <a:off x="4127101" y="1325562"/>
                  <a:ext cx="220189" cy="3360738"/>
                  <a:chOff x="6492583" y="1951742"/>
                  <a:chExt cx="220189" cy="3360738"/>
                </a:xfrm>
              </p:grpSpPr>
              <p:sp>
                <p:nvSpPr>
                  <p:cNvPr id="304" name="Track" descr="&lt;SmartSettings&gt;&lt;SmartResize anchorLeft=&quot;None&quot; anchorTop=&quot;Absolute&quot; anchorRight=&quot;Absolute&quot; anchorBottom=&quot;Absolute&quot; /&gt;&lt;/SmartSettings&gt;"/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6492583" y="1951742"/>
                    <a:ext cx="220189" cy="3360738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5" name="Thumb" descr="&lt;SmartSettings&gt;&lt;SmartResize anchorLeft=&quot;None&quot; anchorTop=&quot;Absolute&quot; anchorRight=&quot;Absolute&quot; anchorBottom=&quot;Relative&quot; /&gt;&lt;/SmartSettings&gt;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6492586" y="2089112"/>
                    <a:ext cx="220186" cy="1118616"/>
                  </a:xfrm>
                  <a:prstGeom prst="rect">
                    <a:avLst/>
                  </a:prstGeom>
                  <a:solidFill>
                    <a:srgbClr val="C2C2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6" name="Arrow Up" descr="&lt;SmartSettings&gt;&lt;SmartResize anchorLeft=&quot;None&quot; anchorTop=&quot;Absolute&quot; anchorRight=&quot;Absolute&quot; anchorBottom=&quot;None&quot; /&gt;&lt;/SmartSettings&gt;"/>
                  <p:cNvSpPr>
                    <a:spLocks noChangeAspect="1"/>
                  </p:cNvSpPr>
                  <p:nvPr>
                    <p:custDataLst>
                      <p:tags r:id="rId16"/>
                    </p:custDataLst>
                  </p:nvPr>
                </p:nvSpPr>
                <p:spPr bwMode="auto">
                  <a:xfrm>
                    <a:off x="6529282" y="1994988"/>
                    <a:ext cx="146791" cy="50877"/>
                  </a:xfrm>
                  <a:custGeom>
                    <a:avLst/>
                    <a:gdLst>
                      <a:gd name="T0" fmla="*/ 205 w 205"/>
                      <a:gd name="T1" fmla="*/ 94 h 116"/>
                      <a:gd name="T2" fmla="*/ 103 w 205"/>
                      <a:gd name="T3" fmla="*/ 0 h 116"/>
                      <a:gd name="T4" fmla="*/ 0 w 205"/>
                      <a:gd name="T5" fmla="*/ 94 h 116"/>
                      <a:gd name="T6" fmla="*/ 20 w 205"/>
                      <a:gd name="T7" fmla="*/ 116 h 116"/>
                      <a:gd name="T8" fmla="*/ 103 w 205"/>
                      <a:gd name="T9" fmla="*/ 39 h 116"/>
                      <a:gd name="T10" fmla="*/ 187 w 205"/>
                      <a:gd name="T11" fmla="*/ 116 h 116"/>
                      <a:gd name="T12" fmla="*/ 205 w 205"/>
                      <a:gd name="T13" fmla="*/ 94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5" h="116">
                        <a:moveTo>
                          <a:pt x="205" y="94"/>
                        </a:moveTo>
                        <a:cubicBezTo>
                          <a:pt x="171" y="63"/>
                          <a:pt x="137" y="31"/>
                          <a:pt x="103" y="0"/>
                        </a:cubicBezTo>
                        <a:cubicBezTo>
                          <a:pt x="69" y="31"/>
                          <a:pt x="35" y="63"/>
                          <a:pt x="0" y="94"/>
                        </a:cubicBezTo>
                        <a:lnTo>
                          <a:pt x="20" y="116"/>
                        </a:lnTo>
                        <a:lnTo>
                          <a:pt x="103" y="39"/>
                        </a:lnTo>
                        <a:lnTo>
                          <a:pt x="187" y="116"/>
                        </a:lnTo>
                        <a:lnTo>
                          <a:pt x="205" y="94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7" name="Arrow Down" descr="&lt;SmartSettings&gt;&lt;SmartResize anchorLeft=&quot;None&quot; anchorTop=&quot;None&quot; anchorRight=&quot;Absolute&quot; anchorBottom=&quot;Absolute&quot; /&gt;&lt;/SmartSettings&gt;"/>
                  <p:cNvSpPr>
                    <a:spLocks noChangeAspect="1"/>
                  </p:cNvSpPr>
                  <p:nvPr>
                    <p:custDataLst>
                      <p:tags r:id="rId17"/>
                    </p:custDataLst>
                  </p:nvPr>
                </p:nvSpPr>
                <p:spPr bwMode="auto">
                  <a:xfrm>
                    <a:off x="6529282" y="5218357"/>
                    <a:ext cx="146791" cy="50877"/>
                  </a:xfrm>
                  <a:custGeom>
                    <a:avLst/>
                    <a:gdLst>
                      <a:gd name="T0" fmla="*/ 0 w 205"/>
                      <a:gd name="T1" fmla="*/ 22 h 116"/>
                      <a:gd name="T2" fmla="*/ 102 w 205"/>
                      <a:gd name="T3" fmla="*/ 116 h 116"/>
                      <a:gd name="T4" fmla="*/ 205 w 205"/>
                      <a:gd name="T5" fmla="*/ 22 h 116"/>
                      <a:gd name="T6" fmla="*/ 185 w 205"/>
                      <a:gd name="T7" fmla="*/ 0 h 116"/>
                      <a:gd name="T8" fmla="*/ 102 w 205"/>
                      <a:gd name="T9" fmla="*/ 77 h 116"/>
                      <a:gd name="T10" fmla="*/ 18 w 205"/>
                      <a:gd name="T11" fmla="*/ 0 h 116"/>
                      <a:gd name="T12" fmla="*/ 0 w 205"/>
                      <a:gd name="T13" fmla="*/ 22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5" h="116">
                        <a:moveTo>
                          <a:pt x="0" y="22"/>
                        </a:moveTo>
                        <a:cubicBezTo>
                          <a:pt x="34" y="53"/>
                          <a:pt x="68" y="85"/>
                          <a:pt x="102" y="116"/>
                        </a:cubicBezTo>
                        <a:cubicBezTo>
                          <a:pt x="136" y="85"/>
                          <a:pt x="170" y="53"/>
                          <a:pt x="205" y="22"/>
                        </a:cubicBezTo>
                        <a:lnTo>
                          <a:pt x="185" y="0"/>
                        </a:lnTo>
                        <a:lnTo>
                          <a:pt x="102" y="77"/>
                        </a:lnTo>
                        <a:lnTo>
                          <a:pt x="18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85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293" name="TextBox 292"/>
              <p:cNvSpPr txBox="1"/>
              <p:nvPr/>
            </p:nvSpPr>
            <p:spPr>
              <a:xfrm>
                <a:off x="5722347" y="4409815"/>
                <a:ext cx="6094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spc="-150" dirty="0"/>
                  <a:t>2</a:t>
                </a:r>
                <a:r>
                  <a:rPr lang="ko-KR" altLang="en-US" sz="800" spc="-150" dirty="0"/>
                  <a:t>만 </a:t>
                </a:r>
                <a:r>
                  <a:rPr lang="en-US" altLang="ko-KR" sz="800" spc="-150" dirty="0"/>
                  <a:t>km </a:t>
                </a:r>
                <a:r>
                  <a:rPr lang="ko-KR" altLang="en-US" sz="800" spc="-150" dirty="0"/>
                  <a:t>미만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5723702" y="4687464"/>
                <a:ext cx="8178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spc="-150" dirty="0"/>
                  <a:t>2</a:t>
                </a:r>
                <a:r>
                  <a:rPr lang="ko-KR" altLang="en-US" sz="800" spc="-150" dirty="0"/>
                  <a:t>만 </a:t>
                </a:r>
                <a:r>
                  <a:rPr lang="en-US" altLang="ko-KR" sz="800" spc="-150" dirty="0"/>
                  <a:t>~ 4</a:t>
                </a:r>
                <a:r>
                  <a:rPr lang="ko-KR" altLang="en-US" sz="800" spc="-150" dirty="0"/>
                  <a:t>만 </a:t>
                </a:r>
                <a:r>
                  <a:rPr lang="en-US" altLang="ko-KR" sz="800" spc="-150" dirty="0"/>
                  <a:t>km </a:t>
                </a:r>
                <a:r>
                  <a:rPr lang="ko-KR" altLang="en-US" sz="800" spc="-150" dirty="0"/>
                  <a:t>미만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723395" y="5251751"/>
                <a:ext cx="8178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spc="-150" dirty="0"/>
                  <a:t>6</a:t>
                </a:r>
                <a:r>
                  <a:rPr lang="ko-KR" altLang="en-US" sz="800" spc="-150" dirty="0"/>
                  <a:t>만 </a:t>
                </a:r>
                <a:r>
                  <a:rPr lang="en-US" altLang="ko-KR" sz="800" spc="-150" dirty="0"/>
                  <a:t>~ 8</a:t>
                </a:r>
                <a:r>
                  <a:rPr lang="ko-KR" altLang="en-US" sz="800" spc="-150" dirty="0"/>
                  <a:t>만 </a:t>
                </a:r>
                <a:r>
                  <a:rPr lang="en-US" altLang="ko-KR" sz="800" spc="-150" dirty="0"/>
                  <a:t>km </a:t>
                </a:r>
                <a:r>
                  <a:rPr lang="ko-KR" altLang="en-US" sz="800" spc="-150" dirty="0"/>
                  <a:t>미만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723406" y="4976817"/>
                <a:ext cx="8178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spc="-150" dirty="0"/>
                  <a:t>4</a:t>
                </a:r>
                <a:r>
                  <a:rPr lang="ko-KR" altLang="en-US" sz="800" spc="-150" dirty="0"/>
                  <a:t>만 </a:t>
                </a:r>
                <a:r>
                  <a:rPr lang="en-US" altLang="ko-KR" sz="800" spc="-150" dirty="0"/>
                  <a:t>~ 6</a:t>
                </a:r>
                <a:r>
                  <a:rPr lang="ko-KR" altLang="en-US" sz="800" spc="-150" dirty="0"/>
                  <a:t>만 </a:t>
                </a:r>
                <a:r>
                  <a:rPr lang="en-US" altLang="ko-KR" sz="800" spc="-150" dirty="0"/>
                  <a:t>km </a:t>
                </a:r>
                <a:r>
                  <a:rPr lang="ko-KR" altLang="en-US" sz="800" spc="-150" dirty="0"/>
                  <a:t>미만</a:t>
                </a: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5723395" y="5538512"/>
                <a:ext cx="8547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spc="-150" dirty="0"/>
                  <a:t>8</a:t>
                </a:r>
                <a:r>
                  <a:rPr lang="ko-KR" altLang="en-US" sz="800" spc="-150" dirty="0"/>
                  <a:t>만 </a:t>
                </a:r>
                <a:r>
                  <a:rPr lang="en-US" altLang="ko-KR" sz="800" spc="-150" dirty="0"/>
                  <a:t>~ 10</a:t>
                </a:r>
                <a:r>
                  <a:rPr lang="ko-KR" altLang="en-US" sz="800" spc="-150" dirty="0"/>
                  <a:t>만 </a:t>
                </a:r>
                <a:r>
                  <a:rPr lang="en-US" altLang="ko-KR" sz="800" spc="-150" dirty="0"/>
                  <a:t>km </a:t>
                </a:r>
                <a:r>
                  <a:rPr lang="ko-KR" altLang="en-US" sz="800" spc="-150" dirty="0"/>
                  <a:t>미만</a:t>
                </a: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722849" y="5843620"/>
                <a:ext cx="6463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spc="-150" dirty="0"/>
                  <a:t>10</a:t>
                </a:r>
                <a:r>
                  <a:rPr lang="ko-KR" altLang="en-US" sz="800" spc="-150" dirty="0"/>
                  <a:t>만 </a:t>
                </a:r>
                <a:r>
                  <a:rPr lang="en-US" altLang="ko-KR" sz="800" spc="-150" dirty="0"/>
                  <a:t>km </a:t>
                </a:r>
                <a:r>
                  <a:rPr lang="ko-KR" altLang="en-US" sz="800" spc="-150" dirty="0"/>
                  <a:t>이상</a:t>
                </a:r>
              </a:p>
            </p:txBody>
          </p:sp>
          <p:grpSp>
            <p:nvGrpSpPr>
              <p:cNvPr id="273" name="그룹 272"/>
              <p:cNvGrpSpPr/>
              <p:nvPr/>
            </p:nvGrpSpPr>
            <p:grpSpPr>
              <a:xfrm>
                <a:off x="6584912" y="4214216"/>
                <a:ext cx="924432" cy="2044463"/>
                <a:chOff x="7080785" y="3864400"/>
                <a:chExt cx="1512445" cy="210660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274" name="Grid View" descr="&lt;SmartSettings&gt;&lt;SmartResize enabled=&quot;True&quot; minWidth=&quot;100&quot; minHeight=&quot;100&quot; /&gt;&lt;/SmartSettings&gt;"/>
                <p:cNvGrpSpPr/>
                <p:nvPr>
                  <p:custDataLst>
                    <p:tags r:id="rId3"/>
                  </p:custDataLst>
                </p:nvPr>
              </p:nvGrpSpPr>
              <p:grpSpPr>
                <a:xfrm>
                  <a:off x="7080785" y="3864400"/>
                  <a:ext cx="1512445" cy="2106606"/>
                  <a:chOff x="462556" y="1325562"/>
                  <a:chExt cx="3884734" cy="3375684"/>
                </a:xfrm>
              </p:grpSpPr>
              <p:sp>
                <p:nvSpPr>
                  <p:cNvPr id="286" name="Grid View Background" descr="&lt;SmartSettings&gt;&lt;SmartResize anchorLeft=&quot;Absolute&quot; anchorTop=&quot;Absolute&quot; anchorRight=&quot;Absolute&quot; anchorBottom=&quot;Absolute&quot; /&gt;&lt;/SmartSettings&gt;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462556" y="1340510"/>
                    <a:ext cx="3660079" cy="33607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87" name="Scroll Bar"/>
                  <p:cNvGrpSpPr/>
                  <p:nvPr/>
                </p:nvGrpSpPr>
                <p:grpSpPr>
                  <a:xfrm>
                    <a:off x="4127101" y="1325562"/>
                    <a:ext cx="220189" cy="3360738"/>
                    <a:chOff x="6492583" y="1951742"/>
                    <a:chExt cx="220189" cy="3360738"/>
                  </a:xfrm>
                </p:grpSpPr>
                <p:sp>
                  <p:nvSpPr>
                    <p:cNvPr id="288" name="Track" descr="&lt;SmartSettings&gt;&lt;SmartResize anchorLeft=&quot;None&quot; anchorTop=&quot;Absolute&quot; anchorRight=&quot;Absolute&quot; anchorBottom=&quot;Absolute&quot; /&gt;&lt;/SmartSettings&gt;"/>
                    <p:cNvSpPr/>
                    <p:nvPr>
                      <p:custDataLst>
                        <p:tags r:id="rId9"/>
                      </p:custDataLst>
                    </p:nvPr>
                  </p:nvSpPr>
                  <p:spPr>
                    <a:xfrm>
                      <a:off x="6492583" y="1951742"/>
                      <a:ext cx="220189" cy="3360738"/>
                    </a:xfrm>
                    <a:prstGeom prst="rect">
                      <a:avLst/>
                    </a:prstGeom>
                    <a:solidFill>
                      <a:srgbClr val="F2F2F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89" name="Thumb" descr="&lt;SmartSettings&gt;&lt;SmartResize anchorLeft=&quot;None&quot; anchorTop=&quot;Absolute&quot; anchorRight=&quot;Absolute&quot; anchorBottom=&quot;Relative&quot; /&gt;&lt;/SmartSettings&gt;"/>
                    <p:cNvSpPr/>
                    <p:nvPr>
                      <p:custDataLst>
                        <p:tags r:id="rId10"/>
                      </p:custDataLst>
                    </p:nvPr>
                  </p:nvSpPr>
                  <p:spPr>
                    <a:xfrm>
                      <a:off x="6492586" y="2089112"/>
                      <a:ext cx="220186" cy="1118616"/>
                    </a:xfrm>
                    <a:prstGeom prst="rect">
                      <a:avLst/>
                    </a:prstGeom>
                    <a:solidFill>
                      <a:srgbClr val="C2C2C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90" name="Arrow Up" descr="&lt;SmartSettings&gt;&lt;SmartResize anchorLeft=&quot;None&quot; anchorTop=&quot;Absolute&quot; anchorRight=&quot;Absolute&quot; anchorBottom=&quot;None&quot; /&gt;&lt;/SmartSettings&gt;"/>
                    <p:cNvSpPr>
                      <a:spLocks noChangeAspect="1"/>
                    </p:cNvSpPr>
                    <p:nvPr>
                      <p:custDataLst>
                        <p:tags r:id="rId11"/>
                      </p:custDataLst>
                    </p:nvPr>
                  </p:nvSpPr>
                  <p:spPr bwMode="auto">
                    <a:xfrm>
                      <a:off x="6529282" y="1994988"/>
                      <a:ext cx="146791" cy="50877"/>
                    </a:xfrm>
                    <a:custGeom>
                      <a:avLst/>
                      <a:gdLst>
                        <a:gd name="T0" fmla="*/ 205 w 205"/>
                        <a:gd name="T1" fmla="*/ 94 h 116"/>
                        <a:gd name="T2" fmla="*/ 103 w 205"/>
                        <a:gd name="T3" fmla="*/ 0 h 116"/>
                        <a:gd name="T4" fmla="*/ 0 w 205"/>
                        <a:gd name="T5" fmla="*/ 94 h 116"/>
                        <a:gd name="T6" fmla="*/ 20 w 205"/>
                        <a:gd name="T7" fmla="*/ 116 h 116"/>
                        <a:gd name="T8" fmla="*/ 103 w 205"/>
                        <a:gd name="T9" fmla="*/ 39 h 116"/>
                        <a:gd name="T10" fmla="*/ 187 w 205"/>
                        <a:gd name="T11" fmla="*/ 116 h 116"/>
                        <a:gd name="T12" fmla="*/ 205 w 205"/>
                        <a:gd name="T13" fmla="*/ 94 h 1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5" h="116">
                          <a:moveTo>
                            <a:pt x="205" y="94"/>
                          </a:moveTo>
                          <a:cubicBezTo>
                            <a:pt x="171" y="63"/>
                            <a:pt x="137" y="31"/>
                            <a:pt x="103" y="0"/>
                          </a:cubicBezTo>
                          <a:cubicBezTo>
                            <a:pt x="69" y="31"/>
                            <a:pt x="35" y="63"/>
                            <a:pt x="0" y="94"/>
                          </a:cubicBezTo>
                          <a:lnTo>
                            <a:pt x="20" y="116"/>
                          </a:lnTo>
                          <a:lnTo>
                            <a:pt x="103" y="39"/>
                          </a:lnTo>
                          <a:lnTo>
                            <a:pt x="187" y="116"/>
                          </a:lnTo>
                          <a:lnTo>
                            <a:pt x="205" y="94"/>
                          </a:lnTo>
                          <a:close/>
                        </a:path>
                      </a:pathLst>
                    </a:custGeom>
                    <a:solidFill>
                      <a:srgbClr val="999999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91" name="Arrow Down" descr="&lt;SmartSettings&gt;&lt;SmartResize anchorLeft=&quot;None&quot; anchorTop=&quot;None&quot; anchorRight=&quot;Absolute&quot; anchorBottom=&quot;Absolute&quot; /&gt;&lt;/SmartSettings&gt;"/>
                    <p:cNvSpPr>
                      <a:spLocks noChangeAspect="1"/>
                    </p:cNvSpPr>
                    <p:nvPr>
                      <p:custDataLst>
                        <p:tags r:id="rId12"/>
                      </p:custDataLst>
                    </p:nvPr>
                  </p:nvSpPr>
                  <p:spPr bwMode="auto">
                    <a:xfrm>
                      <a:off x="6529282" y="5218357"/>
                      <a:ext cx="146791" cy="50877"/>
                    </a:xfrm>
                    <a:custGeom>
                      <a:avLst/>
                      <a:gdLst>
                        <a:gd name="T0" fmla="*/ 0 w 205"/>
                        <a:gd name="T1" fmla="*/ 22 h 116"/>
                        <a:gd name="T2" fmla="*/ 102 w 205"/>
                        <a:gd name="T3" fmla="*/ 116 h 116"/>
                        <a:gd name="T4" fmla="*/ 205 w 205"/>
                        <a:gd name="T5" fmla="*/ 22 h 116"/>
                        <a:gd name="T6" fmla="*/ 185 w 205"/>
                        <a:gd name="T7" fmla="*/ 0 h 116"/>
                        <a:gd name="T8" fmla="*/ 102 w 205"/>
                        <a:gd name="T9" fmla="*/ 77 h 116"/>
                        <a:gd name="T10" fmla="*/ 18 w 205"/>
                        <a:gd name="T11" fmla="*/ 0 h 116"/>
                        <a:gd name="T12" fmla="*/ 0 w 205"/>
                        <a:gd name="T13" fmla="*/ 22 h 1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5" h="116">
                          <a:moveTo>
                            <a:pt x="0" y="22"/>
                          </a:moveTo>
                          <a:cubicBezTo>
                            <a:pt x="34" y="53"/>
                            <a:pt x="68" y="85"/>
                            <a:pt x="102" y="116"/>
                          </a:cubicBezTo>
                          <a:cubicBezTo>
                            <a:pt x="136" y="85"/>
                            <a:pt x="170" y="53"/>
                            <a:pt x="205" y="22"/>
                          </a:cubicBezTo>
                          <a:lnTo>
                            <a:pt x="185" y="0"/>
                          </a:lnTo>
                          <a:lnTo>
                            <a:pt x="102" y="77"/>
                          </a:lnTo>
                          <a:lnTo>
                            <a:pt x="18" y="0"/>
                          </a:lnTo>
                          <a:lnTo>
                            <a:pt x="0" y="22"/>
                          </a:lnTo>
                          <a:close/>
                        </a:path>
                      </a:pathLst>
                    </a:custGeom>
                    <a:solidFill>
                      <a:srgbClr val="999999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850">
                        <a:solidFill>
                          <a:srgbClr val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5" name="그룹 274"/>
                <p:cNvGrpSpPr/>
                <p:nvPr/>
              </p:nvGrpSpPr>
              <p:grpSpPr>
                <a:xfrm>
                  <a:off x="7206750" y="3971731"/>
                  <a:ext cx="1179798" cy="905905"/>
                  <a:chOff x="4149016" y="3982176"/>
                  <a:chExt cx="1179798" cy="905905"/>
                </a:xfrm>
              </p:grpSpPr>
              <p:grpSp>
                <p:nvGrpSpPr>
                  <p:cNvPr id="276" name="Drop-down" descr="&lt;SmartSettings&gt;&lt;SmartResize enabled=&quot;True&quot; minWidth=&quot;20&quot; minHeight=&quot;5&quot; /&gt;&lt;/SmartSettings&gt;"/>
                  <p:cNvGrpSpPr/>
                  <p:nvPr>
                    <p:custDataLst>
                      <p:tags r:id="rId4"/>
                    </p:custDataLst>
                  </p:nvPr>
                </p:nvGrpSpPr>
                <p:grpSpPr>
                  <a:xfrm>
                    <a:off x="4160586" y="3982176"/>
                    <a:ext cx="888206" cy="227012"/>
                    <a:chOff x="5537200" y="2495550"/>
                    <a:chExt cx="1281113" cy="206375"/>
                  </a:xfrm>
                </p:grpSpPr>
                <p:sp>
                  <p:nvSpPr>
                    <p:cNvPr id="284" name="Input Fiel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7200" y="2495550"/>
                      <a:ext cx="1281113" cy="206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A0A0A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54864" tIns="0" rIns="128016" bIns="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연식</a:t>
                      </a:r>
                      <a:endParaRPr lang="en-US" sz="700" dirty="0">
                        <a:solidFill>
                          <a:srgbClr val="333333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85" name="Arrow" descr="&lt;SmartSettings&gt;&lt;SmartResize anchorLeft=&quot;None&quot; anchorTop=&quot;None&quot; anchorRight=&quot;Absolute&quot; anchorBottom=&quot;None&quot; /&gt;&lt;/SmartSettings&gt;"/>
                    <p:cNvSpPr>
                      <a:spLocks/>
                    </p:cNvSpPr>
                    <p:nvPr>
                      <p:custDataLst>
                        <p:tags r:id="rId7"/>
                      </p:custDataLst>
                    </p:nvPr>
                  </p:nvSpPr>
                  <p:spPr bwMode="auto">
                    <a:xfrm>
                      <a:off x="6660320" y="2581493"/>
                      <a:ext cx="70983" cy="36080"/>
                    </a:xfrm>
                    <a:custGeom>
                      <a:avLst/>
                      <a:gdLst>
                        <a:gd name="T0" fmla="*/ 120 w 240"/>
                        <a:gd name="T1" fmla="*/ 197 h 197"/>
                        <a:gd name="T2" fmla="*/ 0 w 240"/>
                        <a:gd name="T3" fmla="*/ 0 h 197"/>
                        <a:gd name="T4" fmla="*/ 240 w 240"/>
                        <a:gd name="T5" fmla="*/ 0 h 197"/>
                        <a:gd name="T6" fmla="*/ 120 w 240"/>
                        <a:gd name="T7" fmla="*/ 197 h 1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197">
                          <a:moveTo>
                            <a:pt x="120" y="197"/>
                          </a:moveTo>
                          <a:lnTo>
                            <a:pt x="0" y="0"/>
                          </a:lnTo>
                          <a:lnTo>
                            <a:pt x="240" y="0"/>
                          </a:lnTo>
                          <a:lnTo>
                            <a:pt x="120" y="197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70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77" name="Drop-down" descr="&lt;SmartSettings&gt;&lt;SmartResize enabled=&quot;True&quot; minWidth=&quot;20&quot; minHeight=&quot;5&quot; /&gt;&lt;/SmartSettings&gt;"/>
                  <p:cNvGrpSpPr/>
                  <p:nvPr>
                    <p:custDataLst>
                      <p:tags r:id="rId5"/>
                    </p:custDataLst>
                  </p:nvPr>
                </p:nvGrpSpPr>
                <p:grpSpPr>
                  <a:xfrm>
                    <a:off x="4157332" y="4274437"/>
                    <a:ext cx="888206" cy="227012"/>
                    <a:chOff x="5537200" y="2495550"/>
                    <a:chExt cx="1281113" cy="206375"/>
                  </a:xfrm>
                </p:grpSpPr>
                <p:sp>
                  <p:nvSpPr>
                    <p:cNvPr id="282" name="Input Fiel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37200" y="2495550"/>
                      <a:ext cx="1281113" cy="206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 cap="flat">
                      <a:solidFill>
                        <a:srgbClr val="A0A0A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54864" tIns="0" rIns="128016" bIns="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연식</a:t>
                      </a:r>
                      <a:endParaRPr lang="en-US" sz="700" dirty="0">
                        <a:solidFill>
                          <a:srgbClr val="333333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83" name="Arrow" descr="&lt;SmartSettings&gt;&lt;SmartResize anchorLeft=&quot;None&quot; anchorTop=&quot;None&quot; anchorRight=&quot;Absolute&quot; anchorBottom=&quot;None&quot; /&gt;&lt;/SmartSettings&gt;"/>
                    <p:cNvSpPr>
                      <a:spLocks/>
                    </p:cNvSpPr>
                    <p:nvPr>
                      <p:custDataLst>
                        <p:tags r:id="rId6"/>
                      </p:custDataLst>
                    </p:nvPr>
                  </p:nvSpPr>
                  <p:spPr bwMode="auto">
                    <a:xfrm>
                      <a:off x="6660320" y="2581493"/>
                      <a:ext cx="70983" cy="36080"/>
                    </a:xfrm>
                    <a:custGeom>
                      <a:avLst/>
                      <a:gdLst>
                        <a:gd name="T0" fmla="*/ 120 w 240"/>
                        <a:gd name="T1" fmla="*/ 197 h 197"/>
                        <a:gd name="T2" fmla="*/ 0 w 240"/>
                        <a:gd name="T3" fmla="*/ 0 h 197"/>
                        <a:gd name="T4" fmla="*/ 240 w 240"/>
                        <a:gd name="T5" fmla="*/ 0 h 197"/>
                        <a:gd name="T6" fmla="*/ 120 w 240"/>
                        <a:gd name="T7" fmla="*/ 197 h 1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40" h="197">
                          <a:moveTo>
                            <a:pt x="120" y="197"/>
                          </a:moveTo>
                          <a:lnTo>
                            <a:pt x="0" y="0"/>
                          </a:lnTo>
                          <a:lnTo>
                            <a:pt x="240" y="0"/>
                          </a:lnTo>
                          <a:lnTo>
                            <a:pt x="120" y="197"/>
                          </a:lnTo>
                          <a:close/>
                        </a:path>
                      </a:pathLst>
                    </a:custGeom>
                    <a:solidFill>
                      <a:srgbClr val="30303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700">
                        <a:solidFill>
                          <a:srgbClr val="FFFF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278" name="TextBox 277"/>
                  <p:cNvSpPr txBox="1"/>
                  <p:nvPr/>
                </p:nvSpPr>
                <p:spPr>
                  <a:xfrm>
                    <a:off x="4977438" y="4004763"/>
                    <a:ext cx="35137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800" spc="-15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rPr>
                      <a:t>부터</a:t>
                    </a:r>
                    <a:endParaRPr lang="ko-KR" altLang="en-US" sz="800" spc="-150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4977015" y="4309577"/>
                    <a:ext cx="35137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800" spc="-15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</a:rPr>
                      <a:t>까지</a:t>
                    </a:r>
                    <a:endParaRPr lang="ko-KR" altLang="en-US" sz="800" spc="-150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280" name="Box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49016" y="4680146"/>
                    <a:ext cx="128588" cy="128588"/>
                  </a:xfrm>
                  <a:prstGeom prst="rect">
                    <a:avLst/>
                  </a:prstGeom>
                  <a:solidFill>
                    <a:srgbClr val="FFFFFF"/>
                  </a:solidFill>
                  <a:ln w="6350" cap="flat">
                    <a:solidFill>
                      <a:srgbClr val="808080"/>
                    </a:solidFill>
                    <a:prstDash val="solid"/>
                    <a:miter lim="800000"/>
                    <a:headEnd/>
                    <a:tailEnd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81" name="TextBox 280"/>
                  <p:cNvSpPr txBox="1"/>
                  <p:nvPr/>
                </p:nvSpPr>
                <p:spPr>
                  <a:xfrm>
                    <a:off x="4233747" y="4611082"/>
                    <a:ext cx="97614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spc="-15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직접 입력</a:t>
                    </a:r>
                    <a:endParaRPr lang="ko-KR" altLang="en-US" sz="800" spc="-150" dirty="0">
                      <a:ln>
                        <a:solidFill>
                          <a:schemeClr val="tx1"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404" name="Grid View Background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7509729" y="4285320"/>
              <a:ext cx="351946" cy="1200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611088" y="4377059"/>
              <a:ext cx="105566" cy="105566"/>
              <a:chOff x="9831171" y="4712998"/>
              <a:chExt cx="105566" cy="105566"/>
            </a:xfrm>
          </p:grpSpPr>
          <p:cxnSp>
            <p:nvCxnSpPr>
              <p:cNvPr id="405" name="직선 연결선 404"/>
              <p:cNvCxnSpPr/>
              <p:nvPr/>
            </p:nvCxnSpPr>
            <p:spPr>
              <a:xfrm>
                <a:off x="9831171" y="4712998"/>
                <a:ext cx="105566" cy="1055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직선 연결선 405"/>
              <p:cNvCxnSpPr/>
              <p:nvPr/>
            </p:nvCxnSpPr>
            <p:spPr>
              <a:xfrm flipV="1">
                <a:off x="9831171" y="4712998"/>
                <a:ext cx="105566" cy="1055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5" name="TextBox 374"/>
            <p:cNvSpPr txBox="1"/>
            <p:nvPr/>
          </p:nvSpPr>
          <p:spPr>
            <a:xfrm>
              <a:off x="7459310" y="5137197"/>
              <a:ext cx="434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pc="-150" dirty="0" smtClean="0"/>
                <a:t>선택</a:t>
              </a:r>
              <a:endParaRPr lang="en-US" altLang="ko-KR" sz="800" spc="-150" dirty="0" smtClean="0"/>
            </a:p>
            <a:p>
              <a:pPr algn="ctr"/>
              <a:r>
                <a:rPr lang="ko-KR" altLang="en-US" sz="800" spc="-150" dirty="0" smtClean="0"/>
                <a:t>초기화</a:t>
              </a:r>
              <a:endParaRPr lang="ko-KR" altLang="en-US" sz="800" spc="-150" dirty="0"/>
            </a:p>
          </p:txBody>
        </p:sp>
      </p:grpSp>
      <p:sp>
        <p:nvSpPr>
          <p:cNvPr id="407" name="직사각형 406"/>
          <p:cNvSpPr/>
          <p:nvPr/>
        </p:nvSpPr>
        <p:spPr>
          <a:xfrm>
            <a:off x="7764662" y="4350867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408" name="직사각형 407"/>
          <p:cNvSpPr/>
          <p:nvPr/>
        </p:nvSpPr>
        <p:spPr>
          <a:xfrm>
            <a:off x="7789453" y="5173299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0454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사이트 접속시 첫 화면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2019.08.07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30401" y="1112670"/>
            <a:ext cx="8579966" cy="4571623"/>
            <a:chOff x="630401" y="1112670"/>
            <a:chExt cx="8579966" cy="4571623"/>
          </a:xfrm>
        </p:grpSpPr>
        <p:sp>
          <p:nvSpPr>
            <p:cNvPr id="7" name="직사각형 6"/>
            <p:cNvSpPr/>
            <p:nvPr/>
          </p:nvSpPr>
          <p:spPr>
            <a:xfrm>
              <a:off x="651618" y="1588987"/>
              <a:ext cx="930330" cy="442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401" y="1112670"/>
              <a:ext cx="1258115" cy="376855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7057202" y="1271344"/>
              <a:ext cx="4347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로그인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30408" y="1268539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회원가입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095697" y="1271344"/>
              <a:ext cx="5180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/>
                <a:t>고객센터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51618" y="2026764"/>
              <a:ext cx="930330" cy="36571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6825" y="2447997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내차팔기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6825" y="2801348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시세조회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3481" y="3123752"/>
              <a:ext cx="6655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매매가이드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755993" y="3456026"/>
              <a:ext cx="473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이벤트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1618" y="2110120"/>
              <a:ext cx="930330" cy="2617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6825" y="2125593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내차사기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02257" y="1732821"/>
              <a:ext cx="868287" cy="338554"/>
              <a:chOff x="780135" y="1803029"/>
              <a:chExt cx="732129" cy="338554"/>
            </a:xfrm>
          </p:grpSpPr>
          <p:sp>
            <p:nvSpPr>
              <p:cNvPr id="86" name="Align Justify"/>
              <p:cNvSpPr>
                <a:spLocks noChangeAspect="1" noEditPoints="1"/>
              </p:cNvSpPr>
              <p:nvPr/>
            </p:nvSpPr>
            <p:spPr bwMode="auto">
              <a:xfrm>
                <a:off x="780135" y="1851658"/>
                <a:ext cx="128759" cy="109824"/>
              </a:xfrm>
              <a:custGeom>
                <a:avLst/>
                <a:gdLst>
                  <a:gd name="T0" fmla="*/ 0 w 1411"/>
                  <a:gd name="T1" fmla="*/ 0 h 1194"/>
                  <a:gd name="T2" fmla="*/ 0 w 1411"/>
                  <a:gd name="T3" fmla="*/ 108 h 1194"/>
                  <a:gd name="T4" fmla="*/ 1411 w 1411"/>
                  <a:gd name="T5" fmla="*/ 108 h 1194"/>
                  <a:gd name="T6" fmla="*/ 1411 w 1411"/>
                  <a:gd name="T7" fmla="*/ 0 h 1194"/>
                  <a:gd name="T8" fmla="*/ 0 w 1411"/>
                  <a:gd name="T9" fmla="*/ 0 h 1194"/>
                  <a:gd name="T10" fmla="*/ 0 w 1411"/>
                  <a:gd name="T11" fmla="*/ 271 h 1194"/>
                  <a:gd name="T12" fmla="*/ 0 w 1411"/>
                  <a:gd name="T13" fmla="*/ 380 h 1194"/>
                  <a:gd name="T14" fmla="*/ 1411 w 1411"/>
                  <a:gd name="T15" fmla="*/ 380 h 1194"/>
                  <a:gd name="T16" fmla="*/ 1411 w 1411"/>
                  <a:gd name="T17" fmla="*/ 271 h 1194"/>
                  <a:gd name="T18" fmla="*/ 0 w 1411"/>
                  <a:gd name="T19" fmla="*/ 271 h 1194"/>
                  <a:gd name="T20" fmla="*/ 0 w 1411"/>
                  <a:gd name="T21" fmla="*/ 542 h 1194"/>
                  <a:gd name="T22" fmla="*/ 0 w 1411"/>
                  <a:gd name="T23" fmla="*/ 651 h 1194"/>
                  <a:gd name="T24" fmla="*/ 1411 w 1411"/>
                  <a:gd name="T25" fmla="*/ 651 h 1194"/>
                  <a:gd name="T26" fmla="*/ 1411 w 1411"/>
                  <a:gd name="T27" fmla="*/ 542 h 1194"/>
                  <a:gd name="T28" fmla="*/ 0 w 1411"/>
                  <a:gd name="T29" fmla="*/ 542 h 1194"/>
                  <a:gd name="T30" fmla="*/ 0 w 1411"/>
                  <a:gd name="T31" fmla="*/ 814 h 1194"/>
                  <a:gd name="T32" fmla="*/ 0 w 1411"/>
                  <a:gd name="T33" fmla="*/ 922 h 1194"/>
                  <a:gd name="T34" fmla="*/ 1411 w 1411"/>
                  <a:gd name="T35" fmla="*/ 922 h 1194"/>
                  <a:gd name="T36" fmla="*/ 1411 w 1411"/>
                  <a:gd name="T37" fmla="*/ 814 h 1194"/>
                  <a:gd name="T38" fmla="*/ 0 w 1411"/>
                  <a:gd name="T39" fmla="*/ 814 h 1194"/>
                  <a:gd name="T40" fmla="*/ 0 w 1411"/>
                  <a:gd name="T41" fmla="*/ 1085 h 1194"/>
                  <a:gd name="T42" fmla="*/ 0 w 1411"/>
                  <a:gd name="T43" fmla="*/ 1194 h 1194"/>
                  <a:gd name="T44" fmla="*/ 1411 w 1411"/>
                  <a:gd name="T45" fmla="*/ 1194 h 1194"/>
                  <a:gd name="T46" fmla="*/ 1411 w 1411"/>
                  <a:gd name="T47" fmla="*/ 1085 h 1194"/>
                  <a:gd name="T48" fmla="*/ 0 w 1411"/>
                  <a:gd name="T49" fmla="*/ 1085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1" h="1194">
                    <a:moveTo>
                      <a:pt x="0" y="0"/>
                    </a:moveTo>
                    <a:lnTo>
                      <a:pt x="0" y="108"/>
                    </a:lnTo>
                    <a:lnTo>
                      <a:pt x="1411" y="108"/>
                    </a:lnTo>
                    <a:lnTo>
                      <a:pt x="1411" y="0"/>
                    </a:lnTo>
                    <a:lnTo>
                      <a:pt x="0" y="0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1411" y="380"/>
                    </a:lnTo>
                    <a:lnTo>
                      <a:pt x="1411" y="271"/>
                    </a:lnTo>
                    <a:lnTo>
                      <a:pt x="0" y="271"/>
                    </a:lnTo>
                    <a:close/>
                    <a:moveTo>
                      <a:pt x="0" y="542"/>
                    </a:moveTo>
                    <a:lnTo>
                      <a:pt x="0" y="651"/>
                    </a:lnTo>
                    <a:lnTo>
                      <a:pt x="1411" y="651"/>
                    </a:lnTo>
                    <a:lnTo>
                      <a:pt x="1411" y="542"/>
                    </a:lnTo>
                    <a:lnTo>
                      <a:pt x="0" y="542"/>
                    </a:lnTo>
                    <a:close/>
                    <a:moveTo>
                      <a:pt x="0" y="814"/>
                    </a:moveTo>
                    <a:lnTo>
                      <a:pt x="0" y="922"/>
                    </a:lnTo>
                    <a:lnTo>
                      <a:pt x="1411" y="922"/>
                    </a:lnTo>
                    <a:lnTo>
                      <a:pt x="1411" y="814"/>
                    </a:lnTo>
                    <a:lnTo>
                      <a:pt x="0" y="814"/>
                    </a:lnTo>
                    <a:close/>
                    <a:moveTo>
                      <a:pt x="0" y="1085"/>
                    </a:moveTo>
                    <a:lnTo>
                      <a:pt x="0" y="1194"/>
                    </a:lnTo>
                    <a:lnTo>
                      <a:pt x="1411" y="1194"/>
                    </a:lnTo>
                    <a:lnTo>
                      <a:pt x="1411" y="1085"/>
                    </a:lnTo>
                    <a:lnTo>
                      <a:pt x="0" y="1085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spc="-15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847279" y="1803029"/>
                <a:ext cx="664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spc="-150" dirty="0"/>
                  <a:t>카테고리 전체</a:t>
                </a:r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1585012" y="1595656"/>
              <a:ext cx="7625355" cy="4426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3298313" y="1681489"/>
              <a:ext cx="2214166" cy="287630"/>
              <a:chOff x="2902181" y="1951085"/>
              <a:chExt cx="2214166" cy="306471"/>
            </a:xfrm>
          </p:grpSpPr>
          <p:sp>
            <p:nvSpPr>
              <p:cNvPr id="117" name="사각형: 둥근 모서리 4">
                <a:extLst>
                  <a:ext uri="{FF2B5EF4-FFF2-40B4-BE49-F238E27FC236}">
                    <a16:creationId xmlns="" xmlns:a16="http://schemas.microsoft.com/office/drawing/2014/main" id="{8D4F60CC-7FFD-4913-8908-8B5505553704}"/>
                  </a:ext>
                </a:extLst>
              </p:cNvPr>
              <p:cNvSpPr/>
              <p:nvPr/>
            </p:nvSpPr>
            <p:spPr>
              <a:xfrm>
                <a:off x="2902181" y="1951085"/>
                <a:ext cx="2214166" cy="306471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="" xmlns:a16="http://schemas.microsoft.com/office/drawing/2014/main" id="{4B66EF68-805B-4FCC-B6C9-77AC5970B039}"/>
                  </a:ext>
                </a:extLst>
              </p:cNvPr>
              <p:cNvSpPr txBox="1"/>
              <p:nvPr/>
            </p:nvSpPr>
            <p:spPr>
              <a:xfrm>
                <a:off x="2938234" y="1992326"/>
                <a:ext cx="2014742" cy="22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그랜저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HG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9" name="Search">
                <a:extLst>
                  <a:ext uri="{FF2B5EF4-FFF2-40B4-BE49-F238E27FC236}">
                    <a16:creationId xmlns="" xmlns:a16="http://schemas.microsoft.com/office/drawing/2014/main" id="{CC378ABF-36C0-454B-AA22-A784CEF570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869156" y="2018352"/>
                <a:ext cx="167640" cy="171450"/>
              </a:xfrm>
              <a:custGeom>
                <a:avLst/>
                <a:gdLst>
                  <a:gd name="T0" fmla="*/ 227 w 572"/>
                  <a:gd name="T1" fmla="*/ 0 h 585"/>
                  <a:gd name="T2" fmla="*/ 0 w 572"/>
                  <a:gd name="T3" fmla="*/ 227 h 585"/>
                  <a:gd name="T4" fmla="*/ 227 w 572"/>
                  <a:gd name="T5" fmla="*/ 453 h 585"/>
                  <a:gd name="T6" fmla="*/ 359 w 572"/>
                  <a:gd name="T7" fmla="*/ 410 h 585"/>
                  <a:gd name="T8" fmla="*/ 535 w 572"/>
                  <a:gd name="T9" fmla="*/ 585 h 585"/>
                  <a:gd name="T10" fmla="*/ 572 w 572"/>
                  <a:gd name="T11" fmla="*/ 548 h 585"/>
                  <a:gd name="T12" fmla="*/ 399 w 572"/>
                  <a:gd name="T13" fmla="*/ 374 h 585"/>
                  <a:gd name="T14" fmla="*/ 454 w 572"/>
                  <a:gd name="T15" fmla="*/ 227 h 585"/>
                  <a:gd name="T16" fmla="*/ 227 w 572"/>
                  <a:gd name="T17" fmla="*/ 0 h 585"/>
                  <a:gd name="T18" fmla="*/ 227 w 572"/>
                  <a:gd name="T19" fmla="*/ 27 h 585"/>
                  <a:gd name="T20" fmla="*/ 427 w 572"/>
                  <a:gd name="T21" fmla="*/ 227 h 585"/>
                  <a:gd name="T22" fmla="*/ 227 w 572"/>
                  <a:gd name="T23" fmla="*/ 427 h 585"/>
                  <a:gd name="T24" fmla="*/ 27 w 572"/>
                  <a:gd name="T25" fmla="*/ 227 h 585"/>
                  <a:gd name="T26" fmla="*/ 227 w 572"/>
                  <a:gd name="T27" fmla="*/ 2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2" h="585">
                    <a:moveTo>
                      <a:pt x="227" y="0"/>
                    </a:moveTo>
                    <a:cubicBezTo>
                      <a:pt x="102" y="0"/>
                      <a:pt x="0" y="102"/>
                      <a:pt x="0" y="227"/>
                    </a:cubicBezTo>
                    <a:cubicBezTo>
                      <a:pt x="0" y="352"/>
                      <a:pt x="102" y="453"/>
                      <a:pt x="227" y="453"/>
                    </a:cubicBezTo>
                    <a:cubicBezTo>
                      <a:pt x="276" y="453"/>
                      <a:pt x="322" y="437"/>
                      <a:pt x="359" y="410"/>
                    </a:cubicBezTo>
                    <a:lnTo>
                      <a:pt x="535" y="585"/>
                    </a:lnTo>
                    <a:lnTo>
                      <a:pt x="572" y="548"/>
                    </a:lnTo>
                    <a:lnTo>
                      <a:pt x="399" y="374"/>
                    </a:lnTo>
                    <a:cubicBezTo>
                      <a:pt x="433" y="335"/>
                      <a:pt x="454" y="283"/>
                      <a:pt x="454" y="227"/>
                    </a:cubicBezTo>
                    <a:cubicBezTo>
                      <a:pt x="454" y="102"/>
                      <a:pt x="352" y="0"/>
                      <a:pt x="227" y="0"/>
                    </a:cubicBezTo>
                    <a:close/>
                    <a:moveTo>
                      <a:pt x="227" y="27"/>
                    </a:moveTo>
                    <a:cubicBezTo>
                      <a:pt x="338" y="27"/>
                      <a:pt x="427" y="116"/>
                      <a:pt x="427" y="227"/>
                    </a:cubicBezTo>
                    <a:cubicBezTo>
                      <a:pt x="427" y="337"/>
                      <a:pt x="338" y="427"/>
                      <a:pt x="227" y="427"/>
                    </a:cubicBezTo>
                    <a:cubicBezTo>
                      <a:pt x="116" y="427"/>
                      <a:pt x="27" y="337"/>
                      <a:pt x="27" y="227"/>
                    </a:cubicBezTo>
                    <a:cubicBezTo>
                      <a:pt x="27" y="116"/>
                      <a:pt x="116" y="27"/>
                      <a:pt x="227" y="27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592763" y="1720992"/>
              <a:ext cx="18171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pc="-150" dirty="0"/>
                <a:t>현대오토벨에서 내차를 찾아보세요</a:t>
              </a:r>
              <a:r>
                <a:rPr lang="en-US" altLang="ko-KR" sz="900" spc="-150" dirty="0"/>
                <a:t>.</a:t>
              </a:r>
              <a:endParaRPr lang="ko-KR" altLang="en-US" sz="900" spc="-150" dirty="0"/>
            </a:p>
          </p:txBody>
        </p:sp>
        <p:sp>
          <p:nvSpPr>
            <p:cNvPr id="141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8175913" y="1725747"/>
              <a:ext cx="840446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팰리세이드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42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7455424" y="1714242"/>
              <a:ext cx="651189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캠핑용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143" name="사각형: 둥근 모서리 4">
              <a:extLst>
                <a:ext uri="{FF2B5EF4-FFF2-40B4-BE49-F238E27FC236}">
                  <a16:creationId xmlns="" xmlns:a16="http://schemas.microsoft.com/office/drawing/2014/main" id="{8D4F60CC-7FFD-4913-8908-8B5505553704}"/>
                </a:ext>
              </a:extLst>
            </p:cNvPr>
            <p:cNvSpPr/>
            <p:nvPr/>
          </p:nvSpPr>
          <p:spPr>
            <a:xfrm>
              <a:off x="6621094" y="1717246"/>
              <a:ext cx="753209" cy="238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rgbClr val="00B0F0"/>
                  </a:solidFill>
                </a:rPr>
                <a:t>#</a:t>
              </a:r>
              <a:r>
                <a:rPr lang="ko-KR" altLang="en-US" sz="800" dirty="0" smtClean="0">
                  <a:solidFill>
                    <a:srgbClr val="00B0F0"/>
                  </a:solidFill>
                </a:rPr>
                <a:t>내차견적</a:t>
              </a:r>
              <a:endParaRPr lang="ko-KR" altLang="en-US" sz="800" dirty="0">
                <a:solidFill>
                  <a:srgbClr val="00B0F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69409" y="1262028"/>
              <a:ext cx="434734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이벤트</a:t>
              </a:r>
              <a:endParaRPr lang="ko-KR" altLang="en-US" sz="800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07559" y="5339629"/>
              <a:ext cx="5373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최근본차량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10038" y="4912359"/>
              <a:ext cx="4796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찜한 차량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07647" y="5112414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pc="-150" dirty="0">
                  <a:solidFill>
                    <a:schemeClr val="bg1"/>
                  </a:solidFill>
                </a:rPr>
                <a:t>관심차량비교</a:t>
              </a:r>
            </a:p>
          </p:txBody>
        </p:sp>
        <p:sp>
          <p:nvSpPr>
            <p:cNvPr id="162" name="Area Chart"/>
            <p:cNvSpPr>
              <a:spLocks noChangeAspect="1" noEditPoints="1"/>
            </p:cNvSpPr>
            <p:nvPr/>
          </p:nvSpPr>
          <p:spPr bwMode="auto">
            <a:xfrm>
              <a:off x="814100" y="5156816"/>
              <a:ext cx="107532" cy="106478"/>
            </a:xfrm>
            <a:custGeom>
              <a:avLst/>
              <a:gdLst>
                <a:gd name="T0" fmla="*/ 1411 w 1411"/>
                <a:gd name="T1" fmla="*/ 0 h 1396"/>
                <a:gd name="T2" fmla="*/ 1014 w 1411"/>
                <a:gd name="T3" fmla="*/ 468 h 1396"/>
                <a:gd name="T4" fmla="*/ 639 w 1411"/>
                <a:gd name="T5" fmla="*/ 360 h 1396"/>
                <a:gd name="T6" fmla="*/ 259 w 1411"/>
                <a:gd name="T7" fmla="*/ 631 h 1396"/>
                <a:gd name="T8" fmla="*/ 0 w 1411"/>
                <a:gd name="T9" fmla="*/ 565 h 1396"/>
                <a:gd name="T10" fmla="*/ 0 w 1411"/>
                <a:gd name="T11" fmla="*/ 1396 h 1396"/>
                <a:gd name="T12" fmla="*/ 1411 w 1411"/>
                <a:gd name="T13" fmla="*/ 1396 h 1396"/>
                <a:gd name="T14" fmla="*/ 1411 w 1411"/>
                <a:gd name="T15" fmla="*/ 0 h 1396"/>
                <a:gd name="T16" fmla="*/ 778 w 1411"/>
                <a:gd name="T17" fmla="*/ 702 h 1396"/>
                <a:gd name="T18" fmla="*/ 829 w 1411"/>
                <a:gd name="T19" fmla="*/ 724 h 1396"/>
                <a:gd name="T20" fmla="*/ 1150 w 1411"/>
                <a:gd name="T21" fmla="*/ 864 h 1396"/>
                <a:gd name="T22" fmla="*/ 1151 w 1411"/>
                <a:gd name="T23" fmla="*/ 864 h 1396"/>
                <a:gd name="T24" fmla="*/ 1179 w 1411"/>
                <a:gd name="T25" fmla="*/ 838 h 1396"/>
                <a:gd name="T26" fmla="*/ 1302 w 1411"/>
                <a:gd name="T27" fmla="*/ 714 h 1396"/>
                <a:gd name="T28" fmla="*/ 1302 w 1411"/>
                <a:gd name="T29" fmla="*/ 1288 h 1396"/>
                <a:gd name="T30" fmla="*/ 108 w 1411"/>
                <a:gd name="T31" fmla="*/ 1288 h 1396"/>
                <a:gd name="T32" fmla="*/ 108 w 1411"/>
                <a:gd name="T33" fmla="*/ 977 h 1396"/>
                <a:gd name="T34" fmla="*/ 475 w 1411"/>
                <a:gd name="T35" fmla="*/ 1069 h 1396"/>
                <a:gd name="T36" fmla="*/ 510 w 1411"/>
                <a:gd name="T37" fmla="*/ 1077 h 1396"/>
                <a:gd name="T38" fmla="*/ 532 w 1411"/>
                <a:gd name="T39" fmla="*/ 1048 h 1396"/>
                <a:gd name="T40" fmla="*/ 778 w 1411"/>
                <a:gd name="T41" fmla="*/ 702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1" h="1396">
                  <a:moveTo>
                    <a:pt x="1411" y="0"/>
                  </a:moveTo>
                  <a:lnTo>
                    <a:pt x="1014" y="468"/>
                  </a:lnTo>
                  <a:lnTo>
                    <a:pt x="639" y="360"/>
                  </a:lnTo>
                  <a:lnTo>
                    <a:pt x="259" y="631"/>
                  </a:lnTo>
                  <a:lnTo>
                    <a:pt x="0" y="565"/>
                  </a:lnTo>
                  <a:lnTo>
                    <a:pt x="0" y="1396"/>
                  </a:lnTo>
                  <a:lnTo>
                    <a:pt x="1411" y="1396"/>
                  </a:lnTo>
                  <a:lnTo>
                    <a:pt x="1411" y="0"/>
                  </a:lnTo>
                  <a:close/>
                  <a:moveTo>
                    <a:pt x="778" y="702"/>
                  </a:moveTo>
                  <a:lnTo>
                    <a:pt x="829" y="724"/>
                  </a:lnTo>
                  <a:lnTo>
                    <a:pt x="1150" y="864"/>
                  </a:lnTo>
                  <a:lnTo>
                    <a:pt x="1151" y="864"/>
                  </a:lnTo>
                  <a:lnTo>
                    <a:pt x="1179" y="838"/>
                  </a:lnTo>
                  <a:lnTo>
                    <a:pt x="1302" y="714"/>
                  </a:lnTo>
                  <a:lnTo>
                    <a:pt x="1302" y="1288"/>
                  </a:lnTo>
                  <a:lnTo>
                    <a:pt x="108" y="1288"/>
                  </a:lnTo>
                  <a:lnTo>
                    <a:pt x="108" y="977"/>
                  </a:lnTo>
                  <a:lnTo>
                    <a:pt x="475" y="1069"/>
                  </a:lnTo>
                  <a:lnTo>
                    <a:pt x="510" y="1077"/>
                  </a:lnTo>
                  <a:lnTo>
                    <a:pt x="532" y="1048"/>
                  </a:lnTo>
                  <a:lnTo>
                    <a:pt x="778" y="70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Car"/>
            <p:cNvSpPr>
              <a:spLocks noChangeAspect="1" noEditPoints="1"/>
            </p:cNvSpPr>
            <p:nvPr/>
          </p:nvSpPr>
          <p:spPr bwMode="auto">
            <a:xfrm>
              <a:off x="784879" y="5406346"/>
              <a:ext cx="163513" cy="90488"/>
            </a:xfrm>
            <a:custGeom>
              <a:avLst/>
              <a:gdLst>
                <a:gd name="T0" fmla="*/ 151 w 667"/>
                <a:gd name="T1" fmla="*/ 21 h 373"/>
                <a:gd name="T2" fmla="*/ 104 w 667"/>
                <a:gd name="T3" fmla="*/ 94 h 373"/>
                <a:gd name="T4" fmla="*/ 53 w 667"/>
                <a:gd name="T5" fmla="*/ 106 h 373"/>
                <a:gd name="T6" fmla="*/ 0 w 667"/>
                <a:gd name="T7" fmla="*/ 160 h 373"/>
                <a:gd name="T8" fmla="*/ 13 w 667"/>
                <a:gd name="T9" fmla="*/ 297 h 373"/>
                <a:gd name="T10" fmla="*/ 68 w 667"/>
                <a:gd name="T11" fmla="*/ 306 h 373"/>
                <a:gd name="T12" fmla="*/ 225 w 667"/>
                <a:gd name="T13" fmla="*/ 306 h 373"/>
                <a:gd name="T14" fmla="*/ 520 w 667"/>
                <a:gd name="T15" fmla="*/ 373 h 373"/>
                <a:gd name="T16" fmla="*/ 627 w 667"/>
                <a:gd name="T17" fmla="*/ 306 h 373"/>
                <a:gd name="T18" fmla="*/ 667 w 667"/>
                <a:gd name="T19" fmla="*/ 186 h 373"/>
                <a:gd name="T20" fmla="*/ 610 w 667"/>
                <a:gd name="T21" fmla="*/ 136 h 373"/>
                <a:gd name="T22" fmla="*/ 509 w 667"/>
                <a:gd name="T23" fmla="*/ 107 h 373"/>
                <a:gd name="T24" fmla="*/ 468 w 667"/>
                <a:gd name="T25" fmla="*/ 69 h 373"/>
                <a:gd name="T26" fmla="*/ 373 w 667"/>
                <a:gd name="T27" fmla="*/ 0 h 373"/>
                <a:gd name="T28" fmla="*/ 188 w 667"/>
                <a:gd name="T29" fmla="*/ 26 h 373"/>
                <a:gd name="T30" fmla="*/ 280 w 667"/>
                <a:gd name="T31" fmla="*/ 106 h 373"/>
                <a:gd name="T32" fmla="*/ 150 w 667"/>
                <a:gd name="T33" fmla="*/ 73 h 373"/>
                <a:gd name="T34" fmla="*/ 188 w 667"/>
                <a:gd name="T35" fmla="*/ 26 h 373"/>
                <a:gd name="T36" fmla="*/ 373 w 667"/>
                <a:gd name="T37" fmla="*/ 26 h 373"/>
                <a:gd name="T38" fmla="*/ 448 w 667"/>
                <a:gd name="T39" fmla="*/ 87 h 373"/>
                <a:gd name="T40" fmla="*/ 307 w 667"/>
                <a:gd name="T41" fmla="*/ 106 h 373"/>
                <a:gd name="T42" fmla="*/ 53 w 667"/>
                <a:gd name="T43" fmla="*/ 133 h 373"/>
                <a:gd name="T44" fmla="*/ 505 w 667"/>
                <a:gd name="T45" fmla="*/ 133 h 373"/>
                <a:gd name="T46" fmla="*/ 632 w 667"/>
                <a:gd name="T47" fmla="*/ 178 h 373"/>
                <a:gd name="T48" fmla="*/ 640 w 667"/>
                <a:gd name="T49" fmla="*/ 266 h 373"/>
                <a:gd name="T50" fmla="*/ 599 w 667"/>
                <a:gd name="T51" fmla="*/ 280 h 373"/>
                <a:gd name="T52" fmla="*/ 441 w 667"/>
                <a:gd name="T53" fmla="*/ 280 h 373"/>
                <a:gd name="T54" fmla="*/ 147 w 667"/>
                <a:gd name="T55" fmla="*/ 213 h 373"/>
                <a:gd name="T56" fmla="*/ 40 w 667"/>
                <a:gd name="T57" fmla="*/ 280 h 373"/>
                <a:gd name="T58" fmla="*/ 27 w 667"/>
                <a:gd name="T59" fmla="*/ 160 h 373"/>
                <a:gd name="T60" fmla="*/ 53 w 667"/>
                <a:gd name="T61" fmla="*/ 133 h 373"/>
                <a:gd name="T62" fmla="*/ 200 w 667"/>
                <a:gd name="T63" fmla="*/ 293 h 373"/>
                <a:gd name="T64" fmla="*/ 93 w 667"/>
                <a:gd name="T65" fmla="*/ 293 h 373"/>
                <a:gd name="T66" fmla="*/ 520 w 667"/>
                <a:gd name="T67" fmla="*/ 240 h 373"/>
                <a:gd name="T68" fmla="*/ 520 w 667"/>
                <a:gd name="T69" fmla="*/ 346 h 373"/>
                <a:gd name="T70" fmla="*/ 520 w 667"/>
                <a:gd name="T71" fmla="*/ 24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7" h="373">
                  <a:moveTo>
                    <a:pt x="188" y="0"/>
                  </a:moveTo>
                  <a:cubicBezTo>
                    <a:pt x="172" y="0"/>
                    <a:pt x="160" y="10"/>
                    <a:pt x="151" y="21"/>
                  </a:cubicBezTo>
                  <a:cubicBezTo>
                    <a:pt x="142" y="33"/>
                    <a:pt x="134" y="47"/>
                    <a:pt x="127" y="60"/>
                  </a:cubicBezTo>
                  <a:cubicBezTo>
                    <a:pt x="120" y="73"/>
                    <a:pt x="112" y="85"/>
                    <a:pt x="104" y="94"/>
                  </a:cubicBezTo>
                  <a:cubicBezTo>
                    <a:pt x="96" y="102"/>
                    <a:pt x="89" y="106"/>
                    <a:pt x="80" y="106"/>
                  </a:cubicBezTo>
                  <a:lnTo>
                    <a:pt x="53" y="106"/>
                  </a:lnTo>
                  <a:cubicBezTo>
                    <a:pt x="40" y="106"/>
                    <a:pt x="27" y="109"/>
                    <a:pt x="16" y="119"/>
                  </a:cubicBezTo>
                  <a:cubicBezTo>
                    <a:pt x="6" y="128"/>
                    <a:pt x="0" y="142"/>
                    <a:pt x="0" y="160"/>
                  </a:cubicBezTo>
                  <a:lnTo>
                    <a:pt x="0" y="270"/>
                  </a:lnTo>
                  <a:cubicBezTo>
                    <a:pt x="0" y="281"/>
                    <a:pt x="5" y="291"/>
                    <a:pt x="13" y="297"/>
                  </a:cubicBezTo>
                  <a:cubicBezTo>
                    <a:pt x="21" y="303"/>
                    <a:pt x="30" y="306"/>
                    <a:pt x="40" y="306"/>
                  </a:cubicBezTo>
                  <a:lnTo>
                    <a:pt x="68" y="306"/>
                  </a:lnTo>
                  <a:cubicBezTo>
                    <a:pt x="74" y="344"/>
                    <a:pt x="107" y="373"/>
                    <a:pt x="147" y="373"/>
                  </a:cubicBezTo>
                  <a:cubicBezTo>
                    <a:pt x="186" y="373"/>
                    <a:pt x="219" y="344"/>
                    <a:pt x="225" y="306"/>
                  </a:cubicBezTo>
                  <a:lnTo>
                    <a:pt x="441" y="306"/>
                  </a:lnTo>
                  <a:cubicBezTo>
                    <a:pt x="448" y="344"/>
                    <a:pt x="480" y="373"/>
                    <a:pt x="520" y="373"/>
                  </a:cubicBezTo>
                  <a:cubicBezTo>
                    <a:pt x="559" y="373"/>
                    <a:pt x="592" y="344"/>
                    <a:pt x="599" y="306"/>
                  </a:cubicBezTo>
                  <a:lnTo>
                    <a:pt x="627" y="306"/>
                  </a:lnTo>
                  <a:cubicBezTo>
                    <a:pt x="649" y="306"/>
                    <a:pt x="667" y="288"/>
                    <a:pt x="667" y="266"/>
                  </a:cubicBezTo>
                  <a:lnTo>
                    <a:pt x="667" y="186"/>
                  </a:lnTo>
                  <a:cubicBezTo>
                    <a:pt x="667" y="173"/>
                    <a:pt x="658" y="164"/>
                    <a:pt x="648" y="156"/>
                  </a:cubicBezTo>
                  <a:cubicBezTo>
                    <a:pt x="638" y="149"/>
                    <a:pt x="625" y="142"/>
                    <a:pt x="610" y="136"/>
                  </a:cubicBezTo>
                  <a:cubicBezTo>
                    <a:pt x="581" y="124"/>
                    <a:pt x="544" y="114"/>
                    <a:pt x="511" y="107"/>
                  </a:cubicBezTo>
                  <a:cubicBezTo>
                    <a:pt x="510" y="107"/>
                    <a:pt x="510" y="107"/>
                    <a:pt x="509" y="107"/>
                  </a:cubicBezTo>
                  <a:cubicBezTo>
                    <a:pt x="509" y="107"/>
                    <a:pt x="501" y="102"/>
                    <a:pt x="494" y="95"/>
                  </a:cubicBezTo>
                  <a:cubicBezTo>
                    <a:pt x="486" y="88"/>
                    <a:pt x="477" y="79"/>
                    <a:pt x="468" y="69"/>
                  </a:cubicBezTo>
                  <a:cubicBezTo>
                    <a:pt x="457" y="57"/>
                    <a:pt x="446" y="43"/>
                    <a:pt x="436" y="30"/>
                  </a:cubicBezTo>
                  <a:cubicBezTo>
                    <a:pt x="423" y="17"/>
                    <a:pt x="404" y="0"/>
                    <a:pt x="373" y="0"/>
                  </a:cubicBezTo>
                  <a:lnTo>
                    <a:pt x="188" y="0"/>
                  </a:lnTo>
                  <a:close/>
                  <a:moveTo>
                    <a:pt x="188" y="26"/>
                  </a:moveTo>
                  <a:lnTo>
                    <a:pt x="280" y="26"/>
                  </a:lnTo>
                  <a:lnTo>
                    <a:pt x="280" y="106"/>
                  </a:lnTo>
                  <a:lnTo>
                    <a:pt x="129" y="106"/>
                  </a:lnTo>
                  <a:cubicBezTo>
                    <a:pt x="137" y="96"/>
                    <a:pt x="144" y="84"/>
                    <a:pt x="150" y="73"/>
                  </a:cubicBezTo>
                  <a:cubicBezTo>
                    <a:pt x="158" y="59"/>
                    <a:pt x="165" y="46"/>
                    <a:pt x="172" y="38"/>
                  </a:cubicBezTo>
                  <a:cubicBezTo>
                    <a:pt x="178" y="29"/>
                    <a:pt x="183" y="26"/>
                    <a:pt x="188" y="26"/>
                  </a:cubicBezTo>
                  <a:close/>
                  <a:moveTo>
                    <a:pt x="307" y="26"/>
                  </a:moveTo>
                  <a:lnTo>
                    <a:pt x="373" y="26"/>
                  </a:lnTo>
                  <a:cubicBezTo>
                    <a:pt x="395" y="26"/>
                    <a:pt x="404" y="36"/>
                    <a:pt x="417" y="49"/>
                  </a:cubicBezTo>
                  <a:cubicBezTo>
                    <a:pt x="418" y="50"/>
                    <a:pt x="431" y="67"/>
                    <a:pt x="448" y="87"/>
                  </a:cubicBezTo>
                  <a:cubicBezTo>
                    <a:pt x="454" y="93"/>
                    <a:pt x="460" y="100"/>
                    <a:pt x="467" y="106"/>
                  </a:cubicBezTo>
                  <a:lnTo>
                    <a:pt x="307" y="106"/>
                  </a:lnTo>
                  <a:lnTo>
                    <a:pt x="307" y="26"/>
                  </a:lnTo>
                  <a:close/>
                  <a:moveTo>
                    <a:pt x="53" y="133"/>
                  </a:moveTo>
                  <a:lnTo>
                    <a:pt x="80" y="133"/>
                  </a:lnTo>
                  <a:lnTo>
                    <a:pt x="505" y="133"/>
                  </a:lnTo>
                  <a:cubicBezTo>
                    <a:pt x="537" y="139"/>
                    <a:pt x="573" y="150"/>
                    <a:pt x="600" y="161"/>
                  </a:cubicBezTo>
                  <a:cubicBezTo>
                    <a:pt x="613" y="166"/>
                    <a:pt x="625" y="172"/>
                    <a:pt x="632" y="178"/>
                  </a:cubicBezTo>
                  <a:cubicBezTo>
                    <a:pt x="639" y="183"/>
                    <a:pt x="640" y="187"/>
                    <a:pt x="640" y="186"/>
                  </a:cubicBezTo>
                  <a:lnTo>
                    <a:pt x="640" y="266"/>
                  </a:lnTo>
                  <a:cubicBezTo>
                    <a:pt x="640" y="273"/>
                    <a:pt x="633" y="280"/>
                    <a:pt x="627" y="280"/>
                  </a:cubicBezTo>
                  <a:lnTo>
                    <a:pt x="599" y="280"/>
                  </a:lnTo>
                  <a:cubicBezTo>
                    <a:pt x="592" y="242"/>
                    <a:pt x="559" y="213"/>
                    <a:pt x="520" y="213"/>
                  </a:cubicBezTo>
                  <a:cubicBezTo>
                    <a:pt x="480" y="213"/>
                    <a:pt x="448" y="242"/>
                    <a:pt x="441" y="280"/>
                  </a:cubicBezTo>
                  <a:lnTo>
                    <a:pt x="225" y="280"/>
                  </a:lnTo>
                  <a:cubicBezTo>
                    <a:pt x="219" y="242"/>
                    <a:pt x="186" y="213"/>
                    <a:pt x="147" y="213"/>
                  </a:cubicBezTo>
                  <a:cubicBezTo>
                    <a:pt x="107" y="213"/>
                    <a:pt x="74" y="242"/>
                    <a:pt x="68" y="280"/>
                  </a:cubicBezTo>
                  <a:lnTo>
                    <a:pt x="40" y="280"/>
                  </a:lnTo>
                  <a:cubicBezTo>
                    <a:pt x="30" y="280"/>
                    <a:pt x="27" y="275"/>
                    <a:pt x="27" y="270"/>
                  </a:cubicBezTo>
                  <a:lnTo>
                    <a:pt x="27" y="160"/>
                  </a:lnTo>
                  <a:cubicBezTo>
                    <a:pt x="27" y="147"/>
                    <a:pt x="30" y="142"/>
                    <a:pt x="34" y="139"/>
                  </a:cubicBezTo>
                  <a:cubicBezTo>
                    <a:pt x="38" y="135"/>
                    <a:pt x="44" y="133"/>
                    <a:pt x="53" y="133"/>
                  </a:cubicBezTo>
                  <a:close/>
                  <a:moveTo>
                    <a:pt x="147" y="240"/>
                  </a:moveTo>
                  <a:cubicBezTo>
                    <a:pt x="176" y="240"/>
                    <a:pt x="200" y="263"/>
                    <a:pt x="200" y="293"/>
                  </a:cubicBezTo>
                  <a:cubicBezTo>
                    <a:pt x="200" y="323"/>
                    <a:pt x="176" y="346"/>
                    <a:pt x="147" y="346"/>
                  </a:cubicBezTo>
                  <a:cubicBezTo>
                    <a:pt x="117" y="346"/>
                    <a:pt x="93" y="323"/>
                    <a:pt x="93" y="293"/>
                  </a:cubicBezTo>
                  <a:cubicBezTo>
                    <a:pt x="93" y="263"/>
                    <a:pt x="117" y="240"/>
                    <a:pt x="147" y="240"/>
                  </a:cubicBezTo>
                  <a:close/>
                  <a:moveTo>
                    <a:pt x="520" y="240"/>
                  </a:moveTo>
                  <a:cubicBezTo>
                    <a:pt x="550" y="240"/>
                    <a:pt x="573" y="263"/>
                    <a:pt x="573" y="293"/>
                  </a:cubicBezTo>
                  <a:cubicBezTo>
                    <a:pt x="573" y="323"/>
                    <a:pt x="550" y="346"/>
                    <a:pt x="520" y="346"/>
                  </a:cubicBezTo>
                  <a:cubicBezTo>
                    <a:pt x="490" y="346"/>
                    <a:pt x="467" y="323"/>
                    <a:pt x="467" y="293"/>
                  </a:cubicBezTo>
                  <a:cubicBezTo>
                    <a:pt x="467" y="263"/>
                    <a:pt x="490" y="240"/>
                    <a:pt x="520" y="24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821050" y="5318601"/>
              <a:ext cx="219932" cy="169277"/>
              <a:chOff x="1073282" y="5688296"/>
              <a:chExt cx="219932" cy="169277"/>
            </a:xfrm>
          </p:grpSpPr>
          <p:sp>
            <p:nvSpPr>
              <p:cNvPr id="166" name="타원 165"/>
              <p:cNvSpPr/>
              <p:nvPr/>
            </p:nvSpPr>
            <p:spPr>
              <a:xfrm>
                <a:off x="1137460" y="5724963"/>
                <a:ext cx="88900" cy="8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073282" y="5688296"/>
                <a:ext cx="2199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/>
            <a:srcRect b="4633"/>
            <a:stretch/>
          </p:blipFill>
          <p:spPr>
            <a:xfrm>
              <a:off x="1581530" y="2027890"/>
              <a:ext cx="7626837" cy="3656403"/>
            </a:xfrm>
            <a:prstGeom prst="rect">
              <a:avLst/>
            </a:prstGeom>
          </p:spPr>
        </p:pic>
        <p:sp>
          <p:nvSpPr>
            <p:cNvPr id="170" name="Attachment"/>
            <p:cNvSpPr>
              <a:spLocks noChangeAspect="1"/>
            </p:cNvSpPr>
            <p:nvPr/>
          </p:nvSpPr>
          <p:spPr bwMode="auto">
            <a:xfrm>
              <a:off x="812296" y="4956409"/>
              <a:ext cx="126059" cy="116074"/>
            </a:xfrm>
            <a:custGeom>
              <a:avLst/>
              <a:gdLst>
                <a:gd name="T0" fmla="*/ 1064 w 1394"/>
                <a:gd name="T1" fmla="*/ 2 h 1257"/>
                <a:gd name="T2" fmla="*/ 1001 w 1394"/>
                <a:gd name="T3" fmla="*/ 14 h 1257"/>
                <a:gd name="T4" fmla="*/ 781 w 1394"/>
                <a:gd name="T5" fmla="*/ 172 h 1257"/>
                <a:gd name="T6" fmla="*/ 334 w 1394"/>
                <a:gd name="T7" fmla="*/ 620 h 1257"/>
                <a:gd name="T8" fmla="*/ 253 w 1394"/>
                <a:gd name="T9" fmla="*/ 767 h 1257"/>
                <a:gd name="T10" fmla="*/ 312 w 1394"/>
                <a:gd name="T11" fmla="*/ 939 h 1257"/>
                <a:gd name="T12" fmla="*/ 487 w 1394"/>
                <a:gd name="T13" fmla="*/ 995 h 1257"/>
                <a:gd name="T14" fmla="*/ 631 w 1394"/>
                <a:gd name="T15" fmla="*/ 917 h 1257"/>
                <a:gd name="T16" fmla="*/ 1122 w 1394"/>
                <a:gd name="T17" fmla="*/ 426 h 1257"/>
                <a:gd name="T18" fmla="*/ 1124 w 1394"/>
                <a:gd name="T19" fmla="*/ 348 h 1257"/>
                <a:gd name="T20" fmla="*/ 1046 w 1394"/>
                <a:gd name="T21" fmla="*/ 349 h 1257"/>
                <a:gd name="T22" fmla="*/ 554 w 1394"/>
                <a:gd name="T23" fmla="*/ 840 h 1257"/>
                <a:gd name="T24" fmla="*/ 468 w 1394"/>
                <a:gd name="T25" fmla="*/ 889 h 1257"/>
                <a:gd name="T26" fmla="*/ 389 w 1394"/>
                <a:gd name="T27" fmla="*/ 862 h 1257"/>
                <a:gd name="T28" fmla="*/ 360 w 1394"/>
                <a:gd name="T29" fmla="*/ 784 h 1257"/>
                <a:gd name="T30" fmla="*/ 411 w 1394"/>
                <a:gd name="T31" fmla="*/ 696 h 1257"/>
                <a:gd name="T32" fmla="*/ 858 w 1394"/>
                <a:gd name="T33" fmla="*/ 249 h 1257"/>
                <a:gd name="T34" fmla="*/ 1035 w 1394"/>
                <a:gd name="T35" fmla="*/ 117 h 1257"/>
                <a:gd name="T36" fmla="*/ 1178 w 1394"/>
                <a:gd name="T37" fmla="*/ 161 h 1257"/>
                <a:gd name="T38" fmla="*/ 1278 w 1394"/>
                <a:gd name="T39" fmla="*/ 281 h 1257"/>
                <a:gd name="T40" fmla="*/ 1272 w 1394"/>
                <a:gd name="T41" fmla="*/ 353 h 1257"/>
                <a:gd name="T42" fmla="*/ 1178 w 1394"/>
                <a:gd name="T43" fmla="*/ 481 h 1257"/>
                <a:gd name="T44" fmla="*/ 687 w 1394"/>
                <a:gd name="T45" fmla="*/ 972 h 1257"/>
                <a:gd name="T46" fmla="*/ 453 w 1394"/>
                <a:gd name="T47" fmla="*/ 1128 h 1257"/>
                <a:gd name="T48" fmla="*/ 230 w 1394"/>
                <a:gd name="T49" fmla="*/ 1039 h 1257"/>
                <a:gd name="T50" fmla="*/ 121 w 1394"/>
                <a:gd name="T51" fmla="*/ 781 h 1257"/>
                <a:gd name="T52" fmla="*/ 282 w 1394"/>
                <a:gd name="T53" fmla="*/ 498 h 1257"/>
                <a:gd name="T54" fmla="*/ 651 w 1394"/>
                <a:gd name="T55" fmla="*/ 151 h 1257"/>
                <a:gd name="T56" fmla="*/ 659 w 1394"/>
                <a:gd name="T57" fmla="*/ 71 h 1257"/>
                <a:gd name="T58" fmla="*/ 578 w 1394"/>
                <a:gd name="T59" fmla="*/ 71 h 1257"/>
                <a:gd name="T60" fmla="*/ 205 w 1394"/>
                <a:gd name="T61" fmla="*/ 421 h 1257"/>
                <a:gd name="T62" fmla="*/ 13 w 1394"/>
                <a:gd name="T63" fmla="*/ 770 h 1257"/>
                <a:gd name="T64" fmla="*/ 153 w 1394"/>
                <a:gd name="T65" fmla="*/ 1116 h 1257"/>
                <a:gd name="T66" fmla="*/ 476 w 1394"/>
                <a:gd name="T67" fmla="*/ 1234 h 1257"/>
                <a:gd name="T68" fmla="*/ 764 w 1394"/>
                <a:gd name="T69" fmla="*/ 1049 h 1257"/>
                <a:gd name="T70" fmla="*/ 1255 w 1394"/>
                <a:gd name="T71" fmla="*/ 558 h 1257"/>
                <a:gd name="T72" fmla="*/ 1373 w 1394"/>
                <a:gd name="T73" fmla="*/ 393 h 1257"/>
                <a:gd name="T74" fmla="*/ 1382 w 1394"/>
                <a:gd name="T75" fmla="*/ 249 h 1257"/>
                <a:gd name="T76" fmla="*/ 1255 w 1394"/>
                <a:gd name="T77" fmla="*/ 84 h 1257"/>
                <a:gd name="T78" fmla="*/ 1064 w 1394"/>
                <a:gd name="T79" fmla="*/ 2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94" h="1257">
                  <a:moveTo>
                    <a:pt x="1064" y="2"/>
                  </a:moveTo>
                  <a:cubicBezTo>
                    <a:pt x="1043" y="3"/>
                    <a:pt x="1021" y="7"/>
                    <a:pt x="1001" y="14"/>
                  </a:cubicBezTo>
                  <a:cubicBezTo>
                    <a:pt x="919" y="41"/>
                    <a:pt x="850" y="103"/>
                    <a:pt x="781" y="172"/>
                  </a:cubicBezTo>
                  <a:cubicBezTo>
                    <a:pt x="711" y="242"/>
                    <a:pt x="348" y="606"/>
                    <a:pt x="334" y="620"/>
                  </a:cubicBezTo>
                  <a:cubicBezTo>
                    <a:pt x="294" y="659"/>
                    <a:pt x="262" y="709"/>
                    <a:pt x="253" y="767"/>
                  </a:cubicBezTo>
                  <a:cubicBezTo>
                    <a:pt x="244" y="824"/>
                    <a:pt x="262" y="889"/>
                    <a:pt x="312" y="939"/>
                  </a:cubicBezTo>
                  <a:cubicBezTo>
                    <a:pt x="363" y="990"/>
                    <a:pt x="430" y="1006"/>
                    <a:pt x="487" y="995"/>
                  </a:cubicBezTo>
                  <a:cubicBezTo>
                    <a:pt x="545" y="985"/>
                    <a:pt x="594" y="954"/>
                    <a:pt x="631" y="917"/>
                  </a:cubicBezTo>
                  <a:lnTo>
                    <a:pt x="1122" y="426"/>
                  </a:lnTo>
                  <a:cubicBezTo>
                    <a:pt x="1144" y="406"/>
                    <a:pt x="1144" y="368"/>
                    <a:pt x="1124" y="348"/>
                  </a:cubicBezTo>
                  <a:cubicBezTo>
                    <a:pt x="1103" y="327"/>
                    <a:pt x="1066" y="328"/>
                    <a:pt x="1046" y="349"/>
                  </a:cubicBezTo>
                  <a:lnTo>
                    <a:pt x="554" y="840"/>
                  </a:lnTo>
                  <a:cubicBezTo>
                    <a:pt x="531" y="863"/>
                    <a:pt x="497" y="883"/>
                    <a:pt x="468" y="889"/>
                  </a:cubicBezTo>
                  <a:cubicBezTo>
                    <a:pt x="439" y="894"/>
                    <a:pt x="416" y="889"/>
                    <a:pt x="389" y="862"/>
                  </a:cubicBezTo>
                  <a:cubicBezTo>
                    <a:pt x="360" y="834"/>
                    <a:pt x="355" y="811"/>
                    <a:pt x="360" y="784"/>
                  </a:cubicBezTo>
                  <a:cubicBezTo>
                    <a:pt x="364" y="756"/>
                    <a:pt x="383" y="724"/>
                    <a:pt x="411" y="696"/>
                  </a:cubicBezTo>
                  <a:cubicBezTo>
                    <a:pt x="424" y="683"/>
                    <a:pt x="788" y="319"/>
                    <a:pt x="858" y="249"/>
                  </a:cubicBezTo>
                  <a:cubicBezTo>
                    <a:pt x="923" y="184"/>
                    <a:pt x="986" y="134"/>
                    <a:pt x="1035" y="117"/>
                  </a:cubicBezTo>
                  <a:cubicBezTo>
                    <a:pt x="1085" y="100"/>
                    <a:pt x="1121" y="104"/>
                    <a:pt x="1178" y="161"/>
                  </a:cubicBezTo>
                  <a:cubicBezTo>
                    <a:pt x="1221" y="204"/>
                    <a:pt x="1266" y="242"/>
                    <a:pt x="1278" y="281"/>
                  </a:cubicBezTo>
                  <a:cubicBezTo>
                    <a:pt x="1284" y="300"/>
                    <a:pt x="1284" y="321"/>
                    <a:pt x="1272" y="353"/>
                  </a:cubicBezTo>
                  <a:cubicBezTo>
                    <a:pt x="1259" y="385"/>
                    <a:pt x="1231" y="428"/>
                    <a:pt x="1178" y="481"/>
                  </a:cubicBezTo>
                  <a:cubicBezTo>
                    <a:pt x="953" y="706"/>
                    <a:pt x="781" y="878"/>
                    <a:pt x="687" y="972"/>
                  </a:cubicBezTo>
                  <a:cubicBezTo>
                    <a:pt x="603" y="1056"/>
                    <a:pt x="523" y="1113"/>
                    <a:pt x="453" y="1128"/>
                  </a:cubicBezTo>
                  <a:cubicBezTo>
                    <a:pt x="383" y="1144"/>
                    <a:pt x="317" y="1127"/>
                    <a:pt x="230" y="1039"/>
                  </a:cubicBezTo>
                  <a:cubicBezTo>
                    <a:pt x="143" y="952"/>
                    <a:pt x="112" y="869"/>
                    <a:pt x="121" y="781"/>
                  </a:cubicBezTo>
                  <a:cubicBezTo>
                    <a:pt x="131" y="693"/>
                    <a:pt x="183" y="596"/>
                    <a:pt x="282" y="498"/>
                  </a:cubicBezTo>
                  <a:cubicBezTo>
                    <a:pt x="401" y="379"/>
                    <a:pt x="651" y="151"/>
                    <a:pt x="651" y="151"/>
                  </a:cubicBezTo>
                  <a:cubicBezTo>
                    <a:pt x="675" y="133"/>
                    <a:pt x="679" y="94"/>
                    <a:pt x="659" y="71"/>
                  </a:cubicBezTo>
                  <a:cubicBezTo>
                    <a:pt x="639" y="49"/>
                    <a:pt x="599" y="49"/>
                    <a:pt x="578" y="71"/>
                  </a:cubicBezTo>
                  <a:cubicBezTo>
                    <a:pt x="578" y="71"/>
                    <a:pt x="329" y="297"/>
                    <a:pt x="205" y="421"/>
                  </a:cubicBezTo>
                  <a:cubicBezTo>
                    <a:pt x="95" y="531"/>
                    <a:pt x="26" y="648"/>
                    <a:pt x="13" y="770"/>
                  </a:cubicBezTo>
                  <a:cubicBezTo>
                    <a:pt x="0" y="891"/>
                    <a:pt x="49" y="1012"/>
                    <a:pt x="153" y="1116"/>
                  </a:cubicBezTo>
                  <a:cubicBezTo>
                    <a:pt x="257" y="1220"/>
                    <a:pt x="370" y="1257"/>
                    <a:pt x="476" y="1234"/>
                  </a:cubicBezTo>
                  <a:cubicBezTo>
                    <a:pt x="582" y="1211"/>
                    <a:pt x="674" y="1139"/>
                    <a:pt x="764" y="1049"/>
                  </a:cubicBezTo>
                  <a:cubicBezTo>
                    <a:pt x="857" y="955"/>
                    <a:pt x="1030" y="783"/>
                    <a:pt x="1255" y="558"/>
                  </a:cubicBezTo>
                  <a:cubicBezTo>
                    <a:pt x="1314" y="498"/>
                    <a:pt x="1353" y="444"/>
                    <a:pt x="1373" y="393"/>
                  </a:cubicBezTo>
                  <a:cubicBezTo>
                    <a:pt x="1393" y="341"/>
                    <a:pt x="1394" y="291"/>
                    <a:pt x="1382" y="249"/>
                  </a:cubicBezTo>
                  <a:cubicBezTo>
                    <a:pt x="1356" y="165"/>
                    <a:pt x="1289" y="118"/>
                    <a:pt x="1255" y="84"/>
                  </a:cubicBezTo>
                  <a:cubicBezTo>
                    <a:pt x="1197" y="26"/>
                    <a:pt x="1129" y="0"/>
                    <a:pt x="1064" y="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816165" y="4898215"/>
              <a:ext cx="219932" cy="169277"/>
              <a:chOff x="1073282" y="5688296"/>
              <a:chExt cx="219932" cy="169277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1137460" y="5724963"/>
                <a:ext cx="88900" cy="8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1073282" y="5688296"/>
                <a:ext cx="2199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>
              <a:off x="753481" y="5112414"/>
              <a:ext cx="7394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746664" y="5336407"/>
              <a:ext cx="74627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3688900" y="2521263"/>
              <a:ext cx="3152775" cy="5539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spc="-1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내차 </a:t>
              </a:r>
              <a:r>
                <a:rPr lang="ko-KR" altLang="en-US" sz="20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살 땐</a:t>
              </a:r>
              <a:r>
                <a:rPr lang="en-US" altLang="ko-KR" sz="20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,</a:t>
              </a:r>
              <a:r>
                <a:rPr lang="ko-KR" altLang="en-US" sz="20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 현대 오토벨</a:t>
              </a:r>
              <a:endParaRPr lang="ko-KR" altLang="en-US" sz="10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92" name="표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61463"/>
              </p:ext>
            </p:extLst>
          </p:nvPr>
        </p:nvGraphicFramePr>
        <p:xfrm>
          <a:off x="9536723" y="1094899"/>
          <a:ext cx="2227381" cy="21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spc="-1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좌측 상단 카테고리 전체 클릭시 화면</a:t>
                      </a:r>
                      <a:endParaRPr lang="ko-KR" altLang="en-US" sz="800" spc="-10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spc="-150" baseline="0" dirty="0" smtClean="0"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800" spc="-150" baseline="0" dirty="0" smtClean="0">
                          <a:latin typeface="+mn-ea"/>
                          <a:ea typeface="+mn-ea"/>
                        </a:rPr>
                        <a:t>클릭시 레이어 사라짐</a:t>
                      </a: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651618" y="2018570"/>
            <a:ext cx="4473887" cy="2100206"/>
            <a:chOff x="651618" y="2018570"/>
            <a:chExt cx="4473887" cy="2100206"/>
          </a:xfrm>
        </p:grpSpPr>
        <p:sp>
          <p:nvSpPr>
            <p:cNvPr id="181" name="직사각형 180"/>
            <p:cNvSpPr/>
            <p:nvPr/>
          </p:nvSpPr>
          <p:spPr>
            <a:xfrm>
              <a:off x="654254" y="2018570"/>
              <a:ext cx="4382698" cy="2100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56825" y="2446929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내차팔기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56825" y="2800280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시세조회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53481" y="3122684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홈서비스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55993" y="3454958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오토옥션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56825" y="2124525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내차사기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1618" y="2025696"/>
              <a:ext cx="4394755" cy="20930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11080" y="3699934"/>
              <a:ext cx="75036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 smtClean="0">
                  <a:latin typeface="+mn-ea"/>
                </a:rPr>
                <a:t>매매가이드 </a:t>
              </a:r>
            </a:p>
          </p:txBody>
        </p:sp>
        <p:grpSp>
          <p:nvGrpSpPr>
            <p:cNvPr id="189" name="그룹 188"/>
            <p:cNvGrpSpPr/>
            <p:nvPr/>
          </p:nvGrpSpPr>
          <p:grpSpPr>
            <a:xfrm>
              <a:off x="4809110" y="2141892"/>
              <a:ext cx="105566" cy="105566"/>
              <a:chOff x="9831171" y="4712998"/>
              <a:chExt cx="105566" cy="105566"/>
            </a:xfrm>
          </p:grpSpPr>
          <p:cxnSp>
            <p:nvCxnSpPr>
              <p:cNvPr id="190" name="직선 연결선 189"/>
              <p:cNvCxnSpPr/>
              <p:nvPr/>
            </p:nvCxnSpPr>
            <p:spPr>
              <a:xfrm>
                <a:off x="9831171" y="4712998"/>
                <a:ext cx="105566" cy="105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flipV="1">
                <a:off x="9831171" y="4712998"/>
                <a:ext cx="105566" cy="105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직사각형 193"/>
            <p:cNvSpPr/>
            <p:nvPr/>
          </p:nvSpPr>
          <p:spPr>
            <a:xfrm>
              <a:off x="4967243" y="2141892"/>
              <a:ext cx="158262" cy="1582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629681" y="3699934"/>
              <a:ext cx="993002" cy="300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spc="-150" dirty="0" smtClean="0">
                  <a:latin typeface="+mn-ea"/>
                </a:rPr>
                <a:t>프라이싱 시스템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558122" y="2418614"/>
              <a:ext cx="3331644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spc="-150" dirty="0" smtClean="0">
                  <a:latin typeface="+mn-ea"/>
                </a:rPr>
                <a:t>방문평가 판매   셀프등록 판매   무평가 판매</a:t>
              </a:r>
              <a:endParaRPr lang="en-US" altLang="ko-KR" sz="900" spc="-150" dirty="0">
                <a:latin typeface="+mn-ea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581949" y="2082077"/>
              <a:ext cx="3164818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u="sng" spc="-150" dirty="0" smtClean="0">
                  <a:latin typeface="+mn-ea"/>
                </a:rPr>
                <a:t>기획</a:t>
              </a:r>
              <a:r>
                <a:rPr lang="en-US" altLang="ko-KR" sz="900" u="sng" spc="-150" dirty="0" smtClean="0">
                  <a:latin typeface="+mn-ea"/>
                </a:rPr>
                <a:t>/</a:t>
              </a:r>
              <a:r>
                <a:rPr lang="ko-KR" altLang="en-US" sz="900" u="sng" spc="-150" dirty="0" smtClean="0">
                  <a:latin typeface="+mn-ea"/>
                </a:rPr>
                <a:t>특가전</a:t>
              </a:r>
              <a:r>
                <a:rPr lang="ko-KR" altLang="en-US" sz="900" spc="-150" dirty="0" smtClean="0">
                  <a:latin typeface="+mn-ea"/>
                </a:rPr>
                <a:t>   낙찰차량 전용몰   프리미엄몰   스마트매칭   관심차량비교</a:t>
              </a:r>
              <a:endParaRPr lang="en-US" altLang="ko-KR" sz="900" spc="-1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0550" y="87844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0.2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550" y="1247775"/>
            <a:ext cx="3262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b="1" dirty="0" smtClean="0">
                <a:latin typeface="+mn-ea"/>
              </a:rPr>
              <a:t>회원가입</a:t>
            </a:r>
            <a:endParaRPr lang="en-US" altLang="ko-KR" sz="3600" spc="-15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50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회원가입 프로세스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921846" y="1520644"/>
            <a:ext cx="999565" cy="384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36000" rIns="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>
                <a:solidFill>
                  <a:schemeClr val="bg1"/>
                </a:solidFill>
                <a:latin typeface="+mj-ea"/>
                <a:ea typeface="+mj-ea"/>
              </a:rPr>
              <a:t>회원가입</a:t>
            </a:r>
            <a:endParaRPr lang="ko-KR" altLang="en-US" sz="9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1" name="직선 화살표 연결선 10"/>
          <p:cNvCxnSpPr>
            <a:stCxn id="10" idx="3"/>
          </p:cNvCxnSpPr>
          <p:nvPr/>
        </p:nvCxnSpPr>
        <p:spPr>
          <a:xfrm>
            <a:off x="1921412" y="1712868"/>
            <a:ext cx="39970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 bwMode="auto">
          <a:xfrm>
            <a:off x="3636771" y="1520644"/>
            <a:ext cx="999565" cy="3844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36000" rIns="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>
                <a:latin typeface="+mj-ea"/>
                <a:ea typeface="+mj-ea"/>
              </a:rPr>
              <a:t>일반회원</a:t>
            </a:r>
            <a:endParaRPr lang="ko-KR" altLang="en-US" sz="900" spc="-150" dirty="0">
              <a:latin typeface="+mj-ea"/>
              <a:ea typeface="+mj-ea"/>
            </a:endParaRPr>
          </a:p>
        </p:txBody>
      </p:sp>
      <p:sp>
        <p:nvSpPr>
          <p:cNvPr id="13" name="다이아몬드 12"/>
          <p:cNvSpPr/>
          <p:nvPr/>
        </p:nvSpPr>
        <p:spPr bwMode="auto">
          <a:xfrm>
            <a:off x="2321115" y="1314563"/>
            <a:ext cx="915952" cy="796613"/>
          </a:xfrm>
          <a:prstGeom prst="diamond">
            <a:avLst/>
          </a:prstGeom>
          <a:solidFill>
            <a:srgbClr val="7F7F7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36000" rIns="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>
                <a:solidFill>
                  <a:schemeClr val="bg1"/>
                </a:solidFill>
                <a:latin typeface="+mj-ea"/>
                <a:ea typeface="+mj-ea"/>
              </a:rPr>
              <a:t>일반회원</a:t>
            </a:r>
            <a:r>
              <a:rPr lang="en-US" altLang="ko-KR" sz="900" spc="-150" dirty="0">
                <a:solidFill>
                  <a:schemeClr val="bg1"/>
                </a:solidFill>
                <a:latin typeface="+mj-ea"/>
                <a:ea typeface="+mj-ea"/>
              </a:rPr>
              <a:t>or</a:t>
            </a:r>
            <a:br>
              <a:rPr lang="en-US" altLang="ko-KR" sz="900" spc="-15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900" spc="-150" dirty="0" smtClean="0">
                <a:solidFill>
                  <a:schemeClr val="bg1"/>
                </a:solidFill>
                <a:latin typeface="+mj-ea"/>
                <a:ea typeface="+mj-ea"/>
              </a:rPr>
              <a:t>딜러회원</a:t>
            </a:r>
            <a:endParaRPr lang="ko-KR" altLang="en-US" sz="9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237068" y="1712868"/>
            <a:ext cx="39970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 bwMode="auto">
          <a:xfrm>
            <a:off x="3636771" y="2596014"/>
            <a:ext cx="999565" cy="3844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36000" rIns="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 smtClean="0">
                <a:latin typeface="+mj-ea"/>
                <a:ea typeface="+mj-ea"/>
              </a:rPr>
              <a:t>딜러회원</a:t>
            </a:r>
            <a:endParaRPr lang="ko-KR" altLang="en-US" sz="900" spc="-150" dirty="0">
              <a:latin typeface="+mj-ea"/>
              <a:ea typeface="+mj-ea"/>
            </a:endParaRPr>
          </a:p>
        </p:txBody>
      </p:sp>
      <p:cxnSp>
        <p:nvCxnSpPr>
          <p:cNvPr id="16" name="꺾인 연결선 15"/>
          <p:cNvCxnSpPr>
            <a:stCxn id="13" idx="2"/>
            <a:endCxn id="15" idx="1"/>
          </p:cNvCxnSpPr>
          <p:nvPr/>
        </p:nvCxnSpPr>
        <p:spPr>
          <a:xfrm rot="16200000" flipH="1">
            <a:off x="2869398" y="2020867"/>
            <a:ext cx="677064" cy="857680"/>
          </a:xfrm>
          <a:prstGeom prst="bentConnector2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46" idx="1"/>
          </p:cNvCxnSpPr>
          <p:nvPr/>
        </p:nvCxnSpPr>
        <p:spPr>
          <a:xfrm>
            <a:off x="4636337" y="1712868"/>
            <a:ext cx="2286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48" idx="1"/>
          </p:cNvCxnSpPr>
          <p:nvPr/>
        </p:nvCxnSpPr>
        <p:spPr>
          <a:xfrm>
            <a:off x="4636337" y="2788237"/>
            <a:ext cx="26342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 bwMode="auto">
          <a:xfrm>
            <a:off x="7364352" y="2596014"/>
            <a:ext cx="999565" cy="384448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36000" rIns="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 smtClean="0">
                <a:solidFill>
                  <a:schemeClr val="bg1"/>
                </a:solidFill>
                <a:latin typeface="+mj-ea"/>
                <a:ea typeface="+mj-ea"/>
              </a:rPr>
              <a:t>딜러회원 </a:t>
            </a:r>
            <a:r>
              <a:rPr lang="en-US" altLang="ko-KR" sz="900" spc="-150" dirty="0">
                <a:solidFill>
                  <a:schemeClr val="bg1"/>
                </a:solidFill>
                <a:latin typeface="+mj-ea"/>
                <a:ea typeface="+mj-ea"/>
              </a:rPr>
              <a:t/>
            </a:r>
            <a:br>
              <a:rPr lang="en-US" altLang="ko-KR" sz="900" spc="-15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900" spc="-150" dirty="0">
                <a:solidFill>
                  <a:schemeClr val="bg1"/>
                </a:solidFill>
                <a:latin typeface="+mj-ea"/>
                <a:ea typeface="+mj-ea"/>
              </a:rPr>
              <a:t>가입정보입력</a:t>
            </a:r>
          </a:p>
        </p:txBody>
      </p:sp>
      <p:cxnSp>
        <p:nvCxnSpPr>
          <p:cNvPr id="21" name="직선 화살표 연결선 20"/>
          <p:cNvCxnSpPr>
            <a:endCxn id="27" idx="1"/>
          </p:cNvCxnSpPr>
          <p:nvPr/>
        </p:nvCxnSpPr>
        <p:spPr>
          <a:xfrm>
            <a:off x="6764798" y="1712868"/>
            <a:ext cx="579305" cy="24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/>
          <p:cNvSpPr/>
          <p:nvPr/>
        </p:nvSpPr>
        <p:spPr bwMode="auto">
          <a:xfrm>
            <a:off x="6061179" y="1314561"/>
            <a:ext cx="915952" cy="796613"/>
          </a:xfrm>
          <a:prstGeom prst="diamond">
            <a:avLst/>
          </a:prstGeom>
          <a:solidFill>
            <a:srgbClr val="7F7F7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36000" rIns="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 smtClean="0">
                <a:solidFill>
                  <a:schemeClr val="bg1"/>
                </a:solidFill>
                <a:latin typeface="+mj-ea"/>
                <a:ea typeface="+mj-ea"/>
              </a:rPr>
              <a:t>본인인증</a:t>
            </a:r>
            <a:endParaRPr lang="ko-KR" altLang="en-US" sz="9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975674" y="2802757"/>
            <a:ext cx="39970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 bwMode="auto">
          <a:xfrm>
            <a:off x="7344103" y="1523046"/>
            <a:ext cx="999565" cy="384448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36000" rIns="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>
                <a:solidFill>
                  <a:schemeClr val="bg1"/>
                </a:solidFill>
                <a:latin typeface="+mj-ea"/>
                <a:ea typeface="+mj-ea"/>
              </a:rPr>
              <a:t>일반회원</a:t>
            </a:r>
            <a:endParaRPr lang="en-US" altLang="ko-KR" sz="900" spc="-15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 spc="-150">
                <a:solidFill>
                  <a:schemeClr val="bg1"/>
                </a:solidFill>
                <a:latin typeface="+mj-ea"/>
                <a:ea typeface="+mj-ea"/>
              </a:rPr>
              <a:t>가입정보입력</a:t>
            </a:r>
            <a:endParaRPr lang="ko-KR" altLang="en-US" sz="9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2" name="직선 화살표 연결선 31"/>
          <p:cNvCxnSpPr>
            <a:stCxn id="27" idx="3"/>
            <a:endCxn id="33" idx="1"/>
          </p:cNvCxnSpPr>
          <p:nvPr/>
        </p:nvCxnSpPr>
        <p:spPr>
          <a:xfrm flipV="1">
            <a:off x="8343668" y="1712868"/>
            <a:ext cx="258703" cy="24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 bwMode="auto">
          <a:xfrm>
            <a:off x="8602371" y="1520644"/>
            <a:ext cx="999565" cy="384448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</p:spPr>
        <p:txBody>
          <a:bodyPr lIns="0" tIns="36000" rIns="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>
                <a:solidFill>
                  <a:schemeClr val="bg1"/>
                </a:solidFill>
                <a:latin typeface="+mj-ea"/>
                <a:ea typeface="+mj-ea"/>
              </a:rPr>
              <a:t>가입완료</a:t>
            </a:r>
          </a:p>
        </p:txBody>
      </p:sp>
      <p:sp>
        <p:nvSpPr>
          <p:cNvPr id="46" name="다이아몬드 45"/>
          <p:cNvSpPr/>
          <p:nvPr/>
        </p:nvSpPr>
        <p:spPr bwMode="auto">
          <a:xfrm>
            <a:off x="4864948" y="1314561"/>
            <a:ext cx="915952" cy="796613"/>
          </a:xfrm>
          <a:prstGeom prst="diamond">
            <a:avLst/>
          </a:prstGeom>
          <a:solidFill>
            <a:srgbClr val="7F7F7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36000" rIns="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 smtClean="0">
                <a:solidFill>
                  <a:schemeClr val="bg1"/>
                </a:solidFill>
                <a:latin typeface="+mj-ea"/>
                <a:ea typeface="+mj-ea"/>
              </a:rPr>
              <a:t>일반 회원약관 동의</a:t>
            </a:r>
            <a:endParaRPr lang="en-US" altLang="ko-KR" sz="9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다이아몬드 47"/>
          <p:cNvSpPr/>
          <p:nvPr/>
        </p:nvSpPr>
        <p:spPr bwMode="auto">
          <a:xfrm>
            <a:off x="4899762" y="2389930"/>
            <a:ext cx="915952" cy="796613"/>
          </a:xfrm>
          <a:prstGeom prst="diamond">
            <a:avLst/>
          </a:prstGeom>
          <a:solidFill>
            <a:srgbClr val="7F7F7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36000" rIns="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 smtClean="0">
                <a:solidFill>
                  <a:schemeClr val="bg1"/>
                </a:solidFill>
                <a:latin typeface="+mj-ea"/>
                <a:ea typeface="+mj-ea"/>
              </a:rPr>
              <a:t>딜러 회원약관 동의</a:t>
            </a:r>
            <a:endParaRPr lang="en-US" altLang="ko-KR" sz="9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다이아몬드 48"/>
          <p:cNvSpPr/>
          <p:nvPr/>
        </p:nvSpPr>
        <p:spPr bwMode="auto">
          <a:xfrm>
            <a:off x="6059722" y="2404451"/>
            <a:ext cx="915952" cy="796613"/>
          </a:xfrm>
          <a:prstGeom prst="diamond">
            <a:avLst/>
          </a:prstGeom>
          <a:solidFill>
            <a:srgbClr val="7F7F7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36000" rIns="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 smtClean="0">
                <a:solidFill>
                  <a:schemeClr val="bg1"/>
                </a:solidFill>
                <a:latin typeface="+mj-ea"/>
              </a:rPr>
              <a:t>본인인증</a:t>
            </a:r>
            <a:endParaRPr lang="ko-KR" altLang="en-US" sz="900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55" name="직선 화살표 연결선 54"/>
          <p:cNvCxnSpPr>
            <a:endCxn id="25" idx="1"/>
          </p:cNvCxnSpPr>
          <p:nvPr/>
        </p:nvCxnSpPr>
        <p:spPr>
          <a:xfrm>
            <a:off x="5780900" y="1712868"/>
            <a:ext cx="28027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815714" y="2802757"/>
            <a:ext cx="28027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/>
          <p:cNvSpPr/>
          <p:nvPr/>
        </p:nvSpPr>
        <p:spPr bwMode="auto">
          <a:xfrm>
            <a:off x="8582372" y="2389930"/>
            <a:ext cx="915952" cy="796613"/>
          </a:xfrm>
          <a:prstGeom prst="diamond">
            <a:avLst/>
          </a:prstGeom>
          <a:solidFill>
            <a:srgbClr val="7F7F7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0" tIns="36000" rIns="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 smtClean="0">
                <a:solidFill>
                  <a:schemeClr val="bg1"/>
                </a:solidFill>
                <a:latin typeface="+mj-ea"/>
              </a:rPr>
              <a:t>승인</a:t>
            </a:r>
            <a:endParaRPr lang="ko-KR" altLang="en-US" sz="900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9716780" y="2596012"/>
            <a:ext cx="999565" cy="384448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</p:spPr>
        <p:txBody>
          <a:bodyPr lIns="0" tIns="36000" rIns="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>
                <a:solidFill>
                  <a:schemeClr val="bg1"/>
                </a:solidFill>
                <a:latin typeface="+mj-ea"/>
                <a:ea typeface="+mj-ea"/>
              </a:rPr>
              <a:t>가입완료</a:t>
            </a:r>
          </a:p>
        </p:txBody>
      </p:sp>
      <p:cxnSp>
        <p:nvCxnSpPr>
          <p:cNvPr id="37" name="직선 화살표 연결선 36"/>
          <p:cNvCxnSpPr>
            <a:stCxn id="20" idx="3"/>
            <a:endCxn id="35" idx="1"/>
          </p:cNvCxnSpPr>
          <p:nvPr/>
        </p:nvCxnSpPr>
        <p:spPr>
          <a:xfrm flipV="1">
            <a:off x="8363917" y="2788237"/>
            <a:ext cx="21845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5" idx="3"/>
            <a:endCxn id="36" idx="1"/>
          </p:cNvCxnSpPr>
          <p:nvPr/>
        </p:nvCxnSpPr>
        <p:spPr>
          <a:xfrm flipV="1">
            <a:off x="9498324" y="2788236"/>
            <a:ext cx="21845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69923" y="2542015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859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589" y="1079000"/>
            <a:ext cx="15552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150" dirty="0" smtClean="0">
                <a:latin typeface="+mn-ea"/>
              </a:rPr>
              <a:t>1. </a:t>
            </a:r>
            <a:r>
              <a:rPr lang="ko-KR" altLang="en-US" sz="1000" b="1" spc="-150" dirty="0" smtClean="0">
                <a:latin typeface="+mn-ea"/>
              </a:rPr>
              <a:t>회원</a:t>
            </a:r>
            <a:r>
              <a:rPr lang="ko-KR" altLang="en-US" sz="1000" b="1" spc="-150" dirty="0">
                <a:latin typeface="+mn-ea"/>
              </a:rPr>
              <a:t> </a:t>
            </a:r>
            <a:r>
              <a:rPr lang="ko-KR" altLang="en-US" sz="1000" b="1" spc="-150" dirty="0" smtClean="0">
                <a:latin typeface="+mn-ea"/>
              </a:rPr>
              <a:t>유형에 따른 계정정보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90630"/>
              </p:ext>
            </p:extLst>
          </p:nvPr>
        </p:nvGraphicFramePr>
        <p:xfrm>
          <a:off x="1019737" y="1476838"/>
          <a:ext cx="8916115" cy="3924720"/>
        </p:xfrm>
        <a:graphic>
          <a:graphicData uri="http://schemas.openxmlformats.org/drawingml/2006/table">
            <a:tbl>
              <a:tblPr/>
              <a:tblGrid>
                <a:gridCol w="1613473"/>
                <a:gridCol w="900974"/>
                <a:gridCol w="1002971"/>
                <a:gridCol w="858475"/>
                <a:gridCol w="768758"/>
                <a:gridCol w="3102687"/>
                <a:gridCol w="668777"/>
              </a:tblGrid>
              <a:tr h="21804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계정정보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일반회원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딜러 회원</a:t>
                      </a:r>
                      <a:endParaRPr lang="ko-KR" altLang="en-US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중복체크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8040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딜러회원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상사회원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r>
                        <a:rPr lang="en-US" altLang="ko-KR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ko-KR" altLang="en-US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</a:t>
                      </a:r>
                      <a:r>
                        <a:rPr lang="ko-KR" altLang="en-US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글자수</a:t>
                      </a:r>
                      <a:r>
                        <a:rPr lang="ko-KR" altLang="en-US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확정필요</a:t>
                      </a:r>
                      <a:endParaRPr lang="ko-KR" altLang="en-US" sz="1000" b="0" i="0" u="none" strike="noStrike" spc="-15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본인인증 </a:t>
                      </a:r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en-US" sz="1000" b="0" i="0" u="none" strike="noStrike" spc="-15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영문</a:t>
                      </a:r>
                      <a:r>
                        <a:rPr lang="en-US" altLang="ko-KR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spc="-15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특수문자 조합과 제한 글자수 확정필요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휴대폰번호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본인인증 </a:t>
                      </a:r>
                      <a:r>
                        <a:rPr lang="en-US" altLang="ko-KR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DATA,. </a:t>
                      </a:r>
                      <a:r>
                        <a:rPr lang="ko-KR" altLang="en-US" sz="1000" b="0" i="0" u="none" strike="noStrike" spc="-15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또는 사용자가 입력 후 </a:t>
                      </a:r>
                      <a:r>
                        <a:rPr lang="en-US" altLang="ko-KR" sz="1000" b="0" i="0" u="none" strike="noStrike" spc="-15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SMS</a:t>
                      </a:r>
                      <a:r>
                        <a:rPr lang="ko-KR" altLang="en-US" sz="1000" b="0" i="0" u="none" strike="noStrike" spc="-15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로 인증여부 확정필요</a:t>
                      </a:r>
                      <a:endParaRPr lang="ko-KR" altLang="en-US" sz="1000" b="0" i="0" u="none" strike="noStrike" spc="-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이메일 인증여부 확정필요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프로필사진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소속상사명</a:t>
                      </a:r>
                      <a:r>
                        <a:rPr lang="en-US" altLang="ko-KR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기입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소속단지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ko-KR" altLang="en-US" sz="1000" b="0" i="0" u="none" strike="noStrike" spc="-15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spc="-15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00" b="0" i="0" u="none" strike="noStrike" spc="-15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소속단지</a:t>
                      </a:r>
                      <a:r>
                        <a:rPr lang="ko-KR" altLang="en-US" sz="1000" b="0" i="0" u="none" strike="noStrike" spc="-150" dirty="0">
                          <a:solidFill>
                            <a:srgbClr val="C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셀렉박스 선택</a:t>
                      </a:r>
                      <a:endParaRPr lang="ko-KR" altLang="en-US" sz="1000" b="0" i="0" u="none" strike="noStrike" spc="-15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종사원증번호</a:t>
                      </a:r>
                      <a:r>
                        <a:rPr lang="en-US" altLang="ko-KR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종사원증이미지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사업자등록번호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사업자주소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사업자등록증이미지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8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법인사업자등록증이미지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spc="-15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spc="-15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0" i="0" u="none" strike="noStrike" spc="-15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122" marR="9122" marT="91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1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62731" y="1454832"/>
            <a:ext cx="8950035" cy="4937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기타 등의 유입을 통해 회원가입페이지 접속할 때 제공되는 화면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2019.08.05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9584" y="1970684"/>
            <a:ext cx="327770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회원가입</a:t>
            </a:r>
            <a:endParaRPr lang="ko-KR" altLang="en-US" sz="1050" spc="-15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977" y="2475878"/>
            <a:ext cx="19094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50" dirty="0" smtClean="0"/>
              <a:t>가입 유형을 선택해주세요</a:t>
            </a:r>
            <a:r>
              <a:rPr lang="en-US" altLang="ko-KR" sz="1050" spc="-150" dirty="0" smtClean="0"/>
              <a:t>.</a:t>
            </a:r>
          </a:p>
          <a:p>
            <a:pPr algn="ctr"/>
            <a:r>
              <a:rPr lang="ko-KR" altLang="en-US" sz="1050" spc="-150" dirty="0" smtClean="0"/>
              <a:t>만 </a:t>
            </a:r>
            <a:r>
              <a:rPr lang="en-US" altLang="ko-KR" sz="1050" spc="-150" dirty="0" smtClean="0"/>
              <a:t>14</a:t>
            </a:r>
            <a:r>
              <a:rPr lang="ko-KR" altLang="en-US" sz="1050" spc="-150" dirty="0" smtClean="0"/>
              <a:t>세 이상만 가입이 가능합니다</a:t>
            </a:r>
            <a:r>
              <a:rPr lang="en-US" altLang="ko-KR" sz="1050" spc="-150" dirty="0" smtClean="0"/>
              <a:t>.</a:t>
            </a:r>
            <a:endParaRPr lang="ko-KR" altLang="en-US" sz="1050" spc="-150" dirty="0"/>
          </a:p>
        </p:txBody>
      </p:sp>
      <p:sp>
        <p:nvSpPr>
          <p:cNvPr id="17" name="TextBox 16"/>
          <p:cNvSpPr txBox="1"/>
          <p:nvPr/>
        </p:nvSpPr>
        <p:spPr>
          <a:xfrm>
            <a:off x="3847845" y="5794046"/>
            <a:ext cx="18726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50" dirty="0" smtClean="0"/>
              <a:t>이미 계정이 있으신가요</a:t>
            </a:r>
            <a:r>
              <a:rPr lang="en-US" altLang="ko-KR" sz="1050" spc="-150" dirty="0" smtClean="0"/>
              <a:t>?   </a:t>
            </a:r>
            <a:r>
              <a:rPr lang="ko-KR" altLang="en-US" sz="1050" u="sng" spc="-150" dirty="0" smtClean="0"/>
              <a:t>로그인</a:t>
            </a:r>
            <a:endParaRPr lang="ko-KR" altLang="en-US" sz="1050" u="sng" spc="-15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23028" y="3315362"/>
            <a:ext cx="4345743" cy="2151016"/>
            <a:chOff x="2623028" y="2987041"/>
            <a:chExt cx="4345743" cy="2151016"/>
          </a:xfrm>
        </p:grpSpPr>
        <p:sp>
          <p:nvSpPr>
            <p:cNvPr id="15" name="직사각형 14"/>
            <p:cNvSpPr/>
            <p:nvPr/>
          </p:nvSpPr>
          <p:spPr>
            <a:xfrm>
              <a:off x="2623028" y="2987041"/>
              <a:ext cx="1985554" cy="2151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83217" y="2987041"/>
              <a:ext cx="1985554" cy="2151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Button"/>
            <p:cNvSpPr/>
            <p:nvPr/>
          </p:nvSpPr>
          <p:spPr>
            <a:xfrm>
              <a:off x="3024504" y="4685330"/>
              <a:ext cx="1246916" cy="257298"/>
            </a:xfrm>
            <a:prstGeom prst="roundRect">
              <a:avLst>
                <a:gd name="adj" fmla="val 11182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회원가입</a:t>
              </a:r>
              <a:endParaRPr 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utton"/>
            <p:cNvSpPr/>
            <p:nvPr/>
          </p:nvSpPr>
          <p:spPr>
            <a:xfrm>
              <a:off x="5352535" y="4685990"/>
              <a:ext cx="1246916" cy="257298"/>
            </a:xfrm>
            <a:prstGeom prst="roundRect">
              <a:avLst>
                <a:gd name="adj" fmla="val 11182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회원가입</a:t>
              </a:r>
              <a:endParaRPr 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78212" y="3885498"/>
              <a:ext cx="6751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150" dirty="0" smtClean="0"/>
                <a:t>일반 회원</a:t>
              </a:r>
              <a:endParaRPr lang="ko-KR" altLang="en-US" sz="1050" u="sng" spc="-15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8401" y="3887810"/>
              <a:ext cx="6751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150" dirty="0" smtClean="0"/>
                <a:t>딜러 회원</a:t>
              </a:r>
              <a:endParaRPr lang="ko-KR" altLang="en-US" sz="1050" u="sng" spc="-15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63221" y="4212138"/>
              <a:ext cx="13051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</a:rPr>
                <a:t>차량을 사거나 팔려는 회원</a:t>
              </a:r>
              <a:endParaRPr lang="en-US" altLang="ko-KR" sz="900" spc="-15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68721" y="4219966"/>
              <a:ext cx="16145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</a:rPr>
                <a:t>차량 매매업을 하시는 사업자 회원</a:t>
              </a:r>
              <a:endParaRPr lang="ko-KR" altLang="en-US" sz="900" spc="-1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346" y="3216063"/>
              <a:ext cx="500067" cy="54515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4835" y="3229963"/>
              <a:ext cx="520562" cy="520562"/>
            </a:xfrm>
            <a:prstGeom prst="rect">
              <a:avLst/>
            </a:prstGeom>
          </p:spPr>
        </p:pic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52789"/>
              </p:ext>
            </p:extLst>
          </p:nvPr>
        </p:nvGraphicFramePr>
        <p:xfrm>
          <a:off x="9545776" y="1094899"/>
          <a:ext cx="2227381" cy="13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1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일반회원 가입 화면으로 페이지이동</a:t>
                      </a: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딜러회원 가입 화면으로 페이지이동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로그인 화면으로 페이지 이동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179663" y="4934520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33" name="직사각형 32"/>
          <p:cNvSpPr/>
          <p:nvPr/>
        </p:nvSpPr>
        <p:spPr>
          <a:xfrm>
            <a:off x="6520320" y="4934520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5628717" y="5704900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904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62731" y="1459491"/>
            <a:ext cx="8950035" cy="4887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일반회원가입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약관동의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일반회원 유형 가입할 때 약관 동의 받는 페이지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7295" y="1607443"/>
            <a:ext cx="327770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일반회원 가입 약관 동의</a:t>
            </a:r>
            <a:endParaRPr lang="ko-KR" altLang="en-US" sz="1000" spc="-15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44" name="Check" hidden="1"/>
          <p:cNvSpPr>
            <a:spLocks noEditPoints="1"/>
          </p:cNvSpPr>
          <p:nvPr/>
        </p:nvSpPr>
        <p:spPr bwMode="auto">
          <a:xfrm>
            <a:off x="2363930" y="238374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39745"/>
              </p:ext>
            </p:extLst>
          </p:nvPr>
        </p:nvGraphicFramePr>
        <p:xfrm>
          <a:off x="9545776" y="1094899"/>
          <a:ext cx="2227381" cy="20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1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필수 입력 항목 미체크 상태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본인인증 버튼 클릭시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알럿 메시지 노출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우선순위 아래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현대 오토벨 이용 약관에 동의해주세요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개인정보 수집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이용 안내에 동의해주세요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개인정보 제공 안내에 동의해주세요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체크 클릭시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모든 필수 항목 체크 상태로 함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900" spc="-150" dirty="0" smtClean="0">
                          <a:latin typeface="+mn-ea"/>
                          <a:ea typeface="+mn-ea"/>
                        </a:rPr>
                        <a:t>체크 클릭시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 &gt;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모든 항목 체크 상태로 함</a:t>
                      </a:r>
                      <a:endParaRPr lang="ko-KR" altLang="en-US" sz="9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978710" y="2099606"/>
            <a:ext cx="6011161" cy="4188096"/>
            <a:chOff x="1978710" y="2159599"/>
            <a:chExt cx="6011161" cy="4188096"/>
          </a:xfrm>
        </p:grpSpPr>
        <p:sp>
          <p:nvSpPr>
            <p:cNvPr id="30" name="직사각형 29"/>
            <p:cNvSpPr/>
            <p:nvPr/>
          </p:nvSpPr>
          <p:spPr>
            <a:xfrm>
              <a:off x="1978710" y="2159599"/>
              <a:ext cx="6011161" cy="3862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3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2995460" y="6135329"/>
              <a:ext cx="1011197" cy="212366"/>
              <a:chOff x="576252" y="2610712"/>
              <a:chExt cx="1011197" cy="212366"/>
            </a:xfrm>
          </p:grpSpPr>
          <p:sp>
            <p:nvSpPr>
              <p:cNvPr id="38" name="Box"/>
              <p:cNvSpPr/>
              <p:nvPr/>
            </p:nvSpPr>
            <p:spPr>
              <a:xfrm>
                <a:off x="696195" y="2641880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Label"/>
              <p:cNvSpPr txBox="1"/>
              <p:nvPr/>
            </p:nvSpPr>
            <p:spPr>
              <a:xfrm>
                <a:off x="836987" y="2610712"/>
                <a:ext cx="750462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pc="-15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약관 전체 동의</a:t>
                </a:r>
                <a:endParaRPr lang="en-US" sz="900" spc="-1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Check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3" name="Label"/>
            <p:cNvSpPr txBox="1"/>
            <p:nvPr/>
          </p:nvSpPr>
          <p:spPr>
            <a:xfrm>
              <a:off x="2397099" y="2217812"/>
              <a:ext cx="1495519" cy="227755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현대 오토벨 이용 약관  </a:t>
              </a:r>
              <a:r>
                <a:rPr lang="en-US" altLang="ko-KR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필수</a:t>
              </a:r>
              <a:r>
                <a:rPr lang="en-US" altLang="ko-KR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000" spc="-1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Box"/>
            <p:cNvSpPr/>
            <p:nvPr/>
          </p:nvSpPr>
          <p:spPr>
            <a:xfrm>
              <a:off x="2192229" y="6170157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/>
            <p:cNvSpPr txBox="1"/>
            <p:nvPr/>
          </p:nvSpPr>
          <p:spPr>
            <a:xfrm>
              <a:off x="2323785" y="6129753"/>
              <a:ext cx="750462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pc="-15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필수 약관 동의</a:t>
              </a:r>
              <a:endParaRPr lang="en-US" sz="900" spc="-1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Label"/>
            <p:cNvSpPr txBox="1"/>
            <p:nvPr/>
          </p:nvSpPr>
          <p:spPr>
            <a:xfrm>
              <a:off x="2397099" y="3176889"/>
              <a:ext cx="1609558" cy="227755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개인정보 수집</a:t>
              </a:r>
              <a:r>
                <a:rPr lang="en-US" altLang="ko-KR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·</a:t>
              </a:r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 </a:t>
              </a:r>
              <a:r>
                <a:rPr lang="ko-KR" altLang="en-US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안내  </a:t>
              </a:r>
              <a:r>
                <a:rPr lang="en-US" altLang="ko-KR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필수</a:t>
              </a:r>
              <a:r>
                <a:rPr lang="en-US" altLang="ko-KR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altLang="ko-KR" sz="1000" spc="-1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abel"/>
            <p:cNvSpPr txBox="1"/>
            <p:nvPr/>
          </p:nvSpPr>
          <p:spPr>
            <a:xfrm>
              <a:off x="2398612" y="4139837"/>
              <a:ext cx="1385702" cy="227755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개인정보 제공 </a:t>
              </a:r>
              <a:r>
                <a:rPr lang="ko-KR" altLang="en-US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안내  </a:t>
              </a:r>
              <a:r>
                <a:rPr lang="en-US" altLang="ko-KR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필수</a:t>
              </a:r>
              <a:r>
                <a:rPr lang="en-US" altLang="ko-KR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altLang="ko-KR" sz="1000" spc="-1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abel"/>
            <p:cNvSpPr txBox="1"/>
            <p:nvPr/>
          </p:nvSpPr>
          <p:spPr>
            <a:xfrm>
              <a:off x="2395497" y="5095586"/>
              <a:ext cx="1497630" cy="227755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마케팅 활용</a:t>
              </a:r>
              <a:r>
                <a:rPr lang="en-US" altLang="ko-KR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수신 </a:t>
              </a:r>
              <a:r>
                <a:rPr lang="ko-KR" altLang="en-US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r>
                <a:rPr lang="en-US" altLang="ko-KR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altLang="ko-KR" sz="1000" spc="-1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192229" y="2374485"/>
              <a:ext cx="5666289" cy="690267"/>
              <a:chOff x="2192229" y="2176335"/>
              <a:chExt cx="5666289" cy="538050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192229" y="2236634"/>
                <a:ext cx="5578540" cy="417776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7573816" y="2176335"/>
                <a:ext cx="284702" cy="538050"/>
                <a:chOff x="7573816" y="2176335"/>
                <a:chExt cx="284702" cy="538050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7656945" y="2236634"/>
                  <a:ext cx="113824" cy="4177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7562595" y="2187556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 rot="5400000">
                  <a:off x="7585687" y="2441554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6" name="그룹 105"/>
            <p:cNvGrpSpPr/>
            <p:nvPr/>
          </p:nvGrpSpPr>
          <p:grpSpPr>
            <a:xfrm>
              <a:off x="2192229" y="3403170"/>
              <a:ext cx="5666289" cy="707269"/>
              <a:chOff x="2192229" y="2176335"/>
              <a:chExt cx="5666289" cy="538050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2192229" y="2236634"/>
                <a:ext cx="5578540" cy="417776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8" name="그룹 107"/>
              <p:cNvGrpSpPr/>
              <p:nvPr/>
            </p:nvGrpSpPr>
            <p:grpSpPr>
              <a:xfrm>
                <a:off x="7573816" y="2176335"/>
                <a:ext cx="284702" cy="538050"/>
                <a:chOff x="7573816" y="2176335"/>
                <a:chExt cx="284702" cy="538050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7656945" y="2236634"/>
                  <a:ext cx="113824" cy="4177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 rot="16200000">
                  <a:off x="7562595" y="2187556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 rot="5400000">
                  <a:off x="7585687" y="2441554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12" name="그룹 111"/>
            <p:cNvGrpSpPr/>
            <p:nvPr/>
          </p:nvGrpSpPr>
          <p:grpSpPr>
            <a:xfrm>
              <a:off x="2192229" y="4304463"/>
              <a:ext cx="5666289" cy="738841"/>
              <a:chOff x="2192229" y="2176335"/>
              <a:chExt cx="5666289" cy="53805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192229" y="2236634"/>
                <a:ext cx="5578540" cy="417776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4" name="그룹 113"/>
              <p:cNvGrpSpPr/>
              <p:nvPr/>
            </p:nvGrpSpPr>
            <p:grpSpPr>
              <a:xfrm>
                <a:off x="7573816" y="2176335"/>
                <a:ext cx="284702" cy="538050"/>
                <a:chOff x="7573816" y="2176335"/>
                <a:chExt cx="284702" cy="538050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>
                  <a:off x="7656945" y="2236634"/>
                  <a:ext cx="113824" cy="4177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 rot="16200000">
                  <a:off x="7562595" y="2187556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 rot="5400000">
                  <a:off x="7585687" y="2441554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18" name="그룹 117"/>
            <p:cNvGrpSpPr/>
            <p:nvPr/>
          </p:nvGrpSpPr>
          <p:grpSpPr>
            <a:xfrm>
              <a:off x="2192229" y="5275363"/>
              <a:ext cx="5666289" cy="733069"/>
              <a:chOff x="2192229" y="2176335"/>
              <a:chExt cx="5666289" cy="538050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2192229" y="2236634"/>
                <a:ext cx="5578540" cy="417776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>
                <a:off x="7573816" y="2176335"/>
                <a:ext cx="284702" cy="538050"/>
                <a:chOff x="7573816" y="2176335"/>
                <a:chExt cx="284702" cy="538050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7656945" y="2236634"/>
                  <a:ext cx="113824" cy="4177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 rot="16200000">
                  <a:off x="7562595" y="2187556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 rot="5400000">
                  <a:off x="7585687" y="2441554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7" name="TextBox 16"/>
            <p:cNvSpPr txBox="1"/>
            <p:nvPr/>
          </p:nvSpPr>
          <p:spPr>
            <a:xfrm>
              <a:off x="4327835" y="2513068"/>
              <a:ext cx="10166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smtClean="0"/>
                <a:t>약관 전문 노출 영역</a:t>
              </a:r>
              <a:endParaRPr lang="ko-KR" altLang="en-US" sz="900" spc="-15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327834" y="3571541"/>
              <a:ext cx="10166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dirty="0" smtClean="0"/>
                <a:t>약관 전문 노출 영역</a:t>
              </a:r>
              <a:endParaRPr lang="ko-KR" altLang="en-US" sz="900" spc="-15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327833" y="4435529"/>
              <a:ext cx="10166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dirty="0" smtClean="0"/>
                <a:t>약관 전문 노출 영역</a:t>
              </a:r>
              <a:endParaRPr lang="ko-KR" altLang="en-US" sz="900" spc="-15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327832" y="5446042"/>
              <a:ext cx="10166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dirty="0" smtClean="0"/>
                <a:t>약관 전문 노출 영역</a:t>
              </a:r>
              <a:endParaRPr lang="ko-KR" altLang="en-US" sz="900" spc="-150" dirty="0"/>
            </a:p>
          </p:txBody>
        </p:sp>
        <p:sp>
          <p:nvSpPr>
            <p:cNvPr id="127" name="Box"/>
            <p:cNvSpPr/>
            <p:nvPr/>
          </p:nvSpPr>
          <p:spPr>
            <a:xfrm>
              <a:off x="2192229" y="225507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Box"/>
            <p:cNvSpPr/>
            <p:nvPr/>
          </p:nvSpPr>
          <p:spPr>
            <a:xfrm>
              <a:off x="2199038" y="3229798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Box"/>
            <p:cNvSpPr/>
            <p:nvPr/>
          </p:nvSpPr>
          <p:spPr>
            <a:xfrm>
              <a:off x="2194666" y="4168625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Box"/>
            <p:cNvSpPr/>
            <p:nvPr/>
          </p:nvSpPr>
          <p:spPr>
            <a:xfrm>
              <a:off x="2199038" y="5131232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2071629" y="6027746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137" name="직사각형 136"/>
          <p:cNvSpPr/>
          <p:nvPr/>
        </p:nvSpPr>
        <p:spPr>
          <a:xfrm>
            <a:off x="2992546" y="6011946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21" name="직사각형 20"/>
          <p:cNvSpPr/>
          <p:nvPr/>
        </p:nvSpPr>
        <p:spPr>
          <a:xfrm>
            <a:off x="2115726" y="2159599"/>
            <a:ext cx="279771" cy="21403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036595" y="2116714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8163409" y="4999601"/>
            <a:ext cx="2443794" cy="961787"/>
            <a:chOff x="8163409" y="4999601"/>
            <a:chExt cx="2443794" cy="961787"/>
          </a:xfrm>
        </p:grpSpPr>
        <p:grpSp>
          <p:nvGrpSpPr>
            <p:cNvPr id="131" name="Message Dialog" descr="&lt;SmartSettings&gt;&lt;SmartResize enabled=&quot;True&quot; minWidth=&quot;100&quot; minHeight=&quot;4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8163409" y="5161473"/>
              <a:ext cx="2443794" cy="799915"/>
              <a:chOff x="600076" y="3516030"/>
              <a:chExt cx="4872718" cy="1071712"/>
            </a:xfrm>
          </p:grpSpPr>
          <p:sp>
            <p:nvSpPr>
              <p:cNvPr id="132" name="Window Frame"/>
              <p:cNvSpPr/>
              <p:nvPr/>
            </p:nvSpPr>
            <p:spPr>
              <a:xfrm>
                <a:off x="600076" y="3516030"/>
                <a:ext cx="4872718" cy="10717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78D7"/>
                </a:solidFill>
              </a:ln>
              <a:effectLst>
                <a:outerShdw blurRad="1524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Body" descr="&lt;SmartSettings&gt;&lt;SmartResize anchorLeft=&quot;Absolute&quot; anchorTop=&quot;Absolute&quot; anchorRight=&quot;Absolute&quot; anchorBottom=&quot;Relative&quot; /&gt;&lt;/SmartSettings&gt;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44805" y="3789435"/>
                <a:ext cx="413971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400"/>
                  </a:spcAft>
                </a:pPr>
                <a:r>
                  <a:rPr lang="ko-KR" altLang="en-US" sz="900" spc="-150" dirty="0" smtClean="0"/>
                  <a:t>현대 오토벨 이용 </a:t>
                </a:r>
                <a:r>
                  <a:rPr lang="ko-KR" altLang="en-US" sz="900" spc="-150" dirty="0"/>
                  <a:t>약관에 동의해 주세요</a:t>
                </a:r>
                <a:r>
                  <a:rPr lang="en-US" altLang="ko-KR" sz="900" spc="-150" dirty="0"/>
                  <a:t>.</a:t>
                </a:r>
                <a:endParaRPr lang="en-US" sz="800" spc="-1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Button" descr="&lt;SmartSettings&gt;&lt;SmartResize anchorLeft=&quot;None&quot; anchorTop=&quot;Non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2473682" y="4088547"/>
                <a:ext cx="1281964" cy="306274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5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8245420" y="4999601"/>
              <a:ext cx="590226" cy="2308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900" spc="-150" dirty="0" smtClean="0">
                  <a:solidFill>
                    <a:schemeClr val="bg1"/>
                  </a:solidFill>
                </a:rPr>
                <a:t>알럿 예시</a:t>
              </a:r>
              <a:endParaRPr lang="ko-KR" altLang="en-US" sz="900" spc="-1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62731" y="1209964"/>
            <a:ext cx="8950035" cy="51821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일반회원가입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약관동의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일반회원 유형 가입할 때 약관 동의 받는 페이지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267812" y="1652593"/>
            <a:ext cx="5339872" cy="2040031"/>
            <a:chOff x="2267812" y="4151219"/>
            <a:chExt cx="5339872" cy="2040031"/>
          </a:xfrm>
        </p:grpSpPr>
        <p:sp>
          <p:nvSpPr>
            <p:cNvPr id="34" name="직사각형 33"/>
            <p:cNvSpPr/>
            <p:nvPr/>
          </p:nvSpPr>
          <p:spPr>
            <a:xfrm>
              <a:off x="2267812" y="4622953"/>
              <a:ext cx="5339872" cy="1568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292167" y="4151219"/>
              <a:ext cx="3277706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본인인증</a:t>
              </a:r>
              <a:endPara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416877" y="4865307"/>
              <a:ext cx="161925" cy="1619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●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Label"/>
            <p:cNvSpPr txBox="1"/>
            <p:nvPr/>
          </p:nvSpPr>
          <p:spPr>
            <a:xfrm>
              <a:off x="2605847" y="4828544"/>
              <a:ext cx="742447" cy="235449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휴대폰 인증</a:t>
              </a:r>
              <a:endParaRPr lang="en-US" sz="1050" spc="-1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686329" y="4874945"/>
              <a:ext cx="161925" cy="1619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Label"/>
            <p:cNvSpPr txBox="1"/>
            <p:nvPr/>
          </p:nvSpPr>
          <p:spPr>
            <a:xfrm>
              <a:off x="3977957" y="4838182"/>
              <a:ext cx="986104" cy="235449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아이핀</a:t>
              </a:r>
              <a:r>
                <a:rPr lang="en-US" altLang="ko-KR" sz="105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(i-PIN)</a:t>
              </a:r>
              <a:r>
                <a:rPr lang="ko-KR" altLang="en-US" sz="105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인증</a:t>
              </a:r>
              <a:endParaRPr lang="en-US" sz="1050" spc="-1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342142" y="5198505"/>
              <a:ext cx="47799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000" spc="-150" dirty="0" smtClean="0">
                  <a:latin typeface="+mn-ea"/>
                </a:rPr>
                <a:t> 만 </a:t>
              </a:r>
              <a:r>
                <a:rPr lang="en-US" altLang="ko-KR" sz="1000" spc="-150" dirty="0" smtClean="0">
                  <a:latin typeface="+mn-ea"/>
                </a:rPr>
                <a:t>14</a:t>
              </a:r>
              <a:r>
                <a:rPr lang="ko-KR" altLang="en-US" sz="1000" spc="-150" dirty="0" smtClean="0">
                  <a:latin typeface="+mn-ea"/>
                </a:rPr>
                <a:t>세 </a:t>
              </a:r>
              <a:r>
                <a:rPr lang="ko-KR" altLang="en-US" sz="1000" spc="-150" dirty="0">
                  <a:latin typeface="+mn-ea"/>
                </a:rPr>
                <a:t>미만은 가입하실 수 없습니다</a:t>
              </a:r>
              <a:r>
                <a:rPr lang="en-US" altLang="ko-KR" sz="1000" spc="-150" dirty="0">
                  <a:latin typeface="+mn-ea"/>
                </a:rPr>
                <a:t>. 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000" spc="-150" dirty="0" smtClean="0">
                  <a:latin typeface="+mn-ea"/>
                </a:rPr>
                <a:t> 본인인증 </a:t>
              </a:r>
              <a:r>
                <a:rPr lang="ko-KR" altLang="en-US" sz="1000" spc="-150" dirty="0">
                  <a:latin typeface="+mn-ea"/>
                </a:rPr>
                <a:t>시 제공되는 정보는 인증 이외의 용도로 이용 또는 저장하지 않습니다</a:t>
              </a:r>
              <a:r>
                <a:rPr lang="en-US" altLang="ko-KR" sz="1000" spc="-150" dirty="0">
                  <a:latin typeface="+mn-ea"/>
                </a:rPr>
                <a:t>. </a:t>
              </a:r>
            </a:p>
          </p:txBody>
        </p:sp>
        <p:sp>
          <p:nvSpPr>
            <p:cNvPr id="80" name="Button"/>
            <p:cNvSpPr/>
            <p:nvPr/>
          </p:nvSpPr>
          <p:spPr>
            <a:xfrm>
              <a:off x="4340603" y="5787396"/>
              <a:ext cx="1246916" cy="257298"/>
            </a:xfrm>
            <a:prstGeom prst="roundRect">
              <a:avLst>
                <a:gd name="adj" fmla="val 11182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본인인증</a:t>
              </a:r>
              <a:endParaRPr 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141523" y="3586196"/>
            <a:ext cx="2175273" cy="2805896"/>
            <a:chOff x="8141523" y="3586196"/>
            <a:chExt cx="2175273" cy="2805896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1523" y="3586196"/>
              <a:ext cx="1419928" cy="26744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5307" y="4408066"/>
              <a:ext cx="1451489" cy="19840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3" name="TextBox 102"/>
          <p:cNvSpPr txBox="1"/>
          <p:nvPr/>
        </p:nvSpPr>
        <p:spPr>
          <a:xfrm>
            <a:off x="8564425" y="5009094"/>
            <a:ext cx="1300356" cy="24622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외부 인증으로 처리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75516"/>
              </p:ext>
            </p:extLst>
          </p:nvPr>
        </p:nvGraphicFramePr>
        <p:xfrm>
          <a:off x="9545776" y="1094899"/>
          <a:ext cx="2227381" cy="251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1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버튼 클릭시 각 인증 절차 시작</a:t>
                      </a: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인증 성공 메시지 출력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정보입력 페이지 이동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인증이 완료되었습니다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9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/>
          <p:nvPr/>
        </p:nvCxnSpPr>
        <p:spPr>
          <a:xfrm>
            <a:off x="5587519" y="3417419"/>
            <a:ext cx="2976906" cy="1714785"/>
          </a:xfrm>
          <a:prstGeom prst="bentConnector3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5495762" y="3279519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0459416" y="5063356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5084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일반회원가입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입력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일반회원 유형 가입할 때  개인정보 입력받는 페이지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2019.08.07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895" y="1548417"/>
            <a:ext cx="327770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일반회원 가입</a:t>
            </a:r>
            <a:endParaRPr lang="ko-KR" altLang="en-US" sz="1000" spc="-15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49293" y="2030250"/>
            <a:ext cx="3265857" cy="317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이현대</a:t>
            </a:r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649293" y="3292243"/>
            <a:ext cx="3265857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영문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숫자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특수문자 혼합</a:t>
            </a:r>
            <a:r>
              <a:rPr lang="en-US" altLang="ko-KR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8~15</a:t>
            </a:r>
            <a:r>
              <a:rPr lang="ko-KR" altLang="en-US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 이내</a:t>
            </a:r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36042" y="206541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이름</a:t>
            </a:r>
            <a:endParaRPr lang="ko-KR" altLang="en-US" sz="1050" u="sng" spc="-150" dirty="0"/>
          </a:p>
        </p:txBody>
      </p:sp>
      <p:sp>
        <p:nvSpPr>
          <p:cNvPr id="73" name="직사각형 72"/>
          <p:cNvSpPr/>
          <p:nvPr/>
        </p:nvSpPr>
        <p:spPr>
          <a:xfrm>
            <a:off x="3649293" y="2391500"/>
            <a:ext cx="3265857" cy="317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010-1234-5678</a:t>
            </a:r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02180" y="2425096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휴대폰번호</a:t>
            </a:r>
            <a:endParaRPr lang="ko-KR" altLang="en-US" sz="1050" u="sng" spc="-150" dirty="0"/>
          </a:p>
        </p:txBody>
      </p:sp>
      <p:sp>
        <p:nvSpPr>
          <p:cNvPr id="75" name="TextBox 74"/>
          <p:cNvSpPr txBox="1"/>
          <p:nvPr/>
        </p:nvSpPr>
        <p:spPr>
          <a:xfrm>
            <a:off x="2828739" y="3311435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비밀번호  </a:t>
            </a:r>
            <a:r>
              <a:rPr lang="en-US" altLang="ko-KR" sz="1050" b="1" spc="-150" dirty="0" smtClean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649293" y="3633120"/>
            <a:ext cx="3265857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영문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숫자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특수문자 혼합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8~15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자 이내</a:t>
            </a:r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69053" y="3652312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비밀번호 확인  </a:t>
            </a:r>
            <a:r>
              <a:rPr lang="en-US" altLang="ko-KR" sz="1050" b="1" spc="-150" dirty="0" smtClean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649293" y="4151651"/>
            <a:ext cx="3265857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973009" y="4170843"/>
            <a:ext cx="598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이메일 </a:t>
            </a:r>
            <a:r>
              <a:rPr lang="en-US" altLang="ko-KR" sz="1050" b="1" spc="-150" dirty="0" smtClean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3648987" y="2763621"/>
            <a:ext cx="3263394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영문</a:t>
            </a:r>
            <a:r>
              <a:rPr lang="en-US" altLang="ko-KR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숫자 혼합 </a:t>
            </a:r>
            <a:r>
              <a:rPr lang="en-US" altLang="ko-KR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15</a:t>
            </a:r>
            <a:r>
              <a:rPr lang="ko-KR" altLang="en-US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 이내</a:t>
            </a:r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2940641" y="2782813"/>
            <a:ext cx="630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아이디  </a:t>
            </a:r>
            <a:r>
              <a:rPr lang="en-US" altLang="ko-KR" sz="1050" b="1" spc="-150" dirty="0" smtClean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6259" y="2812852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spc="-150" dirty="0" smtClean="0">
                <a:solidFill>
                  <a:srgbClr val="0070C0"/>
                </a:solidFill>
              </a:rPr>
              <a:t>중복확인</a:t>
            </a:r>
            <a:endParaRPr lang="ko-KR" altLang="en-US" sz="1000" u="sng" spc="-15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129378" y="4833300"/>
            <a:ext cx="415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주소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643305" y="4802463"/>
            <a:ext cx="604846" cy="283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332901" y="4802463"/>
            <a:ext cx="705823" cy="2830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50" dirty="0" smtClean="0">
                <a:solidFill>
                  <a:schemeClr val="bg1"/>
                </a:solidFill>
                <a:latin typeface="+mn-ea"/>
              </a:rPr>
              <a:t>우편번호</a:t>
            </a:r>
            <a:endParaRPr lang="en-US" altLang="ko-KR" sz="10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5314875" y="5143340"/>
            <a:ext cx="1604970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643305" y="5143340"/>
            <a:ext cx="1604970" cy="283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02180" y="2404377"/>
            <a:ext cx="4189747" cy="30449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4" idx="2"/>
            <a:endCxn id="170" idx="0"/>
          </p:cNvCxnSpPr>
          <p:nvPr/>
        </p:nvCxnSpPr>
        <p:spPr>
          <a:xfrm rot="5400000">
            <a:off x="1952941" y="1728731"/>
            <a:ext cx="279833" cy="218039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694184" y="2436516"/>
            <a:ext cx="1107996" cy="24622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/>
                </a:solidFill>
              </a:rPr>
              <a:t>휴대폰 인증한 경우</a:t>
            </a:r>
            <a:endParaRPr lang="en-US" altLang="ko-KR" sz="1000" spc="-15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03319"/>
              </p:ext>
            </p:extLst>
          </p:nvPr>
        </p:nvGraphicFramePr>
        <p:xfrm>
          <a:off x="9545776" y="1094899"/>
          <a:ext cx="2227381" cy="488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1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아이디  중복확인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중복체크 후 각 알럿 메시지 노출</a:t>
                      </a:r>
                      <a:endParaRPr lang="en-US" altLang="ko-KR" sz="900" spc="-15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</a:t>
                      </a:r>
                      <a:r>
                        <a:rPr lang="en-US" altLang="ko-KR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사용 가능한 아이디입니다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</a:t>
                      </a:r>
                      <a:r>
                        <a:rPr lang="en-US" altLang="ko-KR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en-US" altLang="ko-KR" sz="900" spc="-150" baseline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 등록된 아이디입니다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spc="-15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아이디 중복확인 미이행시 메시지 출력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아이디 중복확인을 해주세요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영문</a:t>
                      </a:r>
                      <a:r>
                        <a:rPr lang="en-US" altLang="ko-KR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 혼합 </a:t>
                      </a:r>
                      <a:r>
                        <a:rPr lang="en-US" altLang="ko-KR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이내 불충족시 메시지 출력</a:t>
                      </a:r>
                      <a:endParaRPr lang="en-US" altLang="ko-KR" sz="900" spc="-15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아이디는 영문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숫자 혼합 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자 이내로 입력해주세요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-15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spc="-150" dirty="0" smtClean="0">
                          <a:latin typeface="+mn-ea"/>
                          <a:ea typeface="+mn-ea"/>
                        </a:rPr>
                        <a:t>비밀번호 입력 기준 불충족시</a:t>
                      </a:r>
                      <a:r>
                        <a:rPr lang="ko-KR" altLang="en-US" sz="900" spc="-1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메시지 출력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비밀번호는 영문</a:t>
                      </a:r>
                      <a:r>
                        <a:rPr lang="en-US" altLang="ko-KR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특수문자 혼합 </a:t>
                      </a:r>
                      <a:r>
                        <a:rPr lang="en-US" altLang="ko-KR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8~15</a:t>
                      </a:r>
                      <a:r>
                        <a:rPr lang="ko-KR" altLang="en-US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자 이내로 입력해주세요</a:t>
                      </a:r>
                      <a:r>
                        <a:rPr lang="en-US" altLang="ko-KR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900" spc="-15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spc="-150" dirty="0" smtClean="0">
                          <a:latin typeface="+mn-ea"/>
                          <a:ea typeface="+mn-ea"/>
                        </a:rPr>
                        <a:t>비밀번호 확인과 불일치시 메시지 출력</a:t>
                      </a:r>
                      <a:endParaRPr lang="en-US" altLang="ko-KR" sz="900" spc="-15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비밀번호가 일치하지 않습니다</a:t>
                      </a:r>
                      <a:r>
                        <a:rPr lang="en-US" altLang="ko-KR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pc="-15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spc="-150" dirty="0" smtClean="0">
                          <a:latin typeface="+mn-ea"/>
                          <a:ea typeface="+mn-ea"/>
                        </a:rPr>
                        <a:t>이메일 입력 기준 불충족시 메시지 출력</a:t>
                      </a:r>
                      <a:endParaRPr lang="en-US" altLang="ko-KR" sz="900" spc="-15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올바른 이메일 주소를 입력하세요</a:t>
                      </a:r>
                      <a:r>
                        <a:rPr lang="en-US" altLang="ko-KR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: name@gmail.com)</a:t>
                      </a:r>
                    </a:p>
                    <a:p>
                      <a:r>
                        <a:rPr lang="en-US" altLang="ko-KR" sz="900" spc="-15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spc="-150" dirty="0" smtClean="0">
                          <a:latin typeface="+mn-ea"/>
                          <a:ea typeface="+mn-ea"/>
                        </a:rPr>
                        <a:t>중복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 등록된 이메일일 경우 메시지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이미 등록된 이메일입니다</a:t>
                      </a:r>
                      <a:r>
                        <a:rPr lang="en-US" altLang="ko-KR" sz="900" spc="-15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spc="-15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spc="-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우편번호 검색 팝업</a:t>
                      </a:r>
                      <a:endParaRPr lang="en-US" altLang="ko-KR" sz="900" spc="-15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100" baseline="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우편번호 미입력시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메시지 출력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우편번호를 검색해주세요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상세주소 인풋 미입력시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상세주소를 입력해주세요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-579218" y="2958845"/>
            <a:ext cx="3109247" cy="752099"/>
            <a:chOff x="7745301" y="2226401"/>
            <a:chExt cx="3646599" cy="879577"/>
          </a:xfrm>
        </p:grpSpPr>
        <p:sp>
          <p:nvSpPr>
            <p:cNvPr id="170" name="Window Frame"/>
            <p:cNvSpPr/>
            <p:nvPr/>
          </p:nvSpPr>
          <p:spPr>
            <a:xfrm>
              <a:off x="7809224" y="2226401"/>
              <a:ext cx="3582676" cy="87957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00000"/>
              </a:solidFill>
              <a:prstDash val="dash"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745301" y="2351724"/>
              <a:ext cx="927236" cy="287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spc="-150" dirty="0" smtClean="0"/>
                <a:t>휴대폰번호 </a:t>
              </a:r>
              <a:r>
                <a:rPr lang="en-US" altLang="ko-KR" sz="1000" spc="-150" dirty="0" smtClean="0">
                  <a:solidFill>
                    <a:srgbClr val="0070C0"/>
                  </a:solidFill>
                </a:rPr>
                <a:t>*</a:t>
              </a:r>
              <a:endParaRPr lang="ko-KR" altLang="en-US" sz="1000" u="sng" spc="-150" dirty="0">
                <a:solidFill>
                  <a:srgbClr val="0070C0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8672538" y="2341055"/>
              <a:ext cx="595288" cy="28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010    </a:t>
              </a:r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  <a:endPara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9328765" y="2341662"/>
              <a:ext cx="595288" cy="28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1234</a:t>
              </a:r>
              <a:endPara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9983949" y="2341662"/>
              <a:ext cx="595288" cy="28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5678</a:t>
              </a:r>
              <a:endPara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8676623" y="2688911"/>
              <a:ext cx="1902614" cy="28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인증번호를 입력하세요</a:t>
              </a:r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  <a:endPara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0629608" y="2351724"/>
              <a:ext cx="497450" cy="2830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n-ea"/>
                </a:rPr>
                <a:t>인증</a:t>
              </a:r>
              <a:endParaRPr lang="en-US" altLang="ko-KR" sz="900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148241" y="2723665"/>
              <a:ext cx="4315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02:59</a:t>
              </a:r>
              <a:endParaRPr lang="ko-KR" altLang="en-US" sz="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-523260" y="2561839"/>
            <a:ext cx="1439818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/>
                </a:solidFill>
              </a:rPr>
              <a:t>아이핀 인증한 경우</a:t>
            </a:r>
            <a:endParaRPr lang="en-US" altLang="ko-KR" sz="1000" spc="-150" dirty="0" smtClean="0">
              <a:solidFill>
                <a:schemeClr val="bg1"/>
              </a:solidFill>
            </a:endParaRPr>
          </a:p>
          <a:p>
            <a:r>
              <a:rPr lang="ko-KR" altLang="en-US" sz="1000" spc="-150" dirty="0" smtClean="0">
                <a:solidFill>
                  <a:schemeClr val="bg1"/>
                </a:solidFill>
              </a:rPr>
              <a:t>휴대폰 인증번호 </a:t>
            </a:r>
            <a:r>
              <a:rPr lang="en-US" altLang="ko-KR" sz="1000" spc="-150" dirty="0" smtClean="0">
                <a:solidFill>
                  <a:schemeClr val="bg1"/>
                </a:solidFill>
              </a:rPr>
              <a:t>SMS </a:t>
            </a:r>
            <a:r>
              <a:rPr lang="ko-KR" altLang="en-US" sz="1000" spc="-150" dirty="0" smtClean="0">
                <a:solidFill>
                  <a:schemeClr val="bg1"/>
                </a:solidFill>
              </a:rPr>
              <a:t>발송</a:t>
            </a:r>
            <a:endParaRPr lang="ko-KR" altLang="en-US" sz="1000" spc="-15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24652" y="338404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시간초과</a:t>
            </a:r>
            <a:endParaRPr lang="ko-KR" altLang="en-US" sz="8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직선 화살표 연결선 17"/>
          <p:cNvCxnSpPr>
            <a:stCxn id="2" idx="3"/>
          </p:cNvCxnSpPr>
          <p:nvPr/>
        </p:nvCxnSpPr>
        <p:spPr>
          <a:xfrm>
            <a:off x="1837573" y="3476150"/>
            <a:ext cx="170336" cy="15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30443" y="3063637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15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 중복확인을 해주세요</a:t>
            </a:r>
            <a:r>
              <a:rPr lang="en-US" altLang="ko-KR" sz="900" spc="-15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941590" y="3001105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79" name="직사각형 78"/>
          <p:cNvSpPr/>
          <p:nvPr/>
        </p:nvSpPr>
        <p:spPr>
          <a:xfrm>
            <a:off x="6840714" y="2796201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643305" y="3922306"/>
            <a:ext cx="1460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15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비밀번호가 일치하지 않습니다</a:t>
            </a:r>
            <a:r>
              <a:rPr lang="en-US" altLang="ko-KR" sz="900" spc="-15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spc="-15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39196" y="4435366"/>
            <a:ext cx="27542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15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올바른 이메일 주소를 입력하세요</a:t>
            </a:r>
            <a:r>
              <a:rPr lang="en-US" altLang="ko-KR" sz="900" spc="-15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altLang="ko-KR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</a:t>
            </a:r>
            <a:r>
              <a:rPr lang="en-US" altLang="ko-KR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name@gmail.com</a:t>
            </a:r>
            <a:r>
              <a:rPr lang="en-US" altLang="ko-KR" sz="9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ko-KR" sz="9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83166" y="3939305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85" name="직사각형 84"/>
          <p:cNvSpPr/>
          <p:nvPr/>
        </p:nvSpPr>
        <p:spPr>
          <a:xfrm>
            <a:off x="6314345" y="4454481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639196" y="5436338"/>
            <a:ext cx="12554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15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우편번호를 검색해주세요</a:t>
            </a:r>
            <a:r>
              <a:rPr lang="en-US" altLang="ko-KR" sz="900" spc="-15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858074" y="5472623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6</a:t>
            </a:r>
            <a:endParaRPr lang="ko-KR" altLang="en-US" sz="8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371807" y="3956283"/>
            <a:ext cx="1696817" cy="2128427"/>
            <a:chOff x="7371807" y="3980635"/>
            <a:chExt cx="1696817" cy="2128427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1807" y="3980635"/>
              <a:ext cx="1696817" cy="2128427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7371807" y="3980635"/>
              <a:ext cx="1696817" cy="212842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743034" y="5020496"/>
            <a:ext cx="838691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00" spc="-150" smtClean="0">
                <a:solidFill>
                  <a:schemeClr val="bg1"/>
                </a:solidFill>
              </a:rPr>
              <a:t>우편번호검색</a:t>
            </a:r>
            <a:endParaRPr lang="en-US" altLang="ko-KR" sz="1000" spc="-150" dirty="0" smtClean="0">
              <a:solidFill>
                <a:schemeClr val="bg1"/>
              </a:solidFill>
            </a:endParaRPr>
          </a:p>
          <a:p>
            <a:r>
              <a:rPr lang="ko-KR" altLang="en-US" sz="1000" spc="-150" dirty="0" smtClean="0">
                <a:solidFill>
                  <a:schemeClr val="bg1"/>
                </a:solidFill>
              </a:rPr>
              <a:t>서비스</a:t>
            </a:r>
            <a:endParaRPr lang="en-US" altLang="ko-KR" sz="1000" spc="-150" dirty="0" smtClean="0">
              <a:solidFill>
                <a:schemeClr val="bg1"/>
              </a:solidFill>
            </a:endParaRPr>
          </a:p>
        </p:txBody>
      </p:sp>
      <p:cxnSp>
        <p:nvCxnSpPr>
          <p:cNvPr id="29" name="꺾인 연결선 28"/>
          <p:cNvCxnSpPr>
            <a:stCxn id="158" idx="3"/>
            <a:endCxn id="24" idx="1"/>
          </p:cNvCxnSpPr>
          <p:nvPr/>
        </p:nvCxnSpPr>
        <p:spPr>
          <a:xfrm>
            <a:off x="5038724" y="4943977"/>
            <a:ext cx="2333083" cy="7652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965212" y="4871226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91" name="Button"/>
          <p:cNvSpPr/>
          <p:nvPr/>
        </p:nvSpPr>
        <p:spPr>
          <a:xfrm>
            <a:off x="4315887" y="5867223"/>
            <a:ext cx="1452450" cy="408222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가입완료</a:t>
            </a:r>
            <a:endParaRPr lang="en-US" sz="9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일반회원 가입 완료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가입 완료시 보여지는 페이지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2019.08.07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144050" y="2252571"/>
            <a:ext cx="3277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환영합니다</a:t>
            </a:r>
            <a:r>
              <a:rPr lang="en-US" altLang="ko-KR" sz="16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ko-KR" altLang="en-US" sz="1050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algn="ctr"/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회원가입이 완료되었습니다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en-US" altLang="ko-KR" sz="1600" b="1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70933" y="2957560"/>
            <a:ext cx="3223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50" dirty="0" smtClean="0"/>
              <a:t>현대오토벨에서 다양한 중고차 서비스와 혜택을 받아보세요</a:t>
            </a:r>
            <a:r>
              <a:rPr lang="en-US" altLang="ko-KR" sz="1050" spc="-150" dirty="0" smtClean="0"/>
              <a:t>.</a:t>
            </a:r>
            <a:endParaRPr lang="ko-KR" altLang="en-US" sz="1050" spc="-150" dirty="0"/>
          </a:p>
        </p:txBody>
      </p:sp>
      <p:sp>
        <p:nvSpPr>
          <p:cNvPr id="154" name="Button"/>
          <p:cNvSpPr/>
          <p:nvPr/>
        </p:nvSpPr>
        <p:spPr>
          <a:xfrm>
            <a:off x="4195109" y="5396863"/>
            <a:ext cx="1175588" cy="312698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메인으로</a:t>
            </a:r>
            <a:endParaRPr lang="en-US" sz="9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2176891" y="3577746"/>
            <a:ext cx="1646512" cy="1391415"/>
            <a:chOff x="505811" y="3750933"/>
            <a:chExt cx="3991083" cy="1088848"/>
          </a:xfrm>
        </p:grpSpPr>
        <p:grpSp>
          <p:nvGrpSpPr>
            <p:cNvPr id="157" name="그룹 156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0" name="직선 연결선 159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직선 연결선 157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3966620" y="3571109"/>
            <a:ext cx="1646512" cy="1391415"/>
            <a:chOff x="505811" y="3750933"/>
            <a:chExt cx="3991083" cy="1088848"/>
          </a:xfrm>
        </p:grpSpPr>
        <p:grpSp>
          <p:nvGrpSpPr>
            <p:cNvPr id="162" name="그룹 161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5" name="직선 연결선 164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직선 연결선 162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그룹 165"/>
          <p:cNvGrpSpPr/>
          <p:nvPr/>
        </p:nvGrpSpPr>
        <p:grpSpPr>
          <a:xfrm>
            <a:off x="5760478" y="3560843"/>
            <a:ext cx="1646512" cy="1391415"/>
            <a:chOff x="505811" y="3750933"/>
            <a:chExt cx="3991083" cy="1088848"/>
          </a:xfrm>
        </p:grpSpPr>
        <p:grpSp>
          <p:nvGrpSpPr>
            <p:cNvPr id="167" name="그룹 166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0" name="직선 연결선 169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직선 연결선 167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2278049" y="3811788"/>
            <a:ext cx="143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150" dirty="0" smtClean="0"/>
              <a:t>믿을 수 있는</a:t>
            </a:r>
            <a:endParaRPr lang="en-US" altLang="ko-KR" sz="1050" spc="-150" dirty="0" smtClean="0"/>
          </a:p>
          <a:p>
            <a:r>
              <a:rPr lang="ko-KR" altLang="en-US" sz="1050" spc="-150" dirty="0" smtClean="0"/>
              <a:t>현대오토벨에서</a:t>
            </a:r>
            <a:endParaRPr lang="en-US" altLang="ko-KR" sz="1050" spc="-150" dirty="0" smtClean="0"/>
          </a:p>
          <a:p>
            <a:r>
              <a:rPr lang="ko-KR" altLang="en-US" sz="1200" b="1" spc="-150" dirty="0" smtClean="0"/>
              <a:t>내차사기</a:t>
            </a:r>
            <a:endParaRPr lang="en-US" altLang="ko-KR" sz="1200" b="1" spc="-150" dirty="0" smtClean="0"/>
          </a:p>
          <a:p>
            <a:endParaRPr lang="en-US" altLang="ko-KR" sz="1050" spc="-150" dirty="0"/>
          </a:p>
          <a:p>
            <a:pPr algn="r"/>
            <a:r>
              <a:rPr lang="ko-KR" altLang="en-US" sz="1000" u="sng" spc="-150" dirty="0" smtClean="0"/>
              <a:t>바로가기</a:t>
            </a:r>
            <a:endParaRPr lang="ko-KR" altLang="en-US" sz="1000" u="sng" spc="-150" dirty="0"/>
          </a:p>
        </p:txBody>
      </p:sp>
      <p:sp>
        <p:nvSpPr>
          <p:cNvPr id="173" name="TextBox 172"/>
          <p:cNvSpPr txBox="1"/>
          <p:nvPr/>
        </p:nvSpPr>
        <p:spPr>
          <a:xfrm>
            <a:off x="4140264" y="3807155"/>
            <a:ext cx="1365186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150" dirty="0" smtClean="0"/>
              <a:t>나에게 맞는 방법으로</a:t>
            </a:r>
            <a:endParaRPr lang="en-US" altLang="ko-KR" sz="1050" spc="-150" dirty="0" smtClean="0"/>
          </a:p>
          <a:p>
            <a:r>
              <a:rPr lang="ko-KR" altLang="en-US" sz="1050" spc="-150" dirty="0" smtClean="0"/>
              <a:t>편리하게</a:t>
            </a:r>
            <a:endParaRPr lang="en-US" altLang="ko-KR" sz="1050" spc="-150" dirty="0" smtClean="0"/>
          </a:p>
          <a:p>
            <a:r>
              <a:rPr lang="ko-KR" altLang="en-US" sz="1200" b="1" spc="-150" dirty="0" smtClean="0"/>
              <a:t>내차팔기</a:t>
            </a:r>
            <a:endParaRPr lang="en-US" altLang="ko-KR" sz="1200" b="1" spc="-150" dirty="0" smtClean="0"/>
          </a:p>
          <a:p>
            <a:endParaRPr lang="en-US" altLang="ko-KR" sz="1050" spc="-150" dirty="0"/>
          </a:p>
          <a:p>
            <a:pPr algn="r"/>
            <a:r>
              <a:rPr lang="ko-KR" altLang="en-US" sz="1000" u="sng" spc="-150" dirty="0" smtClean="0"/>
              <a:t>바로가기</a:t>
            </a:r>
            <a:endParaRPr lang="ko-KR" altLang="en-US" sz="1000" u="sng" spc="-15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34122" y="3807155"/>
            <a:ext cx="1384010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150" dirty="0" smtClean="0"/>
              <a:t>내 차 상태에 맞는</a:t>
            </a:r>
            <a:endParaRPr lang="en-US" altLang="ko-KR" sz="1050" spc="-150" dirty="0" smtClean="0"/>
          </a:p>
          <a:p>
            <a:r>
              <a:rPr lang="ko-KR" altLang="en-US" sz="1050" spc="-150" dirty="0" smtClean="0"/>
              <a:t>시세 리포트 제공</a:t>
            </a:r>
            <a:endParaRPr lang="en-US" altLang="ko-KR" sz="1050" spc="-150" dirty="0" smtClean="0"/>
          </a:p>
          <a:p>
            <a:r>
              <a:rPr lang="ko-KR" altLang="en-US" sz="1200" b="1" spc="-150" dirty="0" smtClean="0"/>
              <a:t>시세조회</a:t>
            </a:r>
            <a:endParaRPr lang="en-US" altLang="ko-KR" sz="1200" b="1" spc="-150" dirty="0" smtClean="0"/>
          </a:p>
          <a:p>
            <a:endParaRPr lang="en-US" altLang="ko-KR" sz="1050" spc="-150" dirty="0"/>
          </a:p>
          <a:p>
            <a:pPr algn="r"/>
            <a:r>
              <a:rPr lang="ko-KR" altLang="en-US" sz="1000" u="sng" spc="-150" dirty="0" smtClean="0"/>
              <a:t>바로가기</a:t>
            </a:r>
            <a:endParaRPr lang="ko-KR" altLang="en-US" sz="1000" u="sng" spc="-150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27754"/>
              </p:ext>
            </p:extLst>
          </p:nvPr>
        </p:nvGraphicFramePr>
        <p:xfrm>
          <a:off x="9545776" y="1094899"/>
          <a:ext cx="2227381" cy="212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회원가입 완료 후</a:t>
                      </a:r>
                      <a:r>
                        <a:rPr lang="en-US" altLang="ko-KR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자동 로그인 처리</a:t>
                      </a:r>
                      <a:endParaRPr lang="ko-KR" altLang="en-US" sz="900" spc="-1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0550" y="1247775"/>
            <a:ext cx="627351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latin typeface="+mn-ea"/>
              </a:rPr>
              <a:t>메뉴 구조도</a:t>
            </a:r>
            <a:endParaRPr lang="en-US" altLang="ko-KR" sz="5400" b="1" dirty="0">
              <a:latin typeface="+mn-ea"/>
            </a:endParaRPr>
          </a:p>
          <a:p>
            <a:r>
              <a:rPr lang="en-US" altLang="ko-KR" sz="4400" spc="-150" dirty="0">
                <a:latin typeface="+mn-ea"/>
              </a:rPr>
              <a:t>(Information Architecture)</a:t>
            </a:r>
            <a:endParaRPr lang="ko-KR" altLang="en-US" sz="4400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87844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0.0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96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462731" y="1459491"/>
            <a:ext cx="8950035" cy="4887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딜러회원가입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약관동의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딜러회원 유형 가입할 때 약관 동의 받는 페이지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2019.08.07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9589"/>
              </p:ext>
            </p:extLst>
          </p:nvPr>
        </p:nvGraphicFramePr>
        <p:xfrm>
          <a:off x="9545776" y="1094899"/>
          <a:ext cx="2227381" cy="22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타이틀을 제외한 기능은 일반회원가입 페이지와 동일함</a:t>
                      </a:r>
                      <a:endParaRPr lang="ko-KR" altLang="en-US" sz="900" spc="-1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3197295" y="1607443"/>
            <a:ext cx="32777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딜러회원 가입 약관 동의</a:t>
            </a:r>
            <a:endParaRPr lang="ko-KR" altLang="en-US" sz="1000" spc="-15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978710" y="2099606"/>
            <a:ext cx="6011161" cy="4188096"/>
            <a:chOff x="1978710" y="2159599"/>
            <a:chExt cx="6011161" cy="4188096"/>
          </a:xfrm>
        </p:grpSpPr>
        <p:sp>
          <p:nvSpPr>
            <p:cNvPr id="89" name="직사각형 88"/>
            <p:cNvSpPr/>
            <p:nvPr/>
          </p:nvSpPr>
          <p:spPr>
            <a:xfrm>
              <a:off x="1978710" y="2159599"/>
              <a:ext cx="6011161" cy="3862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9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2995460" y="6135329"/>
              <a:ext cx="1011197" cy="212366"/>
              <a:chOff x="576252" y="2610712"/>
              <a:chExt cx="1011197" cy="212366"/>
            </a:xfrm>
          </p:grpSpPr>
          <p:sp>
            <p:nvSpPr>
              <p:cNvPr id="132" name="Box"/>
              <p:cNvSpPr/>
              <p:nvPr/>
            </p:nvSpPr>
            <p:spPr>
              <a:xfrm>
                <a:off x="696195" y="2641880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Label"/>
              <p:cNvSpPr txBox="1"/>
              <p:nvPr/>
            </p:nvSpPr>
            <p:spPr>
              <a:xfrm>
                <a:off x="836987" y="2610712"/>
                <a:ext cx="750462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spc="-15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약관 전체 동의</a:t>
                </a:r>
                <a:endParaRPr lang="en-US" sz="900" spc="-1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Check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4" name="Label"/>
            <p:cNvSpPr txBox="1"/>
            <p:nvPr/>
          </p:nvSpPr>
          <p:spPr>
            <a:xfrm>
              <a:off x="2397099" y="2217812"/>
              <a:ext cx="1495519" cy="227755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현대 오토벨 이용 약관  </a:t>
              </a:r>
              <a:r>
                <a:rPr lang="en-US" altLang="ko-KR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필수</a:t>
              </a:r>
              <a:r>
                <a:rPr lang="en-US" altLang="ko-KR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000" spc="-1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Box"/>
            <p:cNvSpPr/>
            <p:nvPr/>
          </p:nvSpPr>
          <p:spPr>
            <a:xfrm>
              <a:off x="2192229" y="6170157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abel"/>
            <p:cNvSpPr txBox="1"/>
            <p:nvPr/>
          </p:nvSpPr>
          <p:spPr>
            <a:xfrm>
              <a:off x="2323785" y="6129753"/>
              <a:ext cx="750462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pc="-15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필수 약관 동의</a:t>
              </a:r>
              <a:endParaRPr lang="en-US" sz="900" spc="-1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Label"/>
            <p:cNvSpPr txBox="1"/>
            <p:nvPr/>
          </p:nvSpPr>
          <p:spPr>
            <a:xfrm>
              <a:off x="2397099" y="3176889"/>
              <a:ext cx="1609558" cy="227755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개인정보 수집</a:t>
              </a:r>
              <a:r>
                <a:rPr lang="en-US" altLang="ko-KR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·</a:t>
              </a:r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이용 </a:t>
              </a:r>
              <a:r>
                <a:rPr lang="ko-KR" altLang="en-US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안내  </a:t>
              </a:r>
              <a:r>
                <a:rPr lang="en-US" altLang="ko-KR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필수</a:t>
              </a:r>
              <a:r>
                <a:rPr lang="en-US" altLang="ko-KR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altLang="ko-KR" sz="1000" spc="-1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abel"/>
            <p:cNvSpPr txBox="1"/>
            <p:nvPr/>
          </p:nvSpPr>
          <p:spPr>
            <a:xfrm>
              <a:off x="2398612" y="4139837"/>
              <a:ext cx="1385702" cy="227755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개인정보 제공 </a:t>
              </a:r>
              <a:r>
                <a:rPr lang="ko-KR" altLang="en-US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안내  </a:t>
              </a:r>
              <a:r>
                <a:rPr lang="en-US" altLang="ko-KR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필수</a:t>
              </a:r>
              <a:r>
                <a:rPr lang="en-US" altLang="ko-KR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altLang="ko-KR" sz="1000" spc="-1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Label"/>
            <p:cNvSpPr txBox="1"/>
            <p:nvPr/>
          </p:nvSpPr>
          <p:spPr>
            <a:xfrm>
              <a:off x="2395497" y="5095586"/>
              <a:ext cx="1497630" cy="227755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마케팅 활용</a:t>
              </a:r>
              <a:r>
                <a:rPr lang="en-US" altLang="ko-KR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1000" spc="-1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수신 </a:t>
              </a:r>
              <a:r>
                <a:rPr lang="ko-KR" altLang="en-US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r>
                <a:rPr lang="en-US" altLang="ko-KR" sz="100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altLang="ko-KR" sz="1000" spc="-1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2192229" y="2374485"/>
              <a:ext cx="5666289" cy="690267"/>
              <a:chOff x="2192229" y="2176335"/>
              <a:chExt cx="5666289" cy="538050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2192229" y="2236634"/>
                <a:ext cx="5578540" cy="417776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8" name="그룹 127"/>
              <p:cNvGrpSpPr/>
              <p:nvPr/>
            </p:nvGrpSpPr>
            <p:grpSpPr>
              <a:xfrm>
                <a:off x="7573816" y="2176335"/>
                <a:ext cx="284702" cy="538050"/>
                <a:chOff x="7573816" y="2176335"/>
                <a:chExt cx="284702" cy="538050"/>
              </a:xfrm>
            </p:grpSpPr>
            <p:sp>
              <p:nvSpPr>
                <p:cNvPr id="129" name="직사각형 128"/>
                <p:cNvSpPr/>
                <p:nvPr/>
              </p:nvSpPr>
              <p:spPr>
                <a:xfrm>
                  <a:off x="7656945" y="2236634"/>
                  <a:ext cx="113824" cy="4177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 rot="16200000">
                  <a:off x="7562595" y="2187556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 rot="5400000">
                  <a:off x="7585687" y="2441554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1" name="그룹 100"/>
            <p:cNvGrpSpPr/>
            <p:nvPr/>
          </p:nvGrpSpPr>
          <p:grpSpPr>
            <a:xfrm>
              <a:off x="2192229" y="3403170"/>
              <a:ext cx="5666289" cy="707269"/>
              <a:chOff x="2192229" y="2176335"/>
              <a:chExt cx="5666289" cy="538050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2192229" y="2236634"/>
                <a:ext cx="5578540" cy="417776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7573816" y="2176335"/>
                <a:ext cx="284702" cy="538050"/>
                <a:chOff x="7573816" y="2176335"/>
                <a:chExt cx="284702" cy="538050"/>
              </a:xfrm>
            </p:grpSpPr>
            <p:sp>
              <p:nvSpPr>
                <p:cNvPr id="124" name="직사각형 123"/>
                <p:cNvSpPr/>
                <p:nvPr/>
              </p:nvSpPr>
              <p:spPr>
                <a:xfrm>
                  <a:off x="7656945" y="2236634"/>
                  <a:ext cx="113824" cy="4177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7562595" y="2187556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 rot="5400000">
                  <a:off x="7585687" y="2441554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2" name="그룹 101"/>
            <p:cNvGrpSpPr/>
            <p:nvPr/>
          </p:nvGrpSpPr>
          <p:grpSpPr>
            <a:xfrm>
              <a:off x="2192229" y="4304463"/>
              <a:ext cx="5666289" cy="738841"/>
              <a:chOff x="2192229" y="2176335"/>
              <a:chExt cx="5666289" cy="538050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192229" y="2236634"/>
                <a:ext cx="5578540" cy="417776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/>
              <p:cNvGrpSpPr/>
              <p:nvPr/>
            </p:nvGrpSpPr>
            <p:grpSpPr>
              <a:xfrm>
                <a:off x="7573816" y="2176335"/>
                <a:ext cx="284702" cy="538050"/>
                <a:chOff x="7573816" y="2176335"/>
                <a:chExt cx="284702" cy="538050"/>
              </a:xfrm>
            </p:grpSpPr>
            <p:sp>
              <p:nvSpPr>
                <p:cNvPr id="119" name="직사각형 118"/>
                <p:cNvSpPr/>
                <p:nvPr/>
              </p:nvSpPr>
              <p:spPr>
                <a:xfrm>
                  <a:off x="7656945" y="2236634"/>
                  <a:ext cx="113824" cy="4177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 rot="16200000">
                  <a:off x="7562595" y="2187556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 rot="5400000">
                  <a:off x="7585687" y="2441554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3" name="그룹 102"/>
            <p:cNvGrpSpPr/>
            <p:nvPr/>
          </p:nvGrpSpPr>
          <p:grpSpPr>
            <a:xfrm>
              <a:off x="2192229" y="5275363"/>
              <a:ext cx="5666289" cy="733069"/>
              <a:chOff x="2192229" y="2176335"/>
              <a:chExt cx="5666289" cy="538050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192229" y="2236634"/>
                <a:ext cx="5578540" cy="417776"/>
              </a:xfrm>
              <a:prstGeom prst="rect">
                <a:avLst/>
              </a:prstGeom>
              <a:pattFill prst="pct20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3" name="그룹 112"/>
              <p:cNvGrpSpPr/>
              <p:nvPr/>
            </p:nvGrpSpPr>
            <p:grpSpPr>
              <a:xfrm>
                <a:off x="7573816" y="2176335"/>
                <a:ext cx="284702" cy="538050"/>
                <a:chOff x="7573816" y="2176335"/>
                <a:chExt cx="284702" cy="538050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7656945" y="2236634"/>
                  <a:ext cx="113824" cy="4177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 rot="16200000">
                  <a:off x="7562595" y="2187556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 rot="5400000">
                  <a:off x="7585687" y="2441554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04" name="TextBox 103"/>
            <p:cNvSpPr txBox="1"/>
            <p:nvPr/>
          </p:nvSpPr>
          <p:spPr>
            <a:xfrm>
              <a:off x="4327835" y="2513068"/>
              <a:ext cx="10166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smtClean="0"/>
                <a:t>약관 전문 노출 영역</a:t>
              </a:r>
              <a:endParaRPr lang="ko-KR" altLang="en-US" sz="900" spc="-15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27834" y="3571541"/>
              <a:ext cx="10166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dirty="0" smtClean="0"/>
                <a:t>약관 전문 노출 영역</a:t>
              </a:r>
              <a:endParaRPr lang="ko-KR" altLang="en-US" sz="900" spc="-15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327833" y="4435529"/>
              <a:ext cx="10166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dirty="0" smtClean="0"/>
                <a:t>약관 전문 노출 영역</a:t>
              </a:r>
              <a:endParaRPr lang="ko-KR" altLang="en-US" sz="900" spc="-15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327832" y="5446042"/>
              <a:ext cx="10166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pc="-150" dirty="0" smtClean="0"/>
                <a:t>약관 전문 노출 영역</a:t>
              </a:r>
              <a:endParaRPr lang="ko-KR" altLang="en-US" sz="900" spc="-150" dirty="0"/>
            </a:p>
          </p:txBody>
        </p:sp>
        <p:sp>
          <p:nvSpPr>
            <p:cNvPr id="108" name="Box"/>
            <p:cNvSpPr/>
            <p:nvPr/>
          </p:nvSpPr>
          <p:spPr>
            <a:xfrm>
              <a:off x="2192229" y="225507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Box"/>
            <p:cNvSpPr/>
            <p:nvPr/>
          </p:nvSpPr>
          <p:spPr>
            <a:xfrm>
              <a:off x="2199038" y="3229798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Box"/>
            <p:cNvSpPr/>
            <p:nvPr/>
          </p:nvSpPr>
          <p:spPr>
            <a:xfrm>
              <a:off x="2194666" y="4168625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Box"/>
            <p:cNvSpPr/>
            <p:nvPr/>
          </p:nvSpPr>
          <p:spPr>
            <a:xfrm>
              <a:off x="2199038" y="5131232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62731" y="1282045"/>
            <a:ext cx="8950035" cy="51100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딜러회원가입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약관동의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딜러회원 유형 가입할 때 약관 동의 받는 페이지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2019.08.07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25984"/>
              </p:ext>
            </p:extLst>
          </p:nvPr>
        </p:nvGraphicFramePr>
        <p:xfrm>
          <a:off x="9545776" y="1094899"/>
          <a:ext cx="2227381" cy="22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타이틀을 제외한 기능은 일반회원가입 페이지와 동일함</a:t>
                      </a:r>
                      <a:endParaRPr lang="ko-KR" altLang="en-US" sz="900" spc="-1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2267812" y="1652593"/>
            <a:ext cx="5339872" cy="2040031"/>
            <a:chOff x="2267812" y="4151219"/>
            <a:chExt cx="5339872" cy="2040031"/>
          </a:xfrm>
        </p:grpSpPr>
        <p:sp>
          <p:nvSpPr>
            <p:cNvPr id="75" name="직사각형 74"/>
            <p:cNvSpPr/>
            <p:nvPr/>
          </p:nvSpPr>
          <p:spPr>
            <a:xfrm>
              <a:off x="2267812" y="4622953"/>
              <a:ext cx="5339872" cy="15682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92167" y="4151219"/>
              <a:ext cx="3277706" cy="37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본인인증</a:t>
              </a:r>
              <a:endParaRPr lang="ko-KR" altLang="en-US" sz="10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2416877" y="4865307"/>
              <a:ext cx="161925" cy="1619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●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Label"/>
            <p:cNvSpPr txBox="1"/>
            <p:nvPr/>
          </p:nvSpPr>
          <p:spPr>
            <a:xfrm>
              <a:off x="2605847" y="4828544"/>
              <a:ext cx="742447" cy="235449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휴대폰 인증</a:t>
              </a:r>
              <a:endParaRPr lang="en-US" sz="1050" spc="-1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3686329" y="4874945"/>
              <a:ext cx="161925" cy="1619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Label"/>
            <p:cNvSpPr txBox="1"/>
            <p:nvPr/>
          </p:nvSpPr>
          <p:spPr>
            <a:xfrm>
              <a:off x="3977957" y="4838182"/>
              <a:ext cx="986104" cy="235449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5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아이핀</a:t>
              </a:r>
              <a:r>
                <a:rPr lang="en-US" altLang="ko-KR" sz="105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(i-PIN)</a:t>
              </a:r>
              <a:r>
                <a:rPr lang="ko-KR" altLang="en-US" sz="1050" spc="-15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인증</a:t>
              </a:r>
              <a:endParaRPr lang="en-US" sz="1050" spc="-1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342142" y="5198505"/>
              <a:ext cx="47799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000" spc="-150" dirty="0" smtClean="0">
                  <a:latin typeface="+mn-ea"/>
                </a:rPr>
                <a:t> 만 </a:t>
              </a:r>
              <a:r>
                <a:rPr lang="en-US" altLang="ko-KR" sz="1000" spc="-150" dirty="0" smtClean="0">
                  <a:latin typeface="+mn-ea"/>
                </a:rPr>
                <a:t>14</a:t>
              </a:r>
              <a:r>
                <a:rPr lang="ko-KR" altLang="en-US" sz="1000" spc="-150" dirty="0" smtClean="0">
                  <a:latin typeface="+mn-ea"/>
                </a:rPr>
                <a:t>세 </a:t>
              </a:r>
              <a:r>
                <a:rPr lang="ko-KR" altLang="en-US" sz="1000" spc="-150" dirty="0">
                  <a:latin typeface="+mn-ea"/>
                </a:rPr>
                <a:t>미만은 가입하실 수 없습니다</a:t>
              </a:r>
              <a:r>
                <a:rPr lang="en-US" altLang="ko-KR" sz="1000" spc="-150" dirty="0">
                  <a:latin typeface="+mn-ea"/>
                </a:rPr>
                <a:t>. 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000" spc="-150" dirty="0" smtClean="0">
                  <a:latin typeface="+mn-ea"/>
                </a:rPr>
                <a:t> 본인인증 </a:t>
              </a:r>
              <a:r>
                <a:rPr lang="ko-KR" altLang="en-US" sz="1000" spc="-150" dirty="0">
                  <a:latin typeface="+mn-ea"/>
                </a:rPr>
                <a:t>시 제공되는 정보는 인증 이외의 용도로 이용 또는 저장하지 않습니다</a:t>
              </a:r>
              <a:r>
                <a:rPr lang="en-US" altLang="ko-KR" sz="1000" spc="-150" dirty="0">
                  <a:latin typeface="+mn-ea"/>
                </a:rPr>
                <a:t>. </a:t>
              </a:r>
            </a:p>
          </p:txBody>
        </p:sp>
        <p:sp>
          <p:nvSpPr>
            <p:cNvPr id="97" name="Button"/>
            <p:cNvSpPr/>
            <p:nvPr/>
          </p:nvSpPr>
          <p:spPr>
            <a:xfrm>
              <a:off x="4340603" y="5787396"/>
              <a:ext cx="1246916" cy="257298"/>
            </a:xfrm>
            <a:prstGeom prst="roundRect">
              <a:avLst>
                <a:gd name="adj" fmla="val 11182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본인인증</a:t>
              </a:r>
              <a:endParaRPr lang="en-US" sz="7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4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딜러회원가입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입력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딜러회원 유형 가입할 때  개인정보 입력받는 페이지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2019.08.07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895" y="1815177"/>
            <a:ext cx="327770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딜러회원 가입</a:t>
            </a:r>
            <a:endParaRPr lang="ko-KR" altLang="en-US" sz="900" spc="-15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35184"/>
              </p:ext>
            </p:extLst>
          </p:nvPr>
        </p:nvGraphicFramePr>
        <p:xfrm>
          <a:off x="9545776" y="1094899"/>
          <a:ext cx="2227381" cy="240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타이틀을 제외한 기능은 일반회원가입 페이지와 동일함</a:t>
                      </a:r>
                      <a:endParaRPr lang="en-US" altLang="ko-KR" sz="900" spc="-1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동일 범위</a:t>
                      </a:r>
                      <a:r>
                        <a:rPr lang="en-US" altLang="ko-KR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900" spc="-1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3649293" y="2331907"/>
            <a:ext cx="3265857" cy="317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이현대</a:t>
            </a:r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9293" y="3593900"/>
            <a:ext cx="3265857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영문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숫자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특수문자 혼합</a:t>
            </a:r>
            <a:r>
              <a:rPr lang="en-US" altLang="ko-KR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8~15</a:t>
            </a:r>
            <a:r>
              <a:rPr lang="ko-KR" altLang="en-US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 이내</a:t>
            </a:r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36042" y="2367072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이름</a:t>
            </a:r>
            <a:endParaRPr lang="ko-KR" altLang="en-US" sz="1050" u="sng" spc="-150" dirty="0"/>
          </a:p>
        </p:txBody>
      </p:sp>
      <p:sp>
        <p:nvSpPr>
          <p:cNvPr id="62" name="직사각형 61"/>
          <p:cNvSpPr/>
          <p:nvPr/>
        </p:nvSpPr>
        <p:spPr>
          <a:xfrm>
            <a:off x="3649293" y="2693157"/>
            <a:ext cx="3265857" cy="317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010-1234-5678</a:t>
            </a:r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02180" y="2726753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휴대폰번호</a:t>
            </a:r>
            <a:endParaRPr lang="ko-KR" altLang="en-US" sz="1050" u="sng" spc="-150" dirty="0"/>
          </a:p>
        </p:txBody>
      </p:sp>
      <p:sp>
        <p:nvSpPr>
          <p:cNvPr id="64" name="TextBox 63"/>
          <p:cNvSpPr txBox="1"/>
          <p:nvPr/>
        </p:nvSpPr>
        <p:spPr>
          <a:xfrm>
            <a:off x="2828739" y="3613092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비밀번호  </a:t>
            </a:r>
            <a:r>
              <a:rPr lang="en-US" altLang="ko-KR" sz="1050" b="1" spc="-150" dirty="0" smtClean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9293" y="3934777"/>
            <a:ext cx="3265857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영문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숫자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특수문자 혼합</a:t>
            </a:r>
            <a:r>
              <a: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8~15</a:t>
            </a:r>
            <a:r>
              <a:rPr lang="ko-KR" altLang="en-US" sz="1000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자 이내</a:t>
            </a:r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69053" y="3953969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비밀번호 확인  </a:t>
            </a:r>
            <a:r>
              <a:rPr lang="en-US" altLang="ko-KR" sz="1050" b="1" spc="-150" dirty="0" smtClean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9293" y="4453308"/>
            <a:ext cx="3265857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73009" y="4472500"/>
            <a:ext cx="5982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이메일 </a:t>
            </a:r>
            <a:r>
              <a:rPr lang="en-US" altLang="ko-KR" sz="1050" b="1" spc="-150" dirty="0" smtClean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648987" y="3065278"/>
            <a:ext cx="3263394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영문</a:t>
            </a:r>
            <a:r>
              <a:rPr lang="en-US" altLang="ko-KR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숫자 혼합 </a:t>
            </a:r>
            <a:r>
              <a:rPr lang="en-US" altLang="ko-KR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15</a:t>
            </a:r>
            <a:r>
              <a:rPr lang="ko-KR" altLang="en-US" sz="1000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 이내</a:t>
            </a:r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40641" y="3084470"/>
            <a:ext cx="630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아이디  </a:t>
            </a:r>
            <a:r>
              <a:rPr lang="en-US" altLang="ko-KR" sz="1050" b="1" spc="-150" dirty="0" smtClean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66259" y="3114509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spc="-150" dirty="0" smtClean="0">
                <a:solidFill>
                  <a:srgbClr val="0070C0"/>
                </a:solidFill>
              </a:rPr>
              <a:t>중복확인</a:t>
            </a:r>
            <a:endParaRPr lang="ko-KR" altLang="en-US" sz="1000" u="sng" spc="-150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29378" y="5134957"/>
            <a:ext cx="415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주소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3305" y="5104120"/>
            <a:ext cx="604846" cy="283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32901" y="5104120"/>
            <a:ext cx="705823" cy="2830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50" dirty="0" smtClean="0">
                <a:solidFill>
                  <a:schemeClr val="bg1"/>
                </a:solidFill>
                <a:latin typeface="+mn-ea"/>
              </a:rPr>
              <a:t>우편번호</a:t>
            </a:r>
            <a:endParaRPr lang="en-US" altLang="ko-KR" sz="10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14875" y="5444997"/>
            <a:ext cx="1604970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643305" y="5444997"/>
            <a:ext cx="1604970" cy="283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802180" y="2706034"/>
            <a:ext cx="4189747" cy="30449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꺾인 연결선 84"/>
          <p:cNvCxnSpPr>
            <a:stCxn id="63" idx="2"/>
            <a:endCxn id="88" idx="0"/>
          </p:cNvCxnSpPr>
          <p:nvPr/>
        </p:nvCxnSpPr>
        <p:spPr>
          <a:xfrm rot="5400000">
            <a:off x="1952941" y="2030388"/>
            <a:ext cx="279833" cy="218039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694184" y="2738173"/>
            <a:ext cx="1107996" cy="24622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/>
                </a:solidFill>
              </a:rPr>
              <a:t>휴대폰 인증한 경우</a:t>
            </a:r>
            <a:endParaRPr lang="en-US" altLang="ko-KR" sz="1000" spc="-150" dirty="0" smtClean="0">
              <a:solidFill>
                <a:schemeClr val="bg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-579218" y="3260502"/>
            <a:ext cx="3109247" cy="752099"/>
            <a:chOff x="7745301" y="2226401"/>
            <a:chExt cx="3646599" cy="879577"/>
          </a:xfrm>
        </p:grpSpPr>
        <p:sp>
          <p:nvSpPr>
            <p:cNvPr id="88" name="Window Frame"/>
            <p:cNvSpPr/>
            <p:nvPr/>
          </p:nvSpPr>
          <p:spPr>
            <a:xfrm>
              <a:off x="7809224" y="2226401"/>
              <a:ext cx="3582676" cy="87957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00000"/>
              </a:solidFill>
              <a:prstDash val="dash"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745301" y="2351724"/>
              <a:ext cx="927236" cy="287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spc="-150" dirty="0" smtClean="0"/>
                <a:t>휴대폰번호 </a:t>
              </a:r>
              <a:r>
                <a:rPr lang="en-US" altLang="ko-KR" sz="1000" spc="-150" dirty="0" smtClean="0">
                  <a:solidFill>
                    <a:srgbClr val="0070C0"/>
                  </a:solidFill>
                </a:rPr>
                <a:t>*</a:t>
              </a:r>
              <a:endParaRPr lang="ko-KR" altLang="en-US" sz="1000" u="sng" spc="-150" dirty="0">
                <a:solidFill>
                  <a:srgbClr val="0070C0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8672538" y="2341055"/>
              <a:ext cx="595288" cy="28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010    </a:t>
              </a:r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▼</a:t>
              </a:r>
              <a:endPara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9328765" y="2341662"/>
              <a:ext cx="595288" cy="28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1234</a:t>
              </a:r>
              <a:endPara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983949" y="2341662"/>
              <a:ext cx="595288" cy="28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5678</a:t>
              </a:r>
              <a:endPara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76623" y="2688911"/>
              <a:ext cx="1902614" cy="28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인증번호를 입력하세요</a:t>
              </a:r>
              <a:r>
                <a:rPr lang="en-US" altLang="ko-KR" sz="9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.</a:t>
              </a:r>
              <a:endParaRPr lang="en-US" altLang="ko-KR" sz="9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0629608" y="2351724"/>
              <a:ext cx="497450" cy="2830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n-ea"/>
                </a:rPr>
                <a:t>인증</a:t>
              </a:r>
              <a:endParaRPr lang="en-US" altLang="ko-KR" sz="900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148241" y="2723665"/>
              <a:ext cx="4315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02:59</a:t>
              </a:r>
              <a:endParaRPr lang="ko-KR" altLang="en-US" sz="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-523260" y="2863496"/>
            <a:ext cx="1439818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/>
                </a:solidFill>
              </a:rPr>
              <a:t>아이핀 인증한 경우</a:t>
            </a:r>
            <a:endParaRPr lang="en-US" altLang="ko-KR" sz="1000" spc="-150" dirty="0" smtClean="0">
              <a:solidFill>
                <a:schemeClr val="bg1"/>
              </a:solidFill>
            </a:endParaRPr>
          </a:p>
          <a:p>
            <a:r>
              <a:rPr lang="ko-KR" altLang="en-US" sz="1000" spc="-150" dirty="0" smtClean="0">
                <a:solidFill>
                  <a:schemeClr val="bg1"/>
                </a:solidFill>
              </a:rPr>
              <a:t>휴대폰 인증번호 </a:t>
            </a:r>
            <a:r>
              <a:rPr lang="en-US" altLang="ko-KR" sz="1000" spc="-150" dirty="0" smtClean="0">
                <a:solidFill>
                  <a:schemeClr val="bg1"/>
                </a:solidFill>
              </a:rPr>
              <a:t>SMS </a:t>
            </a:r>
            <a:r>
              <a:rPr lang="ko-KR" altLang="en-US" sz="1000" spc="-150" dirty="0" smtClean="0">
                <a:solidFill>
                  <a:schemeClr val="bg1"/>
                </a:solidFill>
              </a:rPr>
              <a:t>발송</a:t>
            </a:r>
            <a:endParaRPr lang="ko-KR" altLang="en-US" sz="1000" spc="-15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24652" y="368569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시간초과</a:t>
            </a:r>
            <a:endParaRPr lang="ko-KR" altLang="en-US" sz="8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5" name="직선 화살표 연결선 104"/>
          <p:cNvCxnSpPr>
            <a:stCxn id="102" idx="3"/>
          </p:cNvCxnSpPr>
          <p:nvPr/>
        </p:nvCxnSpPr>
        <p:spPr>
          <a:xfrm>
            <a:off x="1837573" y="3777807"/>
            <a:ext cx="170336" cy="15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30443" y="3365294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15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 중복확인을 해주세요</a:t>
            </a:r>
            <a:r>
              <a:rPr lang="en-US" altLang="ko-KR" sz="900" spc="-15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643305" y="4223963"/>
            <a:ext cx="1460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15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비밀번호가 일치하지 않습니다</a:t>
            </a:r>
            <a:r>
              <a:rPr lang="en-US" altLang="ko-KR" sz="900" spc="-15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spc="-15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39196" y="4737023"/>
            <a:ext cx="27542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15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올바른 이메일 주소를 입력하세요</a:t>
            </a:r>
            <a:r>
              <a:rPr lang="en-US" altLang="ko-KR" sz="900" spc="-15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altLang="ko-KR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예</a:t>
            </a:r>
            <a:r>
              <a:rPr lang="en-US" altLang="ko-KR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name@gmail.com</a:t>
            </a:r>
            <a:r>
              <a:rPr lang="en-US" altLang="ko-KR" sz="9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altLang="ko-KR" sz="9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639196" y="5737995"/>
            <a:ext cx="12554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pc="-15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우편번호를 검색해주세요</a:t>
            </a:r>
            <a:r>
              <a:rPr lang="en-US" altLang="ko-KR" sz="900" spc="-15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7371807" y="4257940"/>
            <a:ext cx="1696817" cy="2128427"/>
            <a:chOff x="7371807" y="3980635"/>
            <a:chExt cx="1696817" cy="2128427"/>
          </a:xfrm>
        </p:grpSpPr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1807" y="3980635"/>
              <a:ext cx="1696817" cy="2128427"/>
            </a:xfrm>
            <a:prstGeom prst="rect">
              <a:avLst/>
            </a:prstGeom>
          </p:spPr>
        </p:pic>
        <p:sp>
          <p:nvSpPr>
            <p:cNvPr id="117" name="직사각형 116"/>
            <p:cNvSpPr/>
            <p:nvPr/>
          </p:nvSpPr>
          <p:spPr>
            <a:xfrm>
              <a:off x="7371807" y="3980635"/>
              <a:ext cx="1696817" cy="212842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7743034" y="5322153"/>
            <a:ext cx="838691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/>
                </a:solidFill>
              </a:rPr>
              <a:t>우편번호검색</a:t>
            </a:r>
            <a:endParaRPr lang="en-US" altLang="ko-KR" sz="1000" spc="-150" dirty="0" smtClean="0">
              <a:solidFill>
                <a:schemeClr val="bg1"/>
              </a:solidFill>
            </a:endParaRPr>
          </a:p>
          <a:p>
            <a:r>
              <a:rPr lang="ko-KR" altLang="en-US" sz="1000" spc="-150" dirty="0" smtClean="0">
                <a:solidFill>
                  <a:schemeClr val="bg1"/>
                </a:solidFill>
              </a:rPr>
              <a:t>서비스</a:t>
            </a:r>
            <a:endParaRPr lang="en-US" altLang="ko-KR" sz="1000" spc="-150" dirty="0" smtClean="0">
              <a:solidFill>
                <a:schemeClr val="bg1"/>
              </a:solidFill>
            </a:endParaRPr>
          </a:p>
        </p:txBody>
      </p:sp>
      <p:cxnSp>
        <p:nvCxnSpPr>
          <p:cNvPr id="119" name="꺾인 연결선 118"/>
          <p:cNvCxnSpPr>
            <a:stCxn id="81" idx="3"/>
            <a:endCxn id="116" idx="1"/>
          </p:cNvCxnSpPr>
          <p:nvPr/>
        </p:nvCxnSpPr>
        <p:spPr>
          <a:xfrm>
            <a:off x="5038724" y="5245634"/>
            <a:ext cx="2333083" cy="7652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딜러회원가입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입력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딜러회원 유형 가입할 때  개인정보 입력받는 페이지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2019.08.07</a:t>
            </a:r>
            <a:endParaRPr lang="ko-KR" altLang="en-US" dirty="0"/>
          </a:p>
        </p:txBody>
      </p:sp>
      <p:sp>
        <p:nvSpPr>
          <p:cNvPr id="293" name="Button"/>
          <p:cNvSpPr/>
          <p:nvPr/>
        </p:nvSpPr>
        <p:spPr>
          <a:xfrm>
            <a:off x="4593641" y="4950455"/>
            <a:ext cx="1452450" cy="355189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가입완료</a:t>
            </a:r>
            <a:endParaRPr lang="en-US" sz="9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2900985" y="3801557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프로필 사진 </a:t>
            </a:r>
            <a:r>
              <a:rPr lang="en-US" altLang="ko-KR" sz="1050" spc="-150" dirty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3902199" y="3775579"/>
            <a:ext cx="2001662" cy="283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5895749" y="3775579"/>
            <a:ext cx="705823" cy="2830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50" dirty="0" smtClean="0">
                <a:solidFill>
                  <a:schemeClr val="bg1"/>
                </a:solidFill>
                <a:latin typeface="+mn-ea"/>
              </a:rPr>
              <a:t>찾아보기</a:t>
            </a:r>
            <a:endParaRPr lang="en-US" altLang="ko-KR" sz="1000" spc="-1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08" name="Drop-down Field"/>
          <p:cNvGrpSpPr/>
          <p:nvPr/>
        </p:nvGrpSpPr>
        <p:grpSpPr>
          <a:xfrm>
            <a:off x="6750664" y="3815663"/>
            <a:ext cx="591032" cy="256480"/>
            <a:chOff x="595686" y="1261242"/>
            <a:chExt cx="766389" cy="256480"/>
          </a:xfrm>
        </p:grpSpPr>
        <p:cxnSp>
          <p:nvCxnSpPr>
            <p:cNvPr id="309" name="Divider"/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"/>
            <p:cNvSpPr txBox="1"/>
            <p:nvPr/>
          </p:nvSpPr>
          <p:spPr>
            <a:xfrm>
              <a:off x="595686" y="1261242"/>
              <a:ext cx="766389" cy="256480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pc="-15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공개</a:t>
              </a:r>
              <a:r>
                <a:rPr lang="ko-KR" altLang="en-US" sz="10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▼</a:t>
              </a:r>
              <a:endParaRPr lang="en-US" sz="10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9589" y="4153488"/>
            <a:ext cx="3781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latin typeface="+mn-ea"/>
              </a:rPr>
              <a:t>* 이미지 </a:t>
            </a:r>
            <a:r>
              <a:rPr lang="ko-KR" altLang="en-US" sz="1000" spc="-150" dirty="0">
                <a:latin typeface="+mn-ea"/>
              </a:rPr>
              <a:t>등록기준 </a:t>
            </a:r>
            <a:r>
              <a:rPr lang="en-US" altLang="ko-KR" sz="1000" spc="-150" dirty="0">
                <a:latin typeface="+mn-ea"/>
              </a:rPr>
              <a:t>: 80X100 </a:t>
            </a:r>
            <a:r>
              <a:rPr lang="ko-KR" altLang="en-US" sz="1000" spc="-150" dirty="0">
                <a:latin typeface="+mn-ea"/>
              </a:rPr>
              <a:t>사이즈 </a:t>
            </a:r>
            <a:r>
              <a:rPr lang="en-US" altLang="ko-KR" sz="1000" spc="-150" dirty="0">
                <a:latin typeface="+mn-ea"/>
              </a:rPr>
              <a:t>/ JPG </a:t>
            </a:r>
            <a:r>
              <a:rPr lang="ko-KR" altLang="en-US" sz="1000" spc="-150" dirty="0">
                <a:latin typeface="+mn-ea"/>
              </a:rPr>
              <a:t>파일 </a:t>
            </a:r>
            <a:endParaRPr lang="en-US" altLang="ko-KR" sz="1000" spc="-150" dirty="0" smtClean="0">
              <a:latin typeface="+mn-ea"/>
            </a:endParaRPr>
          </a:p>
          <a:p>
            <a:r>
              <a:rPr lang="ko-KR" altLang="en-US" sz="1000" spc="-150" dirty="0" smtClean="0">
                <a:latin typeface="+mn-ea"/>
              </a:rPr>
              <a:t>* </a:t>
            </a:r>
            <a:r>
              <a:rPr lang="ko-KR" altLang="en-US" sz="1000" spc="-150" dirty="0">
                <a:latin typeface="+mn-ea"/>
              </a:rPr>
              <a:t>본인 프로필이 아닌 사진</a:t>
            </a:r>
            <a:r>
              <a:rPr lang="en-US" altLang="ko-KR" sz="1000" spc="-150" dirty="0">
                <a:latin typeface="+mn-ea"/>
              </a:rPr>
              <a:t>(</a:t>
            </a:r>
            <a:r>
              <a:rPr lang="ko-KR" altLang="en-US" sz="1000" spc="-150" dirty="0">
                <a:latin typeface="+mn-ea"/>
              </a:rPr>
              <a:t>예 </a:t>
            </a:r>
            <a:r>
              <a:rPr lang="en-US" altLang="ko-KR" sz="1000" spc="-150" dirty="0">
                <a:latin typeface="+mn-ea"/>
              </a:rPr>
              <a:t>: </a:t>
            </a:r>
            <a:r>
              <a:rPr lang="ko-KR" altLang="en-US" sz="1000" spc="-150" dirty="0">
                <a:latin typeface="+mn-ea"/>
              </a:rPr>
              <a:t>연예인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동물 등</a:t>
            </a:r>
            <a:r>
              <a:rPr lang="en-US" altLang="ko-KR" sz="1000" spc="-150" dirty="0">
                <a:latin typeface="+mn-ea"/>
              </a:rPr>
              <a:t>) </a:t>
            </a:r>
            <a:r>
              <a:rPr lang="ko-KR" altLang="en-US" sz="1000" spc="-150" dirty="0">
                <a:latin typeface="+mn-ea"/>
              </a:rPr>
              <a:t>등록 </a:t>
            </a:r>
            <a:r>
              <a:rPr lang="ko-KR" altLang="en-US" sz="1000" spc="-150" dirty="0" smtClean="0">
                <a:latin typeface="+mn-ea"/>
              </a:rPr>
              <a:t>시 삭제될 수도 있습니다</a:t>
            </a:r>
            <a:r>
              <a:rPr lang="en-US" altLang="ko-KR" sz="1000" spc="-150" dirty="0" smtClean="0">
                <a:latin typeface="+mn-ea"/>
              </a:rPr>
              <a:t>.</a:t>
            </a:r>
            <a:endParaRPr lang="ko-KR" altLang="en-US" sz="1000" spc="-150" dirty="0"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82533797-4E5B-4C74-952C-04B35C747AEA}"/>
              </a:ext>
            </a:extLst>
          </p:cNvPr>
          <p:cNvSpPr/>
          <p:nvPr/>
        </p:nvSpPr>
        <p:spPr>
          <a:xfrm>
            <a:off x="3900059" y="1419484"/>
            <a:ext cx="1030159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딜러회원 </a:t>
            </a:r>
            <a:r>
              <a:rPr lang="en-US" altLang="ko-KR" sz="10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ko-KR" altLang="en-US" sz="10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ko-KR" altLang="en-US" sz="10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078798" y="1419484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딜러구분 </a:t>
            </a:r>
            <a:r>
              <a:rPr lang="en-US" altLang="ko-KR" sz="1050" spc="-150" dirty="0" smtClean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410344" y="182257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소속상사명 </a:t>
            </a:r>
            <a:r>
              <a:rPr lang="en-US" altLang="ko-KR" sz="1050" spc="-150" dirty="0" smtClean="0"/>
              <a:t>/ </a:t>
            </a:r>
            <a:r>
              <a:rPr lang="ko-KR" altLang="en-US" sz="1050" spc="-150" dirty="0" smtClean="0"/>
              <a:t>대표자명 </a:t>
            </a:r>
            <a:r>
              <a:rPr lang="en-US" altLang="ko-KR" sz="1050" spc="-150" dirty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7741027" y="1330458"/>
            <a:ext cx="630612" cy="718715"/>
            <a:chOff x="3700853" y="1326901"/>
            <a:chExt cx="630612" cy="718715"/>
          </a:xfrm>
        </p:grpSpPr>
        <p:sp>
          <p:nvSpPr>
            <p:cNvPr id="159" name="직사각형 158"/>
            <p:cNvSpPr/>
            <p:nvPr/>
          </p:nvSpPr>
          <p:spPr>
            <a:xfrm>
              <a:off x="3700853" y="1580817"/>
              <a:ext cx="630611" cy="2102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3700853" y="1326901"/>
              <a:ext cx="630612" cy="718715"/>
              <a:chOff x="3140201" y="3565781"/>
              <a:chExt cx="630612" cy="718715"/>
            </a:xfrm>
          </p:grpSpPr>
          <p:sp>
            <p:nvSpPr>
              <p:cNvPr id="161" name="직사각형 160">
                <a:extLst>
                  <a:ext uri="{FF2B5EF4-FFF2-40B4-BE49-F238E27FC236}">
                    <a16:creationId xmlns="" xmlns:a16="http://schemas.microsoft.com/office/drawing/2014/main" id="{82533797-4E5B-4C74-952C-04B35C747AEA}"/>
                  </a:ext>
                </a:extLst>
              </p:cNvPr>
              <p:cNvSpPr/>
              <p:nvPr/>
            </p:nvSpPr>
            <p:spPr>
              <a:xfrm>
                <a:off x="3140202" y="3565781"/>
                <a:ext cx="630610" cy="2308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900" spc="-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선택</a:t>
                </a:r>
                <a:r>
                  <a:rPr lang="en-US" altLang="ko-KR" sz="900" spc="-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</a:t>
                </a:r>
                <a:r>
                  <a:rPr lang="ko-KR" altLang="en-US" sz="900" spc="-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▼</a:t>
                </a:r>
                <a:endParaRPr lang="ko-KR" altLang="en-US" sz="900" spc="-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="" xmlns:a16="http://schemas.microsoft.com/office/drawing/2014/main" id="{82533797-4E5B-4C74-952C-04B35C747AEA}"/>
                  </a:ext>
                </a:extLst>
              </p:cNvPr>
              <p:cNvSpPr/>
              <p:nvPr/>
            </p:nvSpPr>
            <p:spPr>
              <a:xfrm>
                <a:off x="3140201" y="3796614"/>
                <a:ext cx="630612" cy="487882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900" spc="-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딜러회원</a:t>
                </a:r>
                <a:endParaRPr lang="en-US" altLang="ko-KR" sz="900" spc="-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spc="-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상사회원</a:t>
                </a:r>
                <a:endParaRPr lang="ko-KR" altLang="en-US" sz="900" spc="-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163" name="TextBox 162"/>
          <p:cNvSpPr txBox="1"/>
          <p:nvPr/>
        </p:nvSpPr>
        <p:spPr>
          <a:xfrm>
            <a:off x="3078797" y="227246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소속단지 </a:t>
            </a:r>
            <a:r>
              <a:rPr lang="en-US" altLang="ko-KR" sz="1050" spc="-150" dirty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352636" y="2759289"/>
            <a:ext cx="1439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종사원증번호</a:t>
            </a:r>
            <a:r>
              <a:rPr lang="en-US" altLang="ko-KR" sz="1050" spc="-150" dirty="0" smtClean="0"/>
              <a:t>/</a:t>
            </a:r>
            <a:r>
              <a:rPr lang="ko-KR" altLang="en-US" sz="1050" spc="-150" dirty="0" smtClean="0"/>
              <a:t>유효기간</a:t>
            </a:r>
            <a:r>
              <a:rPr lang="en-US" altLang="ko-KR" sz="1050" spc="-150" dirty="0">
                <a:solidFill>
                  <a:srgbClr val="0070C0"/>
                </a:solidFill>
              </a:rPr>
              <a:t> 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703694" y="3245532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종사원증 이미지 </a:t>
            </a:r>
            <a:r>
              <a:rPr lang="en-US" altLang="ko-KR" sz="1050" spc="-150" dirty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900060" y="3230976"/>
            <a:ext cx="2001662" cy="283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5893610" y="3230976"/>
            <a:ext cx="705823" cy="2830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50" dirty="0" smtClean="0">
                <a:solidFill>
                  <a:schemeClr val="bg1"/>
                </a:solidFill>
                <a:latin typeface="+mn-ea"/>
              </a:rPr>
              <a:t>찾아보기</a:t>
            </a:r>
            <a:endParaRPr lang="en-US" altLang="ko-KR" sz="10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82533797-4E5B-4C74-952C-04B35C747AEA}"/>
              </a:ext>
            </a:extLst>
          </p:cNvPr>
          <p:cNvSpPr/>
          <p:nvPr/>
        </p:nvSpPr>
        <p:spPr>
          <a:xfrm>
            <a:off x="3900060" y="2292509"/>
            <a:ext cx="1237548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선택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="" xmlns:a16="http://schemas.microsoft.com/office/drawing/2014/main" id="{82533797-4E5B-4C74-952C-04B35C747AEA}"/>
              </a:ext>
            </a:extLst>
          </p:cNvPr>
          <p:cNvSpPr/>
          <p:nvPr/>
        </p:nvSpPr>
        <p:spPr>
          <a:xfrm>
            <a:off x="5245214" y="2292509"/>
            <a:ext cx="1930130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선택</a:t>
            </a:r>
            <a:r>
              <a:rPr lang="en-US" altLang="ko-KR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       </a:t>
            </a:r>
            <a:r>
              <a:rPr lang="ko-KR" altLang="en-US" sz="9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ko-KR" altLang="en-US" sz="9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909487" y="1822573"/>
            <a:ext cx="3265857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3900060" y="2747793"/>
            <a:ext cx="3265857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5138" y="1225485"/>
            <a:ext cx="867266" cy="932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102" idx="3"/>
          </p:cNvCxnSpPr>
          <p:nvPr/>
        </p:nvCxnSpPr>
        <p:spPr>
          <a:xfrm flipV="1">
            <a:off x="4930218" y="1445874"/>
            <a:ext cx="2714920" cy="8902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" name="표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40646"/>
              </p:ext>
            </p:extLst>
          </p:nvPr>
        </p:nvGraphicFramePr>
        <p:xfrm>
          <a:off x="9545776" y="1094899"/>
          <a:ext cx="2227381" cy="212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상세 기능은 기능정의 후 작성 예정</a:t>
                      </a:r>
                      <a:endParaRPr lang="ko-KR" altLang="en-US" sz="900" spc="-1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7632805" y="2613969"/>
            <a:ext cx="2443794" cy="799915"/>
            <a:chOff x="7621394" y="2238884"/>
            <a:chExt cx="2443794" cy="799915"/>
          </a:xfrm>
        </p:grpSpPr>
        <p:grpSp>
          <p:nvGrpSpPr>
            <p:cNvPr id="173" name="Message Dialog" descr="&lt;SmartSettings&gt;&lt;SmartResize enabled=&quot;True&quot; minWidth=&quot;100&quot; minHeight=&quot;4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7621394" y="2238884"/>
              <a:ext cx="2443794" cy="799915"/>
              <a:chOff x="600076" y="3516030"/>
              <a:chExt cx="4872718" cy="1071712"/>
            </a:xfrm>
          </p:grpSpPr>
          <p:sp>
            <p:nvSpPr>
              <p:cNvPr id="175" name="Window Frame"/>
              <p:cNvSpPr/>
              <p:nvPr/>
            </p:nvSpPr>
            <p:spPr>
              <a:xfrm>
                <a:off x="600076" y="3516030"/>
                <a:ext cx="4872718" cy="10717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78D7"/>
                </a:solidFill>
              </a:ln>
              <a:effectLst>
                <a:outerShdw blurRad="1524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Body" descr="&lt;SmartSettings&gt;&lt;SmartResize anchorLeft=&quot;Absolute&quot; anchorTop=&quot;Absolute&quot; anchorRight=&quot;Absolute&quot; anchorBottom=&quot;Relative&quot; /&gt;&lt;/SmartSettings&gt;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44805" y="3789435"/>
                <a:ext cx="4139719" cy="185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400"/>
                  </a:spcAft>
                </a:pPr>
                <a:r>
                  <a:rPr lang="ko-KR" altLang="en-US" sz="900" spc="-150" dirty="0" smtClean="0"/>
                  <a:t>입력하신 정보가 사라집니다</a:t>
                </a:r>
                <a:r>
                  <a:rPr lang="en-US" altLang="ko-KR" sz="900" spc="-150" dirty="0" smtClean="0"/>
                  <a:t>. </a:t>
                </a:r>
                <a:r>
                  <a:rPr lang="ko-KR" altLang="en-US" sz="900" spc="-150" dirty="0" smtClean="0"/>
                  <a:t>변경하시겠습니까</a:t>
                </a:r>
                <a:r>
                  <a:rPr lang="en-US" altLang="ko-KR" sz="900" spc="-150" dirty="0" smtClean="0"/>
                  <a:t>?</a:t>
                </a:r>
                <a:endParaRPr lang="en-US" sz="800" spc="-1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Button" descr="&lt;SmartSettings&gt;&lt;SmartResize anchorLeft=&quot;None&quot; anchorTop=&quot;None&quot; anchorRight=&quot;Absolute&quot; anchorBottom=&quot;Absolute&quot; /&gt;&lt;/SmartSettings&gt;"/>
              <p:cNvSpPr/>
              <p:nvPr>
                <p:custDataLst>
                  <p:tags r:id="rId4"/>
                </p:custDataLst>
              </p:nvPr>
            </p:nvSpPr>
            <p:spPr>
              <a:xfrm>
                <a:off x="1735692" y="4088547"/>
                <a:ext cx="1281964" cy="306274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4572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50" dirty="0" smtClean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8" name="Button" descr="&lt;SmartSettings&gt;&lt;SmartResize anchorLeft=&quot;None&quot; anchorTop=&quot;Non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8893786" y="2669288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왼쪽 중괄호 12"/>
          <p:cNvSpPr/>
          <p:nvPr/>
        </p:nvSpPr>
        <p:spPr>
          <a:xfrm>
            <a:off x="1941922" y="1794650"/>
            <a:ext cx="408509" cy="2683082"/>
          </a:xfrm>
          <a:prstGeom prst="leftBrace">
            <a:avLst>
              <a:gd name="adj1" fmla="val 112153"/>
              <a:gd name="adj2" fmla="val 496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1184069" y="2936136"/>
            <a:ext cx="620683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/>
                </a:solidFill>
              </a:rPr>
              <a:t>딜러회원</a:t>
            </a:r>
            <a:endParaRPr lang="en-US" altLang="ko-KR" sz="1000" spc="-150" dirty="0" smtClean="0">
              <a:solidFill>
                <a:schemeClr val="bg1"/>
              </a:solidFill>
            </a:endParaRPr>
          </a:p>
          <a:p>
            <a:r>
              <a:rPr lang="ko-KR" altLang="en-US" sz="1000" spc="-150" dirty="0" smtClean="0">
                <a:solidFill>
                  <a:schemeClr val="bg1"/>
                </a:solidFill>
              </a:rPr>
              <a:t>입력정보</a:t>
            </a:r>
            <a:endParaRPr lang="en-US" altLang="ko-KR" sz="1000" spc="-150" dirty="0" smtClean="0">
              <a:solidFill>
                <a:schemeClr val="bg1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632805" y="2362797"/>
            <a:ext cx="1620957" cy="24622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/>
                </a:solidFill>
              </a:rPr>
              <a:t>딜러 회원 구분 변경 시 메시지</a:t>
            </a:r>
            <a:endParaRPr lang="en-US" altLang="ko-KR" sz="1000" spc="-150" dirty="0" smtClean="0">
              <a:solidFill>
                <a:schemeClr val="bg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2874782" y="1381954"/>
            <a:ext cx="2370432" cy="325156"/>
          </a:xfrm>
          <a:prstGeom prst="rect">
            <a:avLst/>
          </a:prstGeom>
          <a:solidFill>
            <a:schemeClr val="accent4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딜러회원가입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개인정보 입력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딜러회원 유형 가입할 때  개인정보 입력받는 페이지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2019.08.07</a:t>
            </a:r>
            <a:endParaRPr lang="ko-KR" altLang="en-US" dirty="0"/>
          </a:p>
        </p:txBody>
      </p:sp>
      <p:sp>
        <p:nvSpPr>
          <p:cNvPr id="293" name="Button"/>
          <p:cNvSpPr/>
          <p:nvPr/>
        </p:nvSpPr>
        <p:spPr>
          <a:xfrm>
            <a:off x="4589472" y="6054238"/>
            <a:ext cx="1452450" cy="355189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가입완료</a:t>
            </a:r>
            <a:endParaRPr lang="en-US" sz="9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2900985" y="5232417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프로필 사진 </a:t>
            </a:r>
            <a:r>
              <a:rPr lang="en-US" altLang="ko-KR" sz="1050" spc="-150" dirty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3902199" y="5138221"/>
            <a:ext cx="2001662" cy="283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5895749" y="5138221"/>
            <a:ext cx="705823" cy="2830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pc="-150" dirty="0" smtClean="0">
                <a:solidFill>
                  <a:schemeClr val="bg1"/>
                </a:solidFill>
                <a:latin typeface="+mn-ea"/>
              </a:rPr>
              <a:t>찾아보기</a:t>
            </a:r>
            <a:endParaRPr lang="en-US" altLang="ko-KR" sz="1000" spc="-1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08" name="Drop-down Field"/>
          <p:cNvGrpSpPr/>
          <p:nvPr/>
        </p:nvGrpSpPr>
        <p:grpSpPr>
          <a:xfrm>
            <a:off x="6750664" y="5178305"/>
            <a:ext cx="591032" cy="256480"/>
            <a:chOff x="595686" y="1261242"/>
            <a:chExt cx="766389" cy="256480"/>
          </a:xfrm>
        </p:grpSpPr>
        <p:cxnSp>
          <p:nvCxnSpPr>
            <p:cNvPr id="309" name="Divider"/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"/>
            <p:cNvSpPr txBox="1"/>
            <p:nvPr/>
          </p:nvSpPr>
          <p:spPr>
            <a:xfrm>
              <a:off x="595686" y="1261242"/>
              <a:ext cx="766389" cy="256480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pc="-15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공개</a:t>
              </a:r>
              <a:r>
                <a:rPr lang="ko-KR" altLang="en-US" sz="10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▼</a:t>
              </a:r>
              <a:endParaRPr lang="en-US" sz="10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9589" y="5516130"/>
            <a:ext cx="3781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latin typeface="+mn-ea"/>
              </a:rPr>
              <a:t>* 이미지 </a:t>
            </a:r>
            <a:r>
              <a:rPr lang="ko-KR" altLang="en-US" sz="1000" spc="-150" dirty="0">
                <a:latin typeface="+mn-ea"/>
              </a:rPr>
              <a:t>등록기준 </a:t>
            </a:r>
            <a:r>
              <a:rPr lang="en-US" altLang="ko-KR" sz="1000" spc="-150" dirty="0">
                <a:latin typeface="+mn-ea"/>
              </a:rPr>
              <a:t>: 80X100 </a:t>
            </a:r>
            <a:r>
              <a:rPr lang="ko-KR" altLang="en-US" sz="1000" spc="-150" dirty="0">
                <a:latin typeface="+mn-ea"/>
              </a:rPr>
              <a:t>사이즈 </a:t>
            </a:r>
            <a:r>
              <a:rPr lang="en-US" altLang="ko-KR" sz="1000" spc="-150" dirty="0">
                <a:latin typeface="+mn-ea"/>
              </a:rPr>
              <a:t>/ JPG </a:t>
            </a:r>
            <a:r>
              <a:rPr lang="ko-KR" altLang="en-US" sz="1000" spc="-150" dirty="0">
                <a:latin typeface="+mn-ea"/>
              </a:rPr>
              <a:t>파일 </a:t>
            </a:r>
            <a:endParaRPr lang="en-US" altLang="ko-KR" sz="1000" spc="-150" dirty="0" smtClean="0">
              <a:latin typeface="+mn-ea"/>
            </a:endParaRPr>
          </a:p>
          <a:p>
            <a:r>
              <a:rPr lang="ko-KR" altLang="en-US" sz="1000" spc="-150" dirty="0" smtClean="0">
                <a:latin typeface="+mn-ea"/>
              </a:rPr>
              <a:t>* </a:t>
            </a:r>
            <a:r>
              <a:rPr lang="ko-KR" altLang="en-US" sz="1000" spc="-150" dirty="0">
                <a:latin typeface="+mn-ea"/>
              </a:rPr>
              <a:t>본인 프로필이 아닌 사진</a:t>
            </a:r>
            <a:r>
              <a:rPr lang="en-US" altLang="ko-KR" sz="1000" spc="-150" dirty="0">
                <a:latin typeface="+mn-ea"/>
              </a:rPr>
              <a:t>(</a:t>
            </a:r>
            <a:r>
              <a:rPr lang="ko-KR" altLang="en-US" sz="1000" spc="-150" dirty="0">
                <a:latin typeface="+mn-ea"/>
              </a:rPr>
              <a:t>예 </a:t>
            </a:r>
            <a:r>
              <a:rPr lang="en-US" altLang="ko-KR" sz="1000" spc="-150" dirty="0">
                <a:latin typeface="+mn-ea"/>
              </a:rPr>
              <a:t>: </a:t>
            </a:r>
            <a:r>
              <a:rPr lang="ko-KR" altLang="en-US" sz="1000" spc="-150" dirty="0">
                <a:latin typeface="+mn-ea"/>
              </a:rPr>
              <a:t>연예인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동물 등</a:t>
            </a:r>
            <a:r>
              <a:rPr lang="en-US" altLang="ko-KR" sz="1000" spc="-150" dirty="0">
                <a:latin typeface="+mn-ea"/>
              </a:rPr>
              <a:t>) </a:t>
            </a:r>
            <a:r>
              <a:rPr lang="ko-KR" altLang="en-US" sz="1000" spc="-150" dirty="0">
                <a:latin typeface="+mn-ea"/>
              </a:rPr>
              <a:t>등록 </a:t>
            </a:r>
            <a:r>
              <a:rPr lang="ko-KR" altLang="en-US" sz="1000" spc="-150" dirty="0" smtClean="0">
                <a:latin typeface="+mn-ea"/>
              </a:rPr>
              <a:t>시 삭제될 수도 있습니다</a:t>
            </a:r>
            <a:r>
              <a:rPr lang="en-US" altLang="ko-KR" sz="1000" spc="-150" dirty="0" smtClean="0">
                <a:latin typeface="+mn-ea"/>
              </a:rPr>
              <a:t>.</a:t>
            </a:r>
            <a:endParaRPr lang="ko-KR" altLang="en-US" sz="1000" spc="-150" dirty="0"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82533797-4E5B-4C74-952C-04B35C747AEA}"/>
              </a:ext>
            </a:extLst>
          </p:cNvPr>
          <p:cNvSpPr/>
          <p:nvPr/>
        </p:nvSpPr>
        <p:spPr>
          <a:xfrm>
            <a:off x="3900059" y="1419484"/>
            <a:ext cx="1030159" cy="23083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상사회원 </a:t>
            </a:r>
            <a:r>
              <a:rPr lang="en-US" altLang="ko-KR" sz="10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ko-KR" altLang="en-US" sz="1000" spc="-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ko-KR" altLang="en-US" sz="1000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078798" y="1419484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딜러구분 </a:t>
            </a:r>
            <a:r>
              <a:rPr lang="en-US" altLang="ko-KR" sz="1050" spc="-150" dirty="0" smtClean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410344" y="182257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소속상사명 </a:t>
            </a:r>
            <a:r>
              <a:rPr lang="en-US" altLang="ko-KR" sz="1050" spc="-150" dirty="0" smtClean="0"/>
              <a:t>/ </a:t>
            </a:r>
            <a:r>
              <a:rPr lang="ko-KR" altLang="en-US" sz="1050" spc="-150" dirty="0" smtClean="0"/>
              <a:t>대표자명 </a:t>
            </a:r>
            <a:r>
              <a:rPr lang="en-US" altLang="ko-KR" sz="1050" spc="-150" dirty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703693" y="2272467"/>
            <a:ext cx="1088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사업자등록번호 </a:t>
            </a:r>
            <a:r>
              <a:rPr lang="en-US" altLang="ko-KR" sz="1050" spc="-150" dirty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963381" y="2759289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사업자주소 </a:t>
            </a:r>
            <a:r>
              <a:rPr lang="en-US" altLang="ko-KR" sz="1050" spc="-150" dirty="0" smtClean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472861" y="3629601"/>
            <a:ext cx="13195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사업자등록증 이미지 </a:t>
            </a:r>
            <a:r>
              <a:rPr lang="en-US" altLang="ko-KR" sz="1050" spc="-150" dirty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3909487" y="1822573"/>
            <a:ext cx="3265857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/>
          </p:nvPr>
        </p:nvGraphicFramePr>
        <p:xfrm>
          <a:off x="9545776" y="1094899"/>
          <a:ext cx="2227381" cy="212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상세 기능은 기능정의 후 작성 예정</a:t>
                      </a:r>
                      <a:endParaRPr lang="ko-KR" altLang="en-US" sz="900" spc="-1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  <p:sp>
        <p:nvSpPr>
          <p:cNvPr id="13" name="왼쪽 중괄호 12"/>
          <p:cNvSpPr/>
          <p:nvPr/>
        </p:nvSpPr>
        <p:spPr>
          <a:xfrm>
            <a:off x="1941922" y="1794650"/>
            <a:ext cx="408509" cy="4121590"/>
          </a:xfrm>
          <a:prstGeom prst="leftBrace">
            <a:avLst>
              <a:gd name="adj1" fmla="val 112153"/>
              <a:gd name="adj2" fmla="val 496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1184069" y="2936136"/>
            <a:ext cx="620683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00" spc="-150" dirty="0" smtClean="0">
                <a:solidFill>
                  <a:schemeClr val="bg1"/>
                </a:solidFill>
              </a:rPr>
              <a:t>상사회원</a:t>
            </a:r>
            <a:endParaRPr lang="en-US" altLang="ko-KR" sz="1000" spc="-150" dirty="0" smtClean="0">
              <a:solidFill>
                <a:schemeClr val="bg1"/>
              </a:solidFill>
            </a:endParaRPr>
          </a:p>
          <a:p>
            <a:r>
              <a:rPr lang="ko-KR" altLang="en-US" sz="1000" spc="-150" dirty="0" smtClean="0">
                <a:solidFill>
                  <a:schemeClr val="bg1"/>
                </a:solidFill>
              </a:rPr>
              <a:t>입력정보</a:t>
            </a:r>
            <a:endParaRPr lang="en-US" altLang="ko-KR" sz="1000" spc="-150" dirty="0" smtClean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36493" y="4163285"/>
            <a:ext cx="944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법인등록번호 </a:t>
            </a:r>
            <a:r>
              <a:rPr lang="en-US" altLang="ko-KR" sz="1050" spc="-150" dirty="0" smtClean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30558" y="4633532"/>
            <a:ext cx="15504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spc="-150" dirty="0" smtClean="0"/>
              <a:t>법인사업자등록증 이미지 </a:t>
            </a:r>
            <a:r>
              <a:rPr lang="en-US" altLang="ko-KR" sz="1050" spc="-150" dirty="0">
                <a:solidFill>
                  <a:srgbClr val="0070C0"/>
                </a:solidFill>
              </a:rPr>
              <a:t>*</a:t>
            </a:r>
            <a:endParaRPr lang="ko-KR" altLang="en-US" sz="1050" b="1" u="sng" spc="-150" dirty="0">
              <a:solidFill>
                <a:srgbClr val="0070C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88588" y="3610747"/>
            <a:ext cx="2699373" cy="283028"/>
            <a:chOff x="3888588" y="4172961"/>
            <a:chExt cx="2699373" cy="283028"/>
          </a:xfrm>
        </p:grpSpPr>
        <p:sp>
          <p:nvSpPr>
            <p:cNvPr id="48" name="직사각형 47"/>
            <p:cNvSpPr/>
            <p:nvPr/>
          </p:nvSpPr>
          <p:spPr>
            <a:xfrm>
              <a:off x="3888588" y="4172961"/>
              <a:ext cx="2001662" cy="283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882138" y="4172961"/>
              <a:ext cx="705823" cy="2830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bg1"/>
                  </a:solidFill>
                  <a:latin typeface="+mn-ea"/>
                </a:rPr>
                <a:t>찾아보기</a:t>
              </a:r>
              <a:endParaRPr lang="en-US" altLang="ko-KR" sz="10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99876" y="2738271"/>
            <a:ext cx="3276540" cy="623905"/>
            <a:chOff x="3928157" y="2766552"/>
            <a:chExt cx="3276540" cy="623905"/>
          </a:xfrm>
        </p:grpSpPr>
        <p:sp>
          <p:nvSpPr>
            <p:cNvPr id="51" name="직사각형 50"/>
            <p:cNvSpPr/>
            <p:nvPr/>
          </p:nvSpPr>
          <p:spPr>
            <a:xfrm>
              <a:off x="3928157" y="2766552"/>
              <a:ext cx="604846" cy="283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17753" y="2766552"/>
              <a:ext cx="705823" cy="2830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bg1"/>
                  </a:solidFill>
                  <a:latin typeface="+mn-ea"/>
                </a:rPr>
                <a:t>우편번호</a:t>
              </a:r>
              <a:endParaRPr lang="en-US" altLang="ko-KR" sz="1000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99727" y="3107429"/>
              <a:ext cx="1604970" cy="283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928157" y="3107429"/>
              <a:ext cx="1604970" cy="283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3900059" y="4135861"/>
            <a:ext cx="3304638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888588" y="4633532"/>
            <a:ext cx="2699373" cy="283028"/>
            <a:chOff x="3888588" y="4172961"/>
            <a:chExt cx="2699373" cy="283028"/>
          </a:xfrm>
        </p:grpSpPr>
        <p:sp>
          <p:nvSpPr>
            <p:cNvPr id="58" name="직사각형 57"/>
            <p:cNvSpPr/>
            <p:nvPr/>
          </p:nvSpPr>
          <p:spPr>
            <a:xfrm>
              <a:off x="3888588" y="4172961"/>
              <a:ext cx="2001662" cy="283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882138" y="4172961"/>
              <a:ext cx="705823" cy="2830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bg1"/>
                  </a:solidFill>
                  <a:latin typeface="+mn-ea"/>
                </a:rPr>
                <a:t>찾아보기</a:t>
              </a:r>
              <a:endParaRPr lang="en-US" altLang="ko-KR" sz="10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3902209" y="2257669"/>
            <a:ext cx="3265857" cy="283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874782" y="1381954"/>
            <a:ext cx="2370432" cy="325156"/>
          </a:xfrm>
          <a:prstGeom prst="rect">
            <a:avLst/>
          </a:prstGeom>
          <a:solidFill>
            <a:schemeClr val="accent4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회원가입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딜러회원 가입 완료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딜러 가입 완료시 보여지는 페이지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/>
              <a:t>리젠컴퍼니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2019.08.07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437623" y="1030846"/>
            <a:ext cx="9007935" cy="5158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031121" y="1652593"/>
            <a:ext cx="414437" cy="16340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퀵</a:t>
            </a:r>
            <a:endParaRPr lang="en-US" altLang="ko-KR" sz="11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메뉴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144050" y="2252571"/>
            <a:ext cx="3277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회원가입이 완료되었습니다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algn="ctr"/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딜러회원 승인 후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이용이 가능합니다</a:t>
            </a:r>
            <a:r>
              <a:rPr lang="en-US" altLang="ko-KR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en-US" altLang="ko-KR" sz="1600" b="1" spc="-15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70933" y="2957560"/>
            <a:ext cx="3223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-150" dirty="0" smtClean="0"/>
              <a:t>현대오토벨에서 다양한 중고차 서비스와 혜택을 받아보세요</a:t>
            </a:r>
            <a:r>
              <a:rPr lang="en-US" altLang="ko-KR" sz="1050" spc="-150" dirty="0" smtClean="0"/>
              <a:t>.</a:t>
            </a:r>
            <a:endParaRPr lang="ko-KR" altLang="en-US" sz="1050" spc="-150" dirty="0"/>
          </a:p>
        </p:txBody>
      </p:sp>
      <p:sp>
        <p:nvSpPr>
          <p:cNvPr id="154" name="Button"/>
          <p:cNvSpPr/>
          <p:nvPr/>
        </p:nvSpPr>
        <p:spPr>
          <a:xfrm>
            <a:off x="4195109" y="5396863"/>
            <a:ext cx="1175588" cy="312698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메인으로</a:t>
            </a:r>
            <a:endParaRPr lang="en-US" sz="9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2176891" y="3577746"/>
            <a:ext cx="1646512" cy="1391415"/>
            <a:chOff x="505811" y="3750933"/>
            <a:chExt cx="3991083" cy="1088848"/>
          </a:xfrm>
        </p:grpSpPr>
        <p:grpSp>
          <p:nvGrpSpPr>
            <p:cNvPr id="157" name="그룹 156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0" name="직선 연결선 159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직선 연결선 157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>
            <a:off x="3966620" y="3571109"/>
            <a:ext cx="1646512" cy="1391415"/>
            <a:chOff x="505811" y="3750933"/>
            <a:chExt cx="3991083" cy="1088848"/>
          </a:xfrm>
        </p:grpSpPr>
        <p:grpSp>
          <p:nvGrpSpPr>
            <p:cNvPr id="162" name="그룹 161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5" name="직선 연결선 164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직선 연결선 162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그룹 165"/>
          <p:cNvGrpSpPr/>
          <p:nvPr/>
        </p:nvGrpSpPr>
        <p:grpSpPr>
          <a:xfrm>
            <a:off x="5760478" y="3560843"/>
            <a:ext cx="1646512" cy="1391415"/>
            <a:chOff x="505811" y="3750933"/>
            <a:chExt cx="3991083" cy="1088848"/>
          </a:xfrm>
        </p:grpSpPr>
        <p:grpSp>
          <p:nvGrpSpPr>
            <p:cNvPr id="167" name="그룹 166"/>
            <p:cNvGrpSpPr/>
            <p:nvPr/>
          </p:nvGrpSpPr>
          <p:grpSpPr>
            <a:xfrm>
              <a:off x="515820" y="3750933"/>
              <a:ext cx="3981074" cy="1088848"/>
              <a:chOff x="515820" y="3750933"/>
              <a:chExt cx="3981074" cy="1088848"/>
            </a:xfrm>
          </p:grpSpPr>
          <p:sp>
            <p:nvSpPr>
              <p:cNvPr id="169" name="직사각형 168"/>
              <p:cNvSpPr/>
              <p:nvPr/>
            </p:nvSpPr>
            <p:spPr>
              <a:xfrm>
                <a:off x="515820" y="3750933"/>
                <a:ext cx="3981074" cy="10888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0" name="직선 연결선 169"/>
              <p:cNvCxnSpPr/>
              <p:nvPr/>
            </p:nvCxnSpPr>
            <p:spPr>
              <a:xfrm flipV="1">
                <a:off x="515820" y="3770768"/>
                <a:ext cx="3981074" cy="10690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직선 연결선 167"/>
            <p:cNvCxnSpPr/>
            <p:nvPr/>
          </p:nvCxnSpPr>
          <p:spPr>
            <a:xfrm>
              <a:off x="505811" y="3758759"/>
              <a:ext cx="3957331" cy="10599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2278049" y="3811788"/>
            <a:ext cx="143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150" dirty="0" smtClean="0"/>
              <a:t>믿을 수 있는</a:t>
            </a:r>
            <a:endParaRPr lang="en-US" altLang="ko-KR" sz="1050" spc="-150" dirty="0" smtClean="0"/>
          </a:p>
          <a:p>
            <a:r>
              <a:rPr lang="ko-KR" altLang="en-US" sz="1050" spc="-150" dirty="0" smtClean="0"/>
              <a:t>현대오토벨에서</a:t>
            </a:r>
            <a:endParaRPr lang="en-US" altLang="ko-KR" sz="1050" spc="-150" dirty="0" smtClean="0"/>
          </a:p>
          <a:p>
            <a:r>
              <a:rPr lang="ko-KR" altLang="en-US" sz="1200" b="1" spc="-150" dirty="0" smtClean="0"/>
              <a:t>내차사기</a:t>
            </a:r>
            <a:endParaRPr lang="en-US" altLang="ko-KR" sz="1200" b="1" spc="-150" dirty="0" smtClean="0"/>
          </a:p>
          <a:p>
            <a:endParaRPr lang="en-US" altLang="ko-KR" sz="1050" spc="-150" dirty="0"/>
          </a:p>
          <a:p>
            <a:pPr algn="r"/>
            <a:r>
              <a:rPr lang="ko-KR" altLang="en-US" sz="1000" u="sng" spc="-150" dirty="0" smtClean="0"/>
              <a:t>바로가기</a:t>
            </a:r>
            <a:endParaRPr lang="ko-KR" altLang="en-US" sz="1000" u="sng" spc="-150" dirty="0"/>
          </a:p>
        </p:txBody>
      </p:sp>
      <p:sp>
        <p:nvSpPr>
          <p:cNvPr id="173" name="TextBox 172"/>
          <p:cNvSpPr txBox="1"/>
          <p:nvPr/>
        </p:nvSpPr>
        <p:spPr>
          <a:xfrm>
            <a:off x="4140264" y="3807155"/>
            <a:ext cx="1365186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150" dirty="0" smtClean="0"/>
              <a:t>나에게 맞는 방법으로</a:t>
            </a:r>
            <a:endParaRPr lang="en-US" altLang="ko-KR" sz="1050" spc="-150" dirty="0" smtClean="0"/>
          </a:p>
          <a:p>
            <a:r>
              <a:rPr lang="ko-KR" altLang="en-US" sz="1050" spc="-150" dirty="0" smtClean="0"/>
              <a:t>편리하게</a:t>
            </a:r>
            <a:endParaRPr lang="en-US" altLang="ko-KR" sz="1050" spc="-150" dirty="0" smtClean="0"/>
          </a:p>
          <a:p>
            <a:r>
              <a:rPr lang="ko-KR" altLang="en-US" sz="1200" b="1" spc="-150" dirty="0" smtClean="0"/>
              <a:t>내차팔기</a:t>
            </a:r>
            <a:endParaRPr lang="en-US" altLang="ko-KR" sz="1200" b="1" spc="-150" dirty="0" smtClean="0"/>
          </a:p>
          <a:p>
            <a:endParaRPr lang="en-US" altLang="ko-KR" sz="1050" spc="-150" dirty="0"/>
          </a:p>
          <a:p>
            <a:pPr algn="r"/>
            <a:r>
              <a:rPr lang="ko-KR" altLang="en-US" sz="1000" u="sng" spc="-150" dirty="0" smtClean="0"/>
              <a:t>바로가기</a:t>
            </a:r>
            <a:endParaRPr lang="ko-KR" altLang="en-US" sz="1000" u="sng" spc="-15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34122" y="3807155"/>
            <a:ext cx="1384010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150" dirty="0" smtClean="0"/>
              <a:t>내 차 상태에 맞는</a:t>
            </a:r>
            <a:endParaRPr lang="en-US" altLang="ko-KR" sz="1050" spc="-150" dirty="0" smtClean="0"/>
          </a:p>
          <a:p>
            <a:r>
              <a:rPr lang="ko-KR" altLang="en-US" sz="1050" spc="-150" dirty="0" smtClean="0"/>
              <a:t>시세 리포트 제공</a:t>
            </a:r>
            <a:endParaRPr lang="en-US" altLang="ko-KR" sz="1050" spc="-150" dirty="0" smtClean="0"/>
          </a:p>
          <a:p>
            <a:r>
              <a:rPr lang="ko-KR" altLang="en-US" sz="1200" b="1" spc="-150" dirty="0" smtClean="0"/>
              <a:t>시세조회</a:t>
            </a:r>
            <a:endParaRPr lang="en-US" altLang="ko-KR" sz="1200" b="1" spc="-150" dirty="0" smtClean="0"/>
          </a:p>
          <a:p>
            <a:endParaRPr lang="en-US" altLang="ko-KR" sz="1050" spc="-150" dirty="0"/>
          </a:p>
          <a:p>
            <a:pPr algn="r"/>
            <a:r>
              <a:rPr lang="ko-KR" altLang="en-US" sz="1000" u="sng" spc="-150" dirty="0" smtClean="0"/>
              <a:t>바로가기</a:t>
            </a:r>
            <a:endParaRPr lang="ko-KR" altLang="en-US" sz="1000" u="sng" spc="-150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6563"/>
              </p:ext>
            </p:extLst>
          </p:nvPr>
        </p:nvGraphicFramePr>
        <p:xfrm>
          <a:off x="9545776" y="1094899"/>
          <a:ext cx="2227381" cy="212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회원가입 완료 후</a:t>
                      </a:r>
                      <a:r>
                        <a:rPr lang="en-US" altLang="ko-KR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승인 대기</a:t>
                      </a:r>
                      <a:endParaRPr lang="ko-KR" altLang="en-US" sz="900" spc="-1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550" y="87844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0.3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550" y="1247775"/>
            <a:ext cx="236795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</a:t>
            </a:r>
            <a:endParaRPr lang="ko-KR" altLang="en-US" sz="1200" spc="-1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7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로그인 프로세스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630309" y="4652187"/>
            <a:ext cx="4025461" cy="577081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50" b="1" spc="-150" dirty="0" smtClean="0">
                <a:solidFill>
                  <a:schemeClr val="bg1"/>
                </a:solidFill>
              </a:rPr>
              <a:t>아래 내용 수급 예정</a:t>
            </a:r>
            <a:endParaRPr lang="en-US" altLang="ko-KR" sz="1050" b="1" spc="-15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spc="-150" dirty="0" smtClean="0">
                <a:solidFill>
                  <a:schemeClr val="bg1"/>
                </a:solidFill>
              </a:rPr>
              <a:t>비밀번호 교체 권유와 시기 결정 필요</a:t>
            </a:r>
            <a:endParaRPr lang="en-US" altLang="ko-KR" sz="1050" b="1" spc="-15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spc="-150" dirty="0" smtClean="0">
                <a:solidFill>
                  <a:schemeClr val="bg1"/>
                </a:solidFill>
              </a:rPr>
              <a:t>휴면계정 사용 여부 결정 필요 </a:t>
            </a:r>
            <a:r>
              <a:rPr lang="en-US" altLang="ko-KR" sz="1050" b="1" spc="-150" dirty="0" smtClean="0">
                <a:solidFill>
                  <a:schemeClr val="bg1"/>
                </a:solidFill>
              </a:rPr>
              <a:t>(</a:t>
            </a:r>
            <a:r>
              <a:rPr lang="ko-KR" altLang="en-US" sz="1050" b="1" spc="-150" dirty="0" smtClean="0">
                <a:solidFill>
                  <a:schemeClr val="bg1"/>
                </a:solidFill>
              </a:rPr>
              <a:t>휴면 기간</a:t>
            </a:r>
            <a:r>
              <a:rPr lang="en-US" altLang="ko-KR" sz="1050" b="1" spc="-150" dirty="0" smtClean="0">
                <a:solidFill>
                  <a:schemeClr val="bg1"/>
                </a:solidFill>
              </a:rPr>
              <a:t>, </a:t>
            </a:r>
            <a:r>
              <a:rPr lang="ko-KR" altLang="en-US" sz="1050" b="1" spc="-150" dirty="0" smtClean="0">
                <a:solidFill>
                  <a:schemeClr val="bg1"/>
                </a:solidFill>
              </a:rPr>
              <a:t>휴면 계정 전환</a:t>
            </a:r>
            <a:r>
              <a:rPr lang="en-US" altLang="ko-KR" sz="1050" b="1" spc="-150" dirty="0" smtClean="0">
                <a:solidFill>
                  <a:schemeClr val="bg1"/>
                </a:solidFill>
              </a:rPr>
              <a:t>, </a:t>
            </a:r>
            <a:r>
              <a:rPr lang="ko-KR" altLang="en-US" sz="1050" b="1" spc="-150" dirty="0" smtClean="0">
                <a:solidFill>
                  <a:schemeClr val="bg1"/>
                </a:solidFill>
              </a:rPr>
              <a:t>해지시 처리 등</a:t>
            </a:r>
            <a:r>
              <a:rPr lang="en-US" altLang="ko-KR" sz="1050" b="1" spc="-150" dirty="0" smtClean="0">
                <a:solidFill>
                  <a:schemeClr val="bg1"/>
                </a:solidFill>
              </a:rPr>
              <a:t>)</a:t>
            </a:r>
            <a:endParaRPr lang="ko-KR" altLang="en-US" sz="1050" b="1" spc="-150" dirty="0">
              <a:solidFill>
                <a:schemeClr val="bg1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796214" y="1717945"/>
            <a:ext cx="10441303" cy="3711404"/>
            <a:chOff x="796214" y="1717945"/>
            <a:chExt cx="10441303" cy="3711404"/>
          </a:xfrm>
        </p:grpSpPr>
        <p:cxnSp>
          <p:nvCxnSpPr>
            <p:cNvPr id="28" name="직선 화살표 연결선 27"/>
            <p:cNvCxnSpPr>
              <a:stCxn id="79" idx="3"/>
              <a:endCxn id="37" idx="1"/>
            </p:cNvCxnSpPr>
            <p:nvPr/>
          </p:nvCxnSpPr>
          <p:spPr>
            <a:xfrm flipV="1">
              <a:off x="2538092" y="2601701"/>
              <a:ext cx="634529" cy="72756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5418925" y="2589912"/>
              <a:ext cx="37432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 bwMode="auto">
            <a:xfrm>
              <a:off x="4482821" y="3165976"/>
              <a:ext cx="936104" cy="3600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비밀번호 찾기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482821" y="2421994"/>
              <a:ext cx="936104" cy="3600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아이디 찾기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5807941" y="2421994"/>
              <a:ext cx="1080120" cy="3600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본인인증</a:t>
              </a:r>
              <a:r>
                <a: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/</a:t>
              </a:r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이메일인증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184239" y="4150719"/>
              <a:ext cx="93610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latin typeface="+mj-ea"/>
                  <a:ea typeface="+mj-ea"/>
                </a:rPr>
                <a:t>로그인 성공</a:t>
              </a:r>
              <a:endParaRPr lang="ko-KR" altLang="en-US" sz="900" spc="-150" dirty="0">
                <a:latin typeface="+mj-ea"/>
                <a:ea typeface="+mj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3172621" y="2421681"/>
              <a:ext cx="93610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latin typeface="+mj-ea"/>
                  <a:ea typeface="+mj-ea"/>
                </a:rPr>
                <a:t>로그인 실패</a:t>
              </a:r>
              <a:endParaRPr lang="ko-KR" altLang="en-US" sz="900" spc="-150" dirty="0">
                <a:latin typeface="+mj-ea"/>
                <a:ea typeface="+mj-ea"/>
              </a:endParaRPr>
            </a:p>
          </p:txBody>
        </p:sp>
        <p:cxnSp>
          <p:nvCxnSpPr>
            <p:cNvPr id="38" name="직선 화살표 연결선 37"/>
            <p:cNvCxnSpPr>
              <a:stCxn id="79" idx="3"/>
              <a:endCxn id="36" idx="1"/>
            </p:cNvCxnSpPr>
            <p:nvPr/>
          </p:nvCxnSpPr>
          <p:spPr>
            <a:xfrm>
              <a:off x="2538092" y="3329267"/>
              <a:ext cx="646147" cy="100147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7" idx="3"/>
              <a:endCxn id="31" idx="1"/>
            </p:cNvCxnSpPr>
            <p:nvPr/>
          </p:nvCxnSpPr>
          <p:spPr>
            <a:xfrm>
              <a:off x="4108725" y="2601701"/>
              <a:ext cx="374096" cy="31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7" idx="3"/>
              <a:endCxn id="30" idx="1"/>
            </p:cNvCxnSpPr>
            <p:nvPr/>
          </p:nvCxnSpPr>
          <p:spPr>
            <a:xfrm>
              <a:off x="4108725" y="2601701"/>
              <a:ext cx="374096" cy="74429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 bwMode="auto">
            <a:xfrm>
              <a:off x="7248101" y="2412577"/>
              <a:ext cx="1080120" cy="36004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아이디 </a:t>
              </a:r>
              <a:endParaRPr lang="en-US" altLang="ko-KR" sz="900" spc="-15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마스킹 처리해 전달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6888061" y="2586351"/>
              <a:ext cx="37432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5418925" y="3333894"/>
              <a:ext cx="37432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 bwMode="auto">
            <a:xfrm>
              <a:off x="5807941" y="3165976"/>
              <a:ext cx="1080120" cy="3600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>
                  <a:solidFill>
                    <a:schemeClr val="bg1"/>
                  </a:solidFill>
                  <a:latin typeface="+mj-ea"/>
                </a:rPr>
                <a:t>본인인증</a:t>
              </a:r>
              <a:r>
                <a:rPr lang="en-US" altLang="ko-KR" sz="900" spc="-150" dirty="0">
                  <a:solidFill>
                    <a:schemeClr val="bg1"/>
                  </a:solidFill>
                  <a:latin typeface="+mj-ea"/>
                </a:rPr>
                <a:t>/</a:t>
              </a:r>
              <a:r>
                <a:rPr lang="ko-KR" altLang="en-US" sz="900" spc="-150" dirty="0">
                  <a:solidFill>
                    <a:schemeClr val="bg1"/>
                  </a:solidFill>
                  <a:latin typeface="+mj-ea"/>
                </a:rPr>
                <a:t>이메일인증</a:t>
              </a: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248101" y="3156559"/>
              <a:ext cx="1080120" cy="3600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이메일로</a:t>
              </a:r>
              <a:endParaRPr lang="en-US" altLang="ko-KR" sz="900" spc="-150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임시 비밀번호 발송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>
              <a:off x="6888061" y="3330333"/>
              <a:ext cx="37432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8321193" y="3330333"/>
              <a:ext cx="37432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 bwMode="auto">
            <a:xfrm>
              <a:off x="10157397" y="3150313"/>
              <a:ext cx="1080120" cy="3600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비밀번호 재설정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9805348" y="3341004"/>
              <a:ext cx="37432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 bwMode="auto">
            <a:xfrm>
              <a:off x="8717237" y="2406331"/>
              <a:ext cx="936104" cy="3600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비밀번호 찾기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8330962" y="2586351"/>
              <a:ext cx="37432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 bwMode="auto">
            <a:xfrm>
              <a:off x="4482821" y="1718068"/>
              <a:ext cx="936104" cy="3600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en-US" altLang="ko-KR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회 이상 실패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61" name="직선 화살표 연결선 60"/>
            <p:cNvCxnSpPr>
              <a:endCxn id="56" idx="1"/>
            </p:cNvCxnSpPr>
            <p:nvPr/>
          </p:nvCxnSpPr>
          <p:spPr>
            <a:xfrm flipV="1">
              <a:off x="4108725" y="1898088"/>
              <a:ext cx="374096" cy="70361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5418925" y="1885863"/>
              <a:ext cx="37432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 bwMode="auto">
            <a:xfrm>
              <a:off x="5807941" y="1717945"/>
              <a:ext cx="1080120" cy="360040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보안문자 입력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8705289" y="3140499"/>
              <a:ext cx="1080120" cy="36004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재로그인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796214" y="3149247"/>
              <a:ext cx="936104" cy="360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로그인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" name="꺾인 연결선 3"/>
            <p:cNvCxnSpPr>
              <a:stCxn id="63" idx="3"/>
              <a:endCxn id="67" idx="0"/>
            </p:cNvCxnSpPr>
            <p:nvPr/>
          </p:nvCxnSpPr>
          <p:spPr>
            <a:xfrm flipH="1">
              <a:off x="1264266" y="1897965"/>
              <a:ext cx="5623795" cy="1251282"/>
            </a:xfrm>
            <a:prstGeom prst="bentConnector4">
              <a:avLst>
                <a:gd name="adj1" fmla="val -4065"/>
                <a:gd name="adj2" fmla="val -41635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꺾인 연결선 6"/>
            <p:cNvCxnSpPr>
              <a:stCxn id="53" idx="3"/>
              <a:endCxn id="67" idx="0"/>
            </p:cNvCxnSpPr>
            <p:nvPr/>
          </p:nvCxnSpPr>
          <p:spPr>
            <a:xfrm flipH="1">
              <a:off x="1264266" y="2586351"/>
              <a:ext cx="8389075" cy="562896"/>
            </a:xfrm>
            <a:prstGeom prst="bentConnector4">
              <a:avLst>
                <a:gd name="adj1" fmla="val -2725"/>
                <a:gd name="adj2" fmla="val -21741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51" idx="3"/>
              <a:endCxn id="67" idx="0"/>
            </p:cNvCxnSpPr>
            <p:nvPr/>
          </p:nvCxnSpPr>
          <p:spPr>
            <a:xfrm flipH="1" flipV="1">
              <a:off x="1264266" y="3149247"/>
              <a:ext cx="9973251" cy="181086"/>
            </a:xfrm>
            <a:prstGeom prst="bentConnector4">
              <a:avLst>
                <a:gd name="adj1" fmla="val -2292"/>
                <a:gd name="adj2" fmla="val 1087966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 bwMode="auto">
            <a:xfrm>
              <a:off x="1927485" y="3149247"/>
              <a:ext cx="610607" cy="360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smtClean="0">
                  <a:solidFill>
                    <a:schemeClr val="bg1"/>
                  </a:solidFill>
                  <a:latin typeface="+mj-ea"/>
                  <a:ea typeface="+mj-ea"/>
                </a:rPr>
                <a:t>회원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2245774" y="5067685"/>
              <a:ext cx="610607" cy="3600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비회원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86" name="직선 화살표 연결선 85"/>
            <p:cNvCxnSpPr>
              <a:stCxn id="67" idx="3"/>
              <a:endCxn id="79" idx="1"/>
            </p:cNvCxnSpPr>
            <p:nvPr/>
          </p:nvCxnSpPr>
          <p:spPr>
            <a:xfrm>
              <a:off x="1732318" y="3329267"/>
              <a:ext cx="19516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꺾인 연결선 89"/>
            <p:cNvCxnSpPr>
              <a:stCxn id="67" idx="3"/>
              <a:endCxn id="80" idx="1"/>
            </p:cNvCxnSpPr>
            <p:nvPr/>
          </p:nvCxnSpPr>
          <p:spPr>
            <a:xfrm>
              <a:off x="1732318" y="3329267"/>
              <a:ext cx="513456" cy="1918438"/>
            </a:xfrm>
            <a:prstGeom prst="bentConnector3">
              <a:avLst>
                <a:gd name="adj1" fmla="val 1099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 bwMode="auto">
            <a:xfrm>
              <a:off x="3172621" y="5069309"/>
              <a:ext cx="936104" cy="3600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본인인증</a:t>
              </a:r>
              <a:endParaRPr lang="ko-KR" altLang="en-US" sz="900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94" name="직선 화살표 연결선 93"/>
            <p:cNvCxnSpPr>
              <a:stCxn id="80" idx="3"/>
              <a:endCxn id="93" idx="1"/>
            </p:cNvCxnSpPr>
            <p:nvPr/>
          </p:nvCxnSpPr>
          <p:spPr>
            <a:xfrm>
              <a:off x="2856381" y="5247705"/>
              <a:ext cx="316240" cy="16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 bwMode="auto">
            <a:xfrm>
              <a:off x="4424965" y="5067685"/>
              <a:ext cx="936104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36000" rIns="0" bIns="36000" rtlCol="0" anchor="ctr">
              <a:noAutofit/>
            </a:bodyPr>
            <a:lstStyle/>
            <a:p>
              <a:pPr algn="ctr"/>
              <a:r>
                <a:rPr lang="ko-KR" altLang="en-US" sz="900" spc="-150" dirty="0" smtClean="0">
                  <a:latin typeface="+mj-ea"/>
                  <a:ea typeface="+mj-ea"/>
                </a:rPr>
                <a:t>로그인 성공</a:t>
              </a:r>
              <a:endParaRPr lang="ko-KR" altLang="en-US" sz="900" spc="-150" dirty="0">
                <a:latin typeface="+mj-ea"/>
                <a:ea typeface="+mj-ea"/>
              </a:endParaRPr>
            </a:p>
          </p:txBody>
        </p:sp>
        <p:cxnSp>
          <p:nvCxnSpPr>
            <p:cNvPr id="98" name="직선 화살표 연결선 97"/>
            <p:cNvCxnSpPr/>
            <p:nvPr/>
          </p:nvCxnSpPr>
          <p:spPr>
            <a:xfrm>
              <a:off x="4090271" y="5247705"/>
              <a:ext cx="316240" cy="162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5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회원 로그인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딜러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회원탭</a:t>
            </a:r>
            <a:endParaRPr lang="ko-KR" altLang="en-US" dirty="0"/>
          </a:p>
        </p:txBody>
      </p:sp>
      <p:sp>
        <p:nvSpPr>
          <p:cNvPr id="287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88" name="텍스트 개체 틀 7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1" name="텍스트 개체 틀 25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292" name="텍스트 개체 틀 26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</p:spPr>
        <p:txBody>
          <a:bodyPr/>
          <a:lstStyle/>
          <a:p>
            <a:r>
              <a:rPr lang="en-US" altLang="ko-KR" dirty="0"/>
              <a:t>2019.08.05</a:t>
            </a:r>
            <a:endParaRPr lang="ko-KR" altLang="en-US" dirty="0"/>
          </a:p>
        </p:txBody>
      </p:sp>
      <p:sp>
        <p:nvSpPr>
          <p:cNvPr id="289" name="직사각형 288"/>
          <p:cNvSpPr/>
          <p:nvPr/>
        </p:nvSpPr>
        <p:spPr>
          <a:xfrm>
            <a:off x="427894" y="1036728"/>
            <a:ext cx="9020905" cy="324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460310" y="1449869"/>
            <a:ext cx="8950035" cy="51046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424876" y="6154769"/>
            <a:ext cx="9020905" cy="324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푸터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503115" y="1867916"/>
            <a:ext cx="4655067" cy="3896675"/>
            <a:chOff x="2503115" y="1867916"/>
            <a:chExt cx="4655067" cy="3896675"/>
          </a:xfrm>
        </p:grpSpPr>
        <p:sp>
          <p:nvSpPr>
            <p:cNvPr id="299" name="직사각형 298"/>
            <p:cNvSpPr/>
            <p:nvPr/>
          </p:nvSpPr>
          <p:spPr>
            <a:xfrm>
              <a:off x="3398711" y="3481122"/>
              <a:ext cx="2826090" cy="418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아이디</a:t>
              </a:r>
              <a:endPara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3398711" y="4001540"/>
              <a:ext cx="2826090" cy="418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pc="-15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비밀번호</a:t>
              </a:r>
              <a:endParaRPr lang="en-US" altLang="ko-KR" sz="1000" spc="-15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3123" y="5510675"/>
              <a:ext cx="24320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pc="-150" dirty="0" smtClean="0"/>
                <a:t>회원가입    </a:t>
              </a:r>
              <a:r>
                <a:rPr lang="en-US" altLang="ko-KR" sz="1050" spc="-150" dirty="0" smtClean="0"/>
                <a:t>|     </a:t>
              </a:r>
              <a:r>
                <a:rPr lang="ko-KR" altLang="en-US" sz="1050" spc="-150" dirty="0" smtClean="0"/>
                <a:t>아이디찾기    </a:t>
              </a:r>
              <a:r>
                <a:rPr lang="en-US" altLang="ko-KR" sz="1050" spc="-150" dirty="0" smtClean="0"/>
                <a:t>|    </a:t>
              </a:r>
              <a:r>
                <a:rPr lang="ko-KR" altLang="en-US" sz="1050" spc="-150" dirty="0" smtClean="0"/>
                <a:t>비밀번호찾기</a:t>
              </a:r>
              <a:endParaRPr lang="ko-KR" altLang="en-US" sz="1050" spc="-150" dirty="0"/>
            </a:p>
          </p:txBody>
        </p:sp>
        <p:sp>
          <p:nvSpPr>
            <p:cNvPr id="301" name="Button"/>
            <p:cNvSpPr/>
            <p:nvPr/>
          </p:nvSpPr>
          <p:spPr>
            <a:xfrm>
              <a:off x="4179451" y="4838127"/>
              <a:ext cx="1246916" cy="394335"/>
            </a:xfrm>
            <a:prstGeom prst="roundRect">
              <a:avLst>
                <a:gd name="adj" fmla="val 11182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91440" rIns="128016" bIns="9144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로그인</a:t>
              </a:r>
              <a:endPara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503115" y="2625138"/>
              <a:ext cx="4655067" cy="654061"/>
              <a:chOff x="2493878" y="1902792"/>
              <a:chExt cx="4655067" cy="654061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733964" y="1904635"/>
                <a:ext cx="2068946" cy="5172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>
                <a:off x="4802910" y="1902792"/>
                <a:ext cx="2068946" cy="5172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491108" y="1986044"/>
                <a:ext cx="4539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spc="-150" dirty="0" smtClean="0">
                    <a:solidFill>
                      <a:schemeClr val="bg1"/>
                    </a:solidFill>
                  </a:rPr>
                  <a:t>회원</a:t>
                </a:r>
                <a:endParaRPr lang="en-US" altLang="ko-KR" sz="1200" spc="-15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5560054" y="1987111"/>
                <a:ext cx="5886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spc="-150" dirty="0" smtClean="0"/>
                  <a:t>비회원</a:t>
                </a:r>
                <a:endParaRPr lang="ko-KR" altLang="en-US" sz="1200" spc="-150" dirty="0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2493878" y="2345158"/>
                <a:ext cx="4655067" cy="211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4" name="TextBox 303"/>
            <p:cNvSpPr txBox="1"/>
            <p:nvPr/>
          </p:nvSpPr>
          <p:spPr>
            <a:xfrm>
              <a:off x="3164056" y="1867916"/>
              <a:ext cx="3277706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로그인</a:t>
              </a:r>
              <a:endPara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</p:grpSp>
      <p:grpSp>
        <p:nvGrpSpPr>
          <p:cNvPr id="307" name="Message Dialog" descr="&lt;SmartSettings&gt;&lt;SmartResize enabled=&quot;True&quot; minWidth=&quot;100&quot; minHeight=&quot;4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941305" y="3334198"/>
            <a:ext cx="2443794" cy="1094927"/>
            <a:chOff x="600076" y="3516030"/>
            <a:chExt cx="4872718" cy="1071712"/>
          </a:xfrm>
        </p:grpSpPr>
        <p:sp>
          <p:nvSpPr>
            <p:cNvPr id="308" name="Window Frame"/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9" name="Body" descr="&lt;SmartSettings&gt;&lt;SmartResize anchorLeft=&quot;Absolute&quot; anchorTop=&quot;Absolute&quot; anchorRight=&quot;Absolute&quot; anchorBottom=&quot;Relativ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1044805" y="3715771"/>
              <a:ext cx="4139719" cy="371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400"/>
                </a:spcAft>
              </a:pPr>
              <a:r>
                <a:rPr lang="ko-KR" altLang="en-US" sz="900" spc="-150" dirty="0"/>
                <a:t>회원 아이디 또는 비밀번호가 일치하지 않습니다</a:t>
              </a:r>
              <a:r>
                <a:rPr lang="en-US" altLang="ko-KR" sz="900" spc="-150" dirty="0"/>
                <a:t>.</a:t>
              </a:r>
              <a:br>
                <a:rPr lang="en-US" altLang="ko-KR" sz="900" spc="-150" dirty="0"/>
              </a:br>
              <a:r>
                <a:rPr lang="en-US" altLang="ko-KR" sz="900" spc="-150" dirty="0"/>
                <a:t>(5</a:t>
              </a:r>
              <a:r>
                <a:rPr lang="ko-KR" altLang="en-US" sz="900" spc="-150" dirty="0"/>
                <a:t>회 이상 오류시 본인확인 후 로그인 가능합니다</a:t>
              </a:r>
              <a:r>
                <a:rPr lang="en-US" altLang="ko-KR" sz="900" spc="-150" dirty="0"/>
                <a:t>.) </a:t>
              </a:r>
            </a:p>
          </p:txBody>
        </p:sp>
        <p:sp>
          <p:nvSpPr>
            <p:cNvPr id="310" name="Button" descr="&lt;SmartSettings&gt;&lt;SmartResize anchorLeft=&quot;None&quot; anchorTop=&quot;Non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2473682" y="4223048"/>
              <a:ext cx="1281964" cy="22375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29408"/>
              </p:ext>
            </p:extLst>
          </p:nvPr>
        </p:nvGraphicFramePr>
        <p:xfrm>
          <a:off x="9545776" y="1094899"/>
          <a:ext cx="2227381" cy="18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로그인 기능정의와 정보 확정 후</a:t>
                      </a:r>
                      <a:r>
                        <a:rPr lang="en-US" altLang="ko-KR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각 기능 설명 추가 예정</a:t>
                      </a:r>
                      <a:endParaRPr lang="ko-KR" altLang="en-US" sz="900" spc="-1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4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/>
              <a:t>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비회원 로그인 화면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비회원탭</a:t>
            </a:r>
            <a:endParaRPr lang="ko-KR" altLang="en-US" dirty="0"/>
          </a:p>
        </p:txBody>
      </p:sp>
      <p:sp>
        <p:nvSpPr>
          <p:cNvPr id="287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8056333" y="559939"/>
            <a:ext cx="1480391" cy="1825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88" name="텍스트 개체 틀 7"/>
          <p:cNvSpPr>
            <a:spLocks noGrp="1"/>
          </p:cNvSpPr>
          <p:nvPr>
            <p:ph type="body" sz="quarter" idx="19"/>
          </p:nvPr>
        </p:nvSpPr>
        <p:spPr>
          <a:xfrm>
            <a:off x="8056333" y="736154"/>
            <a:ext cx="1480391" cy="1825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1" name="텍스트 개체 틀 25"/>
          <p:cNvSpPr>
            <a:spLocks noGrp="1"/>
          </p:cNvSpPr>
          <p:nvPr>
            <p:ph type="body" sz="quarter" idx="20"/>
          </p:nvPr>
        </p:nvSpPr>
        <p:spPr>
          <a:xfrm>
            <a:off x="10304234" y="559939"/>
            <a:ext cx="1459871" cy="182531"/>
          </a:xfrm>
        </p:spPr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292" name="텍스트 개체 틀 26"/>
          <p:cNvSpPr>
            <a:spLocks noGrp="1"/>
          </p:cNvSpPr>
          <p:nvPr>
            <p:ph type="body" sz="quarter" idx="21"/>
          </p:nvPr>
        </p:nvSpPr>
        <p:spPr>
          <a:xfrm>
            <a:off x="10304234" y="736154"/>
            <a:ext cx="1459871" cy="182531"/>
          </a:xfrm>
        </p:spPr>
        <p:txBody>
          <a:bodyPr/>
          <a:lstStyle/>
          <a:p>
            <a:r>
              <a:rPr lang="en-US" altLang="ko-KR" dirty="0" smtClean="0"/>
              <a:t>2019.08.05</a:t>
            </a:r>
            <a:endParaRPr lang="ko-KR" altLang="en-US" dirty="0"/>
          </a:p>
        </p:txBody>
      </p:sp>
      <p:sp>
        <p:nvSpPr>
          <p:cNvPr id="289" name="직사각형 288"/>
          <p:cNvSpPr/>
          <p:nvPr/>
        </p:nvSpPr>
        <p:spPr>
          <a:xfrm>
            <a:off x="427894" y="1036728"/>
            <a:ext cx="9020905" cy="324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GNB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460310" y="1449869"/>
            <a:ext cx="8950035" cy="51046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424876" y="6154769"/>
            <a:ext cx="9020905" cy="324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푸터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693123" y="5510675"/>
            <a:ext cx="2432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50" dirty="0" smtClean="0"/>
              <a:t>회원가입    </a:t>
            </a:r>
            <a:r>
              <a:rPr lang="en-US" altLang="ko-KR" sz="1050" spc="-150" dirty="0" smtClean="0"/>
              <a:t>|     </a:t>
            </a:r>
            <a:r>
              <a:rPr lang="ko-KR" altLang="en-US" sz="1050" spc="-150" dirty="0" smtClean="0"/>
              <a:t>아이디찾기    </a:t>
            </a:r>
            <a:r>
              <a:rPr lang="en-US" altLang="ko-KR" sz="1050" spc="-150" dirty="0" smtClean="0"/>
              <a:t>|    </a:t>
            </a:r>
            <a:r>
              <a:rPr lang="ko-KR" altLang="en-US" sz="1050" spc="-150" dirty="0" smtClean="0"/>
              <a:t>비밀번호찾기</a:t>
            </a:r>
            <a:endParaRPr lang="ko-KR" altLang="en-US" sz="1050" spc="-150" dirty="0"/>
          </a:p>
        </p:txBody>
      </p:sp>
      <p:sp>
        <p:nvSpPr>
          <p:cNvPr id="301" name="Button"/>
          <p:cNvSpPr/>
          <p:nvPr/>
        </p:nvSpPr>
        <p:spPr>
          <a:xfrm>
            <a:off x="3504745" y="4365674"/>
            <a:ext cx="1246916" cy="394335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휴대폰 인증</a:t>
            </a:r>
            <a:endParaRPr lang="en-US" sz="9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503115" y="2625138"/>
            <a:ext cx="4655067" cy="654061"/>
            <a:chOff x="2493878" y="1902792"/>
            <a:chExt cx="4655067" cy="654061"/>
          </a:xfrm>
        </p:grpSpPr>
        <p:sp>
          <p:nvSpPr>
            <p:cNvPr id="14" name="직사각형 13"/>
            <p:cNvSpPr/>
            <p:nvPr/>
          </p:nvSpPr>
          <p:spPr>
            <a:xfrm>
              <a:off x="2733964" y="1904635"/>
              <a:ext cx="2068946" cy="5172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4802910" y="1902792"/>
              <a:ext cx="2068946" cy="5172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91108" y="1986044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-150" dirty="0" smtClean="0"/>
                <a:t>회원</a:t>
              </a:r>
              <a:endParaRPr lang="en-US" altLang="ko-KR" sz="1200" spc="-150" dirty="0" smtClean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560054" y="1987111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-150" dirty="0" smtClean="0"/>
                <a:t>비회원</a:t>
              </a:r>
              <a:endParaRPr lang="ko-KR" altLang="en-US" sz="1200" spc="-150" dirty="0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2493878" y="2345158"/>
              <a:ext cx="4655067" cy="2116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4" name="TextBox 303"/>
          <p:cNvSpPr txBox="1"/>
          <p:nvPr/>
        </p:nvSpPr>
        <p:spPr>
          <a:xfrm>
            <a:off x="3164056" y="1867916"/>
            <a:ext cx="327770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로그인</a:t>
            </a:r>
            <a:endParaRPr lang="ko-KR" altLang="en-US" sz="1050" spc="-15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7627" y="3657392"/>
            <a:ext cx="20890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pc="-150" dirty="0" smtClean="0"/>
              <a:t>비회원으로 </a:t>
            </a:r>
            <a:r>
              <a:rPr lang="ko-KR" altLang="en-US" sz="1050" u="sng" spc="-150" dirty="0" smtClean="0"/>
              <a:t>내차팔기</a:t>
            </a:r>
            <a:r>
              <a:rPr lang="ko-KR" altLang="en-US" sz="1050" spc="-150" dirty="0" smtClean="0"/>
              <a:t>를 신청하셨다면</a:t>
            </a:r>
            <a:r>
              <a:rPr lang="en-US" altLang="ko-KR" sz="1050" spc="-150" dirty="0" smtClean="0"/>
              <a:t>,</a:t>
            </a:r>
          </a:p>
          <a:p>
            <a:r>
              <a:rPr lang="ko-KR" altLang="en-US" sz="1050" spc="-150" dirty="0" smtClean="0"/>
              <a:t>본인인증 후</a:t>
            </a:r>
            <a:r>
              <a:rPr lang="en-US" altLang="ko-KR" sz="1050" spc="-150" dirty="0" smtClean="0"/>
              <a:t>, </a:t>
            </a:r>
            <a:r>
              <a:rPr lang="ko-KR" altLang="en-US" sz="1050" spc="-150" dirty="0" smtClean="0"/>
              <a:t>이용 조회가 가능합니다</a:t>
            </a:r>
            <a:r>
              <a:rPr lang="en-US" altLang="ko-KR" sz="1050" spc="-150" dirty="0" smtClean="0"/>
              <a:t>.</a:t>
            </a:r>
            <a:endParaRPr lang="ko-KR" altLang="en-US" sz="1050" spc="-150" dirty="0"/>
          </a:p>
        </p:txBody>
      </p:sp>
      <p:sp>
        <p:nvSpPr>
          <p:cNvPr id="29" name="Button"/>
          <p:cNvSpPr/>
          <p:nvPr/>
        </p:nvSpPr>
        <p:spPr>
          <a:xfrm>
            <a:off x="4878282" y="4364275"/>
            <a:ext cx="1563479" cy="394335"/>
          </a:xfrm>
          <a:prstGeom prst="roundRect">
            <a:avLst>
              <a:gd name="adj" fmla="val 1118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아이핀 </a:t>
            </a:r>
            <a:r>
              <a:rPr lang="en-US" altLang="ko-KR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(i – Pin)</a:t>
            </a:r>
            <a:r>
              <a:rPr lang="ko-KR" altLang="en-US" sz="1200" b="1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인증</a:t>
            </a:r>
            <a:endParaRPr lang="en-US" sz="9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39922"/>
              </p:ext>
            </p:extLst>
          </p:nvPr>
        </p:nvGraphicFramePr>
        <p:xfrm>
          <a:off x="9545776" y="1094899"/>
          <a:ext cx="2227381" cy="18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92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1951889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pc="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800" b="0" spc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로그인 기능정의와 정보 확정 후</a:t>
                      </a:r>
                      <a:r>
                        <a:rPr lang="en-US" altLang="ko-KR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각 기능 설명 추가 예정</a:t>
                      </a:r>
                      <a:endParaRPr lang="ko-KR" altLang="en-US" sz="900" spc="-1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500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175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44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0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메뉴구조도 </a:t>
            </a:r>
            <a:r>
              <a:rPr lang="en-US" altLang="ko-KR" dirty="0" smtClean="0"/>
              <a:t>(IA)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B26F080-780F-44EE-BFEE-574BD3FCC1AB}"/>
              </a:ext>
            </a:extLst>
          </p:cNvPr>
          <p:cNvGrpSpPr/>
          <p:nvPr/>
        </p:nvGrpSpPr>
        <p:grpSpPr>
          <a:xfrm>
            <a:off x="521725" y="751024"/>
            <a:ext cx="669838" cy="321054"/>
            <a:chOff x="521725" y="751024"/>
            <a:chExt cx="669838" cy="321054"/>
          </a:xfrm>
        </p:grpSpPr>
        <p:pic>
          <p:nvPicPr>
            <p:cNvPr id="65" name="Picture 4" descr="desktop, device icon">
              <a:extLst>
                <a:ext uri="{FF2B5EF4-FFF2-40B4-BE49-F238E27FC236}">
                  <a16:creationId xmlns="" xmlns:a16="http://schemas.microsoft.com/office/drawing/2014/main" id="{0AE2EFF2-F702-42C3-A186-4BE950D17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725" y="751024"/>
              <a:ext cx="321054" cy="32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5D9E5C43-3012-422E-8C5C-DF515BE2E020}"/>
                </a:ext>
              </a:extLst>
            </p:cNvPr>
            <p:cNvSpPr txBox="1"/>
            <p:nvPr/>
          </p:nvSpPr>
          <p:spPr>
            <a:xfrm>
              <a:off x="814537" y="773052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PC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F60C0022-7280-49ED-ADFF-CFB726F7E8D6}"/>
              </a:ext>
            </a:extLst>
          </p:cNvPr>
          <p:cNvCxnSpPr/>
          <p:nvPr/>
        </p:nvCxnSpPr>
        <p:spPr>
          <a:xfrm>
            <a:off x="428572" y="4498460"/>
            <a:ext cx="1134541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81CE1F17-A709-4ED2-B85B-DF2804F3C357}"/>
              </a:ext>
            </a:extLst>
          </p:cNvPr>
          <p:cNvGrpSpPr/>
          <p:nvPr/>
        </p:nvGrpSpPr>
        <p:grpSpPr>
          <a:xfrm>
            <a:off x="591044" y="4827127"/>
            <a:ext cx="916311" cy="296352"/>
            <a:chOff x="591044" y="2518330"/>
            <a:chExt cx="916311" cy="296352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4CF90AA4-36E1-47EE-B99B-08A635B62B55}"/>
                </a:ext>
              </a:extLst>
            </p:cNvPr>
            <p:cNvSpPr txBox="1"/>
            <p:nvPr/>
          </p:nvSpPr>
          <p:spPr>
            <a:xfrm>
              <a:off x="814537" y="2528007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Mobile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64" name="Picture 6" descr="device, mobile icon">
              <a:extLst>
                <a:ext uri="{FF2B5EF4-FFF2-40B4-BE49-F238E27FC236}">
                  <a16:creationId xmlns="" xmlns:a16="http://schemas.microsoft.com/office/drawing/2014/main" id="{18A087DD-4E51-430D-AF06-DB83776CE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044" y="2518330"/>
              <a:ext cx="182416" cy="29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8AD30AB-4FE5-4201-B610-282F4A8E59ED}"/>
              </a:ext>
            </a:extLst>
          </p:cNvPr>
          <p:cNvSpPr txBox="1"/>
          <p:nvPr/>
        </p:nvSpPr>
        <p:spPr>
          <a:xfrm>
            <a:off x="347665" y="6410559"/>
            <a:ext cx="5665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※ 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메뉴구조도는 화면의 프로세스는 포함되지 않으며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주요 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Hierarchy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구조화 한 것임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해당 메뉴구조도를 통해 전체 본 수를 파악할 수 없음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. </a:t>
            </a: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64206C97-924D-4344-A3EC-1C14DA134538}"/>
              </a:ext>
            </a:extLst>
          </p:cNvPr>
          <p:cNvSpPr txBox="1"/>
          <p:nvPr/>
        </p:nvSpPr>
        <p:spPr>
          <a:xfrm rot="21027280">
            <a:off x="2942040" y="5121015"/>
            <a:ext cx="178050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rgbClr val="0070C0"/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TBD</a:t>
            </a:r>
            <a:endParaRPr lang="en-US" altLang="ko-KR" sz="1200" spc="-15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780261" y="836890"/>
            <a:ext cx="9597196" cy="3498944"/>
            <a:chOff x="2018800" y="916954"/>
            <a:chExt cx="9597196" cy="3498944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52B986E8-1A81-45A5-A0B4-38945F9003E7}"/>
                </a:ext>
              </a:extLst>
            </p:cNvPr>
            <p:cNvSpPr/>
            <p:nvPr/>
          </p:nvSpPr>
          <p:spPr>
            <a:xfrm>
              <a:off x="5679699" y="945710"/>
              <a:ext cx="739329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Main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13" name="꺾인 연결선 53">
              <a:extLst>
                <a:ext uri="{FF2B5EF4-FFF2-40B4-BE49-F238E27FC236}">
                  <a16:creationId xmlns="" xmlns:a16="http://schemas.microsoft.com/office/drawing/2014/main" id="{AD1F97FC-46F2-4C94-A1AB-EFAAC257EB8E}"/>
                </a:ext>
              </a:extLst>
            </p:cNvPr>
            <p:cNvCxnSpPr>
              <a:stCxn id="11" idx="2"/>
              <a:endCxn id="26" idx="0"/>
            </p:cNvCxnSpPr>
            <p:nvPr/>
          </p:nvCxnSpPr>
          <p:spPr>
            <a:xfrm rot="5400000">
              <a:off x="4582261" y="15111"/>
              <a:ext cx="317599" cy="26166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54">
              <a:extLst>
                <a:ext uri="{FF2B5EF4-FFF2-40B4-BE49-F238E27FC236}">
                  <a16:creationId xmlns="" xmlns:a16="http://schemas.microsoft.com/office/drawing/2014/main" id="{4135F289-DBA4-49F2-834E-88BAEF129DCA}"/>
                </a:ext>
              </a:extLst>
            </p:cNvPr>
            <p:cNvCxnSpPr>
              <a:stCxn id="11" idx="2"/>
              <a:endCxn id="16" idx="0"/>
            </p:cNvCxnSpPr>
            <p:nvPr/>
          </p:nvCxnSpPr>
          <p:spPr>
            <a:xfrm rot="5400000">
              <a:off x="4098930" y="-468220"/>
              <a:ext cx="317599" cy="35832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55">
              <a:extLst>
                <a:ext uri="{FF2B5EF4-FFF2-40B4-BE49-F238E27FC236}">
                  <a16:creationId xmlns="" xmlns:a16="http://schemas.microsoft.com/office/drawing/2014/main" id="{91EDEB0D-B365-4239-9D52-E8D4B613918A}"/>
                </a:ext>
              </a:extLst>
            </p:cNvPr>
            <p:cNvCxnSpPr>
              <a:stCxn id="11" idx="2"/>
              <a:endCxn id="21" idx="0"/>
            </p:cNvCxnSpPr>
            <p:nvPr/>
          </p:nvCxnSpPr>
          <p:spPr>
            <a:xfrm rot="5400000">
              <a:off x="5055556" y="488406"/>
              <a:ext cx="317599" cy="16700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4848683-99CE-46DF-A161-A25EA33F11A8}"/>
                </a:ext>
              </a:extLst>
            </p:cNvPr>
            <p:cNvSpPr/>
            <p:nvPr/>
          </p:nvSpPr>
          <p:spPr>
            <a:xfrm>
              <a:off x="2018800" y="1482215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내차사기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275936E1-06E7-407A-99D4-8BB3753664DE}"/>
                </a:ext>
              </a:extLst>
            </p:cNvPr>
            <p:cNvSpPr/>
            <p:nvPr/>
          </p:nvSpPr>
          <p:spPr>
            <a:xfrm>
              <a:off x="4881653" y="1482214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홈서비스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738C2BCD-CDD9-4321-A23E-AE9E06E6A989}"/>
                </a:ext>
              </a:extLst>
            </p:cNvPr>
            <p:cNvSpPr/>
            <p:nvPr/>
          </p:nvSpPr>
          <p:spPr>
            <a:xfrm>
              <a:off x="3932051" y="1482215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시세조회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22" name="꺾인 연결선 65">
              <a:extLst>
                <a:ext uri="{FF2B5EF4-FFF2-40B4-BE49-F238E27FC236}">
                  <a16:creationId xmlns="" xmlns:a16="http://schemas.microsoft.com/office/drawing/2014/main" id="{6B2B7E45-EC40-4A08-A90C-CE70E438C9FC}"/>
                </a:ext>
              </a:extLst>
            </p:cNvPr>
            <p:cNvCxnSpPr>
              <a:stCxn id="11" idx="2"/>
              <a:endCxn id="17" idx="0"/>
            </p:cNvCxnSpPr>
            <p:nvPr/>
          </p:nvCxnSpPr>
          <p:spPr>
            <a:xfrm rot="5400000">
              <a:off x="5530357" y="963207"/>
              <a:ext cx="317598" cy="7204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8CE12777-FAD3-4213-A486-F07B2793735A}"/>
                </a:ext>
              </a:extLst>
            </p:cNvPr>
            <p:cNvSpPr/>
            <p:nvPr/>
          </p:nvSpPr>
          <p:spPr>
            <a:xfrm>
              <a:off x="2985461" y="1482215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내차팔기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4B90066C-7C0A-4FD9-BF27-CA52094418A2}"/>
                </a:ext>
              </a:extLst>
            </p:cNvPr>
            <p:cNvSpPr/>
            <p:nvPr/>
          </p:nvSpPr>
          <p:spPr>
            <a:xfrm>
              <a:off x="2985461" y="1770349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방문평가 판매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B3A2B702-95FB-4620-A350-7CE23502FB6C}"/>
                </a:ext>
              </a:extLst>
            </p:cNvPr>
            <p:cNvSpPr/>
            <p:nvPr/>
          </p:nvSpPr>
          <p:spPr>
            <a:xfrm>
              <a:off x="2985461" y="2042170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셀프등록 판매</a:t>
              </a:r>
              <a:endParaRPr lang="ko-KR" altLang="en-US" sz="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926BC26E-F326-472E-81BB-2A0AA547C706}"/>
                </a:ext>
              </a:extLst>
            </p:cNvPr>
            <p:cNvSpPr/>
            <p:nvPr/>
          </p:nvSpPr>
          <p:spPr>
            <a:xfrm>
              <a:off x="7295741" y="989080"/>
              <a:ext cx="555468" cy="164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spc="-1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로그인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07C96793-0200-493E-A930-1A8EDA889003}"/>
                </a:ext>
              </a:extLst>
            </p:cNvPr>
            <p:cNvSpPr/>
            <p:nvPr/>
          </p:nvSpPr>
          <p:spPr>
            <a:xfrm>
              <a:off x="7851209" y="989080"/>
              <a:ext cx="555468" cy="164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spc="-15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회원가입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928B1498-247F-4037-AF1A-D1C51EA557E1}"/>
                </a:ext>
              </a:extLst>
            </p:cNvPr>
            <p:cNvGrpSpPr/>
            <p:nvPr/>
          </p:nvGrpSpPr>
          <p:grpSpPr>
            <a:xfrm>
              <a:off x="7770636" y="1770817"/>
              <a:ext cx="958775" cy="1142237"/>
              <a:chOff x="5892868" y="1336245"/>
              <a:chExt cx="958775" cy="114223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0C9C157B-0A4D-4760-AD3A-921AFD8C89D2}"/>
                  </a:ext>
                </a:extLst>
              </p:cNvPr>
              <p:cNvSpPr/>
              <p:nvPr/>
            </p:nvSpPr>
            <p:spPr>
              <a:xfrm>
                <a:off x="5921950" y="1336245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개인용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805380B1-947D-408C-93CB-77003800154D}"/>
                  </a:ext>
                </a:extLst>
              </p:cNvPr>
              <p:cNvSpPr txBox="1"/>
              <p:nvPr/>
            </p:nvSpPr>
            <p:spPr>
              <a:xfrm>
                <a:off x="5892868" y="1555152"/>
                <a:ext cx="9587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  <a:sym typeface="Wingdings" panose="05000000000000000000" pitchFamily="2" charset="2"/>
                  </a:rPr>
                  <a:t>내차사기조회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  <a:sym typeface="Wingdings" panose="05000000000000000000" pitchFamily="2" charset="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내차팔기조회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결제관리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금융 서비스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포인트관리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회원정보관리</a:t>
                </a:r>
                <a:endParaRPr lang="en-US" altLang="ko-KR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D171B5AB-3844-4E4A-A24B-21C3508B6EE9}"/>
                </a:ext>
              </a:extLst>
            </p:cNvPr>
            <p:cNvGrpSpPr/>
            <p:nvPr/>
          </p:nvGrpSpPr>
          <p:grpSpPr>
            <a:xfrm>
              <a:off x="7770635" y="2886854"/>
              <a:ext cx="1241047" cy="1428466"/>
              <a:chOff x="5887722" y="2338351"/>
              <a:chExt cx="1241047" cy="142846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AF31A823-E12C-4F92-968B-CD88241FB39F}"/>
                  </a:ext>
                </a:extLst>
              </p:cNvPr>
              <p:cNvSpPr/>
              <p:nvPr/>
            </p:nvSpPr>
            <p:spPr>
              <a:xfrm>
                <a:off x="5916805" y="2338351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딜러용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5EF73E93-707D-4960-B59D-E5290578B838}"/>
                  </a:ext>
                </a:extLst>
              </p:cNvPr>
              <p:cNvSpPr txBox="1"/>
              <p:nvPr/>
            </p:nvSpPr>
            <p:spPr>
              <a:xfrm>
                <a:off x="5887722" y="2566488"/>
                <a:ext cx="12410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차량등록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판매챠랑관리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광고효과분석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결제관리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회원정보관리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시세제공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매입가 계산</a:t>
                </a:r>
                <a:endParaRPr lang="en-US" altLang="ko-KR" sz="9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오토옥션 마이페이지</a:t>
                </a:r>
                <a:endParaRPr lang="en-US" altLang="ko-KR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5D5423BB-0459-4260-B0AA-AE00BA969244}"/>
                </a:ext>
              </a:extLst>
            </p:cNvPr>
            <p:cNvSpPr/>
            <p:nvPr/>
          </p:nvSpPr>
          <p:spPr>
            <a:xfrm>
              <a:off x="7802730" y="1482214"/>
              <a:ext cx="894588" cy="218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마이페이지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75" name="꺾인 연결선 66">
              <a:extLst>
                <a:ext uri="{FF2B5EF4-FFF2-40B4-BE49-F238E27FC236}">
                  <a16:creationId xmlns="" xmlns:a16="http://schemas.microsoft.com/office/drawing/2014/main" id="{01AA288F-779F-47DD-9521-AEBD7E791147}"/>
                </a:ext>
              </a:extLst>
            </p:cNvPr>
            <p:cNvCxnSpPr>
              <a:stCxn id="11" idx="2"/>
              <a:endCxn id="97" idx="0"/>
            </p:cNvCxnSpPr>
            <p:nvPr/>
          </p:nvCxnSpPr>
          <p:spPr>
            <a:xfrm rot="16200000" flipH="1">
              <a:off x="6014533" y="1199447"/>
              <a:ext cx="311942" cy="2422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4B90066C-7C0A-4FD9-BF27-CA52094418A2}"/>
                </a:ext>
              </a:extLst>
            </p:cNvPr>
            <p:cNvSpPr/>
            <p:nvPr/>
          </p:nvSpPr>
          <p:spPr>
            <a:xfrm>
              <a:off x="2018800" y="1769030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기획</a:t>
              </a:r>
              <a:r>
                <a:rPr lang="en-US" altLang="ko-KR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/</a:t>
              </a:r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특가전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4B90066C-7C0A-4FD9-BF27-CA52094418A2}"/>
                </a:ext>
              </a:extLst>
            </p:cNvPr>
            <p:cNvSpPr/>
            <p:nvPr/>
          </p:nvSpPr>
          <p:spPr>
            <a:xfrm>
              <a:off x="2021086" y="2033211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낙찰차량전용몰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B90066C-7C0A-4FD9-BF27-CA52094418A2}"/>
                </a:ext>
              </a:extLst>
            </p:cNvPr>
            <p:cNvSpPr/>
            <p:nvPr/>
          </p:nvSpPr>
          <p:spPr>
            <a:xfrm>
              <a:off x="2018800" y="2312813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프리미엄몰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B90066C-7C0A-4FD9-BF27-CA52094418A2}"/>
                </a:ext>
              </a:extLst>
            </p:cNvPr>
            <p:cNvSpPr/>
            <p:nvPr/>
          </p:nvSpPr>
          <p:spPr>
            <a:xfrm>
              <a:off x="2018800" y="2597606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스마트매칭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4B90066C-7C0A-4FD9-BF27-CA52094418A2}"/>
                </a:ext>
              </a:extLst>
            </p:cNvPr>
            <p:cNvSpPr/>
            <p:nvPr/>
          </p:nvSpPr>
          <p:spPr>
            <a:xfrm>
              <a:off x="2018800" y="2871392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관심차량 비교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B3A2B702-95FB-4620-A350-7CE23502FB6C}"/>
                </a:ext>
              </a:extLst>
            </p:cNvPr>
            <p:cNvSpPr/>
            <p:nvPr/>
          </p:nvSpPr>
          <p:spPr>
            <a:xfrm>
              <a:off x="2985461" y="2328811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무평가 판매</a:t>
              </a:r>
              <a:endParaRPr lang="ko-KR" altLang="en-US" sz="7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0683979" y="2857399"/>
              <a:ext cx="932017" cy="1558499"/>
              <a:chOff x="10693552" y="2742775"/>
              <a:chExt cx="932017" cy="155849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695437" y="2965997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제휴문의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695437" y="3192446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개인정보처리방침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695437" y="3423798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이용</a:t>
                </a:r>
                <a:r>
                  <a:rPr lang="en-US" altLang="ko-KR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/</a:t>
                </a:r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환불약관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695437" y="3655150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온라인이용약관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703729" y="3886502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개인정보이용내역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695699" y="4134715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영상정보처리방침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C1EA4CD9-4798-4BFC-BA58-8D15BD1EC77B}"/>
                  </a:ext>
                </a:extLst>
              </p:cNvPr>
              <p:cNvSpPr/>
              <p:nvPr/>
            </p:nvSpPr>
            <p:spPr>
              <a:xfrm>
                <a:off x="10693552" y="2742775"/>
                <a:ext cx="921840" cy="1665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9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회사소개</a:t>
                </a:r>
                <a:endParaRPr lang="ko-KR" altLang="en-US" sz="9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5638496" y="916954"/>
              <a:ext cx="2811692" cy="27965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32606" y="938052"/>
              <a:ext cx="1208985" cy="2308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smtClean="0">
                  <a:solidFill>
                    <a:schemeClr val="bg1"/>
                  </a:solidFill>
                </a:rPr>
                <a:t>본 문서의 화면설계 범위</a:t>
              </a:r>
              <a:endParaRPr lang="ko-KR" altLang="en-US" sz="900" b="1" spc="-150">
                <a:solidFill>
                  <a:schemeClr val="bg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275936E1-06E7-407A-99D4-8BB3753664DE}"/>
                </a:ext>
              </a:extLst>
            </p:cNvPr>
            <p:cNvSpPr/>
            <p:nvPr/>
          </p:nvSpPr>
          <p:spPr>
            <a:xfrm>
              <a:off x="8756927" y="1478718"/>
              <a:ext cx="894588" cy="218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매매가이드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F1B8E8D3-2656-4310-9FA8-715EC987E95C}"/>
                </a:ext>
              </a:extLst>
            </p:cNvPr>
            <p:cNvSpPr/>
            <p:nvPr/>
          </p:nvSpPr>
          <p:spPr>
            <a:xfrm>
              <a:off x="8756927" y="1766852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구매가이드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480DF1B8-9F5F-4E16-A109-02AE3F401ABF}"/>
                </a:ext>
              </a:extLst>
            </p:cNvPr>
            <p:cNvSpPr/>
            <p:nvPr/>
          </p:nvSpPr>
          <p:spPr>
            <a:xfrm>
              <a:off x="8756927" y="2036806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판매가이드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FFBB1C2C-6BEC-4A55-A9A7-5E76D845F9AC}"/>
                </a:ext>
              </a:extLst>
            </p:cNvPr>
            <p:cNvSpPr/>
            <p:nvPr/>
          </p:nvSpPr>
          <p:spPr>
            <a:xfrm>
              <a:off x="8753048" y="2306675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이용권 안내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275936E1-06E7-407A-99D4-8BB3753664DE}"/>
                </a:ext>
              </a:extLst>
            </p:cNvPr>
            <p:cNvSpPr/>
            <p:nvPr/>
          </p:nvSpPr>
          <p:spPr>
            <a:xfrm>
              <a:off x="5844350" y="1476558"/>
              <a:ext cx="894588" cy="218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오토옥션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275936E1-06E7-407A-99D4-8BB3753664DE}"/>
                </a:ext>
              </a:extLst>
            </p:cNvPr>
            <p:cNvSpPr/>
            <p:nvPr/>
          </p:nvSpPr>
          <p:spPr>
            <a:xfrm>
              <a:off x="9708749" y="1476558"/>
              <a:ext cx="894588" cy="2189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이벤트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F1B8E8D3-2656-4310-9FA8-715EC987E95C}"/>
                </a:ext>
              </a:extLst>
            </p:cNvPr>
            <p:cNvSpPr/>
            <p:nvPr/>
          </p:nvSpPr>
          <p:spPr>
            <a:xfrm>
              <a:off x="9719135" y="1751714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진행중 이벤트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480DF1B8-9F5F-4E16-A109-02AE3F401ABF}"/>
                </a:ext>
              </a:extLst>
            </p:cNvPr>
            <p:cNvSpPr/>
            <p:nvPr/>
          </p:nvSpPr>
          <p:spPr>
            <a:xfrm>
              <a:off x="9719135" y="2021798"/>
              <a:ext cx="894588" cy="21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포인트제휴몰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10702694" y="1476558"/>
              <a:ext cx="894588" cy="1065502"/>
              <a:chOff x="4086737" y="2940398"/>
              <a:chExt cx="894588" cy="1065502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8CE12777-FAD3-4213-A486-F07B2793735A}"/>
                  </a:ext>
                </a:extLst>
              </p:cNvPr>
              <p:cNvSpPr/>
              <p:nvPr/>
            </p:nvSpPr>
            <p:spPr>
              <a:xfrm>
                <a:off x="4086737" y="2940398"/>
                <a:ext cx="894588" cy="2189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고객센터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="" xmlns:a16="http://schemas.microsoft.com/office/drawing/2014/main" id="{4B90066C-7C0A-4FD9-BF27-CA52094418A2}"/>
                  </a:ext>
                </a:extLst>
              </p:cNvPr>
              <p:cNvSpPr/>
              <p:nvPr/>
            </p:nvSpPr>
            <p:spPr>
              <a:xfrm>
                <a:off x="4086737" y="3228532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공지사항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="" xmlns:a16="http://schemas.microsoft.com/office/drawing/2014/main" id="{B3A2B702-95FB-4620-A350-7CE23502FB6C}"/>
                  </a:ext>
                </a:extLst>
              </p:cNvPr>
              <p:cNvSpPr/>
              <p:nvPr/>
            </p:nvSpPr>
            <p:spPr>
              <a:xfrm>
                <a:off x="4086737" y="3500353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1:1 </a:t>
                </a:r>
                <a:r>
                  <a:rPr lang="ko-KR" altLang="en-US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cs typeface="Malgun Gothic Semilight" panose="020B0502040204020203" pitchFamily="50" charset="-127"/>
                  </a:rPr>
                  <a:t>상담</a:t>
                </a:r>
                <a:endParaRPr lang="ko-KR" altLang="en-US" sz="7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="" xmlns:a16="http://schemas.microsoft.com/office/drawing/2014/main" id="{B3A2B702-95FB-4620-A350-7CE23502FB6C}"/>
                  </a:ext>
                </a:extLst>
              </p:cNvPr>
              <p:cNvSpPr/>
              <p:nvPr/>
            </p:nvSpPr>
            <p:spPr>
              <a:xfrm>
                <a:off x="4086737" y="3786994"/>
                <a:ext cx="894588" cy="2189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Malgun Gothic Semilight" panose="020B0502040204020203" pitchFamily="50" charset="-127"/>
                  </a:rPr>
                  <a:t>FAQ</a:t>
                </a:r>
                <a:endParaRPr lang="ko-KR" altLang="en-US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endParaRP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="" xmlns:a16="http://schemas.microsoft.com/office/drawing/2014/main" id="{275936E1-06E7-407A-99D4-8BB3753664DE}"/>
                </a:ext>
              </a:extLst>
            </p:cNvPr>
            <p:cNvSpPr/>
            <p:nvPr/>
          </p:nvSpPr>
          <p:spPr>
            <a:xfrm>
              <a:off x="6831061" y="1476558"/>
              <a:ext cx="894588" cy="2189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cs typeface="Malgun Gothic Semilight" panose="020B0502040204020203" pitchFamily="50" charset="-127"/>
                </a:rPr>
                <a:t>프라이싱 시스템</a:t>
              </a:r>
              <a:endParaRPr lang="ko-KR" altLang="en-US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cxnSp>
          <p:nvCxnSpPr>
            <p:cNvPr id="108" name="꺾인 연결선 66">
              <a:extLst>
                <a:ext uri="{FF2B5EF4-FFF2-40B4-BE49-F238E27FC236}">
                  <a16:creationId xmlns="" xmlns:a16="http://schemas.microsoft.com/office/drawing/2014/main" id="{01AA288F-779F-47DD-9521-AEBD7E791147}"/>
                </a:ext>
              </a:extLst>
            </p:cNvPr>
            <p:cNvCxnSpPr>
              <a:stCxn id="11" idx="2"/>
              <a:endCxn id="107" idx="0"/>
            </p:cNvCxnSpPr>
            <p:nvPr/>
          </p:nvCxnSpPr>
          <p:spPr>
            <a:xfrm rot="16200000" flipH="1">
              <a:off x="6507888" y="706091"/>
              <a:ext cx="311942" cy="122899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꺾인 연결선 66">
              <a:extLst>
                <a:ext uri="{FF2B5EF4-FFF2-40B4-BE49-F238E27FC236}">
                  <a16:creationId xmlns="" xmlns:a16="http://schemas.microsoft.com/office/drawing/2014/main" id="{01AA288F-779F-47DD-9521-AEBD7E791147}"/>
                </a:ext>
              </a:extLst>
            </p:cNvPr>
            <p:cNvCxnSpPr>
              <a:stCxn id="11" idx="2"/>
              <a:endCxn id="74" idx="0"/>
            </p:cNvCxnSpPr>
            <p:nvPr/>
          </p:nvCxnSpPr>
          <p:spPr>
            <a:xfrm rot="16200000" flipH="1">
              <a:off x="6990895" y="223085"/>
              <a:ext cx="317598" cy="22006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66">
              <a:extLst>
                <a:ext uri="{FF2B5EF4-FFF2-40B4-BE49-F238E27FC236}">
                  <a16:creationId xmlns="" xmlns:a16="http://schemas.microsoft.com/office/drawing/2014/main" id="{01AA288F-779F-47DD-9521-AEBD7E791147}"/>
                </a:ext>
              </a:extLst>
            </p:cNvPr>
            <p:cNvCxnSpPr>
              <a:stCxn id="11" idx="2"/>
              <a:endCxn id="93" idx="0"/>
            </p:cNvCxnSpPr>
            <p:nvPr/>
          </p:nvCxnSpPr>
          <p:spPr>
            <a:xfrm rot="16200000" flipH="1">
              <a:off x="7469741" y="-255762"/>
              <a:ext cx="314102" cy="315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66">
              <a:extLst>
                <a:ext uri="{FF2B5EF4-FFF2-40B4-BE49-F238E27FC236}">
                  <a16:creationId xmlns="" xmlns:a16="http://schemas.microsoft.com/office/drawing/2014/main" id="{01AA288F-779F-47DD-9521-AEBD7E791147}"/>
                </a:ext>
              </a:extLst>
            </p:cNvPr>
            <p:cNvCxnSpPr>
              <a:stCxn id="11" idx="2"/>
              <a:endCxn id="99" idx="0"/>
            </p:cNvCxnSpPr>
            <p:nvPr/>
          </p:nvCxnSpPr>
          <p:spPr>
            <a:xfrm rot="16200000" flipH="1">
              <a:off x="7946732" y="-732753"/>
              <a:ext cx="311942" cy="41066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꺾인 연결선 66">
              <a:extLst>
                <a:ext uri="{FF2B5EF4-FFF2-40B4-BE49-F238E27FC236}">
                  <a16:creationId xmlns="" xmlns:a16="http://schemas.microsoft.com/office/drawing/2014/main" id="{01AA288F-779F-47DD-9521-AEBD7E791147}"/>
                </a:ext>
              </a:extLst>
            </p:cNvPr>
            <p:cNvCxnSpPr>
              <a:stCxn id="11" idx="2"/>
              <a:endCxn id="103" idx="0"/>
            </p:cNvCxnSpPr>
            <p:nvPr/>
          </p:nvCxnSpPr>
          <p:spPr>
            <a:xfrm rot="16200000" flipH="1">
              <a:off x="8443705" y="-1229725"/>
              <a:ext cx="311942" cy="510062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772521" y="1712799"/>
              <a:ext cx="9941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pc="-150" dirty="0" smtClean="0">
                  <a:solidFill>
                    <a:srgbClr val="FF0000"/>
                  </a:solidFill>
                </a:rPr>
                <a:t>* </a:t>
              </a:r>
              <a:r>
                <a:rPr lang="ko-KR" altLang="en-US" sz="800" spc="-150" dirty="0" smtClean="0">
                  <a:solidFill>
                    <a:srgbClr val="FF0000"/>
                  </a:solidFill>
                </a:rPr>
                <a:t>딜러회원만 접근가능</a:t>
              </a:r>
              <a:endParaRPr lang="ko-KR" altLang="en-US" sz="800" spc="-1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550" y="87844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0.4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550" y="1247775"/>
            <a:ext cx="382348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아이디찾</a:t>
            </a:r>
            <a:r>
              <a:rPr lang="ko-KR" altLang="en-US" sz="6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</a:t>
            </a:r>
            <a:endParaRPr lang="ko-KR" altLang="en-US" sz="1200" spc="-1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0309" y="4652187"/>
            <a:ext cx="675185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50" b="1" spc="-150" smtClean="0">
                <a:solidFill>
                  <a:schemeClr val="bg1"/>
                </a:solidFill>
              </a:rPr>
              <a:t>작성 예정</a:t>
            </a:r>
            <a:endParaRPr lang="ko-KR" altLang="en-US" sz="105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550" y="87844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0.5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550" y="1247775"/>
            <a:ext cx="4551246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비밀번호찾기</a:t>
            </a:r>
            <a:endParaRPr lang="ko-KR" altLang="en-US" sz="1200" spc="-1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0309" y="4652187"/>
            <a:ext cx="675185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ko-KR" altLang="en-US" sz="1050" b="1" spc="-150" smtClean="0">
                <a:solidFill>
                  <a:schemeClr val="bg1"/>
                </a:solidFill>
              </a:rPr>
              <a:t>작성 예정</a:t>
            </a:r>
            <a:endParaRPr lang="ko-KR" altLang="en-US" sz="105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해상도 분기 구간</a:t>
            </a:r>
            <a:endParaRPr lang="ko-KR" altLang="en-US" dirty="0"/>
          </a:p>
        </p:txBody>
      </p:sp>
      <p:grpSp>
        <p:nvGrpSpPr>
          <p:cNvPr id="3" name="Window" descr="&lt;SmartSettings&gt;&lt;SmartResize enabled=&quot;False&quot; minWidth=&quot;80&quot; minHeight=&quot;3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154704" y="1658083"/>
            <a:ext cx="4807211" cy="3162153"/>
            <a:chOff x="508002" y="1416844"/>
            <a:chExt cx="6696745" cy="4405077"/>
          </a:xfrm>
        </p:grpSpPr>
        <p:sp>
          <p:nvSpPr>
            <p:cNvPr id="4" name="Window Outer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08002" y="1416844"/>
              <a:ext cx="6696745" cy="4405077"/>
            </a:xfrm>
            <a:prstGeom prst="roundRect">
              <a:avLst>
                <a:gd name="adj" fmla="val 580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Window</a:t>
              </a:r>
              <a:endParaRPr lang="en-US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Window Inner"/>
            <p:cNvSpPr/>
            <p:nvPr>
              <p:custDataLst>
                <p:tags r:id="rId3"/>
              </p:custDataLst>
            </p:nvPr>
          </p:nvSpPr>
          <p:spPr>
            <a:xfrm>
              <a:off x="547401" y="1723061"/>
              <a:ext cx="6617944" cy="40563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" name="Window Buttons"/>
            <p:cNvGrpSpPr>
              <a:grpSpLocks noChangeAspect="1"/>
            </p:cNvGrpSpPr>
            <p:nvPr/>
          </p:nvGrpSpPr>
          <p:grpSpPr>
            <a:xfrm>
              <a:off x="6646215" y="1511488"/>
              <a:ext cx="478050" cy="126230"/>
              <a:chOff x="8389628" y="162397"/>
              <a:chExt cx="562429" cy="148505"/>
            </a:xfrm>
          </p:grpSpPr>
          <p:sp>
            <p:nvSpPr>
              <p:cNvPr id="7" name="Close Button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807315" y="165688"/>
                <a:ext cx="144742" cy="145213"/>
              </a:xfrm>
              <a:custGeom>
                <a:avLst/>
                <a:gdLst>
                  <a:gd name="T0" fmla="*/ 12 w 246"/>
                  <a:gd name="T1" fmla="*/ 15 h 241"/>
                  <a:gd name="T2" fmla="*/ 12 w 246"/>
                  <a:gd name="T3" fmla="*/ 56 h 241"/>
                  <a:gd name="T4" fmla="*/ 80 w 246"/>
                  <a:gd name="T5" fmla="*/ 122 h 241"/>
                  <a:gd name="T6" fmla="*/ 12 w 246"/>
                  <a:gd name="T7" fmla="*/ 188 h 241"/>
                  <a:gd name="T8" fmla="*/ 12 w 246"/>
                  <a:gd name="T9" fmla="*/ 229 h 241"/>
                  <a:gd name="T10" fmla="*/ 56 w 246"/>
                  <a:gd name="T11" fmla="*/ 229 h 241"/>
                  <a:gd name="T12" fmla="*/ 123 w 246"/>
                  <a:gd name="T13" fmla="*/ 165 h 241"/>
                  <a:gd name="T14" fmla="*/ 190 w 246"/>
                  <a:gd name="T15" fmla="*/ 229 h 241"/>
                  <a:gd name="T16" fmla="*/ 234 w 246"/>
                  <a:gd name="T17" fmla="*/ 229 h 241"/>
                  <a:gd name="T18" fmla="*/ 234 w 246"/>
                  <a:gd name="T19" fmla="*/ 188 h 241"/>
                  <a:gd name="T20" fmla="*/ 167 w 246"/>
                  <a:gd name="T21" fmla="*/ 122 h 241"/>
                  <a:gd name="T22" fmla="*/ 234 w 246"/>
                  <a:gd name="T23" fmla="*/ 56 h 241"/>
                  <a:gd name="T24" fmla="*/ 234 w 246"/>
                  <a:gd name="T25" fmla="*/ 15 h 241"/>
                  <a:gd name="T26" fmla="*/ 190 w 246"/>
                  <a:gd name="T27" fmla="*/ 15 h 241"/>
                  <a:gd name="T28" fmla="*/ 123 w 246"/>
                  <a:gd name="T29" fmla="*/ 79 h 241"/>
                  <a:gd name="T30" fmla="*/ 56 w 246"/>
                  <a:gd name="T31" fmla="*/ 15 h 241"/>
                  <a:gd name="T32" fmla="*/ 12 w 246"/>
                  <a:gd name="T33" fmla="*/ 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6" h="241">
                    <a:moveTo>
                      <a:pt x="12" y="15"/>
                    </a:moveTo>
                    <a:cubicBezTo>
                      <a:pt x="0" y="26"/>
                      <a:pt x="0" y="45"/>
                      <a:pt x="12" y="56"/>
                    </a:cubicBezTo>
                    <a:lnTo>
                      <a:pt x="80" y="122"/>
                    </a:lnTo>
                    <a:lnTo>
                      <a:pt x="12" y="188"/>
                    </a:lnTo>
                    <a:cubicBezTo>
                      <a:pt x="0" y="199"/>
                      <a:pt x="0" y="218"/>
                      <a:pt x="12" y="229"/>
                    </a:cubicBezTo>
                    <a:cubicBezTo>
                      <a:pt x="24" y="241"/>
                      <a:pt x="44" y="241"/>
                      <a:pt x="56" y="229"/>
                    </a:cubicBezTo>
                    <a:lnTo>
                      <a:pt x="123" y="165"/>
                    </a:lnTo>
                    <a:lnTo>
                      <a:pt x="190" y="229"/>
                    </a:lnTo>
                    <a:cubicBezTo>
                      <a:pt x="202" y="241"/>
                      <a:pt x="222" y="241"/>
                      <a:pt x="234" y="229"/>
                    </a:cubicBezTo>
                    <a:cubicBezTo>
                      <a:pt x="246" y="218"/>
                      <a:pt x="246" y="199"/>
                      <a:pt x="234" y="188"/>
                    </a:cubicBezTo>
                    <a:lnTo>
                      <a:pt x="167" y="122"/>
                    </a:lnTo>
                    <a:lnTo>
                      <a:pt x="234" y="56"/>
                    </a:lnTo>
                    <a:cubicBezTo>
                      <a:pt x="246" y="45"/>
                      <a:pt x="246" y="26"/>
                      <a:pt x="234" y="15"/>
                    </a:cubicBezTo>
                    <a:cubicBezTo>
                      <a:pt x="222" y="3"/>
                      <a:pt x="202" y="3"/>
                      <a:pt x="190" y="15"/>
                    </a:cubicBezTo>
                    <a:lnTo>
                      <a:pt x="123" y="79"/>
                    </a:lnTo>
                    <a:lnTo>
                      <a:pt x="56" y="15"/>
                    </a:lnTo>
                    <a:cubicBezTo>
                      <a:pt x="41" y="0"/>
                      <a:pt x="26" y="3"/>
                      <a:pt x="12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Maximize Button"/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594241" y="162397"/>
                <a:ext cx="147090" cy="148504"/>
              </a:xfrm>
              <a:custGeom>
                <a:avLst/>
                <a:gdLst>
                  <a:gd name="T0" fmla="*/ 154 w 250"/>
                  <a:gd name="T1" fmla="*/ 0 h 246"/>
                  <a:gd name="T2" fmla="*/ 86 w 250"/>
                  <a:gd name="T3" fmla="*/ 1 h 246"/>
                  <a:gd name="T4" fmla="*/ 57 w 250"/>
                  <a:gd name="T5" fmla="*/ 28 h 246"/>
                  <a:gd name="T6" fmla="*/ 57 w 250"/>
                  <a:gd name="T7" fmla="*/ 59 h 246"/>
                  <a:gd name="T8" fmla="*/ 28 w 250"/>
                  <a:gd name="T9" fmla="*/ 59 h 246"/>
                  <a:gd name="T10" fmla="*/ 0 w 250"/>
                  <a:gd name="T11" fmla="*/ 86 h 246"/>
                  <a:gd name="T12" fmla="*/ 0 w 250"/>
                  <a:gd name="T13" fmla="*/ 218 h 246"/>
                  <a:gd name="T14" fmla="*/ 28 w 250"/>
                  <a:gd name="T15" fmla="*/ 246 h 246"/>
                  <a:gd name="T16" fmla="*/ 165 w 250"/>
                  <a:gd name="T17" fmla="*/ 246 h 246"/>
                  <a:gd name="T18" fmla="*/ 193 w 250"/>
                  <a:gd name="T19" fmla="*/ 218 h 246"/>
                  <a:gd name="T20" fmla="*/ 193 w 250"/>
                  <a:gd name="T21" fmla="*/ 188 h 246"/>
                  <a:gd name="T22" fmla="*/ 222 w 250"/>
                  <a:gd name="T23" fmla="*/ 188 h 246"/>
                  <a:gd name="T24" fmla="*/ 250 w 250"/>
                  <a:gd name="T25" fmla="*/ 160 h 246"/>
                  <a:gd name="T26" fmla="*/ 250 w 250"/>
                  <a:gd name="T27" fmla="*/ 27 h 246"/>
                  <a:gd name="T28" fmla="*/ 222 w 250"/>
                  <a:gd name="T29" fmla="*/ 0 h 246"/>
                  <a:gd name="T30" fmla="*/ 154 w 250"/>
                  <a:gd name="T31" fmla="*/ 0 h 246"/>
                  <a:gd name="T32" fmla="*/ 109 w 250"/>
                  <a:gd name="T33" fmla="*/ 52 h 246"/>
                  <a:gd name="T34" fmla="*/ 198 w 250"/>
                  <a:gd name="T35" fmla="*/ 52 h 246"/>
                  <a:gd name="T36" fmla="*/ 198 w 250"/>
                  <a:gd name="T37" fmla="*/ 138 h 246"/>
                  <a:gd name="T38" fmla="*/ 193 w 250"/>
                  <a:gd name="T39" fmla="*/ 138 h 246"/>
                  <a:gd name="T40" fmla="*/ 193 w 250"/>
                  <a:gd name="T41" fmla="*/ 85 h 246"/>
                  <a:gd name="T42" fmla="*/ 165 w 250"/>
                  <a:gd name="T43" fmla="*/ 58 h 246"/>
                  <a:gd name="T44" fmla="*/ 109 w 250"/>
                  <a:gd name="T45" fmla="*/ 58 h 246"/>
                  <a:gd name="T46" fmla="*/ 109 w 250"/>
                  <a:gd name="T47" fmla="*/ 52 h 246"/>
                  <a:gd name="T48" fmla="*/ 53 w 250"/>
                  <a:gd name="T49" fmla="*/ 110 h 246"/>
                  <a:gd name="T50" fmla="*/ 141 w 250"/>
                  <a:gd name="T51" fmla="*/ 110 h 246"/>
                  <a:gd name="T52" fmla="*/ 141 w 250"/>
                  <a:gd name="T53" fmla="*/ 196 h 246"/>
                  <a:gd name="T54" fmla="*/ 53 w 250"/>
                  <a:gd name="T55" fmla="*/ 196 h 246"/>
                  <a:gd name="T56" fmla="*/ 53 w 250"/>
                  <a:gd name="T57" fmla="*/ 11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0" h="246">
                    <a:moveTo>
                      <a:pt x="154" y="0"/>
                    </a:moveTo>
                    <a:cubicBezTo>
                      <a:pt x="131" y="0"/>
                      <a:pt x="108" y="1"/>
                      <a:pt x="86" y="1"/>
                    </a:cubicBezTo>
                    <a:cubicBezTo>
                      <a:pt x="70" y="1"/>
                      <a:pt x="57" y="13"/>
                      <a:pt x="57" y="28"/>
                    </a:cubicBezTo>
                    <a:lnTo>
                      <a:pt x="57" y="59"/>
                    </a:lnTo>
                    <a:cubicBezTo>
                      <a:pt x="48" y="59"/>
                      <a:pt x="38" y="59"/>
                      <a:pt x="28" y="59"/>
                    </a:cubicBezTo>
                    <a:cubicBezTo>
                      <a:pt x="13" y="59"/>
                      <a:pt x="0" y="71"/>
                      <a:pt x="0" y="86"/>
                    </a:cubicBezTo>
                    <a:lnTo>
                      <a:pt x="0" y="218"/>
                    </a:lnTo>
                    <a:cubicBezTo>
                      <a:pt x="0" y="233"/>
                      <a:pt x="13" y="246"/>
                      <a:pt x="28" y="246"/>
                    </a:cubicBezTo>
                    <a:lnTo>
                      <a:pt x="165" y="246"/>
                    </a:lnTo>
                    <a:cubicBezTo>
                      <a:pt x="183" y="246"/>
                      <a:pt x="193" y="231"/>
                      <a:pt x="193" y="218"/>
                    </a:cubicBezTo>
                    <a:lnTo>
                      <a:pt x="193" y="188"/>
                    </a:lnTo>
                    <a:lnTo>
                      <a:pt x="222" y="188"/>
                    </a:lnTo>
                    <a:cubicBezTo>
                      <a:pt x="240" y="188"/>
                      <a:pt x="250" y="173"/>
                      <a:pt x="250" y="160"/>
                    </a:cubicBezTo>
                    <a:lnTo>
                      <a:pt x="250" y="27"/>
                    </a:lnTo>
                    <a:cubicBezTo>
                      <a:pt x="250" y="9"/>
                      <a:pt x="237" y="0"/>
                      <a:pt x="222" y="0"/>
                    </a:cubicBezTo>
                    <a:cubicBezTo>
                      <a:pt x="199" y="0"/>
                      <a:pt x="177" y="0"/>
                      <a:pt x="154" y="0"/>
                    </a:cubicBezTo>
                    <a:close/>
                    <a:moveTo>
                      <a:pt x="109" y="52"/>
                    </a:moveTo>
                    <a:lnTo>
                      <a:pt x="198" y="52"/>
                    </a:lnTo>
                    <a:lnTo>
                      <a:pt x="198" y="138"/>
                    </a:lnTo>
                    <a:lnTo>
                      <a:pt x="193" y="138"/>
                    </a:lnTo>
                    <a:lnTo>
                      <a:pt x="193" y="85"/>
                    </a:lnTo>
                    <a:cubicBezTo>
                      <a:pt x="193" y="67"/>
                      <a:pt x="180" y="58"/>
                      <a:pt x="165" y="58"/>
                    </a:cubicBezTo>
                    <a:cubicBezTo>
                      <a:pt x="146" y="58"/>
                      <a:pt x="128" y="58"/>
                      <a:pt x="109" y="58"/>
                    </a:cubicBezTo>
                    <a:lnTo>
                      <a:pt x="109" y="52"/>
                    </a:lnTo>
                    <a:close/>
                    <a:moveTo>
                      <a:pt x="53" y="110"/>
                    </a:moveTo>
                    <a:lnTo>
                      <a:pt x="141" y="110"/>
                    </a:lnTo>
                    <a:lnTo>
                      <a:pt x="141" y="196"/>
                    </a:lnTo>
                    <a:lnTo>
                      <a:pt x="53" y="196"/>
                    </a:lnTo>
                    <a:lnTo>
                      <a:pt x="53" y="11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" name="Minimize Button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8389628" y="275658"/>
                <a:ext cx="138635" cy="35244"/>
              </a:xfrm>
              <a:custGeom>
                <a:avLst/>
                <a:gdLst>
                  <a:gd name="T0" fmla="*/ 32 w 236"/>
                  <a:gd name="T1" fmla="*/ 0 h 59"/>
                  <a:gd name="T2" fmla="*/ 0 w 236"/>
                  <a:gd name="T3" fmla="*/ 30 h 59"/>
                  <a:gd name="T4" fmla="*/ 32 w 236"/>
                  <a:gd name="T5" fmla="*/ 59 h 59"/>
                  <a:gd name="T6" fmla="*/ 205 w 236"/>
                  <a:gd name="T7" fmla="*/ 59 h 59"/>
                  <a:gd name="T8" fmla="*/ 236 w 236"/>
                  <a:gd name="T9" fmla="*/ 30 h 59"/>
                  <a:gd name="T10" fmla="*/ 205 w 236"/>
                  <a:gd name="T11" fmla="*/ 0 h 59"/>
                  <a:gd name="T12" fmla="*/ 32 w 236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59">
                    <a:moveTo>
                      <a:pt x="32" y="0"/>
                    </a:moveTo>
                    <a:cubicBezTo>
                      <a:pt x="15" y="0"/>
                      <a:pt x="0" y="13"/>
                      <a:pt x="0" y="30"/>
                    </a:cubicBezTo>
                    <a:cubicBezTo>
                      <a:pt x="0" y="46"/>
                      <a:pt x="15" y="59"/>
                      <a:pt x="32" y="59"/>
                    </a:cubicBezTo>
                    <a:lnTo>
                      <a:pt x="205" y="59"/>
                    </a:lnTo>
                    <a:cubicBezTo>
                      <a:pt x="222" y="59"/>
                      <a:pt x="236" y="46"/>
                      <a:pt x="236" y="30"/>
                    </a:cubicBezTo>
                    <a:cubicBezTo>
                      <a:pt x="236" y="13"/>
                      <a:pt x="222" y="0"/>
                      <a:pt x="205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0" name="iPad"/>
          <p:cNvGrpSpPr>
            <a:grpSpLocks noChangeAspect="1"/>
          </p:cNvGrpSpPr>
          <p:nvPr/>
        </p:nvGrpSpPr>
        <p:grpSpPr>
          <a:xfrm>
            <a:off x="6162171" y="1649690"/>
            <a:ext cx="2448272" cy="3170547"/>
            <a:chOff x="4644008" y="366712"/>
            <a:chExt cx="4367724" cy="5656263"/>
          </a:xfrm>
        </p:grpSpPr>
        <p:sp>
          <p:nvSpPr>
            <p:cNvPr id="11" name="Case"/>
            <p:cNvSpPr>
              <a:spLocks/>
            </p:cNvSpPr>
            <p:nvPr/>
          </p:nvSpPr>
          <p:spPr bwMode="auto">
            <a:xfrm>
              <a:off x="4644008" y="366712"/>
              <a:ext cx="4367724" cy="5656263"/>
            </a:xfrm>
            <a:prstGeom prst="roundRect">
              <a:avLst>
                <a:gd name="adj" fmla="val 5018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Display"/>
            <p:cNvSpPr>
              <a:spLocks/>
            </p:cNvSpPr>
            <p:nvPr/>
          </p:nvSpPr>
          <p:spPr bwMode="auto">
            <a:xfrm>
              <a:off x="5073683" y="868363"/>
              <a:ext cx="3508375" cy="466883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Camera"/>
            <p:cNvSpPr>
              <a:spLocks noChangeAspect="1"/>
            </p:cNvSpPr>
            <p:nvPr/>
          </p:nvSpPr>
          <p:spPr bwMode="auto">
            <a:xfrm>
              <a:off x="6808070" y="593813"/>
              <a:ext cx="39600" cy="39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Button"/>
            <p:cNvSpPr>
              <a:spLocks/>
            </p:cNvSpPr>
            <p:nvPr/>
          </p:nvSpPr>
          <p:spPr bwMode="auto">
            <a:xfrm>
              <a:off x="6784670" y="5750837"/>
              <a:ext cx="86400" cy="86400"/>
            </a:xfrm>
            <a:prstGeom prst="roundRect">
              <a:avLst>
                <a:gd name="adj" fmla="val 25376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" name="iPhone"/>
          <p:cNvGrpSpPr>
            <a:grpSpLocks noChangeAspect="1"/>
          </p:cNvGrpSpPr>
          <p:nvPr/>
        </p:nvGrpSpPr>
        <p:grpSpPr>
          <a:xfrm>
            <a:off x="8841324" y="1664011"/>
            <a:ext cx="1606562" cy="3156225"/>
            <a:chOff x="508000" y="1397000"/>
            <a:chExt cx="2285999" cy="4491038"/>
          </a:xfrm>
        </p:grpSpPr>
        <p:sp>
          <p:nvSpPr>
            <p:cNvPr id="16" name="Case"/>
            <p:cNvSpPr>
              <a:spLocks/>
            </p:cNvSpPr>
            <p:nvPr/>
          </p:nvSpPr>
          <p:spPr bwMode="auto">
            <a:xfrm>
              <a:off x="508000" y="1397000"/>
              <a:ext cx="2285999" cy="4491038"/>
            </a:xfrm>
            <a:prstGeom prst="roundRect">
              <a:avLst>
                <a:gd name="adj" fmla="val 1314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Display"/>
            <p:cNvSpPr>
              <a:spLocks/>
            </p:cNvSpPr>
            <p:nvPr/>
          </p:nvSpPr>
          <p:spPr bwMode="auto">
            <a:xfrm>
              <a:off x="641349" y="2147888"/>
              <a:ext cx="2019300" cy="302418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Speaker"/>
            <p:cNvSpPr>
              <a:spLocks/>
            </p:cNvSpPr>
            <p:nvPr/>
          </p:nvSpPr>
          <p:spPr bwMode="auto">
            <a:xfrm>
              <a:off x="1433512" y="1738314"/>
              <a:ext cx="434975" cy="8413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9" name="Camera"/>
            <p:cNvGrpSpPr/>
            <p:nvPr/>
          </p:nvGrpSpPr>
          <p:grpSpPr>
            <a:xfrm>
              <a:off x="1175120" y="1735138"/>
              <a:ext cx="90490" cy="90490"/>
              <a:chOff x="1175120" y="1735138"/>
              <a:chExt cx="90490" cy="90490"/>
            </a:xfrm>
          </p:grpSpPr>
          <p:sp>
            <p:nvSpPr>
              <p:cNvPr id="23" name="Camera Outer"/>
              <p:cNvSpPr>
                <a:spLocks/>
              </p:cNvSpPr>
              <p:nvPr/>
            </p:nvSpPr>
            <p:spPr bwMode="auto">
              <a:xfrm>
                <a:off x="1175120" y="1735138"/>
                <a:ext cx="90490" cy="9049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Camera Inner"/>
              <p:cNvSpPr>
                <a:spLocks/>
              </p:cNvSpPr>
              <p:nvPr/>
            </p:nvSpPr>
            <p:spPr bwMode="auto">
              <a:xfrm>
                <a:off x="1205965" y="1765983"/>
                <a:ext cx="28800" cy="28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0" name="Button"/>
            <p:cNvGrpSpPr/>
            <p:nvPr/>
          </p:nvGrpSpPr>
          <p:grpSpPr>
            <a:xfrm>
              <a:off x="1447799" y="5332413"/>
              <a:ext cx="406400" cy="406400"/>
              <a:chOff x="1447799" y="5332413"/>
              <a:chExt cx="406400" cy="406400"/>
            </a:xfrm>
          </p:grpSpPr>
          <p:sp>
            <p:nvSpPr>
              <p:cNvPr id="21" name="Button Outer"/>
              <p:cNvSpPr>
                <a:spLocks/>
              </p:cNvSpPr>
              <p:nvPr/>
            </p:nvSpPr>
            <p:spPr bwMode="auto">
              <a:xfrm>
                <a:off x="1447799" y="5332413"/>
                <a:ext cx="406400" cy="406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Button Inner"/>
              <p:cNvSpPr>
                <a:spLocks/>
              </p:cNvSpPr>
              <p:nvPr/>
            </p:nvSpPr>
            <p:spPr bwMode="auto">
              <a:xfrm>
                <a:off x="1583245" y="5467213"/>
                <a:ext cx="135508" cy="136800"/>
              </a:xfrm>
              <a:prstGeom prst="roundRect">
                <a:avLst>
                  <a:gd name="adj" fmla="val 3208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5" name="직사각형 24"/>
          <p:cNvSpPr/>
          <p:nvPr/>
        </p:nvSpPr>
        <p:spPr>
          <a:xfrm>
            <a:off x="2732884" y="3037848"/>
            <a:ext cx="1614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1200" b="1" kern="0" dirty="0" smtClean="0">
                <a:solidFill>
                  <a:prstClr val="black"/>
                </a:solidFill>
                <a:latin typeface="+mn-ea"/>
              </a:rPr>
              <a:t>가로 </a:t>
            </a:r>
            <a:r>
              <a:rPr kumimoji="1" lang="en-US" altLang="ko-KR" sz="1200" b="1" kern="0" dirty="0" smtClean="0">
                <a:solidFill>
                  <a:prstClr val="black"/>
                </a:solidFill>
                <a:latin typeface="+mn-ea"/>
              </a:rPr>
              <a:t>1024px ~ max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39591" y="3026050"/>
            <a:ext cx="164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1200" b="1" kern="0" dirty="0" smtClean="0">
                <a:solidFill>
                  <a:prstClr val="black"/>
                </a:solidFill>
                <a:latin typeface="+mn-ea"/>
              </a:rPr>
              <a:t>가로 </a:t>
            </a:r>
            <a:r>
              <a:rPr kumimoji="1" lang="en-US" altLang="ko-KR" sz="1200" b="1" kern="0" dirty="0" smtClean="0">
                <a:solidFill>
                  <a:prstClr val="black"/>
                </a:solidFill>
                <a:latin typeface="+mn-ea"/>
              </a:rPr>
              <a:t>481px~1023px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373760" y="4844781"/>
            <a:ext cx="670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kern="0" smtClean="0">
                <a:solidFill>
                  <a:prstClr val="black"/>
                </a:solidFill>
                <a:latin typeface="+mn-ea"/>
              </a:rPr>
              <a:t>Mobile</a:t>
            </a:r>
            <a:endParaRPr lang="ko-KR" altLang="en-US" sz="120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56684" y="4856572"/>
            <a:ext cx="21259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kern="0" dirty="0" smtClean="0">
                <a:solidFill>
                  <a:prstClr val="black"/>
                </a:solidFill>
                <a:latin typeface="+mn-ea"/>
              </a:rPr>
              <a:t>PC (</a:t>
            </a:r>
            <a:r>
              <a:rPr kumimoji="1" lang="ko-KR" altLang="en-US" sz="1200" kern="0" dirty="0" smtClean="0">
                <a:solidFill>
                  <a:prstClr val="black"/>
                </a:solidFill>
                <a:latin typeface="+mn-ea"/>
              </a:rPr>
              <a:t>또는 일부 </a:t>
            </a:r>
            <a:r>
              <a:rPr kumimoji="1" lang="en-US" altLang="ko-KR" sz="1200" kern="0" dirty="0" smtClean="0">
                <a:solidFill>
                  <a:prstClr val="black"/>
                </a:solidFill>
                <a:latin typeface="+mn-ea"/>
              </a:rPr>
              <a:t>Tablet) (</a:t>
            </a:r>
            <a:r>
              <a:rPr kumimoji="1" lang="ko-KR" altLang="en-US" sz="1200" kern="0" dirty="0" smtClean="0">
                <a:solidFill>
                  <a:prstClr val="black"/>
                </a:solidFill>
                <a:latin typeface="+mn-ea"/>
              </a:rPr>
              <a:t>가로</a:t>
            </a:r>
            <a:r>
              <a:rPr kumimoji="1" lang="en-US" altLang="ko-KR" sz="1200" kern="0" dirty="0" smtClean="0">
                <a:solidFill>
                  <a:prstClr val="black"/>
                </a:solidFill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30262" y="4856572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kern="0" dirty="0" smtClean="0">
                <a:solidFill>
                  <a:prstClr val="black"/>
                </a:solidFill>
                <a:latin typeface="+mn-ea"/>
              </a:rPr>
              <a:t>Tablet(</a:t>
            </a:r>
            <a:r>
              <a:rPr kumimoji="1" lang="ko-KR" altLang="en-US" sz="1200" kern="0" dirty="0" smtClean="0">
                <a:solidFill>
                  <a:prstClr val="black"/>
                </a:solidFill>
                <a:latin typeface="+mn-ea"/>
              </a:rPr>
              <a:t>세</a:t>
            </a:r>
            <a:r>
              <a:rPr kumimoji="1" lang="ko-KR" altLang="en-US" sz="1200" kern="0" dirty="0">
                <a:solidFill>
                  <a:prstClr val="black"/>
                </a:solidFill>
                <a:latin typeface="+mn-ea"/>
              </a:rPr>
              <a:t>로</a:t>
            </a:r>
            <a:r>
              <a:rPr kumimoji="1" lang="en-US" altLang="ko-KR" sz="1200" kern="0" dirty="0" smtClean="0">
                <a:solidFill>
                  <a:prstClr val="black"/>
                </a:solidFill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992118" y="3037848"/>
            <a:ext cx="1303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sz="1200" b="1" kern="0" smtClean="0">
                <a:solidFill>
                  <a:prstClr val="black"/>
                </a:solidFill>
                <a:latin typeface="+mn-ea"/>
              </a:rPr>
              <a:t>가로 </a:t>
            </a:r>
            <a:r>
              <a:rPr kumimoji="1" lang="en-US" altLang="ko-KR" sz="1200" b="1" kern="0" smtClean="0">
                <a:solidFill>
                  <a:prstClr val="black"/>
                </a:solidFill>
                <a:latin typeface="+mn-ea"/>
              </a:rPr>
              <a:t>480px</a:t>
            </a:r>
            <a:r>
              <a:rPr kumimoji="1" lang="ko-KR" altLang="en-US" sz="1200" b="1" kern="0" smtClean="0">
                <a:solidFill>
                  <a:prstClr val="black"/>
                </a:solidFill>
                <a:latin typeface="+mn-ea"/>
              </a:rPr>
              <a:t>이하</a:t>
            </a:r>
            <a:endParaRPr kumimoji="1" lang="en-US" altLang="ko-KR" sz="1200" b="1" kern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2171" y="5181256"/>
            <a:ext cx="256993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PC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와 모바일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가지 사이트 제작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반응형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X)</a:t>
            </a:r>
          </a:p>
          <a:p>
            <a:r>
              <a:rPr lang="ko-KR" altLang="en-US" sz="1000" b="1" dirty="0" smtClean="0">
                <a:solidFill>
                  <a:schemeClr val="bg1"/>
                </a:solidFill>
              </a:rPr>
              <a:t>태블릿 해상도는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PC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화면으로 제공함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56480" y="4856931"/>
            <a:ext cx="1360981" cy="2796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2719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공통 영역</a:t>
            </a:r>
            <a:endParaRPr lang="ko-KR" altLang="en-US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809652" y="1149504"/>
            <a:ext cx="7189996" cy="4780804"/>
            <a:chOff x="666528" y="1267570"/>
            <a:chExt cx="7189996" cy="4780804"/>
          </a:xfrm>
        </p:grpSpPr>
        <p:grpSp>
          <p:nvGrpSpPr>
            <p:cNvPr id="96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666528" y="1267570"/>
              <a:ext cx="7189995" cy="4780804"/>
              <a:chOff x="595684" y="1261242"/>
              <a:chExt cx="6668462" cy="4352544"/>
            </a:xfrm>
          </p:grpSpPr>
          <p:sp>
            <p:nvSpPr>
              <p:cNvPr id="97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48304"/>
                <a:ext cx="6668462" cy="38654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889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3519" y="1541251"/>
                <a:ext cx="138401" cy="10261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8560" y="1326107"/>
                <a:ext cx="91286" cy="86718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33105" y="1484335"/>
                <a:ext cx="5528187" cy="21644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03708" y="1531856"/>
                <a:ext cx="86869" cy="121405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3" name="Navigation Buttons"/>
              <p:cNvGrpSpPr/>
              <p:nvPr/>
            </p:nvGrpSpPr>
            <p:grpSpPr>
              <a:xfrm>
                <a:off x="712464" y="1513790"/>
                <a:ext cx="594831" cy="157537"/>
                <a:chOff x="712464" y="1513790"/>
                <a:chExt cx="594831" cy="157537"/>
              </a:xfrm>
            </p:grpSpPr>
            <p:sp>
              <p:nvSpPr>
                <p:cNvPr id="104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2464" y="1537638"/>
                  <a:ext cx="141345" cy="109842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6261" y="1537638"/>
                  <a:ext cx="141345" cy="109842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60060" y="1513790"/>
                  <a:ext cx="147235" cy="157537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65" name="직사각형 64"/>
            <p:cNvSpPr/>
            <p:nvPr/>
          </p:nvSpPr>
          <p:spPr>
            <a:xfrm>
              <a:off x="677849" y="1809056"/>
              <a:ext cx="7178675" cy="4813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</a:rPr>
                <a:t>GNB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361450" y="2340765"/>
              <a:ext cx="386713" cy="1524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퀵</a:t>
              </a:r>
              <a:endParaRPr lang="en-US" altLang="ko-KR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메뉴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7849" y="5567030"/>
              <a:ext cx="7178675" cy="4813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FOOTER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26471" y="2345224"/>
              <a:ext cx="6079945" cy="3125441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콘텐츠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iPhone"/>
          <p:cNvGrpSpPr>
            <a:grpSpLocks noChangeAspect="1"/>
          </p:cNvGrpSpPr>
          <p:nvPr/>
        </p:nvGrpSpPr>
        <p:grpSpPr>
          <a:xfrm>
            <a:off x="8649181" y="1139691"/>
            <a:ext cx="2428615" cy="4768744"/>
            <a:chOff x="508000" y="1397000"/>
            <a:chExt cx="2285999" cy="4491038"/>
          </a:xfrm>
        </p:grpSpPr>
        <p:sp>
          <p:nvSpPr>
            <p:cNvPr id="109" name="Case"/>
            <p:cNvSpPr>
              <a:spLocks/>
            </p:cNvSpPr>
            <p:nvPr/>
          </p:nvSpPr>
          <p:spPr bwMode="auto">
            <a:xfrm>
              <a:off x="508000" y="1397000"/>
              <a:ext cx="2285999" cy="4491038"/>
            </a:xfrm>
            <a:prstGeom prst="roundRect">
              <a:avLst>
                <a:gd name="adj" fmla="val 10008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0" name="Display"/>
            <p:cNvSpPr>
              <a:spLocks/>
            </p:cNvSpPr>
            <p:nvPr/>
          </p:nvSpPr>
          <p:spPr bwMode="auto">
            <a:xfrm>
              <a:off x="641348" y="1793173"/>
              <a:ext cx="2019299" cy="354259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1" name="Speaker"/>
            <p:cNvSpPr>
              <a:spLocks/>
            </p:cNvSpPr>
            <p:nvPr/>
          </p:nvSpPr>
          <p:spPr bwMode="auto">
            <a:xfrm>
              <a:off x="1433511" y="1602782"/>
              <a:ext cx="434975" cy="84138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6" name="Camera Outer"/>
            <p:cNvSpPr>
              <a:spLocks/>
            </p:cNvSpPr>
            <p:nvPr/>
          </p:nvSpPr>
          <p:spPr bwMode="auto">
            <a:xfrm>
              <a:off x="1175120" y="1599607"/>
              <a:ext cx="90490" cy="90490"/>
            </a:xfrm>
            <a:prstGeom prst="ellipse">
              <a:avLst/>
            </a:pr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3333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3" name="Button"/>
            <p:cNvGrpSpPr/>
            <p:nvPr/>
          </p:nvGrpSpPr>
          <p:grpSpPr>
            <a:xfrm>
              <a:off x="1447799" y="5405864"/>
              <a:ext cx="406400" cy="406400"/>
              <a:chOff x="1447799" y="5405864"/>
              <a:chExt cx="406400" cy="406400"/>
            </a:xfrm>
          </p:grpSpPr>
          <p:sp>
            <p:nvSpPr>
              <p:cNvPr id="114" name="Button Outer"/>
              <p:cNvSpPr>
                <a:spLocks/>
              </p:cNvSpPr>
              <p:nvPr/>
            </p:nvSpPr>
            <p:spPr bwMode="auto">
              <a:xfrm>
                <a:off x="1447799" y="5405864"/>
                <a:ext cx="406400" cy="406400"/>
              </a:xfrm>
              <a:prstGeom prst="ellipse">
                <a:avLst/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5" name="Button Inner"/>
              <p:cNvSpPr>
                <a:spLocks/>
              </p:cNvSpPr>
              <p:nvPr/>
            </p:nvSpPr>
            <p:spPr bwMode="auto">
              <a:xfrm>
                <a:off x="1583245" y="5540662"/>
                <a:ext cx="135508" cy="136800"/>
              </a:xfrm>
              <a:prstGeom prst="roundRect">
                <a:avLst>
                  <a:gd name="adj" fmla="val 32086"/>
                </a:avLst>
              </a:pr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18" name="직사각형 117"/>
          <p:cNvSpPr/>
          <p:nvPr/>
        </p:nvSpPr>
        <p:spPr>
          <a:xfrm>
            <a:off x="8790848" y="1578842"/>
            <a:ext cx="2145276" cy="289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GNB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801481" y="1868210"/>
            <a:ext cx="2134643" cy="3065297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콘텐츠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801481" y="4925178"/>
            <a:ext cx="2145276" cy="2893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FOOTER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647611" y="5988442"/>
            <a:ext cx="670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kern="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Mobile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362289" y="6026650"/>
            <a:ext cx="21259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kern="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 (</a:t>
            </a:r>
            <a:r>
              <a:rPr kumimoji="1" lang="ko-KR" altLang="en-US" sz="1200" kern="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또는 일부 </a:t>
            </a:r>
            <a:r>
              <a:rPr kumimoji="1" lang="en-US" altLang="ko-KR" sz="1200" kern="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Tablet) (</a:t>
            </a:r>
            <a:r>
              <a:rPr kumimoji="1" lang="ko-KR" altLang="en-US" sz="1200" kern="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가로</a:t>
            </a:r>
            <a:r>
              <a:rPr kumimoji="1" lang="en-US" altLang="ko-KR" sz="1200" kern="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서브 영역</a:t>
            </a:r>
            <a:endParaRPr lang="ko-KR" altLang="en-US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1298539" y="1314036"/>
            <a:ext cx="4793185" cy="3893277"/>
            <a:chOff x="666528" y="1267570"/>
            <a:chExt cx="7189996" cy="4780804"/>
          </a:xfrm>
        </p:grpSpPr>
        <p:grpSp>
          <p:nvGrpSpPr>
            <p:cNvPr id="96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666528" y="1267570"/>
              <a:ext cx="7189995" cy="4780804"/>
              <a:chOff x="595684" y="1261242"/>
              <a:chExt cx="6668462" cy="4352544"/>
            </a:xfrm>
          </p:grpSpPr>
          <p:sp>
            <p:nvSpPr>
              <p:cNvPr id="97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5684" y="1748304"/>
                <a:ext cx="6668462" cy="38654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5684" y="1261242"/>
                <a:ext cx="6668461" cy="4889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043519" y="1541251"/>
                <a:ext cx="138401" cy="10261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068560" y="1326107"/>
                <a:ext cx="91286" cy="86718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16"/>
                </p:custDataLst>
              </p:nvPr>
            </p:nvSpPr>
            <p:spPr>
              <a:xfrm>
                <a:off x="1433105" y="1484335"/>
                <a:ext cx="5528187" cy="21644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503708" y="1531856"/>
                <a:ext cx="86869" cy="121405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3" name="Navigation Buttons"/>
              <p:cNvGrpSpPr/>
              <p:nvPr/>
            </p:nvGrpSpPr>
            <p:grpSpPr>
              <a:xfrm>
                <a:off x="712464" y="1513790"/>
                <a:ext cx="594831" cy="157537"/>
                <a:chOff x="712464" y="1513790"/>
                <a:chExt cx="594831" cy="157537"/>
              </a:xfrm>
            </p:grpSpPr>
            <p:sp>
              <p:nvSpPr>
                <p:cNvPr id="104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712464" y="1537638"/>
                  <a:ext cx="141345" cy="109842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936261" y="1537638"/>
                  <a:ext cx="141345" cy="109842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1160060" y="1513790"/>
                  <a:ext cx="147235" cy="157537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65" name="직사각형 64"/>
            <p:cNvSpPr/>
            <p:nvPr/>
          </p:nvSpPr>
          <p:spPr>
            <a:xfrm>
              <a:off x="677849" y="1809056"/>
              <a:ext cx="7178675" cy="4813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</a:rPr>
                <a:t>GNB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361450" y="2340765"/>
              <a:ext cx="386713" cy="1524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퀵</a:t>
              </a:r>
              <a:endParaRPr lang="en-US" altLang="ko-KR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메뉴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7849" y="5567030"/>
              <a:ext cx="7178675" cy="4813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FOOTER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26471" y="2345224"/>
              <a:ext cx="6079945" cy="3125441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콘텐츠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286306" y="5438175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200" kern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메인 구성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273180" y="1314036"/>
            <a:ext cx="4793185" cy="3893277"/>
            <a:chOff x="666528" y="1267570"/>
            <a:chExt cx="7189996" cy="4780804"/>
          </a:xfrm>
        </p:grpSpPr>
        <p:grpSp>
          <p:nvGrpSpPr>
            <p:cNvPr id="33" name="Browser" descr="&lt;SmartSettings&gt;&lt;SmartResize enabled=&quot;True&quot; minWidth=&quot;140&quot; minHeight=&quot;5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666528" y="1267570"/>
              <a:ext cx="7189995" cy="4780804"/>
              <a:chOff x="595684" y="1261242"/>
              <a:chExt cx="6668462" cy="4352544"/>
            </a:xfrm>
          </p:grpSpPr>
          <p:sp>
            <p:nvSpPr>
              <p:cNvPr id="38" name="Window Body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4" y="1748304"/>
                <a:ext cx="6668462" cy="38654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Title Bar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4" y="1261242"/>
                <a:ext cx="6668461" cy="4889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Browser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nu Button" descr="&lt;SmartSettings&gt;&lt;SmartResize anchorLeft=&quot;None&quot; anchorTop=&quot;Absolute&quot; anchorRight=&quot;Absolute&quot; anchorBottom=&quot;None&quot; /&gt;&lt;/SmartSettings&gt;"/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043519" y="1541251"/>
                <a:ext cx="138401" cy="102616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Close Button" descr="&lt;SmartSettings&gt;&lt;SmartResize anchorLeft=&quot;None&quot; anchorTop=&quot;Absolute&quot; anchorRight=&quot;Absolute&quot; anchorBottom=&quot;None&quot; /&gt;&lt;/SmartSettings&gt;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068560" y="1326107"/>
                <a:ext cx="91286" cy="86718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Address Box" descr="&lt;SmartSettings&gt;&lt;SmartResize anchorLeft=&quot;Absolute&quot; anchorTop=&quot;Absolute&quot; anchorRight=&quot;Absolute&quot; anchorBottom=&quot;None&quot; /&gt;&lt;/SmartSettings&gt;"/>
              <p:cNvSpPr/>
              <p:nvPr>
                <p:custDataLst>
                  <p:tags r:id="rId6"/>
                </p:custDataLst>
              </p:nvPr>
            </p:nvSpPr>
            <p:spPr>
              <a:xfrm>
                <a:off x="1433105" y="1484335"/>
                <a:ext cx="5528187" cy="21644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noProof="1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www.example.com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Document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503708" y="1531856"/>
                <a:ext cx="86869" cy="121405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4" name="Navigation Buttons"/>
              <p:cNvGrpSpPr/>
              <p:nvPr/>
            </p:nvGrpSpPr>
            <p:grpSpPr>
              <a:xfrm>
                <a:off x="712464" y="1513790"/>
                <a:ext cx="594831" cy="157537"/>
                <a:chOff x="712464" y="1513790"/>
                <a:chExt cx="594831" cy="157537"/>
              </a:xfrm>
            </p:grpSpPr>
            <p:sp>
              <p:nvSpPr>
                <p:cNvPr id="45" name="Back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12464" y="1537638"/>
                  <a:ext cx="141345" cy="109842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6" name="Forwar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936261" y="1537638"/>
                  <a:ext cx="141345" cy="109842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Reload Button" descr="&lt;SmartSettings&gt;&lt;SmartResize anchorLeft=&quot;Absolute&quot; anchorTop=&quot;Absolute&quot; anchorRight=&quot;None&quot; anchorBottom=&quot;None&quot; /&gt;&lt;/SmartSettings&gt;"/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160060" y="1513790"/>
                  <a:ext cx="147235" cy="157537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34" name="직사각형 33"/>
            <p:cNvSpPr/>
            <p:nvPr/>
          </p:nvSpPr>
          <p:spPr>
            <a:xfrm>
              <a:off x="677849" y="1809056"/>
              <a:ext cx="7178675" cy="4813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</a:rPr>
                <a:t>GNB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61450" y="2340765"/>
              <a:ext cx="386713" cy="1524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퀵</a:t>
              </a:r>
              <a:endParaRPr lang="en-US" altLang="ko-KR" sz="11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메뉴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7849" y="5567030"/>
              <a:ext cx="7178675" cy="4813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</a:rPr>
                <a:t>FOOTER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226471" y="2345224"/>
              <a:ext cx="6079945" cy="3125441"/>
            </a:xfrm>
            <a:prstGeom prst="rect">
              <a:avLst/>
            </a:prstGeom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콘텐츠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248822" y="5365983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200" kern="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서브 구성</a:t>
            </a:r>
            <a:endParaRPr lang="ko-KR" alt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94003" y="3619158"/>
            <a:ext cx="2245501" cy="2462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TBD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7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550" y="87844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0.1</a:t>
            </a:r>
            <a:endParaRPr lang="ko-KR" altLang="en-US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550" y="1247775"/>
            <a:ext cx="35333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0" b="1" dirty="0">
                <a:latin typeface="+mn-ea"/>
              </a:rPr>
              <a:t>메인 </a:t>
            </a:r>
            <a:r>
              <a:rPr lang="ko-KR" altLang="en-US" sz="6000" b="1" dirty="0" smtClean="0">
                <a:latin typeface="+mn-ea"/>
              </a:rPr>
              <a:t>화면</a:t>
            </a:r>
            <a:endParaRPr lang="en-US" altLang="ko-KR" sz="60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600" spc="-150" dirty="0" smtClean="0">
                <a:latin typeface="+mn-ea"/>
              </a:rPr>
              <a:t>B-2</a:t>
            </a:r>
            <a:r>
              <a:rPr lang="ko-KR" altLang="en-US" sz="3600" spc="-150" dirty="0" smtClean="0">
                <a:latin typeface="+mn-ea"/>
              </a:rPr>
              <a:t>안 </a:t>
            </a:r>
            <a:endParaRPr lang="en-US" altLang="ko-KR" sz="3600" spc="-15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7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사이트 접속시 첫 화면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 smtClean="0"/>
              <a:t>리젠컴퍼니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2019.08.08</a:t>
            </a:r>
            <a:endParaRPr lang="ko-KR" altLang="en-US" dirty="0"/>
          </a:p>
        </p:txBody>
      </p:sp>
      <p:grpSp>
        <p:nvGrpSpPr>
          <p:cNvPr id="98" name="그룹 97"/>
          <p:cNvGrpSpPr/>
          <p:nvPr/>
        </p:nvGrpSpPr>
        <p:grpSpPr>
          <a:xfrm>
            <a:off x="8973034" y="1351224"/>
            <a:ext cx="216024" cy="144016"/>
            <a:chOff x="7322853" y="898153"/>
            <a:chExt cx="216024" cy="144016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7322853" y="898153"/>
              <a:ext cx="21602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7365268" y="970161"/>
              <a:ext cx="17360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7322853" y="1042169"/>
              <a:ext cx="21602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442292" y="1102930"/>
            <a:ext cx="5749449" cy="449514"/>
            <a:chOff x="603750" y="1173253"/>
            <a:chExt cx="5749449" cy="449514"/>
          </a:xfrm>
        </p:grpSpPr>
        <p:sp>
          <p:nvSpPr>
            <p:cNvPr id="37" name="TextBox 36"/>
            <p:cNvSpPr txBox="1"/>
            <p:nvPr/>
          </p:nvSpPr>
          <p:spPr>
            <a:xfrm>
              <a:off x="2765517" y="1391935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내차사기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750" y="1173253"/>
              <a:ext cx="1431240" cy="42871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514440" y="1391347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내차팔기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3363" y="1391347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시세조회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12286" y="1391202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홈서비스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3812" y="1391347"/>
              <a:ext cx="5693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spc="-1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오토옥션</a:t>
              </a:r>
              <a:endParaRPr lang="ko-KR" altLang="en-US" sz="900" b="1" spc="-150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78792" y="1607791"/>
            <a:ext cx="8841053" cy="2632913"/>
            <a:chOff x="478792" y="1607791"/>
            <a:chExt cx="8841053" cy="344658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20" b="20301"/>
            <a:stretch/>
          </p:blipFill>
          <p:spPr>
            <a:xfrm>
              <a:off x="478792" y="1607791"/>
              <a:ext cx="8841053" cy="3446584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 bwMode="auto">
            <a:xfrm>
              <a:off x="507113" y="1613949"/>
              <a:ext cx="8812732" cy="3440426"/>
            </a:xfrm>
            <a:prstGeom prst="rect">
              <a:avLst/>
            </a:prstGeom>
            <a:solidFill>
              <a:schemeClr val="accent5">
                <a:lumMod val="75000"/>
                <a:alpha val="26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50" dirty="0">
                <a:solidFill>
                  <a:srgbClr val="262626"/>
                </a:solidFill>
                <a:latin typeface="+mn-ea"/>
                <a:cs typeface="Calibri" pitchFamily="34" charset="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139" y="4943179"/>
            <a:ext cx="2183788" cy="111852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601163" y="4990411"/>
            <a:ext cx="2762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pc="-150" dirty="0">
                <a:latin typeface="+mn-ea"/>
              </a:rPr>
              <a:t>소중한 내 차</a:t>
            </a:r>
            <a:r>
              <a:rPr lang="en-US" altLang="ko-KR" sz="1100" spc="-150" dirty="0">
                <a:latin typeface="+mn-ea"/>
              </a:rPr>
              <a:t>, </a:t>
            </a:r>
            <a:r>
              <a:rPr lang="ko-KR" altLang="en-US" sz="1100" spc="-150" dirty="0">
                <a:latin typeface="+mn-ea"/>
              </a:rPr>
              <a:t>믿고 사는 현대 오토벨</a:t>
            </a:r>
            <a:endParaRPr lang="en-US" altLang="ko-KR" sz="11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spc="-150" dirty="0">
                <a:latin typeface="+mn-ea"/>
              </a:rPr>
              <a:t>소중한 내 차</a:t>
            </a:r>
            <a:r>
              <a:rPr lang="en-US" altLang="ko-KR" sz="1100" spc="-150" dirty="0">
                <a:latin typeface="+mn-ea"/>
              </a:rPr>
              <a:t>, </a:t>
            </a:r>
            <a:r>
              <a:rPr lang="ko-KR" altLang="en-US" sz="1100" spc="-150" dirty="0">
                <a:latin typeface="+mn-ea"/>
              </a:rPr>
              <a:t>믿고 맡기는 현대 오토벨</a:t>
            </a:r>
            <a:endParaRPr lang="en-US" altLang="ko-KR" sz="11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차를 </a:t>
            </a:r>
            <a:r>
              <a:rPr lang="ko-KR" altLang="en-US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살 때도</a:t>
            </a:r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팔 때도</a:t>
            </a:r>
            <a:endParaRPr lang="en-US" altLang="ko-KR" sz="900" spc="-1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현대자동차 그룹의 중고차 전문 브랜드는 다릅니다</a:t>
            </a:r>
            <a:r>
              <a:rPr lang="en-US" altLang="ko-KR" sz="9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48997"/>
              </p:ext>
            </p:extLst>
          </p:nvPr>
        </p:nvGraphicFramePr>
        <p:xfrm>
          <a:off x="9546248" y="1094899"/>
          <a:ext cx="2227381" cy="22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3428246866"/>
                    </a:ext>
                  </a:extLst>
                </a:gridCol>
                <a:gridCol w="2019101">
                  <a:extLst>
                    <a:ext uri="{9D8B030D-6E8A-4147-A177-3AD203B41FA5}">
                      <a16:colId xmlns:a16="http://schemas.microsoft.com/office/drawing/2014/main" xmlns="" val="197179799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spc="-150" baseline="0" dirty="0">
                          <a:latin typeface="+mn-ea"/>
                          <a:ea typeface="+mn-ea"/>
                        </a:rPr>
                        <a:t>Note </a:t>
                      </a:r>
                      <a:endParaRPr lang="ko-KR" altLang="en-US" sz="900" b="0" spc="-15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77488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상단 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GNB, </a:t>
                      </a: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영상 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KEY</a:t>
                      </a: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비주얼</a:t>
                      </a:r>
                      <a:r>
                        <a:rPr lang="en-US" altLang="ko-KR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900" spc="-150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1055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15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900" spc="-15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spc="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458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BG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영상 구동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반복재생 처리</a:t>
                      </a:r>
                      <a:endParaRPr lang="en-US" altLang="ko-KR" sz="900" spc="-150" baseline="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1772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&gt;  Input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가능하며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레이어로 인기검색어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연관검색어 제공</a:t>
                      </a:r>
                      <a:endParaRPr lang="en-US" altLang="ko-KR" sz="900" spc="-15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20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900" spc="-150" dirty="0" smtClean="0">
                          <a:latin typeface="+mn-ea"/>
                          <a:ea typeface="+mn-ea"/>
                        </a:rPr>
                        <a:t>클릭 </a:t>
                      </a:r>
                      <a:r>
                        <a:rPr lang="en-US" altLang="ko-KR" sz="900" spc="-15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spc="-150" dirty="0" smtClean="0">
                          <a:latin typeface="+mn-ea"/>
                          <a:ea typeface="+mn-ea"/>
                        </a:rPr>
                        <a:t>내차사기 메인으로 페이지이동</a:t>
                      </a:r>
                      <a:endParaRPr lang="ko-KR" altLang="en-US" sz="9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78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pc="-150" dirty="0" smtClean="0">
                          <a:latin typeface="+mn-ea"/>
                          <a:ea typeface="+mn-ea"/>
                        </a:rPr>
                        <a:t>햄버거 메뉴 클릭시 전체 </a:t>
                      </a:r>
                      <a:r>
                        <a:rPr lang="en-US" altLang="ko-KR" sz="900" spc="-150" dirty="0" smtClean="0"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모든 메뉴 레이어로 출력</a:t>
                      </a:r>
                      <a:endParaRPr lang="ko-KR" altLang="en-US" sz="9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62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00" baseline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spc="-100" baseline="0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spc="-150" dirty="0" smtClean="0">
                          <a:latin typeface="+mn-ea"/>
                          <a:ea typeface="+mn-ea"/>
                        </a:rPr>
                        <a:t>따라다니는 퀵메뉴</a:t>
                      </a:r>
                      <a:endParaRPr lang="en-US" altLang="ko-KR" sz="900" spc="-15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spc="-150" dirty="0" smtClean="0">
                          <a:latin typeface="+mn-ea"/>
                          <a:ea typeface="+mn-ea"/>
                        </a:rPr>
                        <a:t>TOP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클릭</a:t>
                      </a:r>
                      <a:r>
                        <a:rPr lang="en-US" altLang="ko-KR" sz="900" spc="-150" baseline="0" dirty="0" smtClean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900" spc="-150" baseline="0" dirty="0" smtClean="0">
                          <a:latin typeface="+mn-ea"/>
                          <a:ea typeface="+mn-ea"/>
                        </a:rPr>
                        <a:t>페이지 가장 상단으로 이동</a:t>
                      </a:r>
                      <a:endParaRPr lang="ko-KR" altLang="en-US" sz="900" spc="-15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893903" y="1801349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53" name="직사각형 52"/>
          <p:cNvSpPr/>
          <p:nvPr/>
        </p:nvSpPr>
        <p:spPr>
          <a:xfrm>
            <a:off x="8814772" y="1204374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2751667" y="4240704"/>
            <a:ext cx="4566465" cy="512667"/>
            <a:chOff x="2751667" y="4240704"/>
            <a:chExt cx="4566465" cy="512667"/>
          </a:xfrm>
        </p:grpSpPr>
        <p:sp>
          <p:nvSpPr>
            <p:cNvPr id="3" name="직사각형 2"/>
            <p:cNvSpPr/>
            <p:nvPr/>
          </p:nvSpPr>
          <p:spPr>
            <a:xfrm>
              <a:off x="2751667" y="4240704"/>
              <a:ext cx="4566465" cy="512667"/>
            </a:xfrm>
            <a:prstGeom prst="rect">
              <a:avLst/>
            </a:prstGeom>
            <a:solidFill>
              <a:srgbClr val="004B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3352982" y="4400881"/>
              <a:ext cx="183146" cy="186272"/>
              <a:chOff x="413370" y="1946584"/>
              <a:chExt cx="183146" cy="186272"/>
            </a:xfrm>
            <a:noFill/>
          </p:grpSpPr>
          <p:sp>
            <p:nvSpPr>
              <p:cNvPr id="94" name="타원 93"/>
              <p:cNvSpPr/>
              <p:nvPr/>
            </p:nvSpPr>
            <p:spPr bwMode="auto">
              <a:xfrm>
                <a:off x="413370" y="1946584"/>
                <a:ext cx="150268" cy="150268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  <a:cs typeface="Calibri" pitchFamily="34" charset="0"/>
                </a:endParaRPr>
              </a:p>
            </p:txBody>
          </p:sp>
          <p:cxnSp>
            <p:nvCxnSpPr>
              <p:cNvPr id="95" name="직선 연결선 94"/>
              <p:cNvCxnSpPr>
                <a:stCxn id="94" idx="5"/>
              </p:cNvCxnSpPr>
              <p:nvPr/>
            </p:nvCxnSpPr>
            <p:spPr>
              <a:xfrm>
                <a:off x="541632" y="2074846"/>
                <a:ext cx="54884" cy="58010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직사각형 95"/>
            <p:cNvSpPr/>
            <p:nvPr/>
          </p:nvSpPr>
          <p:spPr bwMode="auto">
            <a:xfrm>
              <a:off x="3631512" y="4374235"/>
              <a:ext cx="1079271" cy="230635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b="1" spc="-150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모델명 또는 제조사</a:t>
              </a:r>
              <a:endParaRPr lang="ko-KR" altLang="en-US" sz="900" spc="-150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3270739" y="4645898"/>
              <a:ext cx="2639867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tton"/>
            <p:cNvSpPr/>
            <p:nvPr/>
          </p:nvSpPr>
          <p:spPr>
            <a:xfrm>
              <a:off x="6112015" y="4375862"/>
              <a:ext cx="870234" cy="263808"/>
            </a:xfrm>
            <a:prstGeom prst="roundRect">
              <a:avLst>
                <a:gd name="adj" fmla="val 11182"/>
              </a:avLst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91440" rIns="128016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pc="-150">
                  <a:solidFill>
                    <a:schemeClr val="tx1"/>
                  </a:solidFill>
                </a:rPr>
                <a:t>차량모두보기</a:t>
              </a:r>
              <a:endParaRPr lang="en-US" sz="9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095560" y="4295104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673513" y="4753371"/>
            <a:ext cx="646332" cy="1799829"/>
            <a:chOff x="8673513" y="4753371"/>
            <a:chExt cx="646332" cy="1799829"/>
          </a:xfrm>
        </p:grpSpPr>
        <p:sp>
          <p:nvSpPr>
            <p:cNvPr id="60" name="직사각형 59"/>
            <p:cNvSpPr/>
            <p:nvPr/>
          </p:nvSpPr>
          <p:spPr>
            <a:xfrm>
              <a:off x="8673513" y="4753371"/>
              <a:ext cx="646331" cy="17998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Attachment"/>
            <p:cNvSpPr>
              <a:spLocks noChangeAspect="1"/>
            </p:cNvSpPr>
            <p:nvPr/>
          </p:nvSpPr>
          <p:spPr bwMode="auto">
            <a:xfrm>
              <a:off x="8917041" y="4896392"/>
              <a:ext cx="160338" cy="147638"/>
            </a:xfrm>
            <a:custGeom>
              <a:avLst/>
              <a:gdLst>
                <a:gd name="T0" fmla="*/ 1064 w 1394"/>
                <a:gd name="T1" fmla="*/ 2 h 1257"/>
                <a:gd name="T2" fmla="*/ 1001 w 1394"/>
                <a:gd name="T3" fmla="*/ 14 h 1257"/>
                <a:gd name="T4" fmla="*/ 781 w 1394"/>
                <a:gd name="T5" fmla="*/ 172 h 1257"/>
                <a:gd name="T6" fmla="*/ 334 w 1394"/>
                <a:gd name="T7" fmla="*/ 620 h 1257"/>
                <a:gd name="T8" fmla="*/ 253 w 1394"/>
                <a:gd name="T9" fmla="*/ 767 h 1257"/>
                <a:gd name="T10" fmla="*/ 312 w 1394"/>
                <a:gd name="T11" fmla="*/ 939 h 1257"/>
                <a:gd name="T12" fmla="*/ 487 w 1394"/>
                <a:gd name="T13" fmla="*/ 995 h 1257"/>
                <a:gd name="T14" fmla="*/ 631 w 1394"/>
                <a:gd name="T15" fmla="*/ 917 h 1257"/>
                <a:gd name="T16" fmla="*/ 1122 w 1394"/>
                <a:gd name="T17" fmla="*/ 426 h 1257"/>
                <a:gd name="T18" fmla="*/ 1124 w 1394"/>
                <a:gd name="T19" fmla="*/ 348 h 1257"/>
                <a:gd name="T20" fmla="*/ 1046 w 1394"/>
                <a:gd name="T21" fmla="*/ 349 h 1257"/>
                <a:gd name="T22" fmla="*/ 554 w 1394"/>
                <a:gd name="T23" fmla="*/ 840 h 1257"/>
                <a:gd name="T24" fmla="*/ 468 w 1394"/>
                <a:gd name="T25" fmla="*/ 889 h 1257"/>
                <a:gd name="T26" fmla="*/ 389 w 1394"/>
                <a:gd name="T27" fmla="*/ 862 h 1257"/>
                <a:gd name="T28" fmla="*/ 360 w 1394"/>
                <a:gd name="T29" fmla="*/ 784 h 1257"/>
                <a:gd name="T30" fmla="*/ 411 w 1394"/>
                <a:gd name="T31" fmla="*/ 696 h 1257"/>
                <a:gd name="T32" fmla="*/ 858 w 1394"/>
                <a:gd name="T33" fmla="*/ 249 h 1257"/>
                <a:gd name="T34" fmla="*/ 1035 w 1394"/>
                <a:gd name="T35" fmla="*/ 117 h 1257"/>
                <a:gd name="T36" fmla="*/ 1178 w 1394"/>
                <a:gd name="T37" fmla="*/ 161 h 1257"/>
                <a:gd name="T38" fmla="*/ 1278 w 1394"/>
                <a:gd name="T39" fmla="*/ 281 h 1257"/>
                <a:gd name="T40" fmla="*/ 1272 w 1394"/>
                <a:gd name="T41" fmla="*/ 353 h 1257"/>
                <a:gd name="T42" fmla="*/ 1178 w 1394"/>
                <a:gd name="T43" fmla="*/ 481 h 1257"/>
                <a:gd name="T44" fmla="*/ 687 w 1394"/>
                <a:gd name="T45" fmla="*/ 972 h 1257"/>
                <a:gd name="T46" fmla="*/ 453 w 1394"/>
                <a:gd name="T47" fmla="*/ 1128 h 1257"/>
                <a:gd name="T48" fmla="*/ 230 w 1394"/>
                <a:gd name="T49" fmla="*/ 1039 h 1257"/>
                <a:gd name="T50" fmla="*/ 121 w 1394"/>
                <a:gd name="T51" fmla="*/ 781 h 1257"/>
                <a:gd name="T52" fmla="*/ 282 w 1394"/>
                <a:gd name="T53" fmla="*/ 498 h 1257"/>
                <a:gd name="T54" fmla="*/ 651 w 1394"/>
                <a:gd name="T55" fmla="*/ 151 h 1257"/>
                <a:gd name="T56" fmla="*/ 659 w 1394"/>
                <a:gd name="T57" fmla="*/ 71 h 1257"/>
                <a:gd name="T58" fmla="*/ 578 w 1394"/>
                <a:gd name="T59" fmla="*/ 71 h 1257"/>
                <a:gd name="T60" fmla="*/ 205 w 1394"/>
                <a:gd name="T61" fmla="*/ 421 h 1257"/>
                <a:gd name="T62" fmla="*/ 13 w 1394"/>
                <a:gd name="T63" fmla="*/ 770 h 1257"/>
                <a:gd name="T64" fmla="*/ 153 w 1394"/>
                <a:gd name="T65" fmla="*/ 1116 h 1257"/>
                <a:gd name="T66" fmla="*/ 476 w 1394"/>
                <a:gd name="T67" fmla="*/ 1234 h 1257"/>
                <a:gd name="T68" fmla="*/ 764 w 1394"/>
                <a:gd name="T69" fmla="*/ 1049 h 1257"/>
                <a:gd name="T70" fmla="*/ 1255 w 1394"/>
                <a:gd name="T71" fmla="*/ 558 h 1257"/>
                <a:gd name="T72" fmla="*/ 1373 w 1394"/>
                <a:gd name="T73" fmla="*/ 393 h 1257"/>
                <a:gd name="T74" fmla="*/ 1382 w 1394"/>
                <a:gd name="T75" fmla="*/ 249 h 1257"/>
                <a:gd name="T76" fmla="*/ 1255 w 1394"/>
                <a:gd name="T77" fmla="*/ 84 h 1257"/>
                <a:gd name="T78" fmla="*/ 1064 w 1394"/>
                <a:gd name="T79" fmla="*/ 2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94" h="1257">
                  <a:moveTo>
                    <a:pt x="1064" y="2"/>
                  </a:moveTo>
                  <a:cubicBezTo>
                    <a:pt x="1043" y="3"/>
                    <a:pt x="1021" y="7"/>
                    <a:pt x="1001" y="14"/>
                  </a:cubicBezTo>
                  <a:cubicBezTo>
                    <a:pt x="919" y="41"/>
                    <a:pt x="850" y="103"/>
                    <a:pt x="781" y="172"/>
                  </a:cubicBezTo>
                  <a:cubicBezTo>
                    <a:pt x="711" y="242"/>
                    <a:pt x="348" y="606"/>
                    <a:pt x="334" y="620"/>
                  </a:cubicBezTo>
                  <a:cubicBezTo>
                    <a:pt x="294" y="659"/>
                    <a:pt x="262" y="709"/>
                    <a:pt x="253" y="767"/>
                  </a:cubicBezTo>
                  <a:cubicBezTo>
                    <a:pt x="244" y="824"/>
                    <a:pt x="262" y="889"/>
                    <a:pt x="312" y="939"/>
                  </a:cubicBezTo>
                  <a:cubicBezTo>
                    <a:pt x="363" y="990"/>
                    <a:pt x="430" y="1006"/>
                    <a:pt x="487" y="995"/>
                  </a:cubicBezTo>
                  <a:cubicBezTo>
                    <a:pt x="545" y="985"/>
                    <a:pt x="594" y="954"/>
                    <a:pt x="631" y="917"/>
                  </a:cubicBezTo>
                  <a:lnTo>
                    <a:pt x="1122" y="426"/>
                  </a:lnTo>
                  <a:cubicBezTo>
                    <a:pt x="1144" y="406"/>
                    <a:pt x="1144" y="368"/>
                    <a:pt x="1124" y="348"/>
                  </a:cubicBezTo>
                  <a:cubicBezTo>
                    <a:pt x="1103" y="327"/>
                    <a:pt x="1066" y="328"/>
                    <a:pt x="1046" y="349"/>
                  </a:cubicBezTo>
                  <a:lnTo>
                    <a:pt x="554" y="840"/>
                  </a:lnTo>
                  <a:cubicBezTo>
                    <a:pt x="531" y="863"/>
                    <a:pt x="497" y="883"/>
                    <a:pt x="468" y="889"/>
                  </a:cubicBezTo>
                  <a:cubicBezTo>
                    <a:pt x="439" y="894"/>
                    <a:pt x="416" y="889"/>
                    <a:pt x="389" y="862"/>
                  </a:cubicBezTo>
                  <a:cubicBezTo>
                    <a:pt x="360" y="834"/>
                    <a:pt x="355" y="811"/>
                    <a:pt x="360" y="784"/>
                  </a:cubicBezTo>
                  <a:cubicBezTo>
                    <a:pt x="364" y="756"/>
                    <a:pt x="383" y="724"/>
                    <a:pt x="411" y="696"/>
                  </a:cubicBezTo>
                  <a:cubicBezTo>
                    <a:pt x="424" y="683"/>
                    <a:pt x="788" y="319"/>
                    <a:pt x="858" y="249"/>
                  </a:cubicBezTo>
                  <a:cubicBezTo>
                    <a:pt x="923" y="184"/>
                    <a:pt x="986" y="134"/>
                    <a:pt x="1035" y="117"/>
                  </a:cubicBezTo>
                  <a:cubicBezTo>
                    <a:pt x="1085" y="100"/>
                    <a:pt x="1121" y="104"/>
                    <a:pt x="1178" y="161"/>
                  </a:cubicBezTo>
                  <a:cubicBezTo>
                    <a:pt x="1221" y="204"/>
                    <a:pt x="1266" y="242"/>
                    <a:pt x="1278" y="281"/>
                  </a:cubicBezTo>
                  <a:cubicBezTo>
                    <a:pt x="1284" y="300"/>
                    <a:pt x="1284" y="321"/>
                    <a:pt x="1272" y="353"/>
                  </a:cubicBezTo>
                  <a:cubicBezTo>
                    <a:pt x="1259" y="385"/>
                    <a:pt x="1231" y="428"/>
                    <a:pt x="1178" y="481"/>
                  </a:cubicBezTo>
                  <a:cubicBezTo>
                    <a:pt x="953" y="706"/>
                    <a:pt x="781" y="878"/>
                    <a:pt x="687" y="972"/>
                  </a:cubicBezTo>
                  <a:cubicBezTo>
                    <a:pt x="603" y="1056"/>
                    <a:pt x="523" y="1113"/>
                    <a:pt x="453" y="1128"/>
                  </a:cubicBezTo>
                  <a:cubicBezTo>
                    <a:pt x="383" y="1144"/>
                    <a:pt x="317" y="1127"/>
                    <a:pt x="230" y="1039"/>
                  </a:cubicBezTo>
                  <a:cubicBezTo>
                    <a:pt x="143" y="952"/>
                    <a:pt x="112" y="869"/>
                    <a:pt x="121" y="781"/>
                  </a:cubicBezTo>
                  <a:cubicBezTo>
                    <a:pt x="131" y="693"/>
                    <a:pt x="183" y="596"/>
                    <a:pt x="282" y="498"/>
                  </a:cubicBezTo>
                  <a:cubicBezTo>
                    <a:pt x="401" y="379"/>
                    <a:pt x="651" y="151"/>
                    <a:pt x="651" y="151"/>
                  </a:cubicBezTo>
                  <a:cubicBezTo>
                    <a:pt x="675" y="133"/>
                    <a:pt x="679" y="94"/>
                    <a:pt x="659" y="71"/>
                  </a:cubicBezTo>
                  <a:cubicBezTo>
                    <a:pt x="639" y="49"/>
                    <a:pt x="599" y="49"/>
                    <a:pt x="578" y="71"/>
                  </a:cubicBezTo>
                  <a:cubicBezTo>
                    <a:pt x="578" y="71"/>
                    <a:pt x="329" y="297"/>
                    <a:pt x="205" y="421"/>
                  </a:cubicBezTo>
                  <a:cubicBezTo>
                    <a:pt x="95" y="531"/>
                    <a:pt x="26" y="648"/>
                    <a:pt x="13" y="770"/>
                  </a:cubicBezTo>
                  <a:cubicBezTo>
                    <a:pt x="0" y="891"/>
                    <a:pt x="49" y="1012"/>
                    <a:pt x="153" y="1116"/>
                  </a:cubicBezTo>
                  <a:cubicBezTo>
                    <a:pt x="257" y="1220"/>
                    <a:pt x="370" y="1257"/>
                    <a:pt x="476" y="1234"/>
                  </a:cubicBezTo>
                  <a:cubicBezTo>
                    <a:pt x="582" y="1211"/>
                    <a:pt x="674" y="1139"/>
                    <a:pt x="764" y="1049"/>
                  </a:cubicBezTo>
                  <a:cubicBezTo>
                    <a:pt x="857" y="955"/>
                    <a:pt x="1030" y="783"/>
                    <a:pt x="1255" y="558"/>
                  </a:cubicBezTo>
                  <a:cubicBezTo>
                    <a:pt x="1314" y="498"/>
                    <a:pt x="1353" y="444"/>
                    <a:pt x="1373" y="393"/>
                  </a:cubicBezTo>
                  <a:cubicBezTo>
                    <a:pt x="1393" y="341"/>
                    <a:pt x="1394" y="291"/>
                    <a:pt x="1382" y="249"/>
                  </a:cubicBezTo>
                  <a:cubicBezTo>
                    <a:pt x="1356" y="165"/>
                    <a:pt x="1289" y="118"/>
                    <a:pt x="1255" y="84"/>
                  </a:cubicBezTo>
                  <a:cubicBezTo>
                    <a:pt x="1197" y="26"/>
                    <a:pt x="1129" y="0"/>
                    <a:pt x="1064" y="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712516" y="6015835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최근본차량</a:t>
              </a:r>
              <a:endParaRPr lang="ko-KR" altLang="en-US" sz="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722442" y="5077544"/>
              <a:ext cx="5196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찜한 차량</a:t>
              </a:r>
              <a:endParaRPr lang="ko-KR" altLang="en-US" sz="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673514" y="5560980"/>
              <a:ext cx="6463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관심차량비교</a:t>
              </a:r>
              <a:endParaRPr lang="ko-KR" altLang="en-US" sz="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5" name="Area Chart"/>
            <p:cNvSpPr>
              <a:spLocks noChangeAspect="1" noEditPoints="1"/>
            </p:cNvSpPr>
            <p:nvPr/>
          </p:nvSpPr>
          <p:spPr bwMode="auto">
            <a:xfrm>
              <a:off x="8915454" y="5385169"/>
              <a:ext cx="161925" cy="160338"/>
            </a:xfrm>
            <a:custGeom>
              <a:avLst/>
              <a:gdLst>
                <a:gd name="T0" fmla="*/ 1411 w 1411"/>
                <a:gd name="T1" fmla="*/ 0 h 1396"/>
                <a:gd name="T2" fmla="*/ 1014 w 1411"/>
                <a:gd name="T3" fmla="*/ 468 h 1396"/>
                <a:gd name="T4" fmla="*/ 639 w 1411"/>
                <a:gd name="T5" fmla="*/ 360 h 1396"/>
                <a:gd name="T6" fmla="*/ 259 w 1411"/>
                <a:gd name="T7" fmla="*/ 631 h 1396"/>
                <a:gd name="T8" fmla="*/ 0 w 1411"/>
                <a:gd name="T9" fmla="*/ 565 h 1396"/>
                <a:gd name="T10" fmla="*/ 0 w 1411"/>
                <a:gd name="T11" fmla="*/ 1396 h 1396"/>
                <a:gd name="T12" fmla="*/ 1411 w 1411"/>
                <a:gd name="T13" fmla="*/ 1396 h 1396"/>
                <a:gd name="T14" fmla="*/ 1411 w 1411"/>
                <a:gd name="T15" fmla="*/ 0 h 1396"/>
                <a:gd name="T16" fmla="*/ 778 w 1411"/>
                <a:gd name="T17" fmla="*/ 702 h 1396"/>
                <a:gd name="T18" fmla="*/ 829 w 1411"/>
                <a:gd name="T19" fmla="*/ 724 h 1396"/>
                <a:gd name="T20" fmla="*/ 1150 w 1411"/>
                <a:gd name="T21" fmla="*/ 864 h 1396"/>
                <a:gd name="T22" fmla="*/ 1151 w 1411"/>
                <a:gd name="T23" fmla="*/ 864 h 1396"/>
                <a:gd name="T24" fmla="*/ 1179 w 1411"/>
                <a:gd name="T25" fmla="*/ 838 h 1396"/>
                <a:gd name="T26" fmla="*/ 1302 w 1411"/>
                <a:gd name="T27" fmla="*/ 714 h 1396"/>
                <a:gd name="T28" fmla="*/ 1302 w 1411"/>
                <a:gd name="T29" fmla="*/ 1288 h 1396"/>
                <a:gd name="T30" fmla="*/ 108 w 1411"/>
                <a:gd name="T31" fmla="*/ 1288 h 1396"/>
                <a:gd name="T32" fmla="*/ 108 w 1411"/>
                <a:gd name="T33" fmla="*/ 977 h 1396"/>
                <a:gd name="T34" fmla="*/ 475 w 1411"/>
                <a:gd name="T35" fmla="*/ 1069 h 1396"/>
                <a:gd name="T36" fmla="*/ 510 w 1411"/>
                <a:gd name="T37" fmla="*/ 1077 h 1396"/>
                <a:gd name="T38" fmla="*/ 532 w 1411"/>
                <a:gd name="T39" fmla="*/ 1048 h 1396"/>
                <a:gd name="T40" fmla="*/ 778 w 1411"/>
                <a:gd name="T41" fmla="*/ 702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1" h="1396">
                  <a:moveTo>
                    <a:pt x="1411" y="0"/>
                  </a:moveTo>
                  <a:lnTo>
                    <a:pt x="1014" y="468"/>
                  </a:lnTo>
                  <a:lnTo>
                    <a:pt x="639" y="360"/>
                  </a:lnTo>
                  <a:lnTo>
                    <a:pt x="259" y="631"/>
                  </a:lnTo>
                  <a:lnTo>
                    <a:pt x="0" y="565"/>
                  </a:lnTo>
                  <a:lnTo>
                    <a:pt x="0" y="1396"/>
                  </a:lnTo>
                  <a:lnTo>
                    <a:pt x="1411" y="1396"/>
                  </a:lnTo>
                  <a:lnTo>
                    <a:pt x="1411" y="0"/>
                  </a:lnTo>
                  <a:close/>
                  <a:moveTo>
                    <a:pt x="778" y="702"/>
                  </a:moveTo>
                  <a:lnTo>
                    <a:pt x="829" y="724"/>
                  </a:lnTo>
                  <a:lnTo>
                    <a:pt x="1150" y="864"/>
                  </a:lnTo>
                  <a:lnTo>
                    <a:pt x="1151" y="864"/>
                  </a:lnTo>
                  <a:lnTo>
                    <a:pt x="1179" y="838"/>
                  </a:lnTo>
                  <a:lnTo>
                    <a:pt x="1302" y="714"/>
                  </a:lnTo>
                  <a:lnTo>
                    <a:pt x="1302" y="1288"/>
                  </a:lnTo>
                  <a:lnTo>
                    <a:pt x="108" y="1288"/>
                  </a:lnTo>
                  <a:lnTo>
                    <a:pt x="108" y="977"/>
                  </a:lnTo>
                  <a:lnTo>
                    <a:pt x="475" y="1069"/>
                  </a:lnTo>
                  <a:lnTo>
                    <a:pt x="510" y="1077"/>
                  </a:lnTo>
                  <a:lnTo>
                    <a:pt x="532" y="1048"/>
                  </a:lnTo>
                  <a:lnTo>
                    <a:pt x="778" y="70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lock"/>
            <p:cNvSpPr>
              <a:spLocks noChangeAspect="1" noEditPoints="1"/>
            </p:cNvSpPr>
            <p:nvPr/>
          </p:nvSpPr>
          <p:spPr bwMode="auto">
            <a:xfrm>
              <a:off x="8915454" y="5850741"/>
              <a:ext cx="161925" cy="161925"/>
            </a:xfrm>
            <a:custGeom>
              <a:avLst/>
              <a:gdLst>
                <a:gd name="T0" fmla="*/ 333 w 667"/>
                <a:gd name="T1" fmla="*/ 0 h 666"/>
                <a:gd name="T2" fmla="*/ 0 w 667"/>
                <a:gd name="T3" fmla="*/ 333 h 666"/>
                <a:gd name="T4" fmla="*/ 333 w 667"/>
                <a:gd name="T5" fmla="*/ 666 h 666"/>
                <a:gd name="T6" fmla="*/ 667 w 667"/>
                <a:gd name="T7" fmla="*/ 333 h 666"/>
                <a:gd name="T8" fmla="*/ 333 w 667"/>
                <a:gd name="T9" fmla="*/ 0 h 666"/>
                <a:gd name="T10" fmla="*/ 333 w 667"/>
                <a:gd name="T11" fmla="*/ 26 h 666"/>
                <a:gd name="T12" fmla="*/ 640 w 667"/>
                <a:gd name="T13" fmla="*/ 333 h 666"/>
                <a:gd name="T14" fmla="*/ 333 w 667"/>
                <a:gd name="T15" fmla="*/ 640 h 666"/>
                <a:gd name="T16" fmla="*/ 27 w 667"/>
                <a:gd name="T17" fmla="*/ 333 h 666"/>
                <a:gd name="T18" fmla="*/ 333 w 667"/>
                <a:gd name="T19" fmla="*/ 26 h 666"/>
                <a:gd name="T20" fmla="*/ 333 w 667"/>
                <a:gd name="T21" fmla="*/ 66 h 666"/>
                <a:gd name="T22" fmla="*/ 320 w 667"/>
                <a:gd name="T23" fmla="*/ 80 h 666"/>
                <a:gd name="T24" fmla="*/ 320 w 667"/>
                <a:gd name="T25" fmla="*/ 295 h 666"/>
                <a:gd name="T26" fmla="*/ 293 w 667"/>
                <a:gd name="T27" fmla="*/ 333 h 666"/>
                <a:gd name="T28" fmla="*/ 297 w 667"/>
                <a:gd name="T29" fmla="*/ 350 h 666"/>
                <a:gd name="T30" fmla="*/ 217 w 667"/>
                <a:gd name="T31" fmla="*/ 430 h 666"/>
                <a:gd name="T32" fmla="*/ 236 w 667"/>
                <a:gd name="T33" fmla="*/ 449 h 666"/>
                <a:gd name="T34" fmla="*/ 316 w 667"/>
                <a:gd name="T35" fmla="*/ 369 h 666"/>
                <a:gd name="T36" fmla="*/ 333 w 667"/>
                <a:gd name="T37" fmla="*/ 373 h 666"/>
                <a:gd name="T38" fmla="*/ 373 w 667"/>
                <a:gd name="T39" fmla="*/ 333 h 666"/>
                <a:gd name="T40" fmla="*/ 347 w 667"/>
                <a:gd name="T41" fmla="*/ 295 h 666"/>
                <a:gd name="T42" fmla="*/ 347 w 667"/>
                <a:gd name="T43" fmla="*/ 80 h 666"/>
                <a:gd name="T44" fmla="*/ 333 w 667"/>
                <a:gd name="T45" fmla="*/ 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7" h="666">
                  <a:moveTo>
                    <a:pt x="333" y="0"/>
                  </a:moveTo>
                  <a:cubicBezTo>
                    <a:pt x="149" y="0"/>
                    <a:pt x="0" y="149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7" y="666"/>
                    <a:pt x="667" y="517"/>
                    <a:pt x="667" y="333"/>
                  </a:cubicBezTo>
                  <a:cubicBezTo>
                    <a:pt x="667" y="149"/>
                    <a:pt x="517" y="0"/>
                    <a:pt x="333" y="0"/>
                  </a:cubicBezTo>
                  <a:close/>
                  <a:moveTo>
                    <a:pt x="333" y="26"/>
                  </a:moveTo>
                  <a:cubicBezTo>
                    <a:pt x="503" y="26"/>
                    <a:pt x="640" y="163"/>
                    <a:pt x="640" y="333"/>
                  </a:cubicBezTo>
                  <a:cubicBezTo>
                    <a:pt x="640" y="503"/>
                    <a:pt x="503" y="640"/>
                    <a:pt x="333" y="640"/>
                  </a:cubicBezTo>
                  <a:cubicBezTo>
                    <a:pt x="164" y="640"/>
                    <a:pt x="27" y="503"/>
                    <a:pt x="27" y="333"/>
                  </a:cubicBezTo>
                  <a:cubicBezTo>
                    <a:pt x="27" y="163"/>
                    <a:pt x="164" y="26"/>
                    <a:pt x="333" y="26"/>
                  </a:cubicBezTo>
                  <a:close/>
                  <a:moveTo>
                    <a:pt x="333" y="66"/>
                  </a:moveTo>
                  <a:cubicBezTo>
                    <a:pt x="326" y="66"/>
                    <a:pt x="320" y="72"/>
                    <a:pt x="320" y="80"/>
                  </a:cubicBezTo>
                  <a:lnTo>
                    <a:pt x="320" y="295"/>
                  </a:lnTo>
                  <a:cubicBezTo>
                    <a:pt x="304" y="301"/>
                    <a:pt x="293" y="316"/>
                    <a:pt x="293" y="333"/>
                  </a:cubicBezTo>
                  <a:cubicBezTo>
                    <a:pt x="293" y="339"/>
                    <a:pt x="295" y="345"/>
                    <a:pt x="297" y="350"/>
                  </a:cubicBezTo>
                  <a:lnTo>
                    <a:pt x="217" y="430"/>
                  </a:lnTo>
                  <a:cubicBezTo>
                    <a:pt x="204" y="443"/>
                    <a:pt x="223" y="462"/>
                    <a:pt x="236" y="449"/>
                  </a:cubicBezTo>
                  <a:lnTo>
                    <a:pt x="316" y="369"/>
                  </a:lnTo>
                  <a:cubicBezTo>
                    <a:pt x="321" y="372"/>
                    <a:pt x="327" y="373"/>
                    <a:pt x="333" y="373"/>
                  </a:cubicBezTo>
                  <a:cubicBezTo>
                    <a:pt x="355" y="373"/>
                    <a:pt x="373" y="355"/>
                    <a:pt x="373" y="333"/>
                  </a:cubicBezTo>
                  <a:cubicBezTo>
                    <a:pt x="373" y="316"/>
                    <a:pt x="362" y="301"/>
                    <a:pt x="347" y="295"/>
                  </a:cubicBezTo>
                  <a:lnTo>
                    <a:pt x="347" y="80"/>
                  </a:lnTo>
                  <a:cubicBezTo>
                    <a:pt x="347" y="72"/>
                    <a:pt x="340" y="66"/>
                    <a:pt x="333" y="6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8961063" y="4916672"/>
              <a:ext cx="219932" cy="169277"/>
              <a:chOff x="1073282" y="5688296"/>
              <a:chExt cx="219932" cy="169277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1137460" y="5724963"/>
                <a:ext cx="88900" cy="88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073282" y="5688296"/>
                <a:ext cx="2199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5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8719439" y="6305490"/>
              <a:ext cx="54984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TOP</a:t>
              </a:r>
              <a:endParaRPr lang="ko-KR" altLang="en-US" sz="800" dirty="0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9240714" y="4862340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51" name="직사각형 50"/>
          <p:cNvSpPr/>
          <p:nvPr/>
        </p:nvSpPr>
        <p:spPr>
          <a:xfrm>
            <a:off x="4640230" y="4188773"/>
            <a:ext cx="158262" cy="1582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0337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SMARTSETTINGSHASH" val="2hs3XRlaEhraMIlZxkN4JV20s/MjXxdw6wkmIl4HG/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7363</TotalTime>
  <Words>3525</Words>
  <Application>Microsoft Office PowerPoint</Application>
  <PresentationFormat>와이드스크린</PresentationFormat>
  <Paragraphs>1385</Paragraphs>
  <Slides>41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2" baseType="lpstr">
      <vt:lpstr>Malgun Gothic Semilight</vt:lpstr>
      <vt:lpstr>나눔고딕</vt:lpstr>
      <vt:lpstr>나눔스퀘어_ac Bold</vt:lpstr>
      <vt:lpstr>돋움</vt:lpstr>
      <vt:lpstr>맑은 고딕</vt:lpstr>
      <vt:lpstr>Arial</vt:lpstr>
      <vt:lpstr>Calibri</vt:lpstr>
      <vt:lpstr>Georgia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이현진</dc:creator>
  <cp:lastModifiedBy>이현진</cp:lastModifiedBy>
  <cp:revision>912</cp:revision>
  <dcterms:created xsi:type="dcterms:W3CDTF">2019-07-23T07:00:28Z</dcterms:created>
  <dcterms:modified xsi:type="dcterms:W3CDTF">2019-08-13T07:54:28Z</dcterms:modified>
</cp:coreProperties>
</file>