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0" r:id="rId4"/>
    <p:sldId id="323" r:id="rId5"/>
    <p:sldId id="296" r:id="rId6"/>
    <p:sldId id="321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425" autoAdjust="0"/>
  </p:normalViewPr>
  <p:slideViewPr>
    <p:cSldViewPr snapToGrid="0">
      <p:cViewPr varScale="1">
        <p:scale>
          <a:sx n="95" d="100"/>
          <a:sy n="95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미래시세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1개월 후</c:v>
                </c:pt>
                <c:pt idx="1">
                  <c:v>2개월 후</c:v>
                </c:pt>
                <c:pt idx="2">
                  <c:v>3개월 후</c:v>
                </c:pt>
                <c:pt idx="3">
                  <c:v>4개월 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2980</c:v>
                </c:pt>
                <c:pt idx="1">
                  <c:v>2930</c:v>
                </c:pt>
                <c:pt idx="2">
                  <c:v>2700</c:v>
                </c:pt>
                <c:pt idx="3">
                  <c:v>2660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3-4870-B8CF-468114B33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895200"/>
        <c:axId val="485895592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계열 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1개월 후</c:v>
                      </c:pt>
                      <c:pt idx="1">
                        <c:v>2개월 후</c:v>
                      </c:pt>
                      <c:pt idx="2">
                        <c:v>3개월 후</c:v>
                      </c:pt>
                      <c:pt idx="3">
                        <c:v>4개월 후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123-4870-B8CF-468114B33791}"/>
                  </c:ext>
                </c:extLst>
              </c15:ser>
            </c15:filteredLineSeries>
          </c:ext>
        </c:extLst>
      </c:lineChart>
      <c:catAx>
        <c:axId val="48589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895592"/>
        <c:crosses val="autoZero"/>
        <c:auto val="1"/>
        <c:lblAlgn val="ctr"/>
        <c:lblOffset val="100"/>
        <c:noMultiLvlLbl val="0"/>
      </c:catAx>
      <c:valAx>
        <c:axId val="48589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89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미래시세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1개월 후</c:v>
                </c:pt>
                <c:pt idx="1">
                  <c:v>2개월 후</c:v>
                </c:pt>
                <c:pt idx="2">
                  <c:v>3개월 후</c:v>
                </c:pt>
                <c:pt idx="3">
                  <c:v>4개월 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2980</c:v>
                </c:pt>
                <c:pt idx="1">
                  <c:v>2930</c:v>
                </c:pt>
                <c:pt idx="2">
                  <c:v>2700</c:v>
                </c:pt>
                <c:pt idx="3">
                  <c:v>2660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BF-4556-8E84-D2A213ACA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895200"/>
        <c:axId val="485895592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계열 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1개월 후</c:v>
                      </c:pt>
                      <c:pt idx="1">
                        <c:v>2개월 후</c:v>
                      </c:pt>
                      <c:pt idx="2">
                        <c:v>3개월 후</c:v>
                      </c:pt>
                      <c:pt idx="3">
                        <c:v>4개월 후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5BF-4556-8E84-D2A213ACAF52}"/>
                  </c:ext>
                </c:extLst>
              </c15:ser>
            </c15:filteredLineSeries>
          </c:ext>
        </c:extLst>
      </c:lineChart>
      <c:catAx>
        <c:axId val="48589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895592"/>
        <c:crosses val="autoZero"/>
        <c:auto val="1"/>
        <c:lblAlgn val="ctr"/>
        <c:lblOffset val="100"/>
        <c:noMultiLvlLbl val="0"/>
      </c:catAx>
      <c:valAx>
        <c:axId val="48589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89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2D3D3-ED14-4A0A-9627-6B68344C157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A86E-9DCD-447C-A369-206AD9E1D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6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00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5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2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9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8" name="직사각형 17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067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7" name="직사각형 16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4554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1291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5297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5401957"/>
            <a:chOff x="2666008" y="1816559"/>
            <a:chExt cx="2350272" cy="5401957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5401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8"/>
            <a:ext cx="2892642" cy="5401955"/>
            <a:chOff x="2666008" y="1816560"/>
            <a:chExt cx="2350272" cy="4171732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60"/>
              <a:ext cx="2350272" cy="113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7528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261630"/>
            <a:ext cx="2899802" cy="4334740"/>
            <a:chOff x="2666008" y="1653552"/>
            <a:chExt cx="2356089" cy="433474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663720"/>
              <a:ext cx="2350272" cy="43245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71825" y="1653552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271798"/>
            <a:ext cx="2892642" cy="5554796"/>
            <a:chOff x="2666008" y="1663720"/>
            <a:chExt cx="2350272" cy="555479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663720"/>
              <a:ext cx="2350272" cy="55547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6641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553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261630"/>
            <a:ext cx="2899802" cy="4334740"/>
            <a:chOff x="2666008" y="1653552"/>
            <a:chExt cx="2356089" cy="433474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663720"/>
              <a:ext cx="2350272" cy="43245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71825" y="1653552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271798"/>
            <a:ext cx="2892642" cy="4485846"/>
            <a:chOff x="2666008" y="1663720"/>
            <a:chExt cx="2350272" cy="448584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663720"/>
              <a:ext cx="2350272" cy="44858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6641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442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642253"/>
            <a:chOff x="2666008" y="1816559"/>
            <a:chExt cx="2350272" cy="464225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642253"/>
            <a:chOff x="2666008" y="1816559"/>
            <a:chExt cx="2350272" cy="464225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642253"/>
            <a:chOff x="2666008" y="1816559"/>
            <a:chExt cx="2350272" cy="464225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9937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8"/>
            <a:ext cx="2892642" cy="4473243"/>
            <a:chOff x="2666008" y="1816559"/>
            <a:chExt cx="2350272" cy="447324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473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155897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82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2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5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29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5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57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19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17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01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7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05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64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8029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06867"/>
            <a:ext cx="9014056" cy="547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9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06867"/>
            <a:ext cx="9014056" cy="547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27895" y="6351500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</a:t>
            </a:r>
            <a:r>
              <a:rPr lang="en-US" altLang="ko-KR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     </a:t>
            </a:r>
            <a:r>
              <a:rPr lang="ko-KR" altLang="en-US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다음페이지 이어서       </a:t>
            </a:r>
            <a:r>
              <a:rPr lang="en-US" altLang="ko-KR" sz="8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==============================================</a:t>
            </a:r>
            <a:endParaRPr lang="ko-KR" altLang="en-US" sz="800" spc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63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94899"/>
            <a:ext cx="9014056" cy="538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7895" y="6351500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       </a:t>
            </a:r>
            <a:r>
              <a:rPr lang="ko-KR" altLang="en-US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다음페이지 이어서   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7895" y="1046384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       </a:t>
            </a:r>
            <a:r>
              <a:rPr lang="ko-KR" altLang="en-US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이전페이지 이어서     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920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94899"/>
            <a:ext cx="9014056" cy="538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7895" y="1046384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       </a:t>
            </a:r>
            <a:r>
              <a:rPr lang="ko-KR" altLang="en-US" sz="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이전페이지 이어서     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3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74" r:id="rId6"/>
    <p:sldLayoutId id="2147483675" r:id="rId7"/>
    <p:sldLayoutId id="2147483676" r:id="rId8"/>
    <p:sldLayoutId id="2147483677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49" r:id="rId19"/>
    <p:sldLayoutId id="2147483650" r:id="rId20"/>
    <p:sldLayoutId id="2147483651" r:id="rId21"/>
    <p:sldLayoutId id="2147483652" r:id="rId22"/>
    <p:sldLayoutId id="2147483653" r:id="rId23"/>
    <p:sldLayoutId id="2147483654" r:id="rId24"/>
    <p:sldLayoutId id="2147483655" r:id="rId25"/>
    <p:sldLayoutId id="2147483656" r:id="rId26"/>
    <p:sldLayoutId id="2147483657" r:id="rId27"/>
    <p:sldLayoutId id="2147483658" r:id="rId28"/>
    <p:sldLayoutId id="2147483659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9546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300" dirty="0" smtClean="0">
                <a:latin typeface="+mn-ea"/>
              </a:rPr>
              <a:t>현대글로비스 중고차매매사이트</a:t>
            </a:r>
            <a:endParaRPr lang="en-US" altLang="ko-KR" sz="5400" b="1" spc="-300" dirty="0" smtClean="0">
              <a:latin typeface="+mn-ea"/>
            </a:endParaRPr>
          </a:p>
          <a:p>
            <a:r>
              <a:rPr lang="ko-KR" altLang="en-US" sz="5400" b="1" spc="-300" dirty="0" smtClean="0">
                <a:latin typeface="+mn-ea"/>
              </a:rPr>
              <a:t>화면 </a:t>
            </a:r>
            <a:r>
              <a:rPr lang="ko-KR" altLang="en-US" sz="5400" b="1" spc="-300" dirty="0">
                <a:latin typeface="+mn-ea"/>
              </a:rPr>
              <a:t>설계서 </a:t>
            </a:r>
            <a:r>
              <a:rPr lang="en-US" altLang="ko-KR" sz="5400" b="1" spc="-300" dirty="0" smtClean="0">
                <a:latin typeface="+mn-ea"/>
              </a:rPr>
              <a:t>(</a:t>
            </a:r>
            <a:r>
              <a:rPr lang="ko-KR" altLang="en-US" sz="5400" b="1" spc="-300" dirty="0" smtClean="0">
                <a:latin typeface="+mn-ea"/>
              </a:rPr>
              <a:t>시세조회</a:t>
            </a:r>
            <a:r>
              <a:rPr lang="en-US" altLang="ko-KR" sz="5400" b="1" spc="-300" dirty="0" smtClean="0">
                <a:latin typeface="+mn-ea"/>
              </a:rPr>
              <a:t>)</a:t>
            </a:r>
            <a:endParaRPr lang="ko-KR" altLang="en-US" sz="5400" b="1" spc="-3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781" y="3186767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V0.3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11661"/>
              </p:ext>
            </p:extLst>
          </p:nvPr>
        </p:nvGraphicFramePr>
        <p:xfrm>
          <a:off x="8340681" y="5252622"/>
          <a:ext cx="3318974" cy="1127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60707">
                  <a:extLst>
                    <a:ext uri="{9D8B030D-6E8A-4147-A177-3AD203B41FA5}">
                      <a16:colId xmlns:a16="http://schemas.microsoft.com/office/drawing/2014/main" val="1675146864"/>
                    </a:ext>
                  </a:extLst>
                </a:gridCol>
                <a:gridCol w="2358267">
                  <a:extLst>
                    <a:ext uri="{9D8B030D-6E8A-4147-A177-3AD203B41FA5}">
                      <a16:colId xmlns:a16="http://schemas.microsoft.com/office/drawing/2014/main" val="616369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문서명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현대글로비스 중고차매매사이트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시세조회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21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작성일자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2019.08.13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7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리젠컴퍼니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22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승인자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3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이력관리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A54A53-B081-43B4-BB34-7EDB7E675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10526"/>
              </p:ext>
            </p:extLst>
          </p:nvPr>
        </p:nvGraphicFramePr>
        <p:xfrm>
          <a:off x="406477" y="654495"/>
          <a:ext cx="11359952" cy="5824922"/>
        </p:xfrm>
        <a:graphic>
          <a:graphicData uri="http://schemas.openxmlformats.org/drawingml/2006/table">
            <a:tbl>
              <a:tblPr/>
              <a:tblGrid>
                <a:gridCol w="67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kern="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2019-08-08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초안 작성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리젠컴퍼니 이현진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유진아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222990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검색부분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spc="-15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일괄적용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삭제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딜러노출용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spc="-15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매매차량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 삭제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 없이 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구성으로 수정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리젠컴퍼니 이현진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유진아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746633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2019-08-13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신차가격 삭제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</a:t>
                      </a:r>
                      <a:r>
                        <a:rPr kumimoji="1" lang="ko-KR" altLang="en-US" sz="900" b="0" i="0" u="none" strike="noStrike" cap="none" spc="-15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겁색옵션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접힘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펼침 기능 삭제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spc="-15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차량번호로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 시 가이드 텍스트 추가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리젠컴퍼니 이현진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유진아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6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ko-KR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835218"/>
                  </a:ext>
                </a:extLst>
              </a:tr>
              <a:tr h="21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627351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latin typeface="+mn-ea"/>
              </a:rPr>
              <a:t>메뉴 구조도</a:t>
            </a:r>
            <a:endParaRPr lang="en-US" altLang="ko-KR" sz="6600" b="1" dirty="0">
              <a:latin typeface="+mn-ea"/>
            </a:endParaRPr>
          </a:p>
          <a:p>
            <a:r>
              <a:rPr lang="en-US" altLang="ko-KR" sz="4400" spc="-150" dirty="0">
                <a:latin typeface="+mn-ea"/>
              </a:rPr>
              <a:t>(Information Architecture)</a:t>
            </a:r>
            <a:endParaRPr lang="ko-KR" altLang="en-US" sz="4400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0.0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6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(IA)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26F080-780F-44EE-BFEE-574BD3FCC1AB}"/>
              </a:ext>
            </a:extLst>
          </p:cNvPr>
          <p:cNvGrpSpPr/>
          <p:nvPr/>
        </p:nvGrpSpPr>
        <p:grpSpPr>
          <a:xfrm>
            <a:off x="521725" y="751024"/>
            <a:ext cx="669838" cy="321054"/>
            <a:chOff x="521725" y="751024"/>
            <a:chExt cx="669838" cy="321054"/>
          </a:xfrm>
        </p:grpSpPr>
        <p:pic>
          <p:nvPicPr>
            <p:cNvPr id="65" name="Picture 4" descr="desktop, device icon">
              <a:extLst>
                <a:ext uri="{FF2B5EF4-FFF2-40B4-BE49-F238E27FC236}">
                  <a16:creationId xmlns:a16="http://schemas.microsoft.com/office/drawing/2014/main" id="{0AE2EFF2-F702-42C3-A186-4BE950D17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25" y="751024"/>
              <a:ext cx="321054" cy="32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9E5C43-3012-422E-8C5C-DF515BE2E020}"/>
                </a:ext>
              </a:extLst>
            </p:cNvPr>
            <p:cNvSpPr txBox="1"/>
            <p:nvPr/>
          </p:nvSpPr>
          <p:spPr>
            <a:xfrm>
              <a:off x="814537" y="77305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PC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0C0022-7280-49ED-ADFF-CFB726F7E8D6}"/>
              </a:ext>
            </a:extLst>
          </p:cNvPr>
          <p:cNvCxnSpPr/>
          <p:nvPr/>
        </p:nvCxnSpPr>
        <p:spPr>
          <a:xfrm>
            <a:off x="428572" y="4498460"/>
            <a:ext cx="113454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CE1F17-A709-4ED2-B85B-DF2804F3C357}"/>
              </a:ext>
            </a:extLst>
          </p:cNvPr>
          <p:cNvGrpSpPr/>
          <p:nvPr/>
        </p:nvGrpSpPr>
        <p:grpSpPr>
          <a:xfrm>
            <a:off x="591044" y="4827127"/>
            <a:ext cx="916311" cy="296352"/>
            <a:chOff x="591044" y="2518330"/>
            <a:chExt cx="916311" cy="29635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F90AA4-36E1-47EE-B99B-08A635B62B55}"/>
                </a:ext>
              </a:extLst>
            </p:cNvPr>
            <p:cNvSpPr txBox="1"/>
            <p:nvPr/>
          </p:nvSpPr>
          <p:spPr>
            <a:xfrm>
              <a:off x="814537" y="2528007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Mobile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64" name="Picture 6" descr="device, mobile icon">
              <a:extLst>
                <a:ext uri="{FF2B5EF4-FFF2-40B4-BE49-F238E27FC236}">
                  <a16:creationId xmlns:a16="http://schemas.microsoft.com/office/drawing/2014/main" id="{18A087DD-4E51-430D-AF06-DB83776CE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44" y="2518330"/>
              <a:ext cx="182416" cy="29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AD30AB-4FE5-4201-B610-282F4A8E59ED}"/>
              </a:ext>
            </a:extLst>
          </p:cNvPr>
          <p:cNvSpPr txBox="1"/>
          <p:nvPr/>
        </p:nvSpPr>
        <p:spPr>
          <a:xfrm>
            <a:off x="347665" y="6410559"/>
            <a:ext cx="5665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※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메뉴구조도는 화면의 프로세스는 포함되지 않으며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주요 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Hierarchy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구조화 한 것임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해당 메뉴구조도를 통해 전체 본 수를 파악할 수 없음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</a:t>
            </a: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206C97-924D-4344-A3EC-1C14DA134538}"/>
              </a:ext>
            </a:extLst>
          </p:cNvPr>
          <p:cNvSpPr txBox="1"/>
          <p:nvPr/>
        </p:nvSpPr>
        <p:spPr>
          <a:xfrm rot="21027280">
            <a:off x="2942040" y="5121015"/>
            <a:ext cx="178050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rgbClr val="0070C0"/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TBD</a:t>
            </a:r>
            <a:endParaRPr lang="en-US" altLang="ko-KR" sz="1200" spc="-15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780261" y="865646"/>
            <a:ext cx="9597196" cy="3470188"/>
            <a:chOff x="2018800" y="945710"/>
            <a:chExt cx="9597196" cy="34701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B986E8-1A81-45A5-A0B4-38945F9003E7}"/>
                </a:ext>
              </a:extLst>
            </p:cNvPr>
            <p:cNvSpPr/>
            <p:nvPr/>
          </p:nvSpPr>
          <p:spPr>
            <a:xfrm>
              <a:off x="5679699" y="945710"/>
              <a:ext cx="739329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Main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13" name="꺾인 연결선 53">
              <a:extLst>
                <a:ext uri="{FF2B5EF4-FFF2-40B4-BE49-F238E27FC236}">
                  <a16:creationId xmlns:a16="http://schemas.microsoft.com/office/drawing/2014/main" id="{AD1F97FC-46F2-4C94-A1AB-EFAAC257EB8E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rot="5400000">
              <a:off x="4582261" y="15111"/>
              <a:ext cx="317599" cy="2616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54">
              <a:extLst>
                <a:ext uri="{FF2B5EF4-FFF2-40B4-BE49-F238E27FC236}">
                  <a16:creationId xmlns:a16="http://schemas.microsoft.com/office/drawing/2014/main" id="{4135F289-DBA4-49F2-834E-88BAEF129DCA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 rot="5400000">
              <a:off x="4098930" y="-468220"/>
              <a:ext cx="317599" cy="35832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55">
              <a:extLst>
                <a:ext uri="{FF2B5EF4-FFF2-40B4-BE49-F238E27FC236}">
                  <a16:creationId xmlns:a16="http://schemas.microsoft.com/office/drawing/2014/main" id="{91EDEB0D-B365-4239-9D52-E8D4B613918A}"/>
                </a:ext>
              </a:extLst>
            </p:cNvPr>
            <p:cNvCxnSpPr>
              <a:stCxn id="11" idx="2"/>
              <a:endCxn id="21" idx="0"/>
            </p:cNvCxnSpPr>
            <p:nvPr/>
          </p:nvCxnSpPr>
          <p:spPr>
            <a:xfrm rot="5400000">
              <a:off x="5055556" y="488406"/>
              <a:ext cx="317599" cy="16700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848683-99CE-46DF-A161-A25EA33F11A8}"/>
                </a:ext>
              </a:extLst>
            </p:cNvPr>
            <p:cNvSpPr/>
            <p:nvPr/>
          </p:nvSpPr>
          <p:spPr>
            <a:xfrm>
              <a:off x="2018800" y="1482215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내차사기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4881653" y="1482214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홈서비스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38C2BCD-CDD9-4321-A23E-AE9E06E6A989}"/>
                </a:ext>
              </a:extLst>
            </p:cNvPr>
            <p:cNvSpPr/>
            <p:nvPr/>
          </p:nvSpPr>
          <p:spPr>
            <a:xfrm>
              <a:off x="3932051" y="1482215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시세조회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22" name="꺾인 연결선 65">
              <a:extLst>
                <a:ext uri="{FF2B5EF4-FFF2-40B4-BE49-F238E27FC236}">
                  <a16:creationId xmlns:a16="http://schemas.microsoft.com/office/drawing/2014/main" id="{6B2B7E45-EC40-4A08-A90C-CE70E438C9FC}"/>
                </a:ext>
              </a:extLst>
            </p:cNvPr>
            <p:cNvCxnSpPr>
              <a:stCxn id="11" idx="2"/>
              <a:endCxn id="17" idx="0"/>
            </p:cNvCxnSpPr>
            <p:nvPr/>
          </p:nvCxnSpPr>
          <p:spPr>
            <a:xfrm rot="5400000">
              <a:off x="5530357" y="963207"/>
              <a:ext cx="317598" cy="7204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E12777-FAD3-4213-A486-F07B2793735A}"/>
                </a:ext>
              </a:extLst>
            </p:cNvPr>
            <p:cNvSpPr/>
            <p:nvPr/>
          </p:nvSpPr>
          <p:spPr>
            <a:xfrm>
              <a:off x="2985461" y="1482215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내차팔기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985461" y="1770349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방문평가 판매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A2B702-95FB-4620-A350-7CE23502FB6C}"/>
                </a:ext>
              </a:extLst>
            </p:cNvPr>
            <p:cNvSpPr/>
            <p:nvPr/>
          </p:nvSpPr>
          <p:spPr>
            <a:xfrm>
              <a:off x="2985461" y="2042170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셀프등록 판매</a:t>
              </a:r>
              <a:endParaRPr lang="ko-KR" altLang="en-US" sz="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26BC26E-F326-472E-81BB-2A0AA547C706}"/>
                </a:ext>
              </a:extLst>
            </p:cNvPr>
            <p:cNvSpPr/>
            <p:nvPr/>
          </p:nvSpPr>
          <p:spPr>
            <a:xfrm>
              <a:off x="7295741" y="989080"/>
              <a:ext cx="555468" cy="164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로그인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7C96793-0200-493E-A930-1A8EDA889003}"/>
                </a:ext>
              </a:extLst>
            </p:cNvPr>
            <p:cNvSpPr/>
            <p:nvPr/>
          </p:nvSpPr>
          <p:spPr>
            <a:xfrm>
              <a:off x="7851209" y="989080"/>
              <a:ext cx="555468" cy="164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회원가입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28B1498-247F-4037-AF1A-D1C51EA557E1}"/>
                </a:ext>
              </a:extLst>
            </p:cNvPr>
            <p:cNvGrpSpPr/>
            <p:nvPr/>
          </p:nvGrpSpPr>
          <p:grpSpPr>
            <a:xfrm>
              <a:off x="7770636" y="1770817"/>
              <a:ext cx="958775" cy="1142237"/>
              <a:chOff x="5892868" y="1336245"/>
              <a:chExt cx="958775" cy="114223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C9C157B-0A4D-4760-AD3A-921AFD8C89D2}"/>
                  </a:ext>
                </a:extLst>
              </p:cNvPr>
              <p:cNvSpPr/>
              <p:nvPr/>
            </p:nvSpPr>
            <p:spPr>
              <a:xfrm>
                <a:off x="5921950" y="1336245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개인용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5380B1-947D-408C-93CB-77003800154D}"/>
                  </a:ext>
                </a:extLst>
              </p:cNvPr>
              <p:cNvSpPr txBox="1"/>
              <p:nvPr/>
            </p:nvSpPr>
            <p:spPr>
              <a:xfrm>
                <a:off x="5892868" y="1555152"/>
                <a:ext cx="9587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  <a:sym typeface="Wingdings" panose="05000000000000000000" pitchFamily="2" charset="2"/>
                  </a:rPr>
                  <a:t>내차사기조회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  <a:sym typeface="Wingdings" panose="05000000000000000000" pitchFamily="2" charset="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내차팔기조회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결제관리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금융 서비스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포인트관리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회원정보관리</a:t>
                </a:r>
                <a:endPara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171B5AB-3844-4E4A-A24B-21C3508B6EE9}"/>
                </a:ext>
              </a:extLst>
            </p:cNvPr>
            <p:cNvGrpSpPr/>
            <p:nvPr/>
          </p:nvGrpSpPr>
          <p:grpSpPr>
            <a:xfrm>
              <a:off x="7770635" y="2886854"/>
              <a:ext cx="1241047" cy="1428466"/>
              <a:chOff x="5887722" y="2338351"/>
              <a:chExt cx="1241047" cy="142846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F31A823-E12C-4F92-968B-CD88241FB39F}"/>
                  </a:ext>
                </a:extLst>
              </p:cNvPr>
              <p:cNvSpPr/>
              <p:nvPr/>
            </p:nvSpPr>
            <p:spPr>
              <a:xfrm>
                <a:off x="5916805" y="2338351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딜러용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F73E93-707D-4960-B59D-E5290578B838}"/>
                  </a:ext>
                </a:extLst>
              </p:cNvPr>
              <p:cNvSpPr txBox="1"/>
              <p:nvPr/>
            </p:nvSpPr>
            <p:spPr>
              <a:xfrm>
                <a:off x="5887722" y="2566488"/>
                <a:ext cx="1241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차량등록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판매챠랑관리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광고효과분석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결제관리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회원정보관리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시세제공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매입가 계산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오토옥션 마이페이지</a:t>
                </a:r>
                <a:endPara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D5423BB-0459-4260-B0AA-AE00BA969244}"/>
                </a:ext>
              </a:extLst>
            </p:cNvPr>
            <p:cNvSpPr/>
            <p:nvPr/>
          </p:nvSpPr>
          <p:spPr>
            <a:xfrm>
              <a:off x="7802730" y="1482214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마이페이지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75" name="꺾인 연결선 66">
              <a:extLst>
                <a:ext uri="{FF2B5EF4-FFF2-40B4-BE49-F238E27FC236}">
                  <a16:creationId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97" idx="0"/>
            </p:cNvCxnSpPr>
            <p:nvPr/>
          </p:nvCxnSpPr>
          <p:spPr>
            <a:xfrm rot="16200000" flipH="1">
              <a:off x="6014533" y="1199447"/>
              <a:ext cx="311942" cy="2422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18800" y="1769030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기획</a:t>
              </a:r>
              <a:r>
                <a:rPr lang="en-US" altLang="ko-KR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특가전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21086" y="2033211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낙찰차량전용몰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18800" y="2312813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프리미엄몰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18800" y="2597606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스마트매칭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18800" y="2871392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관심차량 비교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3A2B702-95FB-4620-A350-7CE23502FB6C}"/>
                </a:ext>
              </a:extLst>
            </p:cNvPr>
            <p:cNvSpPr/>
            <p:nvPr/>
          </p:nvSpPr>
          <p:spPr>
            <a:xfrm>
              <a:off x="2985461" y="2328811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무평가 판매</a:t>
              </a:r>
              <a:endParaRPr lang="ko-KR" altLang="en-US" sz="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0683979" y="2857399"/>
              <a:ext cx="932017" cy="1558499"/>
              <a:chOff x="10693552" y="2742775"/>
              <a:chExt cx="932017" cy="155849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2965997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제휴문의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3192446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개인정보처리방침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3423798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이용</a:t>
                </a:r>
                <a:r>
                  <a:rPr lang="en-US" altLang="ko-KR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/</a:t>
                </a: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환불약관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3655150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온라인이용약관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703729" y="3886502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개인정보이용내역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699" y="4134715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영상정보처리방침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3552" y="2742775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회사소개</a:t>
                </a:r>
                <a:endPara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3904869" y="1429592"/>
              <a:ext cx="959416" cy="3158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40258" y="1751036"/>
              <a:ext cx="1208985" cy="2308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spc="-150" smtClean="0">
                  <a:solidFill>
                    <a:schemeClr val="bg1"/>
                  </a:solidFill>
                </a:rPr>
                <a:t>본 문서의 화면설계 범위</a:t>
              </a:r>
              <a:endParaRPr lang="ko-KR" altLang="en-US" sz="900" b="1" spc="-150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8756927" y="1478718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매매가이드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1B8E8D3-2656-4310-9FA8-715EC987E95C}"/>
                </a:ext>
              </a:extLst>
            </p:cNvPr>
            <p:cNvSpPr/>
            <p:nvPr/>
          </p:nvSpPr>
          <p:spPr>
            <a:xfrm>
              <a:off x="8756927" y="1766852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구매가이드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80DF1B8-9F5F-4E16-A109-02AE3F401ABF}"/>
                </a:ext>
              </a:extLst>
            </p:cNvPr>
            <p:cNvSpPr/>
            <p:nvPr/>
          </p:nvSpPr>
          <p:spPr>
            <a:xfrm>
              <a:off x="8756927" y="2036806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판매가이드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FBB1C2C-6BEC-4A55-A9A7-5E76D845F9AC}"/>
                </a:ext>
              </a:extLst>
            </p:cNvPr>
            <p:cNvSpPr/>
            <p:nvPr/>
          </p:nvSpPr>
          <p:spPr>
            <a:xfrm>
              <a:off x="8753048" y="2306675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이용권 안내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5844350" y="1476558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오토옥션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9708749" y="1476558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이벤트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1B8E8D3-2656-4310-9FA8-715EC987E95C}"/>
                </a:ext>
              </a:extLst>
            </p:cNvPr>
            <p:cNvSpPr/>
            <p:nvPr/>
          </p:nvSpPr>
          <p:spPr>
            <a:xfrm>
              <a:off x="9719135" y="1751714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진행중 이벤트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80DF1B8-9F5F-4E16-A109-02AE3F401ABF}"/>
                </a:ext>
              </a:extLst>
            </p:cNvPr>
            <p:cNvSpPr/>
            <p:nvPr/>
          </p:nvSpPr>
          <p:spPr>
            <a:xfrm>
              <a:off x="9719135" y="2021798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포인트제휴몰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702694" y="1476558"/>
              <a:ext cx="894588" cy="1065502"/>
              <a:chOff x="4086737" y="2940398"/>
              <a:chExt cx="894588" cy="1065502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CE12777-FAD3-4213-A486-F07B2793735A}"/>
                  </a:ext>
                </a:extLst>
              </p:cNvPr>
              <p:cNvSpPr/>
              <p:nvPr/>
            </p:nvSpPr>
            <p:spPr>
              <a:xfrm>
                <a:off x="4086737" y="2940398"/>
                <a:ext cx="894588" cy="218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고객센터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B90066C-7C0A-4FD9-BF27-CA52094418A2}"/>
                  </a:ext>
                </a:extLst>
              </p:cNvPr>
              <p:cNvSpPr/>
              <p:nvPr/>
            </p:nvSpPr>
            <p:spPr>
              <a:xfrm>
                <a:off x="4086737" y="3228532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공지사항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3A2B702-95FB-4620-A350-7CE23502FB6C}"/>
                  </a:ext>
                </a:extLst>
              </p:cNvPr>
              <p:cNvSpPr/>
              <p:nvPr/>
            </p:nvSpPr>
            <p:spPr>
              <a:xfrm>
                <a:off x="4086737" y="3500353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1:1 </a:t>
                </a:r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상담</a:t>
                </a:r>
                <a:endParaRPr lang="ko-KR" altLang="en-US" sz="7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B3A2B702-95FB-4620-A350-7CE23502FB6C}"/>
                  </a:ext>
                </a:extLst>
              </p:cNvPr>
              <p:cNvSpPr/>
              <p:nvPr/>
            </p:nvSpPr>
            <p:spPr>
              <a:xfrm>
                <a:off x="4086737" y="3786994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FAQ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6831061" y="1476558"/>
              <a:ext cx="894588" cy="2189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프라이싱 시스템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108" name="꺾인 연결선 66">
              <a:extLst>
                <a:ext uri="{FF2B5EF4-FFF2-40B4-BE49-F238E27FC236}">
                  <a16:creationId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107" idx="0"/>
            </p:cNvCxnSpPr>
            <p:nvPr/>
          </p:nvCxnSpPr>
          <p:spPr>
            <a:xfrm rot="16200000" flipH="1">
              <a:off x="6507888" y="706091"/>
              <a:ext cx="311942" cy="122899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꺾인 연결선 66">
              <a:extLst>
                <a:ext uri="{FF2B5EF4-FFF2-40B4-BE49-F238E27FC236}">
                  <a16:creationId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74" idx="0"/>
            </p:cNvCxnSpPr>
            <p:nvPr/>
          </p:nvCxnSpPr>
          <p:spPr>
            <a:xfrm rot="16200000" flipH="1">
              <a:off x="6990895" y="223085"/>
              <a:ext cx="317598" cy="22006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66">
              <a:extLst>
                <a:ext uri="{FF2B5EF4-FFF2-40B4-BE49-F238E27FC236}">
                  <a16:creationId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93" idx="0"/>
            </p:cNvCxnSpPr>
            <p:nvPr/>
          </p:nvCxnSpPr>
          <p:spPr>
            <a:xfrm rot="16200000" flipH="1">
              <a:off x="7469741" y="-255762"/>
              <a:ext cx="314102" cy="315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66">
              <a:extLst>
                <a:ext uri="{FF2B5EF4-FFF2-40B4-BE49-F238E27FC236}">
                  <a16:creationId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99" idx="0"/>
            </p:cNvCxnSpPr>
            <p:nvPr/>
          </p:nvCxnSpPr>
          <p:spPr>
            <a:xfrm rot="16200000" flipH="1">
              <a:off x="7946732" y="-732753"/>
              <a:ext cx="311942" cy="41066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66">
              <a:extLst>
                <a:ext uri="{FF2B5EF4-FFF2-40B4-BE49-F238E27FC236}">
                  <a16:creationId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103" idx="0"/>
            </p:cNvCxnSpPr>
            <p:nvPr/>
          </p:nvCxnSpPr>
          <p:spPr>
            <a:xfrm rot="16200000" flipH="1">
              <a:off x="8443705" y="-1229725"/>
              <a:ext cx="311942" cy="51006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772521" y="1712799"/>
              <a:ext cx="9941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pc="-150" dirty="0" smtClean="0">
                  <a:solidFill>
                    <a:srgbClr val="FF0000"/>
                  </a:solidFill>
                </a:rPr>
                <a:t>* </a:t>
              </a:r>
              <a:r>
                <a:rPr lang="ko-KR" altLang="en-US" sz="800" spc="-150" dirty="0" smtClean="0">
                  <a:solidFill>
                    <a:srgbClr val="FF0000"/>
                  </a:solidFill>
                </a:rPr>
                <a:t>딜러회원만 접근가능</a:t>
              </a:r>
              <a:endParaRPr lang="ko-KR" altLang="en-US" sz="800" spc="-1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5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3416320" cy="1419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spc="-300" dirty="0" smtClean="0">
                <a:latin typeface="+mn-ea"/>
              </a:rPr>
              <a:t>시세조회</a:t>
            </a:r>
            <a:endParaRPr lang="en-US" altLang="ko-KR" sz="6600" b="1" spc="-3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0.1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9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88218" y="1639402"/>
            <a:ext cx="8166718" cy="2753714"/>
            <a:chOff x="505811" y="3750933"/>
            <a:chExt cx="3991083" cy="108884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 smtClean="0"/>
              <a:t>시세조회</a:t>
            </a:r>
            <a:r>
              <a:rPr lang="ko-KR" altLang="en-US" dirty="0" smtClean="0"/>
              <a:t>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시세조회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 smtClean="0"/>
              <a:t>시세조회</a:t>
            </a:r>
            <a:r>
              <a:rPr lang="ko-KR" altLang="en-US" dirty="0" smtClean="0"/>
              <a:t>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10293973" y="736154"/>
            <a:ext cx="1480391" cy="182531"/>
          </a:xfrm>
        </p:spPr>
        <p:txBody>
          <a:bodyPr/>
          <a:lstStyle/>
          <a:p>
            <a:r>
              <a:rPr lang="en-US" altLang="ko-KR" dirty="0" smtClean="0"/>
              <a:t>2019.08.13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err="1"/>
              <a:t>리젠컴퍼니</a:t>
            </a:r>
            <a:r>
              <a:rPr lang="ko-KR" altLang="en-US" dirty="0"/>
              <a:t> 이현진</a:t>
            </a:r>
            <a:r>
              <a:rPr lang="en-US" altLang="ko-KR" dirty="0"/>
              <a:t>/</a:t>
            </a:r>
            <a:r>
              <a:rPr lang="ko-KR" altLang="en-US" dirty="0"/>
              <a:t>유진아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>
          <a:xfrm>
            <a:off x="8059208" y="736154"/>
            <a:ext cx="1477516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6" name="Button"/>
          <p:cNvSpPr/>
          <p:nvPr/>
        </p:nvSpPr>
        <p:spPr>
          <a:xfrm>
            <a:off x="999085" y="3100129"/>
            <a:ext cx="971390" cy="328613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검색</a:t>
            </a:r>
            <a:endParaRPr lang="en-US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Button"/>
          <p:cNvSpPr/>
          <p:nvPr/>
        </p:nvSpPr>
        <p:spPr>
          <a:xfrm>
            <a:off x="1970475" y="3100129"/>
            <a:ext cx="971390" cy="328613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검색</a:t>
            </a:r>
            <a:endParaRPr lang="en-US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9085" y="3352800"/>
            <a:ext cx="7685212" cy="9869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970475" y="3097095"/>
            <a:ext cx="97139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차량 번호로  조회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9085" y="3097095"/>
            <a:ext cx="9713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검색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23926" y="3552252"/>
            <a:ext cx="916162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96026" y="3552252"/>
            <a:ext cx="916162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68126" y="3552252"/>
            <a:ext cx="916162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57449" y="3552252"/>
            <a:ext cx="988293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4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8699" y="4594001"/>
            <a:ext cx="2077210" cy="12691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차량 대표이미지</a:t>
            </a:r>
            <a:r>
              <a:rPr lang="en-US" altLang="ko-KR" sz="800" dirty="0" smtClean="0">
                <a:solidFill>
                  <a:schemeClr val="tx1"/>
                </a:solidFill>
              </a:rPr>
              <a:t>]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808699" y="6018322"/>
            <a:ext cx="2077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현대 그랜저 </a:t>
            </a:r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HG (2015)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3456524" y="4523917"/>
            <a:ext cx="2360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내차 </a:t>
            </a:r>
            <a:r>
              <a:rPr lang="ko-KR" altLang="en-US" sz="10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팔때</a:t>
            </a:r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이 차량의  현재 시세 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단위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만원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3826999" y="5049664"/>
            <a:ext cx="158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적정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시세</a:t>
            </a:r>
            <a:endParaRPr lang="en-US" altLang="ko-KR" sz="80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2,750</a:t>
            </a:r>
            <a:r>
              <a:rPr lang="en-US" altLang="ko-KR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~ </a:t>
            </a:r>
            <a:r>
              <a:rPr lang="en-US" altLang="ko-KR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3,000</a:t>
            </a:r>
            <a:endParaRPr lang="ko-KR" altLang="en-US" sz="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7003196" y="4523917"/>
            <a:ext cx="1295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미래시세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단위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만원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8319219" y="5427258"/>
            <a:ext cx="66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2,630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만원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1" name="차트 50"/>
          <p:cNvGraphicFramePr/>
          <p:nvPr>
            <p:extLst>
              <p:ext uri="{D42A27DB-BD31-4B8C-83A1-F6EECF244321}">
                <p14:modId xmlns:p14="http://schemas.microsoft.com/office/powerpoint/2010/main" val="3072341076"/>
              </p:ext>
            </p:extLst>
          </p:nvPr>
        </p:nvGraphicFramePr>
        <p:xfrm>
          <a:off x="6357267" y="4780941"/>
          <a:ext cx="2587530" cy="1550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6720238" y="4916692"/>
            <a:ext cx="680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2,970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만원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27380" y="4780941"/>
            <a:ext cx="2819193" cy="1545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3222670" y="5732263"/>
            <a:ext cx="56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최저 </a:t>
            </a:r>
            <a:endParaRPr lang="en-US" altLang="ko-KR" sz="80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2,400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5355388" y="5732263"/>
            <a:ext cx="56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최고 </a:t>
            </a:r>
            <a:endParaRPr lang="en-US" altLang="ko-KR" sz="80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3,800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217920" y="4536859"/>
            <a:ext cx="0" cy="17948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045816" y="4536859"/>
            <a:ext cx="0" cy="17948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978717" y="3552252"/>
            <a:ext cx="916162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68040" y="3552252"/>
            <a:ext cx="988293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6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623926" y="3929029"/>
            <a:ext cx="916162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7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696026" y="3929029"/>
            <a:ext cx="916162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768126" y="3929029"/>
            <a:ext cx="916162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9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57449" y="3929029"/>
            <a:ext cx="988293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78717" y="3929029"/>
            <a:ext cx="916162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11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068040" y="3929029"/>
            <a:ext cx="988293" cy="265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옵션</a:t>
            </a:r>
            <a:r>
              <a:rPr lang="en-US" altLang="ko-KR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12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                           </a:t>
            </a:r>
            <a:r>
              <a:rPr lang="ko-KR" altLang="en-US" sz="800" spc="-15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▼</a:t>
            </a:r>
            <a:endParaRPr lang="en-US" altLang="ko-KR" sz="800" spc="-15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92861"/>
              </p:ext>
            </p:extLst>
          </p:nvPr>
        </p:nvGraphicFramePr>
        <p:xfrm>
          <a:off x="9536724" y="918684"/>
          <a:ext cx="2249794" cy="20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0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  <a:gridCol w="1860994">
                  <a:extLst>
                    <a:ext uri="{9D8B030D-6E8A-4147-A177-3AD203B41FA5}">
                      <a16:colId xmlns:a16="http://schemas.microsoft.com/office/drawing/2014/main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차량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현대 그랜저 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HG (2015)</a:t>
                      </a:r>
                      <a:endParaRPr lang="en-US" altLang="ko-KR" sz="800" spc="-100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spc="-100" baseline="0" dirty="0" err="1" smtClean="0">
                          <a:latin typeface="+mn-ea"/>
                          <a:ea typeface="+mn-ea"/>
                        </a:rPr>
                        <a:t>차량옵션</a:t>
                      </a:r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-100" baseline="0" dirty="0" err="1" smtClean="0">
                          <a:latin typeface="+mn-ea"/>
                          <a:ea typeface="+mn-ea"/>
                        </a:rPr>
                        <a:t>셀렉박스</a:t>
                      </a:r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spc="-100" baseline="0" dirty="0" smtClean="0"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00" baseline="0" dirty="0" smtClean="0">
                          <a:latin typeface="+mn-ea"/>
                          <a:ea typeface="+mn-ea"/>
                        </a:rPr>
                        <a:t>하단 정보 실시간 조회됨</a:t>
                      </a:r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25586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BCAE5A9A-F50A-409F-88D2-DC0DC1473395}"/>
              </a:ext>
            </a:extLst>
          </p:cNvPr>
          <p:cNvSpPr/>
          <p:nvPr/>
        </p:nvSpPr>
        <p:spPr>
          <a:xfrm>
            <a:off x="2095632" y="3618625"/>
            <a:ext cx="5707247" cy="508313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200" spc="-150" dirty="0" smtClean="0">
                <a:solidFill>
                  <a:srgbClr val="FF0000"/>
                </a:solidFill>
              </a:rPr>
              <a:t>옵션 정보 수급에 </a:t>
            </a:r>
            <a:r>
              <a:rPr lang="ko-KR" altLang="en-US" sz="1200" spc="-150" smtClean="0">
                <a:solidFill>
                  <a:srgbClr val="FF0000"/>
                </a:solidFill>
              </a:rPr>
              <a:t>따라 </a:t>
            </a:r>
            <a:r>
              <a:rPr lang="ko-KR" altLang="en-US" sz="1200" spc="-150" dirty="0" err="1" smtClean="0">
                <a:solidFill>
                  <a:srgbClr val="FF0000"/>
                </a:solidFill>
              </a:rPr>
              <a:t>수정예정</a:t>
            </a:r>
            <a:endParaRPr lang="en-US" altLang="ko-KR" sz="1200" spc="-150" dirty="0" smtClean="0">
              <a:solidFill>
                <a:srgbClr val="FF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522254" y="3439790"/>
            <a:ext cx="182864" cy="182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3218688" y="5463540"/>
            <a:ext cx="2828544" cy="862559"/>
          </a:xfrm>
          <a:custGeom>
            <a:avLst/>
            <a:gdLst>
              <a:gd name="connsiteX0" fmla="*/ 0 w 2828544"/>
              <a:gd name="connsiteY0" fmla="*/ 1322835 h 1328931"/>
              <a:gd name="connsiteX1" fmla="*/ 402336 w 2828544"/>
              <a:gd name="connsiteY1" fmla="*/ 1072899 h 1328931"/>
              <a:gd name="connsiteX2" fmla="*/ 1383792 w 2828544"/>
              <a:gd name="connsiteY2" fmla="*/ 3 h 1328931"/>
              <a:gd name="connsiteX3" fmla="*/ 2426208 w 2828544"/>
              <a:gd name="connsiteY3" fmla="*/ 1085091 h 1328931"/>
              <a:gd name="connsiteX4" fmla="*/ 2828544 w 2828544"/>
              <a:gd name="connsiteY4" fmla="*/ 1328931 h 132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544" h="1328931">
                <a:moveTo>
                  <a:pt x="0" y="1322835"/>
                </a:moveTo>
                <a:cubicBezTo>
                  <a:pt x="85852" y="1308103"/>
                  <a:pt x="171704" y="1293371"/>
                  <a:pt x="402336" y="1072899"/>
                </a:cubicBezTo>
                <a:cubicBezTo>
                  <a:pt x="632968" y="852427"/>
                  <a:pt x="1046480" y="-2029"/>
                  <a:pt x="1383792" y="3"/>
                </a:cubicBezTo>
                <a:cubicBezTo>
                  <a:pt x="1721104" y="2035"/>
                  <a:pt x="2185416" y="863603"/>
                  <a:pt x="2426208" y="1085091"/>
                </a:cubicBezTo>
                <a:cubicBezTo>
                  <a:pt x="2667000" y="1306579"/>
                  <a:pt x="2732024" y="1308611"/>
                  <a:pt x="2828544" y="1328931"/>
                </a:cubicBezTo>
              </a:path>
            </a:pathLst>
          </a:custGeom>
          <a:gradFill flip="none" rotWithShape="1">
            <a:gsLst>
              <a:gs pos="57000">
                <a:schemeClr val="accent1">
                  <a:lumMod val="60000"/>
                  <a:lumOff val="40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  <a:gs pos="24000">
                <a:schemeClr val="accent1">
                  <a:lumMod val="20000"/>
                  <a:lumOff val="80000"/>
                </a:schemeClr>
              </a:gs>
              <a:gs pos="84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611652" y="6108424"/>
            <a:ext cx="68569" cy="6856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562774" y="6108424"/>
            <a:ext cx="68569" cy="6856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4582105" y="5428261"/>
            <a:ext cx="68569" cy="687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076296" y="1927876"/>
            <a:ext cx="37637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시세조회</a:t>
            </a:r>
            <a:endParaRPr lang="en-US" altLang="ko-KR" sz="2000" b="1" spc="-15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현대 </a:t>
            </a:r>
            <a:r>
              <a:rPr lang="ko-KR" altLang="en-US" sz="10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오토벨을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통해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내차팔때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 중고 시세를 편리하게 조회할 수 있습니다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788218" y="1639402"/>
            <a:ext cx="8166718" cy="2753714"/>
            <a:chOff x="505811" y="3750933"/>
            <a:chExt cx="3991083" cy="1088848"/>
          </a:xfrm>
        </p:grpSpPr>
        <p:grpSp>
          <p:nvGrpSpPr>
            <p:cNvPr id="12" name="그룹 11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연결선 12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Button"/>
          <p:cNvSpPr/>
          <p:nvPr/>
        </p:nvSpPr>
        <p:spPr>
          <a:xfrm>
            <a:off x="999085" y="3100129"/>
            <a:ext cx="971390" cy="328613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검색</a:t>
            </a:r>
            <a:endParaRPr lang="en-US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Button"/>
          <p:cNvSpPr/>
          <p:nvPr/>
        </p:nvSpPr>
        <p:spPr>
          <a:xfrm>
            <a:off x="1970475" y="3100129"/>
            <a:ext cx="971390" cy="328613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검색</a:t>
            </a:r>
            <a:endParaRPr lang="en-US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70475" y="3097095"/>
            <a:ext cx="97139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차량 번호로  조회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88845" y="3097095"/>
            <a:ext cx="97139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차량 검색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99085" y="3352800"/>
            <a:ext cx="7685212" cy="9869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 smtClean="0"/>
              <a:t>시세조회</a:t>
            </a:r>
            <a:r>
              <a:rPr lang="ko-KR" altLang="en-US" dirty="0" smtClean="0"/>
              <a:t>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시세조회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mtClean="0"/>
              <a:t>시세조회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err="1" smtClean="0"/>
              <a:t>리젠컴퍼니</a:t>
            </a:r>
            <a:r>
              <a:rPr lang="ko-KR" altLang="en-US" dirty="0" smtClean="0"/>
              <a:t> 이현진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유진아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6296" y="1927876"/>
            <a:ext cx="37637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시세조회</a:t>
            </a:r>
            <a:endParaRPr lang="en-US" altLang="ko-KR" sz="2000" b="1" spc="-15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현대 </a:t>
            </a:r>
            <a:r>
              <a:rPr lang="ko-KR" altLang="en-US" sz="10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오토벨을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통해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내차팔때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 중고 시세를 편리하게 조회할 수 있습니다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91" name="Input"/>
          <p:cNvSpPr/>
          <p:nvPr/>
        </p:nvSpPr>
        <p:spPr>
          <a:xfrm>
            <a:off x="3441736" y="3650977"/>
            <a:ext cx="2543930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차량번호를 입력해주세요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12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1234)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90947" y="3650977"/>
            <a:ext cx="907742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차량 번호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9571135" y="3397177"/>
            <a:ext cx="2053182" cy="1039147"/>
            <a:chOff x="7604868" y="2738758"/>
            <a:chExt cx="2053182" cy="1039147"/>
          </a:xfrm>
        </p:grpSpPr>
        <p:grpSp>
          <p:nvGrpSpPr>
            <p:cNvPr id="98" name="Message Dialog" descr="&lt;SmartSettings&gt;&lt;SmartResize enabled=&quot;True&quot; minWidth=&quot;100&quot; minHeight=&quot;4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7604868" y="2795461"/>
              <a:ext cx="2053182" cy="982444"/>
              <a:chOff x="600076" y="3285898"/>
              <a:chExt cx="4872718" cy="1301845"/>
            </a:xfrm>
          </p:grpSpPr>
          <p:sp>
            <p:nvSpPr>
              <p:cNvPr id="100" name="Window Frame"/>
              <p:cNvSpPr/>
              <p:nvPr/>
            </p:nvSpPr>
            <p:spPr>
              <a:xfrm>
                <a:off x="600076" y="3285898"/>
                <a:ext cx="4872718" cy="130184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78D7"/>
                </a:solidFill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Body" descr="&lt;SmartSettings&gt;&lt;SmartResize anchorLeft=&quot;Absolute&quot; anchorTop=&quot;Absolute&quot; anchorRight=&quot;Absolute&quot; anchorBottom=&quot;Relative&quot; /&gt;&lt;/SmartSettings&gt;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36301" y="3517889"/>
                <a:ext cx="4000268" cy="435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400"/>
                  </a:spcAft>
                </a:pPr>
                <a:r>
                  <a:rPr lang="ko-KR" altLang="en-US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올바른 차량번호를 입력해주세요</a:t>
                </a:r>
                <a:r>
                  <a:rPr lang="en-US" altLang="ko-KR" sz="900" spc="-15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en-US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(</a:t>
                </a:r>
                <a:r>
                  <a:rPr lang="ko-KR" altLang="en-US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예</a:t>
                </a:r>
                <a:r>
                  <a:rPr lang="en-US" altLang="ko-KR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: 12</a:t>
                </a:r>
                <a:r>
                  <a:rPr lang="ko-KR" altLang="en-US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가 </a:t>
                </a:r>
                <a:r>
                  <a:rPr lang="en-US" altLang="ko-KR" sz="900" noProof="1" smtClean="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rPr>
                  <a:t>1234)</a:t>
                </a:r>
                <a:endParaRPr lang="en-US" sz="900" noProof="1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Button" descr="&lt;SmartSettings&gt;&lt;SmartResize anchorLeft=&quot;None&quot; anchorTop=&quot;Non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2273508" y="4048645"/>
                <a:ext cx="1525854" cy="30292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9359264" y="2738758"/>
              <a:ext cx="229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103" name="Input"/>
          <p:cNvSpPr/>
          <p:nvPr/>
        </p:nvSpPr>
        <p:spPr>
          <a:xfrm>
            <a:off x="6116525" y="3650977"/>
            <a:ext cx="783956" cy="267021"/>
          </a:xfrm>
          <a:prstGeom prst="roundRect">
            <a:avLst>
              <a:gd name="adj" fmla="val 107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 조회</a:t>
            </a:r>
            <a:endParaRPr lang="en-US" sz="8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꺾인 연결선 5"/>
          <p:cNvCxnSpPr>
            <a:stCxn id="103" idx="3"/>
            <a:endCxn id="100" idx="1"/>
          </p:cNvCxnSpPr>
          <p:nvPr/>
        </p:nvCxnSpPr>
        <p:spPr>
          <a:xfrm>
            <a:off x="6900481" y="3784488"/>
            <a:ext cx="2670654" cy="1606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CAE5A9A-F50A-409F-88D2-DC0DC1473395}"/>
              </a:ext>
            </a:extLst>
          </p:cNvPr>
          <p:cNvSpPr/>
          <p:nvPr/>
        </p:nvSpPr>
        <p:spPr>
          <a:xfrm>
            <a:off x="3441736" y="3053190"/>
            <a:ext cx="2320695" cy="46698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200" spc="-150" dirty="0" smtClean="0">
                <a:solidFill>
                  <a:srgbClr val="FF0000"/>
                </a:solidFill>
              </a:rPr>
              <a:t>띄어쓰기 인식 가능여부 </a:t>
            </a:r>
            <a:r>
              <a:rPr lang="ko-KR" altLang="en-US" sz="1200" spc="-150" dirty="0" err="1" smtClean="0">
                <a:solidFill>
                  <a:srgbClr val="FF0000"/>
                </a:solidFill>
              </a:rPr>
              <a:t>확인필요</a:t>
            </a:r>
            <a:endParaRPr lang="en-US" altLang="ko-KR" sz="1200" spc="-15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spc="-150" dirty="0" smtClean="0">
                <a:solidFill>
                  <a:srgbClr val="FF0000"/>
                </a:solidFill>
              </a:rPr>
              <a:t>-&gt; 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가이드 텍스트 여부 </a:t>
            </a:r>
            <a:r>
              <a:rPr lang="ko-KR" altLang="en-US" sz="1200" spc="-150" dirty="0" err="1" smtClean="0">
                <a:solidFill>
                  <a:srgbClr val="FF0000"/>
                </a:solidFill>
              </a:rPr>
              <a:t>적용예정</a:t>
            </a:r>
            <a:endParaRPr lang="en-US" altLang="ko-KR" sz="1200" spc="-15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2490948" y="3997709"/>
            <a:ext cx="4412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u="sng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* </a:t>
            </a:r>
            <a:r>
              <a:rPr lang="ko-KR" altLang="en-US" sz="800" u="sng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차량번호 결과가  </a:t>
            </a:r>
            <a:r>
              <a:rPr lang="ko-KR" altLang="en-US" sz="800" u="sng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실제차량과</a:t>
            </a:r>
            <a:r>
              <a:rPr lang="ko-KR" altLang="en-US" sz="800" u="sng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 상이할 경우</a:t>
            </a:r>
            <a:r>
              <a:rPr lang="en-US" altLang="ko-KR" sz="800" u="sng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800" u="sng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차량 </a:t>
            </a:r>
            <a:r>
              <a:rPr lang="ko-KR" altLang="en-US" sz="800" u="sng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검색을 이용해주세요</a:t>
            </a:r>
            <a:endParaRPr lang="ko-KR" altLang="en-US" sz="800" u="sng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6353"/>
              </p:ext>
            </p:extLst>
          </p:nvPr>
        </p:nvGraphicFramePr>
        <p:xfrm>
          <a:off x="9536724" y="918684"/>
          <a:ext cx="2249794" cy="19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0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  <a:gridCol w="1860994">
                  <a:extLst>
                    <a:ext uri="{9D8B030D-6E8A-4147-A177-3AD203B41FA5}">
                      <a16:colId xmlns:a16="http://schemas.microsoft.com/office/drawing/2014/main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차량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현대 그랜저 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HG (2015)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spc="-100" baseline="0" dirty="0" smtClean="0">
                          <a:latin typeface="+mn-ea"/>
                          <a:ea typeface="+mn-ea"/>
                        </a:rPr>
                        <a:t>차량번호 입력 양식이 아닐 경우</a:t>
                      </a:r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00" baseline="0" dirty="0" smtClean="0">
                          <a:latin typeface="+mn-ea"/>
                          <a:ea typeface="+mn-ea"/>
                        </a:rPr>
                        <a:t>팝업 노출</a:t>
                      </a:r>
                      <a:endParaRPr lang="en-US" altLang="ko-KR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25586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808699" y="4594001"/>
            <a:ext cx="2077210" cy="12691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차량 대표이미지</a:t>
            </a:r>
            <a:r>
              <a:rPr lang="en-US" altLang="ko-KR" sz="800" dirty="0" smtClean="0">
                <a:solidFill>
                  <a:schemeClr val="tx1"/>
                </a:solidFill>
              </a:rPr>
              <a:t>]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808699" y="6018322"/>
            <a:ext cx="2077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현대 그랜저 </a:t>
            </a:r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HG (2015)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3456524" y="4523917"/>
            <a:ext cx="2360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내차 </a:t>
            </a:r>
            <a:r>
              <a:rPr lang="ko-KR" altLang="en-US" sz="10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팔때</a:t>
            </a:r>
            <a:r>
              <a:rPr lang="ko-KR" altLang="en-US" sz="1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이 차량의  현재 시세 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단위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만원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3826999" y="5049664"/>
            <a:ext cx="158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적정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시세</a:t>
            </a:r>
            <a:endParaRPr lang="en-US" altLang="ko-KR" sz="80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2,750</a:t>
            </a:r>
            <a:r>
              <a:rPr lang="en-US" altLang="ko-KR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~ </a:t>
            </a:r>
            <a:r>
              <a:rPr lang="en-US" altLang="ko-KR" sz="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3,000</a:t>
            </a:r>
            <a:endParaRPr lang="ko-KR" altLang="en-US" sz="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7003196" y="4523917"/>
            <a:ext cx="1295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미래시세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단위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만원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8319219" y="5427258"/>
            <a:ext cx="66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2,630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만원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778138251"/>
              </p:ext>
            </p:extLst>
          </p:nvPr>
        </p:nvGraphicFramePr>
        <p:xfrm>
          <a:off x="6357267" y="4780941"/>
          <a:ext cx="2587530" cy="1550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6720238" y="4916692"/>
            <a:ext cx="680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2,970 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만원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227380" y="4780941"/>
            <a:ext cx="2819193" cy="1545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3222670" y="5732263"/>
            <a:ext cx="56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최저 </a:t>
            </a:r>
            <a:endParaRPr lang="en-US" altLang="ko-KR" sz="80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2,400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C81129-2DFB-47BC-B0AB-83B37CD2DD54}"/>
              </a:ext>
            </a:extLst>
          </p:cNvPr>
          <p:cNvSpPr txBox="1"/>
          <p:nvPr/>
        </p:nvSpPr>
        <p:spPr>
          <a:xfrm>
            <a:off x="5355388" y="5732263"/>
            <a:ext cx="56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최고 </a:t>
            </a:r>
            <a:endParaRPr lang="en-US" altLang="ko-KR" sz="80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3,800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6217920" y="4536859"/>
            <a:ext cx="0" cy="17948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045816" y="4536859"/>
            <a:ext cx="0" cy="17948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자유형 73"/>
          <p:cNvSpPr/>
          <p:nvPr/>
        </p:nvSpPr>
        <p:spPr>
          <a:xfrm>
            <a:off x="3218688" y="5463540"/>
            <a:ext cx="2828544" cy="862559"/>
          </a:xfrm>
          <a:custGeom>
            <a:avLst/>
            <a:gdLst>
              <a:gd name="connsiteX0" fmla="*/ 0 w 2828544"/>
              <a:gd name="connsiteY0" fmla="*/ 1322835 h 1328931"/>
              <a:gd name="connsiteX1" fmla="*/ 402336 w 2828544"/>
              <a:gd name="connsiteY1" fmla="*/ 1072899 h 1328931"/>
              <a:gd name="connsiteX2" fmla="*/ 1383792 w 2828544"/>
              <a:gd name="connsiteY2" fmla="*/ 3 h 1328931"/>
              <a:gd name="connsiteX3" fmla="*/ 2426208 w 2828544"/>
              <a:gd name="connsiteY3" fmla="*/ 1085091 h 1328931"/>
              <a:gd name="connsiteX4" fmla="*/ 2828544 w 2828544"/>
              <a:gd name="connsiteY4" fmla="*/ 1328931 h 132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544" h="1328931">
                <a:moveTo>
                  <a:pt x="0" y="1322835"/>
                </a:moveTo>
                <a:cubicBezTo>
                  <a:pt x="85852" y="1308103"/>
                  <a:pt x="171704" y="1293371"/>
                  <a:pt x="402336" y="1072899"/>
                </a:cubicBezTo>
                <a:cubicBezTo>
                  <a:pt x="632968" y="852427"/>
                  <a:pt x="1046480" y="-2029"/>
                  <a:pt x="1383792" y="3"/>
                </a:cubicBezTo>
                <a:cubicBezTo>
                  <a:pt x="1721104" y="2035"/>
                  <a:pt x="2185416" y="863603"/>
                  <a:pt x="2426208" y="1085091"/>
                </a:cubicBezTo>
                <a:cubicBezTo>
                  <a:pt x="2667000" y="1306579"/>
                  <a:pt x="2732024" y="1308611"/>
                  <a:pt x="2828544" y="1328931"/>
                </a:cubicBezTo>
              </a:path>
            </a:pathLst>
          </a:custGeom>
          <a:gradFill flip="none" rotWithShape="1">
            <a:gsLst>
              <a:gs pos="57000">
                <a:schemeClr val="accent1">
                  <a:lumMod val="60000"/>
                  <a:lumOff val="40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  <a:gs pos="24000">
                <a:schemeClr val="accent1">
                  <a:lumMod val="20000"/>
                  <a:lumOff val="80000"/>
                </a:schemeClr>
              </a:gs>
              <a:gs pos="84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611652" y="6108424"/>
            <a:ext cx="68569" cy="6856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562774" y="6108424"/>
            <a:ext cx="68569" cy="6856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582105" y="5428261"/>
            <a:ext cx="68569" cy="687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55630" y="3551611"/>
            <a:ext cx="182864" cy="182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9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10293973" y="736154"/>
            <a:ext cx="1480391" cy="182531"/>
          </a:xfrm>
        </p:spPr>
        <p:txBody>
          <a:bodyPr/>
          <a:lstStyle/>
          <a:p>
            <a:r>
              <a:rPr lang="en-US" altLang="ko-KR" dirty="0" smtClean="0"/>
              <a:t>2019.08.13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8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486</Words>
  <Application>Microsoft Office PowerPoint</Application>
  <PresentationFormat>와이드스크린</PresentationFormat>
  <Paragraphs>182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Malgun Gothic Semilight</vt:lpstr>
      <vt:lpstr>나눔고딕</vt:lpstr>
      <vt:lpstr>나눔스퀘어_ac Bold</vt:lpstr>
      <vt:lpstr>맑은 고딕</vt:lpstr>
      <vt:lpstr>Arial</vt:lpstr>
      <vt:lpstr>Georgia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이현진</dc:creator>
  <cp:lastModifiedBy>jina</cp:lastModifiedBy>
  <cp:revision>583</cp:revision>
  <dcterms:created xsi:type="dcterms:W3CDTF">2019-07-23T07:00:28Z</dcterms:created>
  <dcterms:modified xsi:type="dcterms:W3CDTF">2019-08-13T06:46:47Z</dcterms:modified>
</cp:coreProperties>
</file>