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68" r:id="rId6"/>
    <p:sldId id="258" r:id="rId7"/>
    <p:sldId id="267" r:id="rId8"/>
    <p:sldId id="265" r:id="rId9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arium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4F4"/>
    <a:srgbClr val="FFCC99"/>
    <a:srgbClr val="081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0" autoAdjust="0"/>
    <p:restoredTop sz="95000"/>
  </p:normalViewPr>
  <p:slideViewPr>
    <p:cSldViewPr showGuides="1">
      <p:cViewPr>
        <p:scale>
          <a:sx n="96" d="100"/>
          <a:sy n="96" d="100"/>
        </p:scale>
        <p:origin x="1776" y="144"/>
      </p:cViewPr>
      <p:guideLst>
        <p:guide orient="horz" pos="1979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-3024" y="-9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0B46E-E4B0-460B-A92C-1E43291755F8}" type="datetimeFigureOut">
              <a:rPr lang="ko-KR" altLang="en-US" smtClean="0"/>
              <a:t>2019. 8. 14.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63B00-F31A-426D-8D2B-8BDCD1BC7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07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210DB-4B78-4368-B4F9-2B7976DFCD03}" type="datetimeFigureOut">
              <a:rPr lang="ko-KR" altLang="en-US" smtClean="0"/>
              <a:t>2019. 8. 14.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0BDCF-7F7B-4F47-9D2D-5CEDAF3A3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8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0BDCF-7F7B-4F47-9D2D-5CEDAF3A34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6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46970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6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3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90511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9051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1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927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5018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1100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74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5779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5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5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09713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5768" y="26064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95916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9188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795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3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9838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17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1923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73907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07238" y="1"/>
            <a:ext cx="2303462" cy="61261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6851" y="1"/>
            <a:ext cx="6757988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25811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1" descr="컴터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673225"/>
            <a:ext cx="6865937" cy="7921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3"/>
          <p:cNvSpPr txBox="1">
            <a:spLocks noChangeArrowheads="1"/>
          </p:cNvSpPr>
          <p:nvPr userDrawn="1"/>
        </p:nvSpPr>
        <p:spPr bwMode="auto">
          <a:xfrm>
            <a:off x="1568450" y="1133475"/>
            <a:ext cx="56167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600" b="1" dirty="0" err="1">
                <a:solidFill>
                  <a:srgbClr val="999999"/>
                </a:solidFill>
                <a:latin typeface="HY헤드라인M" pitchFamily="18" charset="-127"/>
                <a:ea typeface="HY헤드라인M" pitchFamily="18" charset="-127"/>
              </a:rPr>
              <a:t>현대글로비스</a:t>
            </a:r>
            <a:r>
              <a:rPr kumimoji="0" lang="ko-KR" altLang="en-US" sz="1600" b="1" dirty="0">
                <a:solidFill>
                  <a:srgbClr val="999999"/>
                </a:solidFill>
                <a:latin typeface="HY헤드라인M" pitchFamily="18" charset="-127"/>
                <a:ea typeface="HY헤드라인M" pitchFamily="18" charset="-127"/>
              </a:rPr>
              <a:t>㈜  중고차 업무 시스템 개선</a:t>
            </a:r>
          </a:p>
        </p:txBody>
      </p:sp>
      <p:sp>
        <p:nvSpPr>
          <p:cNvPr id="5" name="Rectangle 56"/>
          <p:cNvSpPr>
            <a:spLocks noChangeArrowheads="1"/>
          </p:cNvSpPr>
          <p:nvPr userDrawn="1"/>
        </p:nvSpPr>
        <p:spPr bwMode="auto">
          <a:xfrm>
            <a:off x="3981449" y="6533039"/>
            <a:ext cx="208390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>
                <a:solidFill>
                  <a:srgbClr val="4D4D4D"/>
                </a:solidFill>
                <a:ea typeface="HY헤드라인M" pitchFamily="18" charset="-127"/>
              </a:rPr>
              <a:t>Copyright AutoeverSystems Ltd. 2010</a:t>
            </a:r>
          </a:p>
        </p:txBody>
      </p:sp>
      <p:sp>
        <p:nvSpPr>
          <p:cNvPr id="6" name="Line 57"/>
          <p:cNvSpPr>
            <a:spLocks noChangeShapeType="1"/>
          </p:cNvSpPr>
          <p:nvPr userDrawn="1"/>
        </p:nvSpPr>
        <p:spPr bwMode="auto">
          <a:xfrm>
            <a:off x="1525595" y="1519238"/>
            <a:ext cx="4722812" cy="0"/>
          </a:xfrm>
          <a:prstGeom prst="line">
            <a:avLst/>
          </a:prstGeom>
          <a:noFill/>
          <a:ln w="38100">
            <a:solidFill>
              <a:srgbClr val="727F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ea typeface="가는각진제목체" pitchFamily="18" charset="-127"/>
            </a:endParaRPr>
          </a:p>
        </p:txBody>
      </p:sp>
      <p:pic>
        <p:nvPicPr>
          <p:cNvPr id="7" name="Picture 2" descr="http://www.autoeversystems.com/Images/Company/under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9" b="41499"/>
          <a:stretch>
            <a:fillRect/>
          </a:stretch>
        </p:blipFill>
        <p:spPr bwMode="auto">
          <a:xfrm>
            <a:off x="8318500" y="6399213"/>
            <a:ext cx="15303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www.glovis.net/Kor/images/03060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5" y="6526689"/>
            <a:ext cx="1620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6116" name="Rectangle 52"/>
          <p:cNvSpPr>
            <a:spLocks noGrp="1" noChangeArrowheads="1"/>
          </p:cNvSpPr>
          <p:nvPr>
            <p:ph type="ctrTitle" sz="quarter"/>
          </p:nvPr>
        </p:nvSpPr>
        <p:spPr>
          <a:xfrm>
            <a:off x="1531944" y="1673225"/>
            <a:ext cx="6842125" cy="782638"/>
          </a:xfrm>
        </p:spPr>
        <p:txBody>
          <a:bodyPr wrap="none" lIns="91440" rIns="91440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58502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180817" y="260350"/>
            <a:ext cx="9542785" cy="311150"/>
            <a:chOff x="166542" y="260350"/>
            <a:chExt cx="8810771" cy="311150"/>
          </a:xfrm>
        </p:grpSpPr>
        <p:pic>
          <p:nvPicPr>
            <p:cNvPr id="5" name="Picture 7" descr="핵심가치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7" descr="핵심가치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6667521" y="549275"/>
            <a:ext cx="547286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7232562" y="549275"/>
            <a:ext cx="68451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8073673" y="549275"/>
            <a:ext cx="389073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>
            <a:off x="8740422" y="549275"/>
            <a:ext cx="311582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Line 13"/>
          <p:cNvSpPr>
            <a:spLocks noChangeShapeType="1"/>
          </p:cNvSpPr>
          <p:nvPr userDrawn="1"/>
        </p:nvSpPr>
        <p:spPr bwMode="auto">
          <a:xfrm>
            <a:off x="9242507" y="549275"/>
            <a:ext cx="468179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88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737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19401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23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2344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3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4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3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3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8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8892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8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theme" Target="../theme/theme3.xm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7289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D229-1628-42C2-BE49-D54F160DBCC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2019. 8. 14.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72895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7289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540C-AD90-41E4-924E-F8856A476F3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1" descr="컴터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673225"/>
            <a:ext cx="6865937" cy="7921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3"/>
          <p:cNvSpPr txBox="1">
            <a:spLocks noChangeArrowheads="1"/>
          </p:cNvSpPr>
          <p:nvPr userDrawn="1"/>
        </p:nvSpPr>
        <p:spPr bwMode="auto">
          <a:xfrm>
            <a:off x="1568624" y="1133475"/>
            <a:ext cx="4824536" cy="338554"/>
          </a:xfrm>
          <a:prstGeom prst="rect">
            <a:avLst/>
          </a:prstGeom>
          <a:noFill/>
          <a:ln>
            <a:noFill/>
          </a:ln>
        </p:spPr>
        <p:txBody>
          <a:bodyPr wrap="square" rIns="18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algn="l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600" b="1" dirty="0">
                <a:solidFill>
                  <a:srgbClr val="999999"/>
                </a:solidFill>
                <a:latin typeface="현대하모니 M" pitchFamily="18" charset="-127"/>
                <a:ea typeface="현대하모니 M" pitchFamily="18" charset="-127"/>
              </a:rPr>
              <a:t>2019 </a:t>
            </a:r>
            <a:r>
              <a:rPr kumimoji="0" lang="ko-KR" altLang="en-US" sz="1600" b="1" dirty="0">
                <a:solidFill>
                  <a:srgbClr val="999999"/>
                </a:solidFill>
                <a:latin typeface="현대하모니 M" pitchFamily="18" charset="-127"/>
                <a:ea typeface="현대하모니 M" pitchFamily="18" charset="-127"/>
              </a:rPr>
              <a:t>중고차 온라인 매매 플랫폼 구축 프로젝트</a:t>
            </a:r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96852" y="3"/>
            <a:ext cx="91249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페이지 제목</a:t>
            </a:r>
            <a:r>
              <a:rPr lang="en-US" altLang="ko-KR"/>
              <a:t>(</a:t>
            </a:r>
            <a:r>
              <a:rPr lang="ko-KR" altLang="en-US"/>
              <a:t>굴림</a:t>
            </a:r>
            <a:r>
              <a:rPr lang="en-US" altLang="ko-KR"/>
              <a:t>/Arial,22pt,Bold)</a:t>
            </a:r>
            <a:r>
              <a:rPr lang="ko-KR" altLang="en-US"/>
              <a:t> 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470398" y="1500174"/>
            <a:ext cx="5577000" cy="1588"/>
          </a:xfrm>
          <a:prstGeom prst="line">
            <a:avLst/>
          </a:prstGeom>
          <a:noFill/>
          <a:ln w="38100">
            <a:solidFill>
              <a:srgbClr val="727F94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9852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2pPr>
      <a:lvl3pPr marL="681038" indent="-163513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400" b="1">
          <a:solidFill>
            <a:schemeClr val="tx1"/>
          </a:solidFill>
          <a:latin typeface="+mn-lt"/>
          <a:ea typeface="+mn-ea"/>
        </a:defRPr>
      </a:lvl3pPr>
      <a:lvl4pPr marL="1089025" indent="-1778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1200" b="1">
          <a:solidFill>
            <a:schemeClr val="tx1"/>
          </a:solidFill>
          <a:latin typeface="+mn-lt"/>
          <a:ea typeface="+mn-ea"/>
        </a:defRPr>
      </a:lvl4pPr>
      <a:lvl5pPr marL="1428750" indent="-176213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000" b="1">
          <a:solidFill>
            <a:schemeClr val="tx1"/>
          </a:solidFill>
          <a:latin typeface="+mn-lt"/>
          <a:ea typeface="+mn-ea"/>
        </a:defRPr>
      </a:lvl5pPr>
      <a:lvl6pPr marL="1885950" indent="-176213" algn="l" rtl="0" fontAlgn="base" latinLnBrk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000" b="1">
          <a:solidFill>
            <a:schemeClr val="tx1"/>
          </a:solidFill>
          <a:latin typeface="+mn-lt"/>
          <a:ea typeface="+mn-ea"/>
        </a:defRPr>
      </a:lvl6pPr>
      <a:lvl7pPr marL="2343150" indent="-176213" algn="l" rtl="0" fontAlgn="base" latinLnBrk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000" b="1">
          <a:solidFill>
            <a:schemeClr val="tx1"/>
          </a:solidFill>
          <a:latin typeface="+mn-lt"/>
          <a:ea typeface="+mn-ea"/>
        </a:defRPr>
      </a:lvl7pPr>
      <a:lvl8pPr marL="2800350" indent="-176213" algn="l" rtl="0" fontAlgn="base" latinLnBrk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000" b="1">
          <a:solidFill>
            <a:schemeClr val="tx1"/>
          </a:solidFill>
          <a:latin typeface="+mn-lt"/>
          <a:ea typeface="+mn-ea"/>
        </a:defRPr>
      </a:lvl8pPr>
      <a:lvl9pPr marL="3257550" indent="-176213" algn="l" rtl="0" fontAlgn="base" latinLnBrk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>
            <a:grpSpLocks/>
          </p:cNvGrpSpPr>
          <p:nvPr userDrawn="1"/>
        </p:nvGrpSpPr>
        <p:grpSpPr bwMode="auto">
          <a:xfrm>
            <a:off x="180817" y="260350"/>
            <a:ext cx="9542785" cy="311150"/>
            <a:chOff x="166542" y="260350"/>
            <a:chExt cx="8810771" cy="311150"/>
          </a:xfrm>
        </p:grpSpPr>
        <p:pic>
          <p:nvPicPr>
            <p:cNvPr id="4" name="Picture 7" descr="핵심가치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핵심가치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96852" y="3"/>
            <a:ext cx="91249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페이지 제목</a:t>
            </a:r>
            <a:r>
              <a:rPr lang="en-US" altLang="ko-KR"/>
              <a:t>(</a:t>
            </a:r>
            <a:r>
              <a:rPr lang="ko-KR" altLang="en-US"/>
              <a:t>굴림</a:t>
            </a:r>
            <a:r>
              <a:rPr lang="en-US" altLang="ko-KR"/>
              <a:t>/Arial,22pt,Bold)</a:t>
            </a:r>
            <a:r>
              <a:rPr lang="ko-KR" altLang="en-US"/>
              <a:t> </a:t>
            </a: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6667521" y="549275"/>
            <a:ext cx="547286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7232562" y="549275"/>
            <a:ext cx="68451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8073673" y="549275"/>
            <a:ext cx="389073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8740422" y="549275"/>
            <a:ext cx="311582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9242507" y="549275"/>
            <a:ext cx="468179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</a:defRPr>
      </a:lvl2pPr>
      <a:lvl3pPr marL="681038" indent="-163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400" b="1">
          <a:solidFill>
            <a:schemeClr val="tx1"/>
          </a:solidFill>
          <a:latin typeface="+mn-lt"/>
        </a:defRPr>
      </a:lvl3pPr>
      <a:lvl4pPr marL="1089025" indent="-1778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200" b="1">
          <a:solidFill>
            <a:schemeClr val="tx1"/>
          </a:solidFill>
          <a:latin typeface="+mn-lt"/>
        </a:defRPr>
      </a:lvl4pPr>
      <a:lvl5pPr marL="1428750" indent="-1762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000" b="1">
          <a:solidFill>
            <a:schemeClr val="tx1"/>
          </a:solidFill>
          <a:latin typeface="+mn-lt"/>
        </a:defRPr>
      </a:lvl5pPr>
      <a:lvl6pPr marL="1885950" indent="-176213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 b="1">
          <a:solidFill>
            <a:schemeClr val="tx1"/>
          </a:solidFill>
          <a:latin typeface="+mn-lt"/>
        </a:defRPr>
      </a:lvl6pPr>
      <a:lvl7pPr marL="2343150" indent="-176213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 b="1">
          <a:solidFill>
            <a:schemeClr val="tx1"/>
          </a:solidFill>
          <a:latin typeface="+mn-lt"/>
        </a:defRPr>
      </a:lvl7pPr>
      <a:lvl8pPr marL="2800350" indent="-176213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 b="1">
          <a:solidFill>
            <a:schemeClr val="tx1"/>
          </a:solidFill>
          <a:latin typeface="+mn-lt"/>
        </a:defRPr>
      </a:lvl8pPr>
      <a:lvl9pPr marL="3257550" indent="-176213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hyperlink" Target="http://ableframe.autoever.com/" TargetMode="Externa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9"/>
          <p:cNvSpPr>
            <a:spLocks noGrp="1" noChangeArrowheads="1"/>
          </p:cNvSpPr>
          <p:nvPr>
            <p:ph type="ctrTitle" idx="4294967295"/>
          </p:nvPr>
        </p:nvSpPr>
        <p:spPr>
          <a:xfrm>
            <a:off x="1571625" y="1676400"/>
            <a:ext cx="6965950" cy="744538"/>
          </a:xfrm>
        </p:spPr>
        <p:txBody>
          <a:bodyPr wrap="none" lIns="91440" rIns="91440"/>
          <a:lstStyle/>
          <a:p>
            <a:pPr algn="ctr" eaLnBrk="1" hangingPunct="1"/>
            <a:r>
              <a:rPr lang="ko-KR" altLang="en-US" sz="2800" dirty="0">
                <a:solidFill>
                  <a:schemeClr val="bg1"/>
                </a:solidFill>
                <a:latin typeface="현대하모니 M" pitchFamily="18" charset="-127"/>
                <a:ea typeface="현대하모니 M" pitchFamily="18" charset="-127"/>
              </a:rPr>
              <a:t>주간업무보고</a:t>
            </a:r>
          </a:p>
        </p:txBody>
      </p:sp>
      <p:graphicFrame>
        <p:nvGraphicFramePr>
          <p:cNvPr id="1463441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85904"/>
              </p:ext>
            </p:extLst>
          </p:nvPr>
        </p:nvGraphicFramePr>
        <p:xfrm>
          <a:off x="2727331" y="5243513"/>
          <a:ext cx="4440238" cy="709612"/>
        </p:xfrm>
        <a:graphic>
          <a:graphicData uri="http://schemas.openxmlformats.org/drawingml/2006/table">
            <a:tbl>
              <a:tblPr/>
              <a:tblGrid>
                <a:gridCol w="1093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6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5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문서번호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P-19-0917_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V 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10" name="Text Box 56"/>
          <p:cNvSpPr txBox="1">
            <a:spLocks noChangeArrowheads="1"/>
          </p:cNvSpPr>
          <p:nvPr/>
        </p:nvSpPr>
        <p:spPr bwMode="auto">
          <a:xfrm>
            <a:off x="3778534" y="2837367"/>
            <a:ext cx="2294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가는각진제목체" pitchFamily="18" charset="-127"/>
              </a:rPr>
              <a:t>(2019.08.05 ~ 2019.08.09)</a:t>
            </a:r>
          </a:p>
        </p:txBody>
      </p:sp>
      <p:graphicFrame>
        <p:nvGraphicFramePr>
          <p:cNvPr id="2460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06385"/>
              </p:ext>
            </p:extLst>
          </p:nvPr>
        </p:nvGraphicFramePr>
        <p:xfrm>
          <a:off x="2727598" y="3505200"/>
          <a:ext cx="4435475" cy="1276352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3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보고 장소</a:t>
                      </a:r>
                    </a:p>
                  </a:txBody>
                  <a:tcPr marT="45681" marB="456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서면보고</a:t>
                      </a:r>
                    </a:p>
                  </a:txBody>
                  <a:tcPr marT="45681" marB="45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보고 일시</a:t>
                      </a:r>
                    </a:p>
                  </a:txBody>
                  <a:tcPr marT="45681" marB="456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2019.08.14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T="45681" marB="45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작성자</a:t>
                      </a:r>
                    </a:p>
                  </a:txBody>
                  <a:tcPr marT="45681" marB="456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박지선 부장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폴라리움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T="45681" marB="45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검토자</a:t>
                      </a:r>
                    </a:p>
                  </a:txBody>
                  <a:tcPr marT="45681" marB="456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T="45681" marB="45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6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3"/>
          <p:cNvSpPr txBox="1">
            <a:spLocks noChangeArrowheads="1"/>
          </p:cNvSpPr>
          <p:nvPr/>
        </p:nvSpPr>
        <p:spPr bwMode="auto">
          <a:xfrm>
            <a:off x="47799" y="79562"/>
            <a:ext cx="3653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중고차 온라인 매매 플랫폼 구축</a:t>
            </a:r>
            <a:r>
              <a:rPr lang="en-US" altLang="ko-KR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]</a:t>
            </a:r>
            <a:endParaRPr lang="ko-KR" altLang="en-US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graphicFrame>
        <p:nvGraphicFramePr>
          <p:cNvPr id="5333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63970"/>
              </p:ext>
            </p:extLst>
          </p:nvPr>
        </p:nvGraphicFramePr>
        <p:xfrm>
          <a:off x="258149" y="2103437"/>
          <a:ext cx="9422424" cy="4384378"/>
        </p:xfrm>
        <a:graphic>
          <a:graphicData uri="http://schemas.openxmlformats.org/drawingml/2006/table">
            <a:tbl>
              <a:tblPr/>
              <a:tblGrid>
                <a:gridCol w="129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10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2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941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093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608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구분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실시사항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08/12~ 08/16)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진행률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:.00%/00%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예정사항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08/19~ 08/23)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진행률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):00%/00%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프로그램 진행률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: 0% / 0%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: 0% / 0%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31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내 역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프로젝트 관리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WBS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기획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디자인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퍼블리싱 부분 상세화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-.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개발 부분 요구사항분석 및 상세화 후 반영 예정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서비스 기획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추천차량 부분 정책 및 화면 구성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정리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관련 정책 확정 시급 및 정책 확정 사안 리스트 전달 및 요청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/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</a:b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(8/23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까지 확정 요망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개발일정 차질 우려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UI/UX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설계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-. </a:t>
                      </a:r>
                      <a:r>
                        <a:rPr lang="ko-KR" altLang="en-US" sz="1100" b="0" i="0" dirty="0" err="1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내차팔기</a:t>
                      </a:r>
                      <a:r>
                        <a:rPr lang="en-US" altLang="ko-KR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시세조회</a:t>
                      </a:r>
                      <a:r>
                        <a:rPr lang="en-US" altLang="ko-KR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r>
                        <a:rPr lang="en-US" altLang="ko-KR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 </a:t>
                      </a:r>
                      <a:endParaRPr lang="en-US" altLang="ko-KR" sz="1100" b="0" i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SB 1</a:t>
                      </a:r>
                      <a:r>
                        <a:rPr lang="ko-KR" altLang="en-US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공유</a:t>
                      </a:r>
                      <a:r>
                        <a:rPr lang="en-US" altLang="ko-KR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(8/13~14</a:t>
                      </a:r>
                      <a:r>
                        <a:rPr lang="en-US" altLang="ko-KR" sz="1100" b="0" i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  <a:r>
                        <a:rPr lang="ko-KR" altLang="en-US" sz="1100" b="0" i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시연</a:t>
                      </a:r>
                      <a:r>
                        <a:rPr lang="en-US" altLang="ko-KR" sz="1100" b="0" i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(8/14,</a:t>
                      </a:r>
                      <a:r>
                        <a:rPr lang="ko-KR" altLang="en-US" sz="1100" b="0" i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b="0" i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b="0" i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i="0" baseline="0" dirty="0" smtClean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b="0" i="0" dirty="0">
                        <a:solidFill>
                          <a:srgbClr val="33333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수정요청사항 피드백 및 차량리스트 페이지 </a:t>
                      </a:r>
                      <a:r>
                        <a:rPr lang="en-US" altLang="ko-KR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</a:t>
                      </a:r>
                      <a:r>
                        <a:rPr lang="ko-KR" altLang="en-US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진행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100" b="0" i="0" dirty="0" err="1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</a:t>
                      </a:r>
                      <a:r>
                        <a:rPr lang="ko-KR" altLang="en-US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</a:t>
                      </a:r>
                      <a:r>
                        <a:rPr lang="ko-KR" altLang="en-US" sz="1100" b="0" i="0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개발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-. </a:t>
                      </a:r>
                      <a:r>
                        <a:rPr lang="ko-KR" altLang="en-US" sz="11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엔카시스템에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대한 화면 설명 및 플랫폼 구축 기획 설명</a:t>
                      </a:r>
                      <a:endParaRPr lang="ko-KR" altLang="en-US" sz="1100" b="0" i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-. able framework 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라이브러리 다운위한</a:t>
                      </a:r>
                      <a:endParaRPr lang="en-US" altLang="ko-KR" sz="11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rgbClr val="3572B0"/>
                          </a:solidFill>
                          <a:effectLst/>
                          <a:latin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        http://ableframe.autoever.com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포트 허용 요청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진행중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100" b="0" i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-. react 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공통 컴포넌트 개발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달력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모달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팝업</a:t>
                      </a:r>
                      <a:r>
                        <a:rPr lang="en-US" altLang="ko-KR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툴팁</a:t>
                      </a:r>
                      <a:r>
                        <a:rPr lang="ko-KR" altLang="en-US" sz="11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ko-KR" alt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</a:t>
                      </a:r>
                      <a:endParaRPr lang="ko-KR" altLang="en-US" b="0" i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Assistant App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촬영 부분 기획안 작성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리뷰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개발 검토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이미지 비율 관련 협의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프로젝트 관리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/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-.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정책 확정 요청 대응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(8/23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까지 확정 요청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서비스 기획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-.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스마트매칭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내차구해줘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서비스 정책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정리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관련 정책 확정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(8/23)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되어야   상위 서비스 프로세스 정립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설계 가능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UI/UX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설계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-.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내차팔기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시세조회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회원가입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로그인 페이지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SB 2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차 공유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–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프로토타입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version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제작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-.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메인페이지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디자인 시안 공유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(~8/22)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개발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광고기능 관련 분석 및 설계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: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엔카기반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광고기능 분석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초안 설계 후 기획완료 후 재수정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-.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기존 시스템 업무 분석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: VDI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접속 후 기존 시스템에 접속하여 시스템 분석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Assistant App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 IOS 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촬영기능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   - Android :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카메라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layer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기능 확인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구조설계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촬영기능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" name="tabl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2" y="631827"/>
            <a:ext cx="958850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Line 2"/>
          <p:cNvSpPr>
            <a:spLocks noChangeShapeType="1"/>
          </p:cNvSpPr>
          <p:nvPr/>
        </p:nvSpPr>
        <p:spPr bwMode="auto">
          <a:xfrm flipV="1">
            <a:off x="1349876" y="1557015"/>
            <a:ext cx="81438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8" name="Oval 42"/>
          <p:cNvSpPr>
            <a:spLocks noChangeArrowheads="1"/>
          </p:cNvSpPr>
          <p:nvPr/>
        </p:nvSpPr>
        <p:spPr bwMode="auto">
          <a:xfrm>
            <a:off x="2287647" y="1484785"/>
            <a:ext cx="144463" cy="144463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9" name="Oval 43"/>
          <p:cNvSpPr>
            <a:spLocks noChangeArrowheads="1"/>
          </p:cNvSpPr>
          <p:nvPr/>
        </p:nvSpPr>
        <p:spPr bwMode="auto">
          <a:xfrm>
            <a:off x="1778459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1205367" y="1484784"/>
            <a:ext cx="144463" cy="144462"/>
          </a:xfrm>
          <a:prstGeom prst="rect">
            <a:avLst/>
          </a:prstGeom>
          <a:solidFill>
            <a:srgbClr val="00FFFF"/>
          </a:solidFill>
          <a:ln w="285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ea typeface="가는각진제목체" pitchFamily="18" charset="-127"/>
            </a:endParaRPr>
          </a:p>
        </p:txBody>
      </p:sp>
      <p:sp>
        <p:nvSpPr>
          <p:cNvPr id="32" name="Oval 56"/>
          <p:cNvSpPr>
            <a:spLocks noChangeArrowheads="1"/>
          </p:cNvSpPr>
          <p:nvPr/>
        </p:nvSpPr>
        <p:spPr bwMode="auto">
          <a:xfrm>
            <a:off x="3616780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35" name="Oval 58"/>
          <p:cNvSpPr>
            <a:spLocks noChangeArrowheads="1"/>
          </p:cNvSpPr>
          <p:nvPr/>
        </p:nvSpPr>
        <p:spPr bwMode="auto">
          <a:xfrm>
            <a:off x="2864321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38" name="Oval 61"/>
          <p:cNvSpPr>
            <a:spLocks noChangeArrowheads="1"/>
          </p:cNvSpPr>
          <p:nvPr/>
        </p:nvSpPr>
        <p:spPr bwMode="auto">
          <a:xfrm>
            <a:off x="7038130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6609184" y="1591856"/>
            <a:ext cx="10113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12.30</a:t>
            </a:r>
            <a:b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</a:t>
            </a:r>
            <a:r>
              <a:rPr lang="ko-KR" altLang="en-US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차 중간보고</a:t>
            </a:r>
            <a:endParaRPr lang="en-US" altLang="ko-KR" sz="1000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9420679" y="1484784"/>
            <a:ext cx="144463" cy="144462"/>
          </a:xfrm>
          <a:prstGeom prst="rect">
            <a:avLst/>
          </a:prstGeom>
          <a:solidFill>
            <a:srgbClr val="00FFFF"/>
          </a:solidFill>
          <a:ln w="285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ea typeface="가는각진제목체" pitchFamily="18" charset="-127"/>
            </a:endParaRPr>
          </a:p>
        </p:txBody>
      </p:sp>
      <p:sp>
        <p:nvSpPr>
          <p:cNvPr id="45" name="Text Box 66"/>
          <p:cNvSpPr txBox="1">
            <a:spLocks noChangeArrowheads="1"/>
          </p:cNvSpPr>
          <p:nvPr/>
        </p:nvSpPr>
        <p:spPr bwMode="auto">
          <a:xfrm>
            <a:off x="9107947" y="1630646"/>
            <a:ext cx="6746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06.19</a:t>
            </a:r>
          </a:p>
        </p:txBody>
      </p:sp>
      <p:sp>
        <p:nvSpPr>
          <p:cNvPr id="46" name="Text Box 89"/>
          <p:cNvSpPr txBox="1">
            <a:spLocks noChangeArrowheads="1"/>
          </p:cNvSpPr>
          <p:nvPr/>
        </p:nvSpPr>
        <p:spPr bwMode="auto">
          <a:xfrm>
            <a:off x="2072680" y="1630646"/>
            <a:ext cx="511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07.22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3350085" y="1630646"/>
            <a:ext cx="6746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08.30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3944888" y="1591856"/>
            <a:ext cx="10113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09.30</a:t>
            </a:r>
            <a:b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차 중간보고</a:t>
            </a:r>
            <a:endParaRPr lang="en-US" altLang="ko-KR" sz="1000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4" name="Text Box 53"/>
          <p:cNvSpPr txBox="1">
            <a:spLocks noChangeArrowheads="1"/>
          </p:cNvSpPr>
          <p:nvPr/>
        </p:nvSpPr>
        <p:spPr bwMode="auto">
          <a:xfrm>
            <a:off x="5673080" y="44624"/>
            <a:ext cx="41851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err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수행사</a:t>
            </a:r>
            <a:r>
              <a:rPr lang="ko-KR" altLang="en-US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: </a:t>
            </a:r>
            <a:r>
              <a:rPr lang="ko-KR" altLang="en-US" sz="1200" dirty="0" err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폴라리움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,  PM : </a:t>
            </a:r>
            <a:r>
              <a:rPr lang="ko-KR" altLang="en-US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김희민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,  HAE PM : </a:t>
            </a:r>
            <a:r>
              <a:rPr lang="ko-KR" altLang="en-US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고규천</a:t>
            </a:r>
          </a:p>
        </p:txBody>
      </p:sp>
      <p:sp>
        <p:nvSpPr>
          <p:cNvPr id="42" name="Text Box 145"/>
          <p:cNvSpPr txBox="1">
            <a:spLocks noChangeArrowheads="1"/>
          </p:cNvSpPr>
          <p:nvPr/>
        </p:nvSpPr>
        <p:spPr bwMode="auto">
          <a:xfrm>
            <a:off x="8337376" y="1591856"/>
            <a:ext cx="1114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03.30</a:t>
            </a:r>
            <a:b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</a:br>
            <a: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상용 오픈</a:t>
            </a:r>
            <a: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8840985" y="1484784"/>
            <a:ext cx="144463" cy="1444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40" name="Oval 61"/>
          <p:cNvSpPr>
            <a:spLocks noChangeArrowheads="1"/>
          </p:cNvSpPr>
          <p:nvPr/>
        </p:nvSpPr>
        <p:spPr bwMode="auto">
          <a:xfrm>
            <a:off x="4376489" y="1489017"/>
            <a:ext cx="144463" cy="1444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12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3"/>
          <p:cNvSpPr txBox="1">
            <a:spLocks noChangeArrowheads="1"/>
          </p:cNvSpPr>
          <p:nvPr/>
        </p:nvSpPr>
        <p:spPr bwMode="auto">
          <a:xfrm>
            <a:off x="47799" y="79562"/>
            <a:ext cx="36535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중고차 온라인 매매 플랫폼 구축</a:t>
            </a:r>
            <a:r>
              <a:rPr lang="en-US" altLang="ko-KR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]</a:t>
            </a:r>
            <a:endParaRPr lang="ko-KR" altLang="en-US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graphicFrame>
        <p:nvGraphicFramePr>
          <p:cNvPr id="5333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59931"/>
              </p:ext>
            </p:extLst>
          </p:nvPr>
        </p:nvGraphicFramePr>
        <p:xfrm>
          <a:off x="258149" y="2103437"/>
          <a:ext cx="9422424" cy="2222779"/>
        </p:xfrm>
        <a:graphic>
          <a:graphicData uri="http://schemas.openxmlformats.org/drawingml/2006/table">
            <a:tbl>
              <a:tblPr/>
              <a:tblGrid>
                <a:gridCol w="1293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10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2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941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093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608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구분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실시사항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08/12~ 08/16)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진행률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:.00%/00%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예정사항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08/19~ 08/23)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진행률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):00%/00%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8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프로그램 진행률</a:t>
                      </a: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: 0% / 0%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: 0% / 0%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4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이슈 사항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필수 정책 리스트업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: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정책  확정되어야 전체 서비스 프로세스 수립 및 설계 가능 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업무범위 협의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/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업무시스템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/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블록체인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: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하둡 기반 개발 관련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초기 하둡 개발 제안했으나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하둡 환경 제외로 결정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/>
                        </a:rPr>
                        <a:t> 하둡 제외 개발 환경임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기 타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0000" marR="90000" marT="46778" marB="4677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195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0000" marR="90000" marT="53976" marB="4677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tabl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2" y="631827"/>
            <a:ext cx="958850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Line 2"/>
          <p:cNvSpPr>
            <a:spLocks noChangeShapeType="1"/>
          </p:cNvSpPr>
          <p:nvPr/>
        </p:nvSpPr>
        <p:spPr bwMode="auto">
          <a:xfrm flipV="1">
            <a:off x="1349876" y="1557015"/>
            <a:ext cx="81438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8" name="Oval 42"/>
          <p:cNvSpPr>
            <a:spLocks noChangeArrowheads="1"/>
          </p:cNvSpPr>
          <p:nvPr/>
        </p:nvSpPr>
        <p:spPr bwMode="auto">
          <a:xfrm>
            <a:off x="2287647" y="1484785"/>
            <a:ext cx="144463" cy="144463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9" name="Oval 43"/>
          <p:cNvSpPr>
            <a:spLocks noChangeArrowheads="1"/>
          </p:cNvSpPr>
          <p:nvPr/>
        </p:nvSpPr>
        <p:spPr bwMode="auto">
          <a:xfrm>
            <a:off x="1778459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1205367" y="1484784"/>
            <a:ext cx="144463" cy="144462"/>
          </a:xfrm>
          <a:prstGeom prst="rect">
            <a:avLst/>
          </a:prstGeom>
          <a:solidFill>
            <a:srgbClr val="00FFFF"/>
          </a:solidFill>
          <a:ln w="285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ea typeface="가는각진제목체" pitchFamily="18" charset="-127"/>
            </a:endParaRPr>
          </a:p>
        </p:txBody>
      </p:sp>
      <p:sp>
        <p:nvSpPr>
          <p:cNvPr id="32" name="Oval 56"/>
          <p:cNvSpPr>
            <a:spLocks noChangeArrowheads="1"/>
          </p:cNvSpPr>
          <p:nvPr/>
        </p:nvSpPr>
        <p:spPr bwMode="auto">
          <a:xfrm>
            <a:off x="3616780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35" name="Oval 58"/>
          <p:cNvSpPr>
            <a:spLocks noChangeArrowheads="1"/>
          </p:cNvSpPr>
          <p:nvPr/>
        </p:nvSpPr>
        <p:spPr bwMode="auto">
          <a:xfrm>
            <a:off x="2864321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38" name="Oval 61"/>
          <p:cNvSpPr>
            <a:spLocks noChangeArrowheads="1"/>
          </p:cNvSpPr>
          <p:nvPr/>
        </p:nvSpPr>
        <p:spPr bwMode="auto">
          <a:xfrm>
            <a:off x="7038130" y="1484784"/>
            <a:ext cx="144463" cy="144462"/>
          </a:xfrm>
          <a:prstGeom prst="ellipse">
            <a:avLst/>
          </a:prstGeom>
          <a:solidFill>
            <a:srgbClr val="00FFFF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6609184" y="1591856"/>
            <a:ext cx="10113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12.30</a:t>
            </a:r>
            <a:b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</a:t>
            </a:r>
            <a:r>
              <a:rPr lang="ko-KR" altLang="en-US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차 중간보고</a:t>
            </a:r>
            <a:endParaRPr lang="en-US" altLang="ko-KR" sz="1000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9420679" y="1484784"/>
            <a:ext cx="144463" cy="144462"/>
          </a:xfrm>
          <a:prstGeom prst="rect">
            <a:avLst/>
          </a:prstGeom>
          <a:solidFill>
            <a:srgbClr val="00FFFF"/>
          </a:solidFill>
          <a:ln w="2857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ea typeface="가는각진제목체" pitchFamily="18" charset="-127"/>
            </a:endParaRPr>
          </a:p>
        </p:txBody>
      </p:sp>
      <p:sp>
        <p:nvSpPr>
          <p:cNvPr id="45" name="Text Box 66"/>
          <p:cNvSpPr txBox="1">
            <a:spLocks noChangeArrowheads="1"/>
          </p:cNvSpPr>
          <p:nvPr/>
        </p:nvSpPr>
        <p:spPr bwMode="auto">
          <a:xfrm>
            <a:off x="9107947" y="1630646"/>
            <a:ext cx="6746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06.19</a:t>
            </a:r>
          </a:p>
        </p:txBody>
      </p:sp>
      <p:sp>
        <p:nvSpPr>
          <p:cNvPr id="46" name="Text Box 89"/>
          <p:cNvSpPr txBox="1">
            <a:spLocks noChangeArrowheads="1"/>
          </p:cNvSpPr>
          <p:nvPr/>
        </p:nvSpPr>
        <p:spPr bwMode="auto">
          <a:xfrm>
            <a:off x="2072680" y="1630646"/>
            <a:ext cx="511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07.22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3350085" y="1630646"/>
            <a:ext cx="6746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08.30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3944888" y="1591856"/>
            <a:ext cx="10113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09.30</a:t>
            </a:r>
            <a:b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차 중간보고</a:t>
            </a:r>
            <a:endParaRPr lang="en-US" altLang="ko-KR" sz="1000" dirty="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4" name="Text Box 53"/>
          <p:cNvSpPr txBox="1">
            <a:spLocks noChangeArrowheads="1"/>
          </p:cNvSpPr>
          <p:nvPr/>
        </p:nvSpPr>
        <p:spPr bwMode="auto">
          <a:xfrm>
            <a:off x="5673080" y="44624"/>
            <a:ext cx="41851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err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수행사</a:t>
            </a:r>
            <a:r>
              <a:rPr lang="ko-KR" altLang="en-US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: </a:t>
            </a:r>
            <a:r>
              <a:rPr lang="ko-KR" altLang="en-US" sz="1200" dirty="0" err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폴라리움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,  PM : </a:t>
            </a:r>
            <a:r>
              <a:rPr lang="ko-KR" altLang="en-US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김희민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,  HAE PM : </a:t>
            </a:r>
            <a:r>
              <a:rPr lang="ko-KR" altLang="en-US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고규천</a:t>
            </a:r>
          </a:p>
        </p:txBody>
      </p:sp>
      <p:sp>
        <p:nvSpPr>
          <p:cNvPr id="42" name="Text Box 145"/>
          <p:cNvSpPr txBox="1">
            <a:spLocks noChangeArrowheads="1"/>
          </p:cNvSpPr>
          <p:nvPr/>
        </p:nvSpPr>
        <p:spPr bwMode="auto">
          <a:xfrm>
            <a:off x="8337376" y="1591856"/>
            <a:ext cx="1114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03.30</a:t>
            </a:r>
            <a:b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</a:br>
            <a: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상용 오픈</a:t>
            </a:r>
            <a:r>
              <a:rPr lang="en-US" altLang="ko-KR" sz="900" b="1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8840985" y="1484784"/>
            <a:ext cx="144463" cy="1444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40" name="Oval 61"/>
          <p:cNvSpPr>
            <a:spLocks noChangeArrowheads="1"/>
          </p:cNvSpPr>
          <p:nvPr/>
        </p:nvSpPr>
        <p:spPr bwMode="auto">
          <a:xfrm>
            <a:off x="4376489" y="1489017"/>
            <a:ext cx="144463" cy="1444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89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44499" y="692150"/>
            <a:ext cx="4103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1.1 </a:t>
            </a:r>
            <a:r>
              <a:rPr lang="ko-KR" altLang="en-US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진척내역 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44499" y="2313037"/>
            <a:ext cx="4103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1.2 </a:t>
            </a:r>
            <a:r>
              <a:rPr lang="ko-KR" altLang="en-US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이슈</a:t>
            </a:r>
            <a:r>
              <a:rPr lang="en-US" altLang="ko-KR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위험 항목</a:t>
            </a:r>
          </a:p>
        </p:txBody>
      </p:sp>
      <p:sp>
        <p:nvSpPr>
          <p:cNvPr id="6166" name="Text Box 39"/>
          <p:cNvSpPr txBox="1">
            <a:spLocks noChangeArrowheads="1"/>
          </p:cNvSpPr>
          <p:nvPr/>
        </p:nvSpPr>
        <p:spPr bwMode="auto">
          <a:xfrm>
            <a:off x="109542" y="107950"/>
            <a:ext cx="25122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프로젝트 상태보고 </a:t>
            </a:r>
          </a:p>
        </p:txBody>
      </p:sp>
      <p:graphicFrame>
        <p:nvGraphicFramePr>
          <p:cNvPr id="1504775" name="Group 5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03429"/>
              </p:ext>
            </p:extLst>
          </p:nvPr>
        </p:nvGraphicFramePr>
        <p:xfrm>
          <a:off x="492130" y="1100138"/>
          <a:ext cx="9142143" cy="1086200"/>
        </p:xfrm>
        <a:graphic>
          <a:graphicData uri="http://schemas.openxmlformats.org/drawingml/2006/table">
            <a:tbl>
              <a:tblPr/>
              <a:tblGrid>
                <a:gridCol w="1259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94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62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26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347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6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항  목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실적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누적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</a:txBody>
                  <a:tcPr marT="45742" marB="4574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금주</a:t>
                      </a:r>
                    </a:p>
                  </a:txBody>
                  <a:tcPr marT="45742" marB="4574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차주</a:t>
                      </a:r>
                    </a:p>
                  </a:txBody>
                  <a:tcPr marT="45742" marB="4574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지연사유 및 대책방안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(3%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초과시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11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진척율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(WBS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기준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계획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itchFamily="2" charset="2"/>
                        </a:rPr>
                        <a:t>18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22.5%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2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실적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sym typeface="Wingdings" pitchFamily="2" charset="2"/>
                        </a:rPr>
                        <a:t>15.5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22.5%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2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편차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2.5 %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%</a:t>
                      </a:r>
                    </a:p>
                  </a:txBody>
                  <a:tcPr marL="36000" marR="36000" marT="54026" marB="540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44499" y="4113237"/>
            <a:ext cx="4103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1.3 </a:t>
            </a:r>
            <a:r>
              <a:rPr lang="ko-KR" altLang="en-US" sz="16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  <a:cs typeface="Tahoma" pitchFamily="34" charset="0"/>
              </a:rPr>
              <a:t>지연업무</a:t>
            </a: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86529"/>
              </p:ext>
            </p:extLst>
          </p:nvPr>
        </p:nvGraphicFramePr>
        <p:xfrm>
          <a:off x="488950" y="4473599"/>
          <a:ext cx="9137406" cy="1187649"/>
        </p:xfrm>
        <a:graphic>
          <a:graphicData uri="http://schemas.openxmlformats.org/drawingml/2006/table">
            <a:tbl>
              <a:tblPr/>
              <a:tblGrid>
                <a:gridCol w="12543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17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3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37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37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구  분</a:t>
                      </a:r>
                    </a:p>
                  </a:txBody>
                  <a:tcPr marL="90000" marR="90000" marT="46771" marB="4677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지연업무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완료계획일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완료예정일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비  고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설계</a:t>
                      </a: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936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개발</a:t>
                      </a: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936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70588"/>
              </p:ext>
            </p:extLst>
          </p:nvPr>
        </p:nvGraphicFramePr>
        <p:xfrm>
          <a:off x="488950" y="2726357"/>
          <a:ext cx="9137407" cy="1187649"/>
        </p:xfrm>
        <a:graphic>
          <a:graphicData uri="http://schemas.openxmlformats.org/drawingml/2006/table">
            <a:tbl>
              <a:tblPr/>
              <a:tblGrid>
                <a:gridCol w="10987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6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852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57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57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57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구  분</a:t>
                      </a:r>
                    </a:p>
                  </a:txBody>
                  <a:tcPr marL="90000" marR="90000" marT="46771" marB="4677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내  용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조치사항 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해결방안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)</a:t>
                      </a: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발생일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완료예정일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완료일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T="45692" marB="4569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F4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이슈</a:t>
                      </a: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936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5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+mn-cs"/>
                        </a:rPr>
                        <a:t>위험</a:t>
                      </a: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936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+mn-cs"/>
                      </a:endParaRPr>
                    </a:p>
                  </a:txBody>
                  <a:tcPr marL="35996" marR="35996" marT="36025" marB="360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2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256E5D26-6235-468A-B2F0-5FBDB6384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64354"/>
              </p:ext>
            </p:extLst>
          </p:nvPr>
        </p:nvGraphicFramePr>
        <p:xfrm>
          <a:off x="227812" y="1209661"/>
          <a:ext cx="9442460" cy="5358253"/>
        </p:xfrm>
        <a:graphic>
          <a:graphicData uri="http://schemas.openxmlformats.org/drawingml/2006/table">
            <a:tbl>
              <a:tblPr/>
              <a:tblGrid>
                <a:gridCol w="476716">
                  <a:extLst>
                    <a:ext uri="{9D8B030D-6E8A-4147-A177-3AD203B41FA5}">
                      <a16:colId xmlns="" xmlns:a16="http://schemas.microsoft.com/office/drawing/2014/main" val="635745482"/>
                    </a:ext>
                  </a:extLst>
                </a:gridCol>
                <a:gridCol w="1038911">
                  <a:extLst>
                    <a:ext uri="{9D8B030D-6E8A-4147-A177-3AD203B41FA5}">
                      <a16:colId xmlns="" xmlns:a16="http://schemas.microsoft.com/office/drawing/2014/main" val="1421389489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1069061656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1136382458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1522050248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4248511514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2421091603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26332286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1705081374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4065020515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2707056496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3349377996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4174005149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1958954583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838635739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2878140832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282270363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222903867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6406225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3457393937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1746839445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3618022669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4163664823"/>
                    </a:ext>
                  </a:extLst>
                </a:gridCol>
                <a:gridCol w="347386">
                  <a:extLst>
                    <a:ext uri="{9D8B030D-6E8A-4147-A177-3AD203B41FA5}">
                      <a16:colId xmlns="" xmlns:a16="http://schemas.microsoft.com/office/drawing/2014/main" val="1392708047"/>
                    </a:ext>
                  </a:extLst>
                </a:gridCol>
                <a:gridCol w="284341">
                  <a:extLst>
                    <a:ext uri="{9D8B030D-6E8A-4147-A177-3AD203B41FA5}">
                      <a16:colId xmlns="" xmlns:a16="http://schemas.microsoft.com/office/drawing/2014/main" val="1356894636"/>
                    </a:ext>
                  </a:extLst>
                </a:gridCol>
              </a:tblGrid>
              <a:tr h="1512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Phase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4034758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7/22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5/16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6/1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6/8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4201518"/>
                  </a:ext>
                </a:extLst>
              </a:tr>
              <a:tr h="302399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수행계획서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99001498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테일러링 수행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5619686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70745661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인력투입 계획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1352994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착수보고서 작성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4274486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5153664"/>
                  </a:ext>
                </a:extLst>
              </a:tr>
              <a:tr h="268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협의 및 정의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1421087"/>
                  </a:ext>
                </a:extLst>
              </a:tr>
              <a:tr h="151200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구조 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9374777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정보구조 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05377717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7816619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 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06474429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63078020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개발계획 수립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0114321"/>
                  </a:ext>
                </a:extLst>
              </a:tr>
              <a:tr h="151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 진행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89107902"/>
                  </a:ext>
                </a:extLst>
              </a:tr>
              <a:tr h="15120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개발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23384275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3433945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연계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4661966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단위테스트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0718380"/>
                  </a:ext>
                </a:extLst>
              </a:tr>
              <a:tr h="24329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시나리오 작성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9825317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25236094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 결과 조치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99887579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매뉴얼작성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008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02841977"/>
                  </a:ext>
                </a:extLst>
              </a:tr>
              <a:tr h="24329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전개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운영자교육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9755847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가동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37499684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운영계 이행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5088898"/>
                  </a:ext>
                </a:extLst>
              </a:tr>
              <a:tr h="151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 지원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48950352"/>
                  </a:ext>
                </a:extLst>
              </a:tr>
              <a:tr h="15120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운영자 인수인계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4233510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완료보고서 작성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3321608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583634"/>
                  </a:ext>
                </a:extLst>
              </a:tr>
              <a:tr h="15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종료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83" marR="4783" marT="47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5768006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362596"/>
              </p:ext>
            </p:extLst>
          </p:nvPr>
        </p:nvGraphicFramePr>
        <p:xfrm>
          <a:off x="227812" y="844555"/>
          <a:ext cx="9442450" cy="225425"/>
        </p:xfrm>
        <a:graphic>
          <a:graphicData uri="http://schemas.openxmlformats.org/drawingml/2006/table">
            <a:tbl>
              <a:tblPr/>
              <a:tblGrid>
                <a:gridCol w="2470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5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15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15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15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699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프로젝트 진척율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(%)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계획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실적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차이</a:t>
                      </a:r>
                      <a:endParaRPr kumimoji="1" lang="ko-KR" altLang="en-US" sz="9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0.0 %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상태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itchFamily="18" charset="-127"/>
                          <a:ea typeface="현대하모니 M" pitchFamily="18" charset="-127"/>
                        </a:rPr>
                        <a:t>양호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5" name="직선 연결선 84"/>
          <p:cNvCxnSpPr>
            <a:cxnSpLocks/>
          </p:cNvCxnSpPr>
          <p:nvPr/>
        </p:nvCxnSpPr>
        <p:spPr bwMode="auto">
          <a:xfrm>
            <a:off x="1744513" y="1476787"/>
            <a:ext cx="0" cy="5091127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6" name="TextBox 85"/>
          <p:cNvSpPr txBox="1"/>
          <p:nvPr/>
        </p:nvSpPr>
        <p:spPr>
          <a:xfrm>
            <a:off x="1702481" y="6324445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착수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851473" y="6337082"/>
            <a:ext cx="885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차 중간보고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275702" y="6324445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종료</a:t>
            </a:r>
          </a:p>
        </p:txBody>
      </p:sp>
      <p:cxnSp>
        <p:nvCxnSpPr>
          <p:cNvPr id="94" name="직선 연결선 93"/>
          <p:cNvCxnSpPr>
            <a:cxnSpLocks/>
          </p:cNvCxnSpPr>
          <p:nvPr/>
        </p:nvCxnSpPr>
        <p:spPr bwMode="auto">
          <a:xfrm>
            <a:off x="3819072" y="1513082"/>
            <a:ext cx="0" cy="505483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5" name="직선 연결선 94"/>
          <p:cNvCxnSpPr>
            <a:cxnSpLocks/>
          </p:cNvCxnSpPr>
          <p:nvPr/>
        </p:nvCxnSpPr>
        <p:spPr bwMode="auto">
          <a:xfrm>
            <a:off x="9670262" y="1487808"/>
            <a:ext cx="7926" cy="5080106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" name="직선 연결선 27"/>
          <p:cNvCxnSpPr>
            <a:cxnSpLocks/>
          </p:cNvCxnSpPr>
          <p:nvPr/>
        </p:nvCxnSpPr>
        <p:spPr bwMode="auto">
          <a:xfrm flipH="1">
            <a:off x="2090855" y="1487808"/>
            <a:ext cx="1" cy="508010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oval" w="med" len="med"/>
            <a:tailEnd type="oval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2071029" y="6327354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착수보고</a:t>
            </a:r>
            <a:endParaRPr lang="en-US" altLang="ko-KR" sz="900" b="1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AutoShape 1231"/>
          <p:cNvSpPr>
            <a:spLocks noChangeArrowheads="1"/>
          </p:cNvSpPr>
          <p:nvPr/>
        </p:nvSpPr>
        <p:spPr bwMode="auto">
          <a:xfrm>
            <a:off x="6426057" y="403228"/>
            <a:ext cx="361950" cy="23336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sq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Text Box 1233"/>
          <p:cNvSpPr txBox="1">
            <a:spLocks noChangeArrowheads="1"/>
          </p:cNvSpPr>
          <p:nvPr/>
        </p:nvSpPr>
        <p:spPr bwMode="auto">
          <a:xfrm>
            <a:off x="6786419" y="388941"/>
            <a:ext cx="4876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: </a:t>
            </a:r>
            <a:r>
              <a:rPr lang="ko-KR" altLang="en-US" sz="1000" b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계획</a:t>
            </a:r>
          </a:p>
        </p:txBody>
      </p:sp>
      <p:sp>
        <p:nvSpPr>
          <p:cNvPr id="40" name="Text Box 1234"/>
          <p:cNvSpPr txBox="1">
            <a:spLocks noChangeArrowheads="1"/>
          </p:cNvSpPr>
          <p:nvPr/>
        </p:nvSpPr>
        <p:spPr bwMode="auto">
          <a:xfrm>
            <a:off x="8004033" y="388941"/>
            <a:ext cx="7120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: </a:t>
            </a:r>
            <a:r>
              <a:rPr lang="ko-KR" altLang="en-US" sz="1000" b="1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진척상황</a:t>
            </a:r>
          </a:p>
        </p:txBody>
      </p:sp>
      <p:sp>
        <p:nvSpPr>
          <p:cNvPr id="41" name="AutoShape 1232"/>
          <p:cNvSpPr>
            <a:spLocks noChangeArrowheads="1"/>
          </p:cNvSpPr>
          <p:nvPr/>
        </p:nvSpPr>
        <p:spPr bwMode="auto">
          <a:xfrm>
            <a:off x="7597632" y="403228"/>
            <a:ext cx="360362" cy="23336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cap="sq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109542" y="107950"/>
            <a:ext cx="235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프로젝트 추진일정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DA459508-BEA9-419E-8164-C0E889DFC9DB}"/>
              </a:ext>
            </a:extLst>
          </p:cNvPr>
          <p:cNvCxnSpPr>
            <a:cxnSpLocks/>
          </p:cNvCxnSpPr>
          <p:nvPr/>
        </p:nvCxnSpPr>
        <p:spPr bwMode="auto">
          <a:xfrm>
            <a:off x="5571888" y="1505971"/>
            <a:ext cx="0" cy="505483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14B30EC-E802-453D-925A-0C2BD6C789FA}"/>
              </a:ext>
            </a:extLst>
          </p:cNvPr>
          <p:cNvSpPr txBox="1"/>
          <p:nvPr/>
        </p:nvSpPr>
        <p:spPr>
          <a:xfrm>
            <a:off x="5609250" y="6338214"/>
            <a:ext cx="885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차 중간보고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42DEBC03-816C-4ABE-9DC1-BE4E7859E2BB}"/>
              </a:ext>
            </a:extLst>
          </p:cNvPr>
          <p:cNvCxnSpPr>
            <a:cxnSpLocks/>
          </p:cNvCxnSpPr>
          <p:nvPr/>
        </p:nvCxnSpPr>
        <p:spPr bwMode="auto">
          <a:xfrm>
            <a:off x="7473280" y="1513082"/>
            <a:ext cx="0" cy="505483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0CFC184-2B87-4C1D-9FCF-F717FC09BAF1}"/>
              </a:ext>
            </a:extLst>
          </p:cNvPr>
          <p:cNvSpPr txBox="1"/>
          <p:nvPr/>
        </p:nvSpPr>
        <p:spPr>
          <a:xfrm>
            <a:off x="7466842" y="6324445"/>
            <a:ext cx="885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상용화 오픈</a:t>
            </a:r>
          </a:p>
        </p:txBody>
      </p:sp>
    </p:spTree>
    <p:extLst>
      <p:ext uri="{BB962C8B-B14F-4D97-AF65-F5344CB8AC3E}">
        <p14:creationId xmlns:p14="http://schemas.microsoft.com/office/powerpoint/2010/main" val="109159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0415"/>
              </p:ext>
            </p:extLst>
          </p:nvPr>
        </p:nvGraphicFramePr>
        <p:xfrm>
          <a:off x="223414" y="764710"/>
          <a:ext cx="9410119" cy="3784138"/>
        </p:xfrm>
        <a:graphic>
          <a:graphicData uri="http://schemas.openxmlformats.org/drawingml/2006/table">
            <a:tbl>
              <a:tblPr/>
              <a:tblGrid>
                <a:gridCol w="9302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50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95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95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95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956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956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956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956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956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3956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3956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3956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395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321266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과제구분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전체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누적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금주 실적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차주 계획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26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합계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신규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수정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합계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진척율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합계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신규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수정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합계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진척율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신규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수정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1266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중고차 온라인 매매 플랫폼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구축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카마스터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전용기능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(web)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1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성능점검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평가개선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(web)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1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경매운영 지원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(web)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1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대외서비스 개선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(web)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1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카마스터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전용기능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(App)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1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성능점검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평가개선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(App)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7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경매운영 지원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(App)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대외서비스 개선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(App)</a:t>
                      </a:r>
                      <a:endParaRPr lang="ko-KR" altLang="en-US" dirty="0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126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소 계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126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합계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        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/>
                        </a:rPr>
                        <a:t>-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109542" y="107950"/>
            <a:ext cx="235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프로젝트 개발현황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296816" y="5157192"/>
            <a:ext cx="3672408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개발 일정 상세화 후 작성 </a:t>
            </a:r>
          </a:p>
        </p:txBody>
      </p:sp>
    </p:spTree>
    <p:extLst>
      <p:ext uri="{BB962C8B-B14F-4D97-AF65-F5344CB8AC3E}">
        <p14:creationId xmlns:p14="http://schemas.microsoft.com/office/powerpoint/2010/main" val="12105814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PT용 Template작성 by Shin">
  <a:themeElements>
    <a:clrScheme name="3_PT용 Template작성 by Shin 9">
      <a:dk1>
        <a:srgbClr val="000000"/>
      </a:dk1>
      <a:lt1>
        <a:srgbClr val="FFFFFF"/>
      </a:lt1>
      <a:dk2>
        <a:srgbClr val="5378B3"/>
      </a:dk2>
      <a:lt2>
        <a:srgbClr val="999999"/>
      </a:lt2>
      <a:accent1>
        <a:srgbClr val="061DC8"/>
      </a:accent1>
      <a:accent2>
        <a:srgbClr val="C7CDFD"/>
      </a:accent2>
      <a:accent3>
        <a:srgbClr val="FFFFFF"/>
      </a:accent3>
      <a:accent4>
        <a:srgbClr val="000000"/>
      </a:accent4>
      <a:accent5>
        <a:srgbClr val="AAABE0"/>
      </a:accent5>
      <a:accent6>
        <a:srgbClr val="B4BAE5"/>
      </a:accent6>
      <a:hlink>
        <a:srgbClr val="669900"/>
      </a:hlink>
      <a:folHlink>
        <a:srgbClr val="8CC800"/>
      </a:folHlink>
    </a:clrScheme>
    <a:fontScheme name="3_PT용 Template작성 by Shi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T용 Template작성 by Sh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T용 Template작성 by Sh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8">
        <a:dk1>
          <a:srgbClr val="000000"/>
        </a:dk1>
        <a:lt1>
          <a:srgbClr val="FFFFFF"/>
        </a:lt1>
        <a:dk2>
          <a:srgbClr val="5378B3"/>
        </a:dk2>
        <a:lt2>
          <a:srgbClr val="999999"/>
        </a:lt2>
        <a:accent1>
          <a:srgbClr val="061DC8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AAABE0"/>
        </a:accent5>
        <a:accent6>
          <a:srgbClr val="B4BAE5"/>
        </a:accent6>
        <a:hlink>
          <a:srgbClr val="669900"/>
        </a:hlink>
        <a:folHlink>
          <a:srgbClr val="66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T용 Template작성 by Shin 9">
        <a:dk1>
          <a:srgbClr val="000000"/>
        </a:dk1>
        <a:lt1>
          <a:srgbClr val="FFFFFF"/>
        </a:lt1>
        <a:dk2>
          <a:srgbClr val="5378B3"/>
        </a:dk2>
        <a:lt2>
          <a:srgbClr val="999999"/>
        </a:lt2>
        <a:accent1>
          <a:srgbClr val="061DC8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AAABE0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4_PT용 Template작성 by Shin">
  <a:themeElements>
    <a:clrScheme name="PT용 Template작성 by Shin 9">
      <a:dk1>
        <a:srgbClr val="000000"/>
      </a:dk1>
      <a:lt1>
        <a:srgbClr val="FFFFFF"/>
      </a:lt1>
      <a:dk2>
        <a:srgbClr val="5378B3"/>
      </a:dk2>
      <a:lt2>
        <a:srgbClr val="999999"/>
      </a:lt2>
      <a:accent1>
        <a:srgbClr val="061DC8"/>
      </a:accent1>
      <a:accent2>
        <a:srgbClr val="C7CDFD"/>
      </a:accent2>
      <a:accent3>
        <a:srgbClr val="FFFFFF"/>
      </a:accent3>
      <a:accent4>
        <a:srgbClr val="000000"/>
      </a:accent4>
      <a:accent5>
        <a:srgbClr val="AAABE0"/>
      </a:accent5>
      <a:accent6>
        <a:srgbClr val="B4BAE5"/>
      </a:accent6>
      <a:hlink>
        <a:srgbClr val="669900"/>
      </a:hlink>
      <a:folHlink>
        <a:srgbClr val="8CC800"/>
      </a:folHlink>
    </a:clrScheme>
    <a:fontScheme name="PT용 Template작성 by Shin">
      <a:majorFont>
        <a:latin typeface="HY헤드라인M"/>
        <a:ea typeface="HY헤드라인M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PT용 Template작성 by Sh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용 Template작성 by Sh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8">
        <a:dk1>
          <a:srgbClr val="000000"/>
        </a:dk1>
        <a:lt1>
          <a:srgbClr val="FFFFFF"/>
        </a:lt1>
        <a:dk2>
          <a:srgbClr val="5378B3"/>
        </a:dk2>
        <a:lt2>
          <a:srgbClr val="999999"/>
        </a:lt2>
        <a:accent1>
          <a:srgbClr val="061DC8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AAABE0"/>
        </a:accent5>
        <a:accent6>
          <a:srgbClr val="B4BAE5"/>
        </a:accent6>
        <a:hlink>
          <a:srgbClr val="669900"/>
        </a:hlink>
        <a:folHlink>
          <a:srgbClr val="66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용 Template작성 by Shin 9">
        <a:dk1>
          <a:srgbClr val="000000"/>
        </a:dk1>
        <a:lt1>
          <a:srgbClr val="FFFFFF"/>
        </a:lt1>
        <a:dk2>
          <a:srgbClr val="5378B3"/>
        </a:dk2>
        <a:lt2>
          <a:srgbClr val="999999"/>
        </a:lt2>
        <a:accent1>
          <a:srgbClr val="061DC8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AAABE0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763</Words>
  <Application>Microsoft Macintosh PowerPoint</Application>
  <PresentationFormat>A4 용지(210x297mm)</PresentationFormat>
  <Paragraphs>635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가는각진제목체</vt:lpstr>
      <vt:lpstr>굴림</vt:lpstr>
      <vt:lpstr>맑은 고딕</vt:lpstr>
      <vt:lpstr>현대하모니 L</vt:lpstr>
      <vt:lpstr>현대하모니 M</vt:lpstr>
      <vt:lpstr>HY헤드라인M</vt:lpstr>
      <vt:lpstr>Tahoma</vt:lpstr>
      <vt:lpstr>Wingdings</vt:lpstr>
      <vt:lpstr>Arial</vt:lpstr>
      <vt:lpstr>1_Office 테마</vt:lpstr>
      <vt:lpstr>13_PT용 Template작성 by Shin</vt:lpstr>
      <vt:lpstr>14_PT용 Template작성 by Shin</vt:lpstr>
      <vt:lpstr>주간업무보고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glovis</dc:creator>
  <cp:lastModifiedBy>Microsoft Office 사용자</cp:lastModifiedBy>
  <cp:revision>381</cp:revision>
  <cp:lastPrinted>2017-05-21T23:56:08Z</cp:lastPrinted>
  <dcterms:created xsi:type="dcterms:W3CDTF">2016-06-07T00:04:05Z</dcterms:created>
  <dcterms:modified xsi:type="dcterms:W3CDTF">2019-08-13T15:30:06Z</dcterms:modified>
</cp:coreProperties>
</file>