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8" r:id="rId6"/>
    <p:sldId id="258" r:id="rId7"/>
    <p:sldId id="267" r:id="rId8"/>
    <p:sldId id="265" r:id="rId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arium" initials="p" lastIdx="1" clrIdx="0">
    <p:extLst>
      <p:ext uri="{19B8F6BF-5375-455C-9EA6-DF929625EA0E}">
        <p15:presenceInfo xmlns:p15="http://schemas.microsoft.com/office/powerpoint/2012/main" userId="polari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4F4"/>
    <a:srgbClr val="FFCC99"/>
    <a:srgbClr val="081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0" autoAdjust="0"/>
    <p:restoredTop sz="94660"/>
  </p:normalViewPr>
  <p:slideViewPr>
    <p:cSldViewPr showGuides="1">
      <p:cViewPr varScale="1">
        <p:scale>
          <a:sx n="78" d="100"/>
          <a:sy n="78" d="100"/>
        </p:scale>
        <p:origin x="1565" y="67"/>
      </p:cViewPr>
      <p:guideLst>
        <p:guide orient="horz" pos="197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2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B46E-E4B0-460B-A92C-1E43291755F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3B00-F31A-426D-8D2B-8BDCD1BC7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0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10DB-4B78-4368-B4F9-2B7976DFCD03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0BDCF-7F7B-4F47-9D2D-5CEDAF3A3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8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0BDCF-7F7B-4F47-9D2D-5CEDAF3A34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46970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9051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9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018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10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4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77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0971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768" y="2606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591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188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9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3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3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1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23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73907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7238" y="1"/>
            <a:ext cx="2303462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6851" y="1"/>
            <a:ext cx="6757988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25811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1" descr="컴터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3"/>
          <p:cNvSpPr txBox="1">
            <a:spLocks noChangeArrowheads="1"/>
          </p:cNvSpPr>
          <p:nvPr userDrawn="1"/>
        </p:nvSpPr>
        <p:spPr bwMode="auto">
          <a:xfrm>
            <a:off x="1568450" y="1133475"/>
            <a:ext cx="561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600" b="1" dirty="0" err="1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현대글로비스</a:t>
            </a:r>
            <a:r>
              <a:rPr kumimoji="0" lang="ko-KR" altLang="en-US" sz="1600" b="1" dirty="0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㈜  중고차 업무 시스템 개선</a:t>
            </a:r>
          </a:p>
        </p:txBody>
      </p:sp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3981449" y="6533039"/>
            <a:ext cx="208390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>
                <a:solidFill>
                  <a:srgbClr val="4D4D4D"/>
                </a:solidFill>
                <a:ea typeface="HY헤드라인M" pitchFamily="18" charset="-127"/>
              </a:rPr>
              <a:t>Copyright AutoeverSystems Ltd. 2010</a:t>
            </a:r>
          </a:p>
        </p:txBody>
      </p:sp>
      <p:sp>
        <p:nvSpPr>
          <p:cNvPr id="6" name="Line 57"/>
          <p:cNvSpPr>
            <a:spLocks noChangeShapeType="1"/>
          </p:cNvSpPr>
          <p:nvPr userDrawn="1"/>
        </p:nvSpPr>
        <p:spPr bwMode="auto">
          <a:xfrm>
            <a:off x="1525595" y="1519238"/>
            <a:ext cx="4722812" cy="0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pic>
        <p:nvPicPr>
          <p:cNvPr id="7" name="Picture 2" descr="http://www.autoeversystems.com/Images/Company/under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41499"/>
          <a:stretch>
            <a:fillRect/>
          </a:stretch>
        </p:blipFill>
        <p:spPr bwMode="auto">
          <a:xfrm>
            <a:off x="8318500" y="6399213"/>
            <a:ext cx="15303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glovis.net/Kor/images/03060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" y="6526689"/>
            <a:ext cx="162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6116" name="Rectangle 52"/>
          <p:cNvSpPr>
            <a:spLocks noGrp="1" noChangeArrowheads="1"/>
          </p:cNvSpPr>
          <p:nvPr>
            <p:ph type="ctrTitle" sz="quarter"/>
          </p:nvPr>
        </p:nvSpPr>
        <p:spPr>
          <a:xfrm>
            <a:off x="1531944" y="1673225"/>
            <a:ext cx="6842125" cy="782638"/>
          </a:xfrm>
        </p:spPr>
        <p:txBody>
          <a:bodyPr wrap="none" lIns="91440" rIns="9144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58502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88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37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401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2344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4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8892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7289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1" descr="컴터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3"/>
          <p:cNvSpPr txBox="1">
            <a:spLocks noChangeArrowheads="1"/>
          </p:cNvSpPr>
          <p:nvPr userDrawn="1"/>
        </p:nvSpPr>
        <p:spPr bwMode="auto">
          <a:xfrm>
            <a:off x="1568624" y="1133475"/>
            <a:ext cx="4824536" cy="338554"/>
          </a:xfrm>
          <a:prstGeom prst="rect">
            <a:avLst/>
          </a:prstGeom>
          <a:noFill/>
          <a:ln>
            <a:noFill/>
          </a:ln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l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2019 </a:t>
            </a:r>
            <a:r>
              <a:rPr kumimoji="0" lang="ko-KR" altLang="en-US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 프로젝트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470398" y="1500174"/>
            <a:ext cx="5577000" cy="1588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852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2pPr>
      <a:lvl3pPr marL="681038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400" b="1">
          <a:solidFill>
            <a:schemeClr val="tx1"/>
          </a:solidFill>
          <a:latin typeface="+mn-lt"/>
          <a:ea typeface="+mn-ea"/>
        </a:defRPr>
      </a:lvl3pPr>
      <a:lvl4pPr marL="1089025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4pPr>
      <a:lvl5pPr marL="1428750" indent="-1762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5pPr>
      <a:lvl6pPr marL="18859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6pPr>
      <a:lvl7pPr marL="23431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7pPr>
      <a:lvl8pPr marL="28003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8pPr>
      <a:lvl9pPr marL="32575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4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</a:defRPr>
      </a:lvl2pPr>
      <a:lvl3pPr marL="681038" indent="-163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</a:defRPr>
      </a:lvl3pPr>
      <a:lvl4pPr marL="1089025" indent="-1778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</a:defRPr>
      </a:lvl4pPr>
      <a:lvl5pPr marL="1428750" indent="-1762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5pPr>
      <a:lvl6pPr marL="18859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6pPr>
      <a:lvl7pPr marL="23431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7pPr>
      <a:lvl8pPr marL="28003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8pPr>
      <a:lvl9pPr marL="32575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5" y="1676400"/>
            <a:ext cx="6965950" cy="744538"/>
          </a:xfrm>
        </p:spPr>
        <p:txBody>
          <a:bodyPr wrap="none" lIns="91440" rIns="91440"/>
          <a:lstStyle/>
          <a:p>
            <a:pPr algn="ctr" eaLnBrk="1" hangingPunct="1"/>
            <a:r>
              <a:rPr lang="ko-KR" altLang="en-US" sz="2800" dirty="0">
                <a:solidFill>
                  <a:schemeClr val="bg1"/>
                </a:solidFill>
                <a:latin typeface="현대하모니 M" pitchFamily="18" charset="-127"/>
                <a:ea typeface="현대하모니 M" pitchFamily="18" charset="-127"/>
              </a:rPr>
              <a:t>주간업무보고</a:t>
            </a:r>
          </a:p>
        </p:txBody>
      </p:sp>
      <p:graphicFrame>
        <p:nvGraphicFramePr>
          <p:cNvPr id="146344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5904"/>
              </p:ext>
            </p:extLst>
          </p:nvPr>
        </p:nvGraphicFramePr>
        <p:xfrm>
          <a:off x="2727331" y="5243513"/>
          <a:ext cx="4440238" cy="70961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문서번호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P-19-0917_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0" name="Text Box 56"/>
          <p:cNvSpPr txBox="1">
            <a:spLocks noChangeArrowheads="1"/>
          </p:cNvSpPr>
          <p:nvPr/>
        </p:nvSpPr>
        <p:spPr bwMode="auto">
          <a:xfrm>
            <a:off x="3778534" y="2837367"/>
            <a:ext cx="2294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가는각진제목체" pitchFamily="18" charset="-127"/>
              </a:rPr>
              <a:t>(2019.08.19 ~ 2019.08.23)</a:t>
            </a:r>
          </a:p>
        </p:txBody>
      </p:sp>
      <p:graphicFrame>
        <p:nvGraphicFramePr>
          <p:cNvPr id="246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54541"/>
              </p:ext>
            </p:extLst>
          </p:nvPr>
        </p:nvGraphicFramePr>
        <p:xfrm>
          <a:off x="2727598" y="3505200"/>
          <a:ext cx="4435475" cy="1276352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장소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서면보고</a:t>
                      </a: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일시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2019.08.22</a:t>
                      </a: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작성자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박지선 부장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폴라리움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검토자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김희민 매니저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글로비스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 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3"/>
          <p:cNvSpPr txBox="1">
            <a:spLocks noChangeArrowheads="1"/>
          </p:cNvSpPr>
          <p:nvPr/>
        </p:nvSpPr>
        <p:spPr bwMode="auto">
          <a:xfrm>
            <a:off x="47799" y="79562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</a:t>
            </a: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endParaRPr lang="ko-KR" altLang="en-US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333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61982"/>
              </p:ext>
            </p:extLst>
          </p:nvPr>
        </p:nvGraphicFramePr>
        <p:xfrm>
          <a:off x="258149" y="2103437"/>
          <a:ext cx="9422424" cy="4512394"/>
        </p:xfrm>
        <a:graphic>
          <a:graphicData uri="http://schemas.openxmlformats.org/drawingml/2006/table">
            <a:tbl>
              <a:tblPr/>
              <a:tblGrid>
                <a:gridCol w="12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(08/19~ 08/23)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:7.96%/7.96%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예정사항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(08/26~ 08/30)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):9.59%/%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프로그램 진행률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내 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딜러 마이페이지 화면 구성 정리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admin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페이지 요구사항 정리 진행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(~8/23)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내차팔기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시세조회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회원가입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로그인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SB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스토리 보드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공유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프로토타입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version 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문구 정리 요청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(8/19)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(Web)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기존 시스템 업무 분석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업무 시스템 분석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업무시스템 개발서버 접속하여 화면 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광고기능 관련 분석 및 설계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엔카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광고 목록 정리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react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공통 컴포넌트 개발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tree, chart(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도너츠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라인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디자인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완료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가이드라인 제외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(~8/23)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iOS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촬영기능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Android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layer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기능 확인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(~8/19)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             구조설계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(~8/21),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촬영기능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(~8/23)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DB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Oracle DB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Tibero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전환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준비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풋터항목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정리 및 화면 구성 정리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/w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사업부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(~8/27)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admin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페이지 요구사항 정리 진행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(~8/23)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 리포트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차량리스트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차량상세화면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SB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스토리보드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수정 및 사업부 공유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 리포트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&amp;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차량리스트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차량상세화면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공유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프로토타입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version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(web)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기존 시스템 업무 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업무 시스템 분석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광고기능 관련 분석 및 설계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엔카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기반 광고기능 분석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대략적인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DB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주요 엔티티 추출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이후 상세 기획 완료 후 설계 수정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촬영가이드 종류 협의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;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가이드라인 차종 구분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                             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가이드라인 종류 및 각도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iOS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화면 컨트롤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연속촬영 기능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Android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가이드라인 구성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화면 컨트롤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DB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Oracle DB </a:t>
                      </a: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Tibero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전환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실행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631827"/>
            <a:ext cx="95885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349876" y="1557015"/>
            <a:ext cx="81438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2287647" y="1484785"/>
            <a:ext cx="144463" cy="144463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1778459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205367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361678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2864321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703813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609184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12.30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9420679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9107947" y="1630646"/>
            <a:ext cx="674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06.19</a:t>
            </a: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2072680" y="1630646"/>
            <a:ext cx="511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07.22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350085" y="1630646"/>
            <a:ext cx="674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08.30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3944888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09.30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73080" y="44624"/>
            <a:ext cx="4185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폴라리움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김희민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HAE PM 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정용길</a:t>
            </a:r>
            <a:endParaRPr lang="ko-KR" altLang="en-US" sz="12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8337376" y="1591856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03.30</a:t>
            </a:r>
            <a:b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상용 오픈</a:t>
            </a: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840985" y="1484784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4376489" y="1489017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1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3"/>
          <p:cNvSpPr txBox="1">
            <a:spLocks noChangeArrowheads="1"/>
          </p:cNvSpPr>
          <p:nvPr/>
        </p:nvSpPr>
        <p:spPr bwMode="auto">
          <a:xfrm>
            <a:off x="47799" y="79562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</a:t>
            </a: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endParaRPr lang="ko-KR" altLang="en-US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333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3729"/>
              </p:ext>
            </p:extLst>
          </p:nvPr>
        </p:nvGraphicFramePr>
        <p:xfrm>
          <a:off x="258149" y="2103437"/>
          <a:ext cx="9422424" cy="1816430"/>
        </p:xfrm>
        <a:graphic>
          <a:graphicData uri="http://schemas.openxmlformats.org/drawingml/2006/table">
            <a:tbl>
              <a:tblPr/>
              <a:tblGrid>
                <a:gridCol w="12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(08/19~ 08/23)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:.00%/00%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예정사항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(08/26~ 08/30)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):00%/00%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프로그램 진행률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이슈 사항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시세 관련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카마트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DB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이전 현황 필요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  <a:sym typeface="Wingdings" panose="05000000000000000000" pitchFamily="2" charset="2"/>
                        </a:rPr>
                        <a:t>데이터 정체에 따른 사전 시세 적용 데이터 검토 수행 필요 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기 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업무 시스템 관련 업무 범위 협의 및 확정 필요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회원 인증 프로세스 및 업무 설명 필요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담당자 지정 요청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메인 페이지 디자인 시안 및 주요 페이지 프로토타입 임원 보고 진행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(8/29 or 30)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8/23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까지의 산출물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– SVN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업로드 예정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631827"/>
            <a:ext cx="95885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349876" y="1557015"/>
            <a:ext cx="81438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2287647" y="1484785"/>
            <a:ext cx="144463" cy="144463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1778459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205367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361678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2864321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703813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609184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12.30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9420679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9107947" y="1630646"/>
            <a:ext cx="674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06.19</a:t>
            </a: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2072680" y="1630646"/>
            <a:ext cx="511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07.22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350085" y="1630646"/>
            <a:ext cx="674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08.30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3944888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09.30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73080" y="44624"/>
            <a:ext cx="4185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폴라리움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김희민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HAE PM 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정용길</a:t>
            </a:r>
            <a:endParaRPr lang="ko-KR" altLang="en-US" sz="12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8337376" y="1591856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03.30</a:t>
            </a:r>
            <a:b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상용 오픈</a:t>
            </a: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840985" y="1484784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4376489" y="1489017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87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44499" y="692150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1.1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진척내역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44499" y="23130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1.2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이슈</a:t>
            </a: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위험 항목</a:t>
            </a:r>
          </a:p>
        </p:txBody>
      </p:sp>
      <p:sp>
        <p:nvSpPr>
          <p:cNvPr id="616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5122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상태보고 </a:t>
            </a:r>
          </a:p>
        </p:txBody>
      </p:sp>
      <p:graphicFrame>
        <p:nvGraphicFramePr>
          <p:cNvPr id="1504775" name="Group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04702"/>
              </p:ext>
            </p:extLst>
          </p:nvPr>
        </p:nvGraphicFramePr>
        <p:xfrm>
          <a:off x="492130" y="1100138"/>
          <a:ext cx="9142143" cy="1086200"/>
        </p:xfrm>
        <a:graphic>
          <a:graphicData uri="http://schemas.openxmlformats.org/drawingml/2006/table">
            <a:tbl>
              <a:tblPr/>
              <a:tblGrid>
                <a:gridCol w="125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4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항  목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누적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금주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지연사유 및 대책방안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(3%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초과시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진척율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(WBS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계획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7.96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9.59%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7.96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편차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44499" y="41132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1.3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지연업무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09100"/>
              </p:ext>
            </p:extLst>
          </p:nvPr>
        </p:nvGraphicFramePr>
        <p:xfrm>
          <a:off x="488950" y="4473599"/>
          <a:ext cx="9137406" cy="1187649"/>
        </p:xfrm>
        <a:graphic>
          <a:graphicData uri="http://schemas.openxmlformats.org/drawingml/2006/table">
            <a:tbl>
              <a:tblPr/>
              <a:tblGrid>
                <a:gridCol w="125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지연업무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완료계획일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비  고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설계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41741"/>
              </p:ext>
            </p:extLst>
          </p:nvPr>
        </p:nvGraphicFramePr>
        <p:xfrm>
          <a:off x="488950" y="2726357"/>
          <a:ext cx="9137407" cy="1187649"/>
        </p:xfrm>
        <a:graphic>
          <a:graphicData uri="http://schemas.openxmlformats.org/drawingml/2006/table">
            <a:tbl>
              <a:tblPr/>
              <a:tblGrid>
                <a:gridCol w="109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내  용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조치사항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해결방안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)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발생일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이슈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카마트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DB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현황 확인 필요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위험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6E5D26-6235-468A-B2F0-5FBDB6384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64354"/>
              </p:ext>
            </p:extLst>
          </p:nvPr>
        </p:nvGraphicFramePr>
        <p:xfrm>
          <a:off x="227812" y="1209661"/>
          <a:ext cx="9442460" cy="5358253"/>
        </p:xfrm>
        <a:graphic>
          <a:graphicData uri="http://schemas.openxmlformats.org/drawingml/2006/table">
            <a:tbl>
              <a:tblPr/>
              <a:tblGrid>
                <a:gridCol w="476716">
                  <a:extLst>
                    <a:ext uri="{9D8B030D-6E8A-4147-A177-3AD203B41FA5}">
                      <a16:colId xmlns:a16="http://schemas.microsoft.com/office/drawing/2014/main" val="635745482"/>
                    </a:ext>
                  </a:extLst>
                </a:gridCol>
                <a:gridCol w="1038911">
                  <a:extLst>
                    <a:ext uri="{9D8B030D-6E8A-4147-A177-3AD203B41FA5}">
                      <a16:colId xmlns:a16="http://schemas.microsoft.com/office/drawing/2014/main" val="142138948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06906165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136382458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522050248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248511514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42109160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633228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705081374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06502051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70705649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349377996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17400514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95895458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83863573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878140832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8227036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222903867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640622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457393937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746839445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3618022669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4163664823"/>
                    </a:ext>
                  </a:extLst>
                </a:gridCol>
                <a:gridCol w="347386">
                  <a:extLst>
                    <a:ext uri="{9D8B030D-6E8A-4147-A177-3AD203B41FA5}">
                      <a16:colId xmlns:a16="http://schemas.microsoft.com/office/drawing/2014/main" val="1392708047"/>
                    </a:ext>
                  </a:extLst>
                </a:gridCol>
                <a:gridCol w="284341">
                  <a:extLst>
                    <a:ext uri="{9D8B030D-6E8A-4147-A177-3AD203B41FA5}">
                      <a16:colId xmlns:a16="http://schemas.microsoft.com/office/drawing/2014/main" val="1356894636"/>
                    </a:ext>
                  </a:extLst>
                </a:gridCol>
              </a:tblGrid>
              <a:tr h="1512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3475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01518"/>
                  </a:ext>
                </a:extLst>
              </a:tr>
              <a:tr h="30239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수행계획서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149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테일러링 수행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6196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45661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인력투입 계획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3529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44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53664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협의 및 정의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421087"/>
                  </a:ext>
                </a:extLst>
              </a:tr>
              <a:tr h="15120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7477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777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81661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7442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7802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개발계획 수립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114321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 진행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0790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8427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3394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6196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718380"/>
                  </a:ext>
                </a:extLst>
              </a:tr>
              <a:tr h="24329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시나리오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8253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360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결과 조치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757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841977"/>
                  </a:ext>
                </a:extLst>
              </a:tr>
              <a:tr h="24329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운영자교육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75584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가동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9968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운영계 이행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88898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 지원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95035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 인수인계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3351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2160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363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68006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62596"/>
              </p:ext>
            </p:extLst>
          </p:nvPr>
        </p:nvGraphicFramePr>
        <p:xfrm>
          <a:off x="227812" y="844555"/>
          <a:ext cx="9442450" cy="225425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프로젝트 진척율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(%)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차이</a:t>
                      </a:r>
                      <a:endParaRPr kumimoji="1" lang="ko-KR" altLang="en-US" sz="9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0.0 %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양호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>
            <a:cxnSpLocks/>
          </p:cNvCxnSpPr>
          <p:nvPr/>
        </p:nvCxnSpPr>
        <p:spPr bwMode="auto">
          <a:xfrm>
            <a:off x="1744513" y="1476787"/>
            <a:ext cx="0" cy="50911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1702481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51473" y="6337082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275702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종료</a:t>
            </a: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 bwMode="auto">
          <a:xfrm>
            <a:off x="3819072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" name="직선 연결선 94"/>
          <p:cNvCxnSpPr>
            <a:cxnSpLocks/>
          </p:cNvCxnSpPr>
          <p:nvPr/>
        </p:nvCxnSpPr>
        <p:spPr bwMode="auto">
          <a:xfrm>
            <a:off x="9670262" y="1487808"/>
            <a:ext cx="7926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직선 연결선 27"/>
          <p:cNvCxnSpPr>
            <a:cxnSpLocks/>
          </p:cNvCxnSpPr>
          <p:nvPr/>
        </p:nvCxnSpPr>
        <p:spPr bwMode="auto">
          <a:xfrm flipH="1">
            <a:off x="2090855" y="1487808"/>
            <a:ext cx="1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1766818" y="6013445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착수보고</a:t>
            </a:r>
            <a:endParaRPr lang="en-US" altLang="ko-KR" sz="9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AutoShape 1231"/>
          <p:cNvSpPr>
            <a:spLocks noChangeArrowheads="1"/>
          </p:cNvSpPr>
          <p:nvPr/>
        </p:nvSpPr>
        <p:spPr bwMode="auto">
          <a:xfrm>
            <a:off x="6426057" y="403228"/>
            <a:ext cx="361950" cy="2333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Text Box 1233"/>
          <p:cNvSpPr txBox="1">
            <a:spLocks noChangeArrowheads="1"/>
          </p:cNvSpPr>
          <p:nvPr/>
        </p:nvSpPr>
        <p:spPr bwMode="auto">
          <a:xfrm>
            <a:off x="6786419" y="388941"/>
            <a:ext cx="4876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계획</a:t>
            </a:r>
          </a:p>
        </p:txBody>
      </p:sp>
      <p:sp>
        <p:nvSpPr>
          <p:cNvPr id="40" name="Text Box 1234"/>
          <p:cNvSpPr txBox="1">
            <a:spLocks noChangeArrowheads="1"/>
          </p:cNvSpPr>
          <p:nvPr/>
        </p:nvSpPr>
        <p:spPr bwMode="auto">
          <a:xfrm>
            <a:off x="8004033" y="388941"/>
            <a:ext cx="7120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진척상황</a:t>
            </a:r>
          </a:p>
        </p:txBody>
      </p:sp>
      <p:sp>
        <p:nvSpPr>
          <p:cNvPr id="41" name="AutoShape 1232"/>
          <p:cNvSpPr>
            <a:spLocks noChangeArrowheads="1"/>
          </p:cNvSpPr>
          <p:nvPr/>
        </p:nvSpPr>
        <p:spPr bwMode="auto">
          <a:xfrm>
            <a:off x="7597632" y="403228"/>
            <a:ext cx="360362" cy="2333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추진일정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459508-BEA9-419E-8164-C0E889DFC9DB}"/>
              </a:ext>
            </a:extLst>
          </p:cNvPr>
          <p:cNvCxnSpPr>
            <a:cxnSpLocks/>
          </p:cNvCxnSpPr>
          <p:nvPr/>
        </p:nvCxnSpPr>
        <p:spPr bwMode="auto">
          <a:xfrm>
            <a:off x="5571888" y="1505971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4B30EC-E802-453D-925A-0C2BD6C789FA}"/>
              </a:ext>
            </a:extLst>
          </p:cNvPr>
          <p:cNvSpPr txBox="1"/>
          <p:nvPr/>
        </p:nvSpPr>
        <p:spPr>
          <a:xfrm>
            <a:off x="5609250" y="6338214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DEBC03-816C-4ABE-9DC1-BE4E7859E2BB}"/>
              </a:ext>
            </a:extLst>
          </p:cNvPr>
          <p:cNvCxnSpPr>
            <a:cxnSpLocks/>
          </p:cNvCxnSpPr>
          <p:nvPr/>
        </p:nvCxnSpPr>
        <p:spPr bwMode="auto">
          <a:xfrm>
            <a:off x="7473280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CFC184-2B87-4C1D-9FCF-F717FC09BAF1}"/>
              </a:ext>
            </a:extLst>
          </p:cNvPr>
          <p:cNvSpPr txBox="1"/>
          <p:nvPr/>
        </p:nvSpPr>
        <p:spPr>
          <a:xfrm>
            <a:off x="7466842" y="6324445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상용화 오픈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2C2AD0-A4F8-4780-BD99-5DA066AF8409}"/>
              </a:ext>
            </a:extLst>
          </p:cNvPr>
          <p:cNvCxnSpPr>
            <a:cxnSpLocks/>
          </p:cNvCxnSpPr>
          <p:nvPr/>
        </p:nvCxnSpPr>
        <p:spPr bwMode="auto">
          <a:xfrm flipH="1">
            <a:off x="2648744" y="1497582"/>
            <a:ext cx="1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764E07-37B2-4B2E-9930-32DBDEB9AEB5}"/>
              </a:ext>
            </a:extLst>
          </p:cNvPr>
          <p:cNvSpPr txBox="1"/>
          <p:nvPr/>
        </p:nvSpPr>
        <p:spPr>
          <a:xfrm>
            <a:off x="2616794" y="6161109"/>
            <a:ext cx="437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8/22</a:t>
            </a:r>
          </a:p>
        </p:txBody>
      </p:sp>
    </p:spTree>
    <p:extLst>
      <p:ext uri="{BB962C8B-B14F-4D97-AF65-F5344CB8AC3E}">
        <p14:creationId xmlns:p14="http://schemas.microsoft.com/office/powerpoint/2010/main" val="10915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0415"/>
              </p:ext>
            </p:extLst>
          </p:nvPr>
        </p:nvGraphicFramePr>
        <p:xfrm>
          <a:off x="223414" y="764710"/>
          <a:ext cx="9410119" cy="3784138"/>
        </p:xfrm>
        <a:graphic>
          <a:graphicData uri="http://schemas.openxmlformats.org/drawingml/2006/table">
            <a:tbl>
              <a:tblPr/>
              <a:tblGrid>
                <a:gridCol w="93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95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21266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과제구분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전체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누적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금주 실적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차주 계획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중고차 온라인 매매 플랫폼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구축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dirty="0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소 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개발현황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24A4ED-0406-4012-B03B-7B140725398F}"/>
              </a:ext>
            </a:extLst>
          </p:cNvPr>
          <p:cNvSpPr/>
          <p:nvPr/>
        </p:nvSpPr>
        <p:spPr bwMode="auto">
          <a:xfrm>
            <a:off x="3152800" y="4829689"/>
            <a:ext cx="3670679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가는각진제목체" pitchFamily="18" charset="-127"/>
              </a:rPr>
              <a:t>과제 스케줄 </a:t>
            </a:r>
          </a:p>
        </p:txBody>
      </p:sp>
    </p:spTree>
    <p:extLst>
      <p:ext uri="{BB962C8B-B14F-4D97-AF65-F5344CB8AC3E}">
        <p14:creationId xmlns:p14="http://schemas.microsoft.com/office/powerpoint/2010/main" val="121058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PT용 Template작성 by Shin">
  <a:themeElements>
    <a:clrScheme name="3_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3_PT용 Template작성 by Shi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4_PT용 Template작성 by Shin">
  <a:themeElements>
    <a:clrScheme name="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PT용 Template작성 by Shin">
      <a:majorFont>
        <a:latin typeface="HY헤드라인M"/>
        <a:ea typeface="HY헤드라인M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806</Words>
  <Application>Microsoft Office PowerPoint</Application>
  <PresentationFormat>A4 용지(210x297mm)</PresentationFormat>
  <Paragraphs>638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HY헤드라인M</vt:lpstr>
      <vt:lpstr>굴림</vt:lpstr>
      <vt:lpstr>맑은 고딕</vt:lpstr>
      <vt:lpstr>현대하모니 L</vt:lpstr>
      <vt:lpstr>현대하모니 M</vt:lpstr>
      <vt:lpstr>Arial</vt:lpstr>
      <vt:lpstr>Wingdings</vt:lpstr>
      <vt:lpstr>1_Office 테마</vt:lpstr>
      <vt:lpstr>13_PT용 Template작성 by Shin</vt:lpstr>
      <vt:lpstr>14_PT용 Template작성 by Shin</vt:lpstr>
      <vt:lpstr>주간업무보고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glovis</dc:creator>
  <cp:lastModifiedBy>polarium</cp:lastModifiedBy>
  <cp:revision>391</cp:revision>
  <cp:lastPrinted>2017-05-21T23:56:08Z</cp:lastPrinted>
  <dcterms:created xsi:type="dcterms:W3CDTF">2016-06-07T00:04:05Z</dcterms:created>
  <dcterms:modified xsi:type="dcterms:W3CDTF">2019-08-21T11:02:29Z</dcterms:modified>
</cp:coreProperties>
</file>