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7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A7D6961D-18BF-4C23-AE28-8EE2B3C8F245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7" name="그림 4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9BE81C88-A85B-44FE-9145-FFBBC143972A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7" name="그림 4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2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25F1B3B8-0DBF-4AD0-B53B-BCFC09FB4D5F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6" name="그림 6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0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0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5602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B1024DD1-D471-49CC-8370-598F1341E9C0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7" name="그림 4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4B7EB481-029F-4075-AFBA-DDC0D542DB6F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7" name="그림 4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2854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52CAA55C-51B3-47A8-BF4C-FD8E3E35B565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8" name="그림 6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E67A6C87-231A-4F83-8CED-A5E2EA298B35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10" name="그림 6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081B46C9-FC50-43E2-A7F9-4099E7E58C31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6" name="그림 6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E514C413-93A5-4A2E-A8E5-3C5DAD17C32E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5" name="그림 6" descr="log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548D20C-EC68-4FD8-A2F8-3D34DEB03DA9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8" name="그림 6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062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in_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6" y="6513513"/>
            <a:ext cx="1148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그림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489701"/>
            <a:ext cx="103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76"/>
          <p:cNvSpPr txBox="1">
            <a:spLocks noChangeArrowheads="1"/>
          </p:cNvSpPr>
          <p:nvPr userDrawn="1"/>
        </p:nvSpPr>
        <p:spPr bwMode="auto">
          <a:xfrm>
            <a:off x="4084028" y="6577014"/>
            <a:ext cx="95689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D9C968C8-8098-4BCE-9AF0-C7F6F1DBDEBA}" type="slidenum">
              <a:rPr lang="ko-KR" altLang="en-US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b="0" smtClean="0">
                <a:solidFill>
                  <a:srgbClr val="000000"/>
                </a:solidFill>
                <a:latin typeface="산돌고딕B" pitchFamily="18" charset="-127"/>
                <a:ea typeface="산돌고딕B" pitchFamily="18" charset="-127"/>
              </a:rPr>
              <a:t> /18</a:t>
            </a:r>
          </a:p>
        </p:txBody>
      </p:sp>
      <p:pic>
        <p:nvPicPr>
          <p:cNvPr id="8" name="그림 6" descr="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8"/>
          <a:stretch>
            <a:fillRect/>
          </a:stretch>
        </p:blipFill>
        <p:spPr bwMode="auto">
          <a:xfrm>
            <a:off x="7886700" y="6554789"/>
            <a:ext cx="111369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-1465" y="568435"/>
            <a:ext cx="9144001" cy="27918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48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1"/>
          <p:cNvSpPr>
            <a:spLocks noChangeArrowheads="1"/>
          </p:cNvSpPr>
          <p:nvPr/>
        </p:nvSpPr>
        <p:spPr bwMode="auto">
          <a:xfrm>
            <a:off x="1066800" y="2486025"/>
            <a:ext cx="7211158" cy="10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000099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291" name="Rectangle 18"/>
          <p:cNvSpPr>
            <a:spLocks noChangeArrowheads="1"/>
          </p:cNvSpPr>
          <p:nvPr/>
        </p:nvSpPr>
        <p:spPr bwMode="gray">
          <a:xfrm>
            <a:off x="0" y="0"/>
            <a:ext cx="9148397" cy="6858000"/>
          </a:xfrm>
          <a:prstGeom prst="rect">
            <a:avLst/>
          </a:prstGeom>
          <a:solidFill>
            <a:srgbClr val="6FA5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466ADE"/>
                  </a:outerShdw>
                </a:effectLst>
              </a14:hiddenEffects>
            </a:ext>
          </a:extLst>
        </p:spPr>
        <p:txBody>
          <a:bodyPr lIns="108000" tIns="72000" rIns="108000" bIns="72000" anchor="ctr"/>
          <a:lstStyle>
            <a:lvl1pPr marL="169863" indent="-16986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349250" indent="-150813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381000" indent="136525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3575" algn="l"/>
                <a:tab pos="1630363" algn="l"/>
              </a:tabLs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r" latinLnBrk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ko-KR" sz="300" b="0">
              <a:latin typeface="굴림" pitchFamily="50" charset="-127"/>
              <a:ea typeface="굴림" pitchFamily="50" charset="-127"/>
              <a:cs typeface="Arial" charset="0"/>
            </a:endParaRPr>
          </a:p>
        </p:txBody>
      </p:sp>
      <p:sp>
        <p:nvSpPr>
          <p:cNvPr id="12292" name="Rectangle 19"/>
          <p:cNvSpPr>
            <a:spLocks noChangeArrowheads="1"/>
          </p:cNvSpPr>
          <p:nvPr/>
        </p:nvSpPr>
        <p:spPr bwMode="auto">
          <a:xfrm>
            <a:off x="93785" y="119063"/>
            <a:ext cx="8960827" cy="6621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3" name="Rectangle 20"/>
          <p:cNvSpPr>
            <a:spLocks noChangeArrowheads="1"/>
          </p:cNvSpPr>
          <p:nvPr/>
        </p:nvSpPr>
        <p:spPr bwMode="gray">
          <a:xfrm>
            <a:off x="281354" y="3143251"/>
            <a:ext cx="8620858" cy="74613"/>
          </a:xfrm>
          <a:prstGeom prst="rect">
            <a:avLst/>
          </a:prstGeom>
          <a:solidFill>
            <a:srgbClr val="6FA5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rgbClr val="466ADE"/>
                  </a:outerShdw>
                </a:effectLst>
              </a14:hiddenEffects>
            </a:ext>
          </a:extLst>
        </p:spPr>
        <p:txBody>
          <a:bodyPr lIns="108000" tIns="72000" rIns="108000" bIns="7200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2294" name="Picture 21" descr="H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4"/>
          <a:stretch>
            <a:fillRect/>
          </a:stretch>
        </p:blipFill>
        <p:spPr bwMode="auto">
          <a:xfrm>
            <a:off x="281354" y="1087439"/>
            <a:ext cx="4290646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22"/>
          <p:cNvSpPr>
            <a:spLocks noChangeArrowheads="1"/>
          </p:cNvSpPr>
          <p:nvPr/>
        </p:nvSpPr>
        <p:spPr bwMode="gray">
          <a:xfrm>
            <a:off x="660889" y="687388"/>
            <a:ext cx="687265" cy="35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6" name="AutoShape 23"/>
          <p:cNvSpPr>
            <a:spLocks noChangeArrowheads="1"/>
          </p:cNvSpPr>
          <p:nvPr/>
        </p:nvSpPr>
        <p:spPr bwMode="auto">
          <a:xfrm>
            <a:off x="281354" y="2776539"/>
            <a:ext cx="8606204" cy="147637"/>
          </a:xfrm>
          <a:prstGeom prst="roundRect">
            <a:avLst>
              <a:gd name="adj" fmla="val 8394"/>
            </a:avLst>
          </a:prstGeom>
          <a:gradFill rotWithShape="1">
            <a:gsLst>
              <a:gs pos="0">
                <a:srgbClr val="3E5E98"/>
              </a:gs>
              <a:gs pos="100000">
                <a:srgbClr val="678BC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2297" name="Picture 24" descr="상하조합_Basic(영문)_편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6" y="458789"/>
            <a:ext cx="1695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4572000" y="1089026"/>
            <a:ext cx="4318489" cy="1698625"/>
          </a:xfrm>
          <a:prstGeom prst="rect">
            <a:avLst/>
          </a:prstGeom>
          <a:gradFill rotWithShape="1">
            <a:gsLst>
              <a:gs pos="0">
                <a:srgbClr val="3E5E98">
                  <a:alpha val="37000"/>
                </a:srgbClr>
              </a:gs>
              <a:gs pos="100000">
                <a:srgbClr val="678BC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 anchor="ctr"/>
          <a:lstStyle/>
          <a:p>
            <a:pPr algn="r" latinLnBrk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</a:rPr>
              <a:t>제조</a:t>
            </a:r>
            <a:r>
              <a:rPr kumimoji="0" lang="en-US" altLang="ko-K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</a:rPr>
              <a:t>BOM MDM </a:t>
            </a:r>
            <a:r>
              <a:rPr kumimoji="0" lang="ko-KR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</a:rPr>
              <a:t>구현</a:t>
            </a:r>
          </a:p>
          <a:p>
            <a:pPr algn="r" latinLnBrk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</a:rPr>
              <a:t>어플리케이션 보안설계서</a:t>
            </a:r>
          </a:p>
        </p:txBody>
      </p:sp>
      <p:sp>
        <p:nvSpPr>
          <p:cNvPr id="12299" name="Rectangle 26"/>
          <p:cNvSpPr>
            <a:spLocks noChangeArrowheads="1"/>
          </p:cNvSpPr>
          <p:nvPr/>
        </p:nvSpPr>
        <p:spPr bwMode="gray">
          <a:xfrm>
            <a:off x="3906716" y="4868863"/>
            <a:ext cx="1309974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2010. 07.05</a:t>
            </a:r>
          </a:p>
        </p:txBody>
      </p:sp>
      <p:sp>
        <p:nvSpPr>
          <p:cNvPr id="12300" name="Rectangle 27"/>
          <p:cNvSpPr>
            <a:spLocks noChangeArrowheads="1"/>
          </p:cNvSpPr>
          <p:nvPr/>
        </p:nvSpPr>
        <p:spPr bwMode="gray">
          <a:xfrm>
            <a:off x="3358661" y="5438776"/>
            <a:ext cx="224057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 sz="2000">
                <a:solidFill>
                  <a:srgbClr val="000000"/>
                </a:solidFill>
                <a:latin typeface="HY헤드라인M" pitchFamily="18" charset="-127"/>
              </a:rPr>
              <a:t>MDM</a:t>
            </a:r>
            <a:r>
              <a:rPr lang="ko-KR" altLang="en-US" sz="2000">
                <a:solidFill>
                  <a:srgbClr val="000000"/>
                </a:solidFill>
                <a:latin typeface="HY헤드라인M" pitchFamily="18" charset="-127"/>
              </a:rPr>
              <a:t>시스템팀</a:t>
            </a:r>
          </a:p>
        </p:txBody>
      </p:sp>
    </p:spTree>
    <p:extLst>
      <p:ext uri="{BB962C8B-B14F-4D97-AF65-F5344CB8AC3E}">
        <p14:creationId xmlns:p14="http://schemas.microsoft.com/office/powerpoint/2010/main" val="33118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62" y="1733551"/>
            <a:ext cx="59817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권한 관리 </a:t>
            </a:r>
            <a:r>
              <a:rPr lang="en-US" altLang="ko-KR" sz="2400" b="0">
                <a:solidFill>
                  <a:schemeClr val="tx2"/>
                </a:solidFill>
                <a:latin typeface="HY헤드라인M" pitchFamily="18" charset="-127"/>
              </a:rPr>
              <a:t>- </a:t>
            </a:r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설계부문</a:t>
            </a:r>
          </a:p>
        </p:txBody>
      </p:sp>
      <p:sp>
        <p:nvSpPr>
          <p:cNvPr id="21508" name="TextBox 228"/>
          <p:cNvSpPr txBox="1">
            <a:spLocks noChangeArrowheads="1"/>
          </p:cNvSpPr>
          <p:nvPr/>
        </p:nvSpPr>
        <p:spPr bwMode="auto">
          <a:xfrm>
            <a:off x="191966" y="714375"/>
            <a:ext cx="559172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설계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BOM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권한 관리 화면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제품사양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부품사양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부품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BOM, COLOR 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상단탭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권한 관리 테이블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화면그룹 권한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OAAPPGTB</a:t>
            </a: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차종 권한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OAAPPJTB</a:t>
            </a:r>
          </a:p>
        </p:txBody>
      </p:sp>
      <p:graphicFrame>
        <p:nvGraphicFramePr>
          <p:cNvPr id="22562" name="Group 34"/>
          <p:cNvGraphicFramePr>
            <a:graphicFrameLocks noGrp="1"/>
          </p:cNvGraphicFramePr>
          <p:nvPr/>
        </p:nvGraphicFramePr>
        <p:xfrm>
          <a:off x="615462" y="1785938"/>
          <a:ext cx="1714500" cy="2743200"/>
        </p:xfrm>
        <a:graphic>
          <a:graphicData uri="http://schemas.openxmlformats.org/drawingml/2006/table">
            <a:tbl>
              <a:tblPr/>
              <a:tblGrid>
                <a:gridCol w="788377"/>
                <a:gridCol w="926123"/>
              </a:tblGrid>
              <a:tr h="2016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613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제품사양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기본정보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제품사양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모델사양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부품사양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PRE-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부품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부품사양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PART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부품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BOM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BOM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권한 관리 </a:t>
            </a:r>
            <a:r>
              <a:rPr lang="en-US" altLang="ko-KR" sz="2400" b="0">
                <a:solidFill>
                  <a:schemeClr val="tx2"/>
                </a:solidFill>
                <a:latin typeface="HY헤드라인M" pitchFamily="18" charset="-127"/>
              </a:rPr>
              <a:t>- </a:t>
            </a:r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생산부문</a:t>
            </a:r>
          </a:p>
        </p:txBody>
      </p:sp>
      <p:sp>
        <p:nvSpPr>
          <p:cNvPr id="22531" name="TextBox 228"/>
          <p:cNvSpPr txBox="1">
            <a:spLocks noChangeArrowheads="1"/>
          </p:cNvSpPr>
          <p:nvPr/>
        </p:nvSpPr>
        <p:spPr bwMode="auto">
          <a:xfrm>
            <a:off x="191966" y="714375"/>
            <a:ext cx="5916941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설계부문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권한 관리 화면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제조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MIP,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원가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OPL, CKD, AS, GDS, 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BOM)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권한 관리 테이블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화면별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사용자별 권한 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ODAUTHTB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93" y="2214564"/>
            <a:ext cx="379241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로그 관리</a:t>
            </a:r>
          </a:p>
        </p:txBody>
      </p:sp>
      <p:sp>
        <p:nvSpPr>
          <p:cNvPr id="23555" name="TextBox 228"/>
          <p:cNvSpPr txBox="1">
            <a:spLocks noChangeArrowheads="1"/>
          </p:cNvSpPr>
          <p:nvPr/>
        </p:nvSpPr>
        <p:spPr bwMode="auto">
          <a:xfrm>
            <a:off x="191966" y="714376"/>
            <a:ext cx="39869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사용자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인쇄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엑셀 사용에 대해서 로그 관리함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4613" name="Group 37"/>
          <p:cNvGraphicFramePr>
            <a:graphicFrameLocks noGrp="1"/>
          </p:cNvGraphicFramePr>
          <p:nvPr/>
        </p:nvGraphicFramePr>
        <p:xfrm>
          <a:off x="480646" y="2357438"/>
          <a:ext cx="7916008" cy="1809752"/>
        </p:xfrm>
        <a:graphic>
          <a:graphicData uri="http://schemas.openxmlformats.org/drawingml/2006/table">
            <a:tbl>
              <a:tblPr/>
              <a:tblGrid>
                <a:gridCol w="407377"/>
                <a:gridCol w="1244112"/>
                <a:gridCol w="4220308"/>
                <a:gridCol w="1055077"/>
                <a:gridCol w="989134"/>
              </a:tblGrid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요소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백업 테이블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로그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IP,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사번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OAULOGTB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OAULBKTB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로그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사번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OAPLOGTB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OAPLBKTB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인쇄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엑셀로그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사번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IP,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기준값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NF08, K1,...)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OAOZLGTB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4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로그인 처리</a:t>
            </a:r>
          </a:p>
        </p:txBody>
      </p:sp>
      <p:sp>
        <p:nvSpPr>
          <p:cNvPr id="24579" name="TextBox 228"/>
          <p:cNvSpPr txBox="1">
            <a:spLocks noChangeArrowheads="1"/>
          </p:cNvSpPr>
          <p:nvPr/>
        </p:nvSpPr>
        <p:spPr bwMode="auto">
          <a:xfrm>
            <a:off x="191967" y="714375"/>
            <a:ext cx="175560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로그인 구분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회사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현대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기아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부문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승용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상용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언어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국문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영문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632" name="Group 32"/>
          <p:cNvGraphicFramePr>
            <a:graphicFrameLocks noGrp="1"/>
          </p:cNvGraphicFramePr>
          <p:nvPr/>
        </p:nvGraphicFramePr>
        <p:xfrm>
          <a:off x="665285" y="2357438"/>
          <a:ext cx="8061082" cy="2916438"/>
        </p:xfrm>
        <a:graphic>
          <a:graphicData uri="http://schemas.openxmlformats.org/drawingml/2006/table">
            <a:tbl>
              <a:tblPr/>
              <a:tblGrid>
                <a:gridCol w="461597"/>
                <a:gridCol w="939311"/>
                <a:gridCol w="1384789"/>
                <a:gridCol w="5275385"/>
              </a:tblGrid>
              <a:tr h="4523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용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11885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기아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설계부문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차이남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 화면은 현대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기아 동일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생산부문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차이남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 화면도 다를 수 있음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8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부문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설계부문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상용은 완전 별개의 시스템임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생산부문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상용은 완전 별개의 시스템임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언어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언어에 따라서 상단 탭 변경 있음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5" marB="45715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1"/>
          <p:cNvSpPr>
            <a:spLocks noChangeArrowheads="1"/>
          </p:cNvSpPr>
          <p:nvPr/>
        </p:nvSpPr>
        <p:spPr bwMode="auto">
          <a:xfrm>
            <a:off x="1066800" y="2486025"/>
            <a:ext cx="7211158" cy="101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000099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5603" name="Rectangle 84"/>
          <p:cNvSpPr>
            <a:spLocks noChangeArrowheads="1"/>
          </p:cNvSpPr>
          <p:nvPr/>
        </p:nvSpPr>
        <p:spPr bwMode="auto">
          <a:xfrm>
            <a:off x="422031" y="1500189"/>
            <a:ext cx="82999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latinLnBrk="0" hangingPunct="1"/>
            <a:r>
              <a:rPr lang="ko-KR" altLang="en-US" sz="3600" b="0">
                <a:solidFill>
                  <a:srgbClr val="000000"/>
                </a:solidFill>
                <a:latin typeface="HY헤드라인M" pitchFamily="18" charset="-127"/>
              </a:rPr>
              <a:t>첨부</a:t>
            </a:r>
          </a:p>
        </p:txBody>
      </p:sp>
      <p:sp>
        <p:nvSpPr>
          <p:cNvPr id="25604" name="Rectangle 84"/>
          <p:cNvSpPr>
            <a:spLocks noChangeArrowheads="1"/>
          </p:cNvSpPr>
          <p:nvPr/>
        </p:nvSpPr>
        <p:spPr bwMode="auto">
          <a:xfrm>
            <a:off x="417635" y="2535239"/>
            <a:ext cx="82999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defTabSz="7620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latinLnBrk="0" hangingPunct="1"/>
            <a:r>
              <a:rPr lang="ko-KR" altLang="en-US" sz="3600" b="0">
                <a:solidFill>
                  <a:srgbClr val="000000"/>
                </a:solidFill>
                <a:latin typeface="HY헤드라인M" pitchFamily="18" charset="-127"/>
              </a:rPr>
              <a:t>계정</a:t>
            </a:r>
            <a:r>
              <a:rPr lang="en-US" altLang="ko-KR" sz="3600" b="0">
                <a:solidFill>
                  <a:srgbClr val="000000"/>
                </a:solidFill>
                <a:latin typeface="HY헤드라인M" pitchFamily="18" charset="-127"/>
              </a:rPr>
              <a:t>, </a:t>
            </a:r>
            <a:r>
              <a:rPr lang="ko-KR" altLang="en-US" sz="3600" b="0">
                <a:solidFill>
                  <a:srgbClr val="000000"/>
                </a:solidFill>
                <a:latin typeface="HY헤드라인M" pitchFamily="18" charset="-127"/>
              </a:rPr>
              <a:t>인증 처리 프로세스</a:t>
            </a:r>
          </a:p>
        </p:txBody>
      </p:sp>
    </p:spTree>
    <p:extLst>
      <p:ext uri="{BB962C8B-B14F-4D97-AF65-F5344CB8AC3E}">
        <p14:creationId xmlns:p14="http://schemas.microsoft.com/office/powerpoint/2010/main" val="10111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사각형 237"/>
          <p:cNvSpPr/>
          <p:nvPr/>
        </p:nvSpPr>
        <p:spPr bwMode="auto">
          <a:xfrm>
            <a:off x="3780692" y="1281114"/>
            <a:ext cx="1318846" cy="3933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6800" tIns="18000" rIns="46800" bIns="18000" anchor="ctr"/>
          <a:lstStyle/>
          <a:p>
            <a:pPr algn="ctr">
              <a:defRPr/>
            </a:pP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사용자 인증 프로세스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3978520" y="1476375"/>
            <a:ext cx="923192" cy="465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6800" tIns="18000" rIns="46800" bIns="18000"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정보</a:t>
            </a:r>
            <a:endParaRPr lang="en-US" altLang="ko-KR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모듈</a:t>
            </a:r>
          </a:p>
        </p:txBody>
      </p:sp>
      <p:sp>
        <p:nvSpPr>
          <p:cNvPr id="191" name="AutoShape 366"/>
          <p:cNvSpPr>
            <a:spLocks noChangeArrowheads="1"/>
          </p:cNvSpPr>
          <p:nvPr/>
        </p:nvSpPr>
        <p:spPr bwMode="auto">
          <a:xfrm>
            <a:off x="6277708" y="1423988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사용자 정보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6630" name="직선 화살표 연결선 193"/>
          <p:cNvCxnSpPr>
            <a:cxnSpLocks noChangeShapeType="1"/>
            <a:endCxn id="190" idx="1"/>
          </p:cNvCxnSpPr>
          <p:nvPr/>
        </p:nvCxnSpPr>
        <p:spPr bwMode="auto">
          <a:xfrm>
            <a:off x="756139" y="1709739"/>
            <a:ext cx="3222381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TextBox 194"/>
          <p:cNvSpPr txBox="1">
            <a:spLocks noChangeArrowheads="1"/>
          </p:cNvSpPr>
          <p:nvPr/>
        </p:nvSpPr>
        <p:spPr bwMode="auto">
          <a:xfrm>
            <a:off x="2461846" y="1462088"/>
            <a:ext cx="1297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1. ID/PW/OTP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전송</a:t>
            </a:r>
          </a:p>
        </p:txBody>
      </p:sp>
      <p:cxnSp>
        <p:nvCxnSpPr>
          <p:cNvPr id="26632" name="직선 화살표 연결선 196"/>
          <p:cNvCxnSpPr>
            <a:cxnSpLocks noChangeShapeType="1"/>
            <a:stCxn id="190" idx="3"/>
          </p:cNvCxnSpPr>
          <p:nvPr/>
        </p:nvCxnSpPr>
        <p:spPr bwMode="auto">
          <a:xfrm flipV="1">
            <a:off x="4901712" y="1709738"/>
            <a:ext cx="1384788" cy="0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Box 201"/>
          <p:cNvSpPr txBox="1">
            <a:spLocks noChangeArrowheads="1"/>
          </p:cNvSpPr>
          <p:nvPr/>
        </p:nvSpPr>
        <p:spPr bwMode="auto">
          <a:xfrm>
            <a:off x="5046784" y="1462088"/>
            <a:ext cx="12715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정보확인</a:t>
            </a:r>
          </a:p>
        </p:txBody>
      </p:sp>
      <p:sp>
        <p:nvSpPr>
          <p:cNvPr id="208" name="직사각형 207"/>
          <p:cNvSpPr/>
          <p:nvPr/>
        </p:nvSpPr>
        <p:spPr bwMode="auto">
          <a:xfrm>
            <a:off x="3978520" y="2214564"/>
            <a:ext cx="92319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6800" tIns="18000" rIns="46800" bIns="18000"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암호</a:t>
            </a:r>
            <a:endParaRPr lang="en-US" altLang="ko-KR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모듈</a:t>
            </a:r>
          </a:p>
        </p:txBody>
      </p:sp>
      <p:graphicFrame>
        <p:nvGraphicFramePr>
          <p:cNvPr id="26635" name="Object 3"/>
          <p:cNvGraphicFramePr>
            <a:graphicFrameLocks noChangeAspect="1"/>
          </p:cNvGraphicFramePr>
          <p:nvPr/>
        </p:nvGraphicFramePr>
        <p:xfrm>
          <a:off x="6475535" y="2143126"/>
          <a:ext cx="397119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41635" imgH="947733" progId="">
                  <p:embed/>
                </p:oleObj>
              </mc:Choice>
              <mc:Fallback>
                <p:oleObj name="Visio" r:id="rId3" imgW="741635" imgH="947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475535" y="2143126"/>
                        <a:ext cx="397119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1ECA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36" name="직선 화살표 연결선 209"/>
          <p:cNvCxnSpPr>
            <a:cxnSpLocks noChangeShapeType="1"/>
            <a:stCxn id="208" idx="3"/>
          </p:cNvCxnSpPr>
          <p:nvPr/>
        </p:nvCxnSpPr>
        <p:spPr bwMode="auto">
          <a:xfrm>
            <a:off x="4901712" y="2428875"/>
            <a:ext cx="1384788" cy="1588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TextBox 210"/>
          <p:cNvSpPr txBox="1">
            <a:spLocks noChangeArrowheads="1"/>
          </p:cNvSpPr>
          <p:nvPr/>
        </p:nvSpPr>
        <p:spPr bwMode="auto">
          <a:xfrm>
            <a:off x="5046785" y="2214563"/>
            <a:ext cx="8867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암호 확인</a:t>
            </a:r>
          </a:p>
        </p:txBody>
      </p:sp>
      <p:sp>
        <p:nvSpPr>
          <p:cNvPr id="26638" name="TextBox 219"/>
          <p:cNvSpPr txBox="1">
            <a:spLocks noChangeArrowheads="1"/>
          </p:cNvSpPr>
          <p:nvPr/>
        </p:nvSpPr>
        <p:spPr bwMode="auto">
          <a:xfrm>
            <a:off x="6181926" y="2682876"/>
            <a:ext cx="9989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오토웨이 서버</a:t>
            </a:r>
          </a:p>
        </p:txBody>
      </p:sp>
      <p:sp>
        <p:nvSpPr>
          <p:cNvPr id="221" name="직사각형 220"/>
          <p:cNvSpPr/>
          <p:nvPr/>
        </p:nvSpPr>
        <p:spPr bwMode="auto">
          <a:xfrm>
            <a:off x="3978520" y="3933825"/>
            <a:ext cx="92319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6800" tIns="18000" rIns="46800" bIns="18000"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OTP </a:t>
            </a: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대상자</a:t>
            </a:r>
            <a:endParaRPr lang="en-US" altLang="ko-KR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모듈</a:t>
            </a:r>
          </a:p>
        </p:txBody>
      </p:sp>
      <p:cxnSp>
        <p:nvCxnSpPr>
          <p:cNvPr id="26640" name="직선 화살표 연결선 222"/>
          <p:cNvCxnSpPr>
            <a:cxnSpLocks noChangeShapeType="1"/>
            <a:stCxn id="221" idx="3"/>
          </p:cNvCxnSpPr>
          <p:nvPr/>
        </p:nvCxnSpPr>
        <p:spPr bwMode="auto">
          <a:xfrm>
            <a:off x="4901712" y="4148139"/>
            <a:ext cx="1384788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23"/>
          <p:cNvSpPr txBox="1">
            <a:spLocks noChangeArrowheads="1"/>
          </p:cNvSpPr>
          <p:nvPr/>
        </p:nvSpPr>
        <p:spPr bwMode="auto">
          <a:xfrm>
            <a:off x="5046785" y="3933825"/>
            <a:ext cx="13019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4. 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대상자 확인</a:t>
            </a:r>
          </a:p>
        </p:txBody>
      </p:sp>
      <p:sp>
        <p:nvSpPr>
          <p:cNvPr id="226" name="직사각형 225"/>
          <p:cNvSpPr/>
          <p:nvPr/>
        </p:nvSpPr>
        <p:spPr bwMode="auto">
          <a:xfrm>
            <a:off x="3978520" y="4643439"/>
            <a:ext cx="92319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6800" tIns="18000" rIns="46800" bIns="18000"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OTP </a:t>
            </a: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모듈</a:t>
            </a:r>
          </a:p>
        </p:txBody>
      </p:sp>
      <p:graphicFrame>
        <p:nvGraphicFramePr>
          <p:cNvPr id="26643" name="Object 192"/>
          <p:cNvGraphicFramePr>
            <a:graphicFrameLocks noChangeAspect="1"/>
          </p:cNvGraphicFramePr>
          <p:nvPr/>
        </p:nvGraphicFramePr>
        <p:xfrm>
          <a:off x="6475535" y="4572001"/>
          <a:ext cx="397119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741635" imgH="947733" progId="">
                  <p:embed/>
                </p:oleObj>
              </mc:Choice>
              <mc:Fallback>
                <p:oleObj name="Visio" r:id="rId5" imgW="741635" imgH="947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475535" y="4572001"/>
                        <a:ext cx="397119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1ECA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44" name="직선 화살표 연결선 227"/>
          <p:cNvCxnSpPr>
            <a:cxnSpLocks noChangeShapeType="1"/>
            <a:stCxn id="226" idx="3"/>
          </p:cNvCxnSpPr>
          <p:nvPr/>
        </p:nvCxnSpPr>
        <p:spPr bwMode="auto">
          <a:xfrm>
            <a:off x="4901712" y="4857750"/>
            <a:ext cx="1384788" cy="1588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TextBox 228"/>
          <p:cNvSpPr txBox="1">
            <a:spLocks noChangeArrowheads="1"/>
          </p:cNvSpPr>
          <p:nvPr/>
        </p:nvSpPr>
        <p:spPr bwMode="auto">
          <a:xfrm>
            <a:off x="5046785" y="4643438"/>
            <a:ext cx="1173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5. 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코드 확인</a:t>
            </a:r>
          </a:p>
        </p:txBody>
      </p:sp>
      <p:sp>
        <p:nvSpPr>
          <p:cNvPr id="26646" name="TextBox 229"/>
          <p:cNvSpPr txBox="1">
            <a:spLocks noChangeArrowheads="1"/>
          </p:cNvSpPr>
          <p:nvPr/>
        </p:nvSpPr>
        <p:spPr bwMode="auto">
          <a:xfrm>
            <a:off x="6339822" y="5111751"/>
            <a:ext cx="683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OTP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서버</a:t>
            </a:r>
          </a:p>
        </p:txBody>
      </p:sp>
      <p:sp>
        <p:nvSpPr>
          <p:cNvPr id="26647" name="TextBox 238"/>
          <p:cNvSpPr txBox="1">
            <a:spLocks noChangeArrowheads="1"/>
          </p:cNvSpPr>
          <p:nvPr/>
        </p:nvSpPr>
        <p:spPr bwMode="auto">
          <a:xfrm>
            <a:off x="3978520" y="1033463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인증프로그램</a:t>
            </a:r>
          </a:p>
        </p:txBody>
      </p:sp>
      <p:sp>
        <p:nvSpPr>
          <p:cNvPr id="241" name="AutoShape 366"/>
          <p:cNvSpPr>
            <a:spLocks noChangeArrowheads="1"/>
          </p:cNvSpPr>
          <p:nvPr/>
        </p:nvSpPr>
        <p:spPr bwMode="auto">
          <a:xfrm>
            <a:off x="6277708" y="3862388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50" name="AutoShape 366"/>
          <p:cNvSpPr>
            <a:spLocks noChangeArrowheads="1"/>
          </p:cNvSpPr>
          <p:nvPr/>
        </p:nvSpPr>
        <p:spPr bwMode="auto">
          <a:xfrm>
            <a:off x="7863254" y="3862388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(OTP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서버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6650" name="직선 화살표 연결선 250"/>
          <p:cNvCxnSpPr>
            <a:cxnSpLocks noChangeShapeType="1"/>
            <a:stCxn id="250" idx="2"/>
            <a:endCxn id="241" idx="4"/>
          </p:cNvCxnSpPr>
          <p:nvPr/>
        </p:nvCxnSpPr>
        <p:spPr bwMode="auto">
          <a:xfrm rot="10800000">
            <a:off x="7140820" y="4148139"/>
            <a:ext cx="722434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1" name="TextBox 253"/>
          <p:cNvSpPr txBox="1">
            <a:spLocks noChangeArrowheads="1"/>
          </p:cNvSpPr>
          <p:nvPr/>
        </p:nvSpPr>
        <p:spPr bwMode="auto">
          <a:xfrm>
            <a:off x="7209693" y="3933825"/>
            <a:ext cx="6848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배치</a:t>
            </a:r>
          </a:p>
        </p:txBody>
      </p:sp>
      <p:pic>
        <p:nvPicPr>
          <p:cNvPr id="26652" name="Picture 5" descr="user business 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3" y="1566863"/>
            <a:ext cx="338504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653" name="직선 화살표 연결선 258"/>
          <p:cNvCxnSpPr>
            <a:cxnSpLocks noChangeShapeType="1"/>
          </p:cNvCxnSpPr>
          <p:nvPr/>
        </p:nvCxnSpPr>
        <p:spPr bwMode="auto">
          <a:xfrm flipH="1">
            <a:off x="747347" y="1862139"/>
            <a:ext cx="3222381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4" name="TextBox 259"/>
          <p:cNvSpPr txBox="1">
            <a:spLocks noChangeArrowheads="1"/>
          </p:cNvSpPr>
          <p:nvPr/>
        </p:nvSpPr>
        <p:spPr bwMode="auto">
          <a:xfrm>
            <a:off x="1406769" y="1033463"/>
            <a:ext cx="87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로그인 화면</a:t>
            </a:r>
          </a:p>
        </p:txBody>
      </p:sp>
      <p:pic>
        <p:nvPicPr>
          <p:cNvPr id="26655" name="Picture 18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1113"/>
            <a:ext cx="1384789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6" name="TextBox 260"/>
          <p:cNvSpPr txBox="1">
            <a:spLocks noChangeArrowheads="1"/>
          </p:cNvSpPr>
          <p:nvPr/>
        </p:nvSpPr>
        <p:spPr bwMode="auto">
          <a:xfrm>
            <a:off x="2461846" y="1890713"/>
            <a:ext cx="14863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인증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Cookie Setting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657" name="Group 4"/>
          <p:cNvGrpSpPr>
            <a:grpSpLocks/>
          </p:cNvGrpSpPr>
          <p:nvPr/>
        </p:nvGrpSpPr>
        <p:grpSpPr bwMode="auto">
          <a:xfrm>
            <a:off x="4110405" y="5676900"/>
            <a:ext cx="668215" cy="609600"/>
            <a:chOff x="2580" y="1062"/>
            <a:chExt cx="906" cy="449"/>
          </a:xfrm>
        </p:grpSpPr>
        <p:sp>
          <p:nvSpPr>
            <p:cNvPr id="26669" name="Line 5"/>
            <p:cNvSpPr>
              <a:spLocks noChangeShapeType="1"/>
            </p:cNvSpPr>
            <p:nvPr/>
          </p:nvSpPr>
          <p:spPr bwMode="auto">
            <a:xfrm>
              <a:off x="3046" y="1070"/>
              <a:ext cx="0" cy="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0" name="Line 6"/>
            <p:cNvSpPr>
              <a:spLocks noChangeShapeType="1"/>
            </p:cNvSpPr>
            <p:nvPr/>
          </p:nvSpPr>
          <p:spPr bwMode="auto">
            <a:xfrm>
              <a:off x="3046" y="1074"/>
              <a:ext cx="0" cy="1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1" name="Line 7"/>
            <p:cNvSpPr>
              <a:spLocks noChangeShapeType="1"/>
            </p:cNvSpPr>
            <p:nvPr/>
          </p:nvSpPr>
          <p:spPr bwMode="auto">
            <a:xfrm>
              <a:off x="3046" y="1070"/>
              <a:ext cx="228" cy="12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2" name="Line 8"/>
            <p:cNvSpPr>
              <a:spLocks noChangeShapeType="1"/>
            </p:cNvSpPr>
            <p:nvPr/>
          </p:nvSpPr>
          <p:spPr bwMode="auto">
            <a:xfrm>
              <a:off x="3050" y="1074"/>
              <a:ext cx="220" cy="11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3" name="Line 9"/>
            <p:cNvSpPr>
              <a:spLocks noChangeShapeType="1"/>
            </p:cNvSpPr>
            <p:nvPr/>
          </p:nvSpPr>
          <p:spPr bwMode="auto">
            <a:xfrm>
              <a:off x="3282" y="1192"/>
              <a:ext cx="0" cy="3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4" name="Line 10"/>
            <p:cNvSpPr>
              <a:spLocks noChangeShapeType="1"/>
            </p:cNvSpPr>
            <p:nvPr/>
          </p:nvSpPr>
          <p:spPr bwMode="auto">
            <a:xfrm>
              <a:off x="3282" y="1196"/>
              <a:ext cx="0" cy="31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5" name="Line 11"/>
            <p:cNvSpPr>
              <a:spLocks noChangeShapeType="1"/>
            </p:cNvSpPr>
            <p:nvPr/>
          </p:nvSpPr>
          <p:spPr bwMode="auto">
            <a:xfrm>
              <a:off x="3437" y="1192"/>
              <a:ext cx="0" cy="3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6" name="Line 12"/>
            <p:cNvSpPr>
              <a:spLocks noChangeShapeType="1"/>
            </p:cNvSpPr>
            <p:nvPr/>
          </p:nvSpPr>
          <p:spPr bwMode="auto">
            <a:xfrm>
              <a:off x="3437" y="1196"/>
              <a:ext cx="0" cy="31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77" name="Freeform 13"/>
            <p:cNvSpPr>
              <a:spLocks/>
            </p:cNvSpPr>
            <p:nvPr/>
          </p:nvSpPr>
          <p:spPr bwMode="auto">
            <a:xfrm>
              <a:off x="3312" y="1117"/>
              <a:ext cx="168" cy="316"/>
            </a:xfrm>
            <a:custGeom>
              <a:avLst/>
              <a:gdLst>
                <a:gd name="T0" fmla="*/ 0 w 168"/>
                <a:gd name="T1" fmla="*/ 0 h 316"/>
                <a:gd name="T2" fmla="*/ 167 w 168"/>
                <a:gd name="T3" fmla="*/ 0 h 316"/>
                <a:gd name="T4" fmla="*/ 167 w 168"/>
                <a:gd name="T5" fmla="*/ 315 h 316"/>
                <a:gd name="T6" fmla="*/ 125 w 168"/>
                <a:gd name="T7" fmla="*/ 315 h 316"/>
                <a:gd name="T8" fmla="*/ 0 w 168"/>
                <a:gd name="T9" fmla="*/ 0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316"/>
                <a:gd name="T17" fmla="*/ 168 w 168"/>
                <a:gd name="T18" fmla="*/ 316 h 3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316">
                  <a:moveTo>
                    <a:pt x="0" y="0"/>
                  </a:moveTo>
                  <a:lnTo>
                    <a:pt x="167" y="0"/>
                  </a:lnTo>
                  <a:lnTo>
                    <a:pt x="167" y="315"/>
                  </a:lnTo>
                  <a:lnTo>
                    <a:pt x="125" y="3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78" name="Freeform 14"/>
            <p:cNvSpPr>
              <a:spLocks/>
            </p:cNvSpPr>
            <p:nvPr/>
          </p:nvSpPr>
          <p:spPr bwMode="auto">
            <a:xfrm>
              <a:off x="3312" y="1117"/>
              <a:ext cx="174" cy="321"/>
            </a:xfrm>
            <a:custGeom>
              <a:avLst/>
              <a:gdLst>
                <a:gd name="T0" fmla="*/ 0 w 174"/>
                <a:gd name="T1" fmla="*/ 0 h 321"/>
                <a:gd name="T2" fmla="*/ 173 w 174"/>
                <a:gd name="T3" fmla="*/ 0 h 321"/>
                <a:gd name="T4" fmla="*/ 173 w 174"/>
                <a:gd name="T5" fmla="*/ 320 h 321"/>
                <a:gd name="T6" fmla="*/ 130 w 174"/>
                <a:gd name="T7" fmla="*/ 320 h 3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"/>
                <a:gd name="T13" fmla="*/ 0 h 321"/>
                <a:gd name="T14" fmla="*/ 174 w 174"/>
                <a:gd name="T15" fmla="*/ 321 h 3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" h="321">
                  <a:moveTo>
                    <a:pt x="0" y="0"/>
                  </a:moveTo>
                  <a:lnTo>
                    <a:pt x="173" y="0"/>
                  </a:lnTo>
                  <a:lnTo>
                    <a:pt x="173" y="320"/>
                  </a:lnTo>
                  <a:lnTo>
                    <a:pt x="130" y="32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79" name="Line 15"/>
            <p:cNvSpPr>
              <a:spLocks noChangeShapeType="1"/>
            </p:cNvSpPr>
            <p:nvPr/>
          </p:nvSpPr>
          <p:spPr bwMode="auto">
            <a:xfrm>
              <a:off x="3020" y="1117"/>
              <a:ext cx="0" cy="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0" name="Line 16"/>
            <p:cNvSpPr>
              <a:spLocks noChangeShapeType="1"/>
            </p:cNvSpPr>
            <p:nvPr/>
          </p:nvSpPr>
          <p:spPr bwMode="auto">
            <a:xfrm>
              <a:off x="3020" y="1121"/>
              <a:ext cx="0" cy="44"/>
            </a:xfrm>
            <a:prstGeom prst="line">
              <a:avLst/>
            </a:prstGeom>
            <a:noFill/>
            <a:ln w="12700">
              <a:solidFill>
                <a:srgbClr val="55555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81" name="Freeform 17"/>
            <p:cNvSpPr>
              <a:spLocks/>
            </p:cNvSpPr>
            <p:nvPr/>
          </p:nvSpPr>
          <p:spPr bwMode="auto">
            <a:xfrm>
              <a:off x="3309" y="1117"/>
              <a:ext cx="177" cy="321"/>
            </a:xfrm>
            <a:custGeom>
              <a:avLst/>
              <a:gdLst>
                <a:gd name="T0" fmla="*/ 133 w 177"/>
                <a:gd name="T1" fmla="*/ 74 h 321"/>
                <a:gd name="T2" fmla="*/ 0 w 177"/>
                <a:gd name="T3" fmla="*/ 0 h 321"/>
                <a:gd name="T4" fmla="*/ 176 w 177"/>
                <a:gd name="T5" fmla="*/ 0 h 321"/>
                <a:gd name="T6" fmla="*/ 176 w 177"/>
                <a:gd name="T7" fmla="*/ 320 h 321"/>
                <a:gd name="T8" fmla="*/ 133 w 177"/>
                <a:gd name="T9" fmla="*/ 320 h 321"/>
                <a:gd name="T10" fmla="*/ 133 w 177"/>
                <a:gd name="T11" fmla="*/ 74 h 3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321"/>
                <a:gd name="T20" fmla="*/ 177 w 177"/>
                <a:gd name="T21" fmla="*/ 321 h 3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321">
                  <a:moveTo>
                    <a:pt x="133" y="74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320"/>
                  </a:lnTo>
                  <a:lnTo>
                    <a:pt x="133" y="320"/>
                  </a:lnTo>
                  <a:lnTo>
                    <a:pt x="133" y="7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2" name="Freeform 18"/>
            <p:cNvSpPr>
              <a:spLocks/>
            </p:cNvSpPr>
            <p:nvPr/>
          </p:nvSpPr>
          <p:spPr bwMode="auto">
            <a:xfrm>
              <a:off x="3046" y="1070"/>
              <a:ext cx="397" cy="123"/>
            </a:xfrm>
            <a:custGeom>
              <a:avLst/>
              <a:gdLst>
                <a:gd name="T0" fmla="*/ 396 w 397"/>
                <a:gd name="T1" fmla="*/ 122 h 123"/>
                <a:gd name="T2" fmla="*/ 129 w 397"/>
                <a:gd name="T3" fmla="*/ 0 h 123"/>
                <a:gd name="T4" fmla="*/ 0 w 397"/>
                <a:gd name="T5" fmla="*/ 0 h 123"/>
                <a:gd name="T6" fmla="*/ 228 w 397"/>
                <a:gd name="T7" fmla="*/ 122 h 123"/>
                <a:gd name="T8" fmla="*/ 396 w 397"/>
                <a:gd name="T9" fmla="*/ 12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7"/>
                <a:gd name="T16" fmla="*/ 0 h 123"/>
                <a:gd name="T17" fmla="*/ 397 w 397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7" h="123">
                  <a:moveTo>
                    <a:pt x="396" y="122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228" y="122"/>
                  </a:lnTo>
                  <a:lnTo>
                    <a:pt x="396" y="12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3" name="Freeform 19"/>
            <p:cNvSpPr>
              <a:spLocks/>
            </p:cNvSpPr>
            <p:nvPr/>
          </p:nvSpPr>
          <p:spPr bwMode="auto">
            <a:xfrm>
              <a:off x="3282" y="1117"/>
              <a:ext cx="166" cy="76"/>
            </a:xfrm>
            <a:custGeom>
              <a:avLst/>
              <a:gdLst>
                <a:gd name="T0" fmla="*/ 35 w 166"/>
                <a:gd name="T1" fmla="*/ 0 h 76"/>
                <a:gd name="T2" fmla="*/ 0 w 166"/>
                <a:gd name="T3" fmla="*/ 0 h 76"/>
                <a:gd name="T4" fmla="*/ 165 w 166"/>
                <a:gd name="T5" fmla="*/ 75 h 76"/>
                <a:gd name="T6" fmla="*/ 35 w 16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76"/>
                <a:gd name="T14" fmla="*/ 166 w 16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76">
                  <a:moveTo>
                    <a:pt x="35" y="0"/>
                  </a:moveTo>
                  <a:lnTo>
                    <a:pt x="0" y="0"/>
                  </a:lnTo>
                  <a:lnTo>
                    <a:pt x="165" y="75"/>
                  </a:lnTo>
                  <a:lnTo>
                    <a:pt x="35" y="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4" name="Freeform 20"/>
            <p:cNvSpPr>
              <a:spLocks/>
            </p:cNvSpPr>
            <p:nvPr/>
          </p:nvSpPr>
          <p:spPr bwMode="auto">
            <a:xfrm>
              <a:off x="3222" y="1096"/>
              <a:ext cx="264" cy="22"/>
            </a:xfrm>
            <a:custGeom>
              <a:avLst/>
              <a:gdLst>
                <a:gd name="T0" fmla="*/ 0 w 264"/>
                <a:gd name="T1" fmla="*/ 0 h 22"/>
                <a:gd name="T2" fmla="*/ 207 w 264"/>
                <a:gd name="T3" fmla="*/ 0 h 22"/>
                <a:gd name="T4" fmla="*/ 263 w 264"/>
                <a:gd name="T5" fmla="*/ 21 h 22"/>
                <a:gd name="T6" fmla="*/ 39 w 264"/>
                <a:gd name="T7" fmla="*/ 21 h 22"/>
                <a:gd name="T8" fmla="*/ 0 w 26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2"/>
                <a:gd name="T17" fmla="*/ 264 w 264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2">
                  <a:moveTo>
                    <a:pt x="0" y="0"/>
                  </a:moveTo>
                  <a:lnTo>
                    <a:pt x="207" y="0"/>
                  </a:lnTo>
                  <a:lnTo>
                    <a:pt x="263" y="21"/>
                  </a:lnTo>
                  <a:lnTo>
                    <a:pt x="39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5" name="Freeform 21"/>
            <p:cNvSpPr>
              <a:spLocks/>
            </p:cNvSpPr>
            <p:nvPr/>
          </p:nvSpPr>
          <p:spPr bwMode="auto">
            <a:xfrm>
              <a:off x="2610" y="1117"/>
              <a:ext cx="191" cy="291"/>
            </a:xfrm>
            <a:custGeom>
              <a:avLst/>
              <a:gdLst>
                <a:gd name="T0" fmla="*/ 190 w 191"/>
                <a:gd name="T1" fmla="*/ 0 h 291"/>
                <a:gd name="T2" fmla="*/ 0 w 191"/>
                <a:gd name="T3" fmla="*/ 0 h 291"/>
                <a:gd name="T4" fmla="*/ 0 w 191"/>
                <a:gd name="T5" fmla="*/ 290 h 291"/>
                <a:gd name="T6" fmla="*/ 190 w 191"/>
                <a:gd name="T7" fmla="*/ 290 h 291"/>
                <a:gd name="T8" fmla="*/ 190 w 191"/>
                <a:gd name="T9" fmla="*/ 0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291"/>
                <a:gd name="T17" fmla="*/ 191 w 191"/>
                <a:gd name="T18" fmla="*/ 291 h 2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291">
                  <a:moveTo>
                    <a:pt x="190" y="0"/>
                  </a:moveTo>
                  <a:lnTo>
                    <a:pt x="0" y="0"/>
                  </a:lnTo>
                  <a:lnTo>
                    <a:pt x="0" y="290"/>
                  </a:lnTo>
                  <a:lnTo>
                    <a:pt x="190" y="290"/>
                  </a:lnTo>
                  <a:lnTo>
                    <a:pt x="190" y="0"/>
                  </a:lnTo>
                </a:path>
              </a:pathLst>
            </a:custGeom>
            <a:solidFill>
              <a:srgbClr val="AAAAAA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6" name="Freeform 22"/>
            <p:cNvSpPr>
              <a:spLocks/>
            </p:cNvSpPr>
            <p:nvPr/>
          </p:nvSpPr>
          <p:spPr bwMode="auto">
            <a:xfrm>
              <a:off x="2580" y="1096"/>
              <a:ext cx="31" cy="312"/>
            </a:xfrm>
            <a:custGeom>
              <a:avLst/>
              <a:gdLst>
                <a:gd name="T0" fmla="*/ 0 w 31"/>
                <a:gd name="T1" fmla="*/ 0 h 312"/>
                <a:gd name="T2" fmla="*/ 30 w 31"/>
                <a:gd name="T3" fmla="*/ 22 h 312"/>
                <a:gd name="T4" fmla="*/ 30 w 31"/>
                <a:gd name="T5" fmla="*/ 311 h 312"/>
                <a:gd name="T6" fmla="*/ 0 w 31"/>
                <a:gd name="T7" fmla="*/ 260 h 312"/>
                <a:gd name="T8" fmla="*/ 0 w 31"/>
                <a:gd name="T9" fmla="*/ 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12"/>
                <a:gd name="T17" fmla="*/ 31 w 31"/>
                <a:gd name="T18" fmla="*/ 312 h 3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12">
                  <a:moveTo>
                    <a:pt x="0" y="0"/>
                  </a:moveTo>
                  <a:lnTo>
                    <a:pt x="30" y="22"/>
                  </a:lnTo>
                  <a:lnTo>
                    <a:pt x="30" y="311"/>
                  </a:ln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solidFill>
              <a:srgbClr val="555555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7" name="Freeform 23"/>
            <p:cNvSpPr>
              <a:spLocks/>
            </p:cNvSpPr>
            <p:nvPr/>
          </p:nvSpPr>
          <p:spPr bwMode="auto">
            <a:xfrm>
              <a:off x="2580" y="1096"/>
              <a:ext cx="565" cy="22"/>
            </a:xfrm>
            <a:custGeom>
              <a:avLst/>
              <a:gdLst>
                <a:gd name="T0" fmla="*/ 0 w 565"/>
                <a:gd name="T1" fmla="*/ 0 h 22"/>
                <a:gd name="T2" fmla="*/ 30 w 565"/>
                <a:gd name="T3" fmla="*/ 21 h 22"/>
                <a:gd name="T4" fmla="*/ 564 w 565"/>
                <a:gd name="T5" fmla="*/ 21 h 22"/>
                <a:gd name="T6" fmla="*/ 517 w 565"/>
                <a:gd name="T7" fmla="*/ 0 h 22"/>
                <a:gd name="T8" fmla="*/ 0 w 565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5"/>
                <a:gd name="T16" fmla="*/ 0 h 22"/>
                <a:gd name="T17" fmla="*/ 565 w 565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5" h="22">
                  <a:moveTo>
                    <a:pt x="0" y="0"/>
                  </a:moveTo>
                  <a:lnTo>
                    <a:pt x="30" y="21"/>
                  </a:lnTo>
                  <a:lnTo>
                    <a:pt x="564" y="21"/>
                  </a:lnTo>
                  <a:lnTo>
                    <a:pt x="517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8" name="Freeform 24"/>
            <p:cNvSpPr>
              <a:spLocks/>
            </p:cNvSpPr>
            <p:nvPr/>
          </p:nvSpPr>
          <p:spPr bwMode="auto">
            <a:xfrm>
              <a:off x="2938" y="1117"/>
              <a:ext cx="199" cy="296"/>
            </a:xfrm>
            <a:custGeom>
              <a:avLst/>
              <a:gdLst>
                <a:gd name="T0" fmla="*/ 0 w 199"/>
                <a:gd name="T1" fmla="*/ 0 h 296"/>
                <a:gd name="T2" fmla="*/ 108 w 199"/>
                <a:gd name="T3" fmla="*/ 74 h 296"/>
                <a:gd name="T4" fmla="*/ 108 w 199"/>
                <a:gd name="T5" fmla="*/ 295 h 296"/>
                <a:gd name="T6" fmla="*/ 198 w 199"/>
                <a:gd name="T7" fmla="*/ 295 h 296"/>
                <a:gd name="T8" fmla="*/ 198 w 199"/>
                <a:gd name="T9" fmla="*/ 0 h 296"/>
                <a:gd name="T10" fmla="*/ 0 w 199"/>
                <a:gd name="T11" fmla="*/ 0 h 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296"/>
                <a:gd name="T20" fmla="*/ 199 w 199"/>
                <a:gd name="T21" fmla="*/ 296 h 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296">
                  <a:moveTo>
                    <a:pt x="0" y="0"/>
                  </a:moveTo>
                  <a:lnTo>
                    <a:pt x="108" y="74"/>
                  </a:lnTo>
                  <a:lnTo>
                    <a:pt x="108" y="295"/>
                  </a:lnTo>
                  <a:lnTo>
                    <a:pt x="198" y="295"/>
                  </a:lnTo>
                  <a:lnTo>
                    <a:pt x="198" y="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9" name="Freeform 25"/>
            <p:cNvSpPr>
              <a:spLocks/>
            </p:cNvSpPr>
            <p:nvPr/>
          </p:nvSpPr>
          <p:spPr bwMode="auto">
            <a:xfrm>
              <a:off x="3046" y="1070"/>
              <a:ext cx="44" cy="27"/>
            </a:xfrm>
            <a:custGeom>
              <a:avLst/>
              <a:gdLst>
                <a:gd name="T0" fmla="*/ 0 w 44"/>
                <a:gd name="T1" fmla="*/ 0 h 27"/>
                <a:gd name="T2" fmla="*/ 0 w 44"/>
                <a:gd name="T3" fmla="*/ 26 h 27"/>
                <a:gd name="T4" fmla="*/ 43 w 44"/>
                <a:gd name="T5" fmla="*/ 26 h 27"/>
                <a:gd name="T6" fmla="*/ 0 w 44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27"/>
                <a:gd name="T14" fmla="*/ 44 w 44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27">
                  <a:moveTo>
                    <a:pt x="0" y="0"/>
                  </a:moveTo>
                  <a:lnTo>
                    <a:pt x="0" y="26"/>
                  </a:lnTo>
                  <a:lnTo>
                    <a:pt x="43" y="26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0" name="Freeform 26"/>
            <p:cNvSpPr>
              <a:spLocks/>
            </p:cNvSpPr>
            <p:nvPr/>
          </p:nvSpPr>
          <p:spPr bwMode="auto">
            <a:xfrm>
              <a:off x="2800" y="1117"/>
              <a:ext cx="79" cy="394"/>
            </a:xfrm>
            <a:custGeom>
              <a:avLst/>
              <a:gdLst>
                <a:gd name="T0" fmla="*/ 0 w 79"/>
                <a:gd name="T1" fmla="*/ 0 h 394"/>
                <a:gd name="T2" fmla="*/ 78 w 79"/>
                <a:gd name="T3" fmla="*/ 74 h 394"/>
                <a:gd name="T4" fmla="*/ 78 w 79"/>
                <a:gd name="T5" fmla="*/ 393 h 394"/>
                <a:gd name="T6" fmla="*/ 0 w 79"/>
                <a:gd name="T7" fmla="*/ 289 h 394"/>
                <a:gd name="T8" fmla="*/ 0 w 79"/>
                <a:gd name="T9" fmla="*/ 0 h 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394"/>
                <a:gd name="T17" fmla="*/ 79 w 79"/>
                <a:gd name="T18" fmla="*/ 394 h 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394">
                  <a:moveTo>
                    <a:pt x="0" y="0"/>
                  </a:moveTo>
                  <a:lnTo>
                    <a:pt x="78" y="74"/>
                  </a:lnTo>
                  <a:lnTo>
                    <a:pt x="78" y="393"/>
                  </a:lnTo>
                  <a:lnTo>
                    <a:pt x="0" y="289"/>
                  </a:lnTo>
                  <a:lnTo>
                    <a:pt x="0" y="0"/>
                  </a:lnTo>
                </a:path>
              </a:pathLst>
            </a:custGeom>
            <a:solidFill>
              <a:srgbClr val="717171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1" name="Freeform 27"/>
            <p:cNvSpPr>
              <a:spLocks/>
            </p:cNvSpPr>
            <p:nvPr/>
          </p:nvSpPr>
          <p:spPr bwMode="auto">
            <a:xfrm>
              <a:off x="2748" y="1070"/>
              <a:ext cx="23" cy="27"/>
            </a:xfrm>
            <a:custGeom>
              <a:avLst/>
              <a:gdLst>
                <a:gd name="T0" fmla="*/ 0 w 23"/>
                <a:gd name="T1" fmla="*/ 0 h 27"/>
                <a:gd name="T2" fmla="*/ 0 w 23"/>
                <a:gd name="T3" fmla="*/ 26 h 27"/>
                <a:gd name="T4" fmla="*/ 22 w 23"/>
                <a:gd name="T5" fmla="*/ 26 h 27"/>
                <a:gd name="T6" fmla="*/ 0 w 23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27"/>
                <a:gd name="T14" fmla="*/ 23 w 23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27">
                  <a:moveTo>
                    <a:pt x="0" y="0"/>
                  </a:moveTo>
                  <a:lnTo>
                    <a:pt x="0" y="26"/>
                  </a:lnTo>
                  <a:lnTo>
                    <a:pt x="22" y="26"/>
                  </a:lnTo>
                  <a:lnTo>
                    <a:pt x="0" y="0"/>
                  </a:lnTo>
                </a:path>
              </a:pathLst>
            </a:custGeom>
            <a:solidFill>
              <a:srgbClr val="717171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2" name="Freeform 28"/>
            <p:cNvSpPr>
              <a:spLocks/>
            </p:cNvSpPr>
            <p:nvPr/>
          </p:nvSpPr>
          <p:spPr bwMode="auto">
            <a:xfrm>
              <a:off x="3342" y="1265"/>
              <a:ext cx="44" cy="26"/>
            </a:xfrm>
            <a:custGeom>
              <a:avLst/>
              <a:gdLst>
                <a:gd name="T0" fmla="*/ 0 w 44"/>
                <a:gd name="T1" fmla="*/ 25 h 26"/>
                <a:gd name="T2" fmla="*/ 0 w 44"/>
                <a:gd name="T3" fmla="*/ 0 h 26"/>
                <a:gd name="T4" fmla="*/ 43 w 44"/>
                <a:gd name="T5" fmla="*/ 0 h 26"/>
                <a:gd name="T6" fmla="*/ 43 w 44"/>
                <a:gd name="T7" fmla="*/ 25 h 26"/>
                <a:gd name="T8" fmla="*/ 0 w 44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26"/>
                <a:gd name="T17" fmla="*/ 44 w 44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26">
                  <a:moveTo>
                    <a:pt x="0" y="25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25"/>
                  </a:lnTo>
                  <a:lnTo>
                    <a:pt x="0" y="25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3" name="Freeform 29"/>
            <p:cNvSpPr>
              <a:spLocks/>
            </p:cNvSpPr>
            <p:nvPr/>
          </p:nvSpPr>
          <p:spPr bwMode="auto">
            <a:xfrm>
              <a:off x="2678" y="1096"/>
              <a:ext cx="557" cy="17"/>
            </a:xfrm>
            <a:custGeom>
              <a:avLst/>
              <a:gdLst>
                <a:gd name="T0" fmla="*/ 0 w 557"/>
                <a:gd name="T1" fmla="*/ 0 h 17"/>
                <a:gd name="T2" fmla="*/ 556 w 557"/>
                <a:gd name="T3" fmla="*/ 0 h 17"/>
                <a:gd name="T4" fmla="*/ 552 w 557"/>
                <a:gd name="T5" fmla="*/ 11 h 17"/>
                <a:gd name="T6" fmla="*/ 9 w 557"/>
                <a:gd name="T7" fmla="*/ 16 h 17"/>
                <a:gd name="T8" fmla="*/ 9 w 557"/>
                <a:gd name="T9" fmla="*/ 4 h 17"/>
                <a:gd name="T10" fmla="*/ 0 w 557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7"/>
                <a:gd name="T19" fmla="*/ 0 h 17"/>
                <a:gd name="T20" fmla="*/ 557 w 557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7" h="17">
                  <a:moveTo>
                    <a:pt x="0" y="0"/>
                  </a:moveTo>
                  <a:lnTo>
                    <a:pt x="556" y="0"/>
                  </a:lnTo>
                  <a:lnTo>
                    <a:pt x="552" y="11"/>
                  </a:lnTo>
                  <a:lnTo>
                    <a:pt x="9" y="16"/>
                  </a:lnTo>
                  <a:lnTo>
                    <a:pt x="9" y="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4" name="Freeform 30"/>
            <p:cNvSpPr>
              <a:spLocks/>
            </p:cNvSpPr>
            <p:nvPr/>
          </p:nvSpPr>
          <p:spPr bwMode="auto">
            <a:xfrm>
              <a:off x="2878" y="1192"/>
              <a:ext cx="169" cy="319"/>
            </a:xfrm>
            <a:custGeom>
              <a:avLst/>
              <a:gdLst>
                <a:gd name="T0" fmla="*/ 0 w 169"/>
                <a:gd name="T1" fmla="*/ 0 h 319"/>
                <a:gd name="T2" fmla="*/ 168 w 169"/>
                <a:gd name="T3" fmla="*/ 0 h 319"/>
                <a:gd name="T4" fmla="*/ 168 w 169"/>
                <a:gd name="T5" fmla="*/ 318 h 319"/>
                <a:gd name="T6" fmla="*/ 0 w 169"/>
                <a:gd name="T7" fmla="*/ 318 h 319"/>
                <a:gd name="T8" fmla="*/ 0 w 169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319"/>
                <a:gd name="T17" fmla="*/ 169 w 169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319">
                  <a:moveTo>
                    <a:pt x="0" y="0"/>
                  </a:moveTo>
                  <a:lnTo>
                    <a:pt x="168" y="0"/>
                  </a:lnTo>
                  <a:lnTo>
                    <a:pt x="168" y="318"/>
                  </a:lnTo>
                  <a:lnTo>
                    <a:pt x="0" y="318"/>
                  </a:lnTo>
                  <a:lnTo>
                    <a:pt x="0" y="0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5" name="Freeform 31"/>
            <p:cNvSpPr>
              <a:spLocks/>
            </p:cNvSpPr>
            <p:nvPr/>
          </p:nvSpPr>
          <p:spPr bwMode="auto">
            <a:xfrm>
              <a:off x="2795" y="1117"/>
              <a:ext cx="252" cy="76"/>
            </a:xfrm>
            <a:custGeom>
              <a:avLst/>
              <a:gdLst>
                <a:gd name="T0" fmla="*/ 4 w 252"/>
                <a:gd name="T1" fmla="*/ 0 h 76"/>
                <a:gd name="T2" fmla="*/ 82 w 252"/>
                <a:gd name="T3" fmla="*/ 75 h 76"/>
                <a:gd name="T4" fmla="*/ 251 w 252"/>
                <a:gd name="T5" fmla="*/ 75 h 76"/>
                <a:gd name="T6" fmla="*/ 139 w 252"/>
                <a:gd name="T7" fmla="*/ 0 h 76"/>
                <a:gd name="T8" fmla="*/ 0 w 252"/>
                <a:gd name="T9" fmla="*/ 0 h 76"/>
                <a:gd name="T10" fmla="*/ 4 w 252"/>
                <a:gd name="T11" fmla="*/ 0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76"/>
                <a:gd name="T20" fmla="*/ 252 w 252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76">
                  <a:moveTo>
                    <a:pt x="4" y="0"/>
                  </a:moveTo>
                  <a:lnTo>
                    <a:pt x="82" y="75"/>
                  </a:lnTo>
                  <a:lnTo>
                    <a:pt x="251" y="75"/>
                  </a:lnTo>
                  <a:lnTo>
                    <a:pt x="139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6" name="Freeform 32"/>
            <p:cNvSpPr>
              <a:spLocks/>
            </p:cNvSpPr>
            <p:nvPr/>
          </p:nvSpPr>
          <p:spPr bwMode="auto">
            <a:xfrm>
              <a:off x="2748" y="1070"/>
              <a:ext cx="299" cy="123"/>
            </a:xfrm>
            <a:custGeom>
              <a:avLst/>
              <a:gdLst>
                <a:gd name="T0" fmla="*/ 0 w 299"/>
                <a:gd name="T1" fmla="*/ 0 h 123"/>
                <a:gd name="T2" fmla="*/ 129 w 299"/>
                <a:gd name="T3" fmla="*/ 122 h 123"/>
                <a:gd name="T4" fmla="*/ 298 w 299"/>
                <a:gd name="T5" fmla="*/ 122 h 123"/>
                <a:gd name="T6" fmla="*/ 125 w 299"/>
                <a:gd name="T7" fmla="*/ 0 h 123"/>
                <a:gd name="T8" fmla="*/ 0 w 299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123"/>
                <a:gd name="T17" fmla="*/ 299 w 29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123">
                  <a:moveTo>
                    <a:pt x="0" y="0"/>
                  </a:moveTo>
                  <a:lnTo>
                    <a:pt x="129" y="122"/>
                  </a:lnTo>
                  <a:lnTo>
                    <a:pt x="298" y="122"/>
                  </a:lnTo>
                  <a:lnTo>
                    <a:pt x="12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7" name="Freeform 33"/>
            <p:cNvSpPr>
              <a:spLocks/>
            </p:cNvSpPr>
            <p:nvPr/>
          </p:nvSpPr>
          <p:spPr bwMode="auto">
            <a:xfrm>
              <a:off x="2942" y="1265"/>
              <a:ext cx="40" cy="26"/>
            </a:xfrm>
            <a:custGeom>
              <a:avLst/>
              <a:gdLst>
                <a:gd name="T0" fmla="*/ 0 w 40"/>
                <a:gd name="T1" fmla="*/ 25 h 26"/>
                <a:gd name="T2" fmla="*/ 0 w 40"/>
                <a:gd name="T3" fmla="*/ 0 h 26"/>
                <a:gd name="T4" fmla="*/ 39 w 40"/>
                <a:gd name="T5" fmla="*/ 0 h 26"/>
                <a:gd name="T6" fmla="*/ 39 w 40"/>
                <a:gd name="T7" fmla="*/ 25 h 26"/>
                <a:gd name="T8" fmla="*/ 0 w 40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6"/>
                <a:gd name="T17" fmla="*/ 40 w 4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6">
                  <a:moveTo>
                    <a:pt x="0" y="25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25"/>
                  </a:lnTo>
                  <a:lnTo>
                    <a:pt x="0" y="25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8" name="Freeform 34"/>
            <p:cNvSpPr>
              <a:spLocks/>
            </p:cNvSpPr>
            <p:nvPr/>
          </p:nvSpPr>
          <p:spPr bwMode="auto">
            <a:xfrm>
              <a:off x="3274" y="1192"/>
              <a:ext cx="169" cy="319"/>
            </a:xfrm>
            <a:custGeom>
              <a:avLst/>
              <a:gdLst>
                <a:gd name="T0" fmla="*/ 0 w 169"/>
                <a:gd name="T1" fmla="*/ 0 h 319"/>
                <a:gd name="T2" fmla="*/ 168 w 169"/>
                <a:gd name="T3" fmla="*/ 0 h 319"/>
                <a:gd name="T4" fmla="*/ 168 w 169"/>
                <a:gd name="T5" fmla="*/ 318 h 319"/>
                <a:gd name="T6" fmla="*/ 0 w 169"/>
                <a:gd name="T7" fmla="*/ 318 h 319"/>
                <a:gd name="T8" fmla="*/ 0 w 169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319"/>
                <a:gd name="T17" fmla="*/ 169 w 169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319">
                  <a:moveTo>
                    <a:pt x="0" y="0"/>
                  </a:moveTo>
                  <a:lnTo>
                    <a:pt x="168" y="0"/>
                  </a:lnTo>
                  <a:lnTo>
                    <a:pt x="168" y="318"/>
                  </a:lnTo>
                  <a:lnTo>
                    <a:pt x="0" y="318"/>
                  </a:lnTo>
                  <a:lnTo>
                    <a:pt x="0" y="0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9" name="Freeform 35"/>
            <p:cNvSpPr>
              <a:spLocks/>
            </p:cNvSpPr>
            <p:nvPr/>
          </p:nvSpPr>
          <p:spPr bwMode="auto">
            <a:xfrm>
              <a:off x="3136" y="1117"/>
              <a:ext cx="139" cy="394"/>
            </a:xfrm>
            <a:custGeom>
              <a:avLst/>
              <a:gdLst>
                <a:gd name="T0" fmla="*/ 0 w 139"/>
                <a:gd name="T1" fmla="*/ 0 h 394"/>
                <a:gd name="T2" fmla="*/ 138 w 139"/>
                <a:gd name="T3" fmla="*/ 74 h 394"/>
                <a:gd name="T4" fmla="*/ 138 w 139"/>
                <a:gd name="T5" fmla="*/ 393 h 394"/>
                <a:gd name="T6" fmla="*/ 0 w 139"/>
                <a:gd name="T7" fmla="*/ 294 h 394"/>
                <a:gd name="T8" fmla="*/ 0 w 139"/>
                <a:gd name="T9" fmla="*/ 0 h 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394"/>
                <a:gd name="T17" fmla="*/ 139 w 139"/>
                <a:gd name="T18" fmla="*/ 394 h 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394">
                  <a:moveTo>
                    <a:pt x="0" y="0"/>
                  </a:moveTo>
                  <a:lnTo>
                    <a:pt x="138" y="74"/>
                  </a:lnTo>
                  <a:lnTo>
                    <a:pt x="138" y="393"/>
                  </a:lnTo>
                  <a:lnTo>
                    <a:pt x="0" y="294"/>
                  </a:lnTo>
                  <a:lnTo>
                    <a:pt x="0" y="0"/>
                  </a:lnTo>
                </a:path>
              </a:pathLst>
            </a:custGeom>
            <a:solidFill>
              <a:srgbClr val="717171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0" name="Freeform 36"/>
            <p:cNvSpPr>
              <a:spLocks/>
            </p:cNvSpPr>
            <p:nvPr/>
          </p:nvSpPr>
          <p:spPr bwMode="auto">
            <a:xfrm>
              <a:off x="3342" y="1265"/>
              <a:ext cx="49" cy="26"/>
            </a:xfrm>
            <a:custGeom>
              <a:avLst/>
              <a:gdLst>
                <a:gd name="T0" fmla="*/ 0 w 49"/>
                <a:gd name="T1" fmla="*/ 25 h 26"/>
                <a:gd name="T2" fmla="*/ 0 w 49"/>
                <a:gd name="T3" fmla="*/ 0 h 26"/>
                <a:gd name="T4" fmla="*/ 48 w 49"/>
                <a:gd name="T5" fmla="*/ 0 h 26"/>
                <a:gd name="T6" fmla="*/ 48 w 49"/>
                <a:gd name="T7" fmla="*/ 25 h 26"/>
                <a:gd name="T8" fmla="*/ 0 w 49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6"/>
                <a:gd name="T17" fmla="*/ 49 w 49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6">
                  <a:moveTo>
                    <a:pt x="0" y="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25"/>
                  </a:lnTo>
                  <a:lnTo>
                    <a:pt x="0" y="25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1" name="Freeform 37"/>
            <p:cNvSpPr>
              <a:spLocks/>
            </p:cNvSpPr>
            <p:nvPr/>
          </p:nvSpPr>
          <p:spPr bwMode="auto">
            <a:xfrm>
              <a:off x="2722" y="1139"/>
              <a:ext cx="79" cy="247"/>
            </a:xfrm>
            <a:custGeom>
              <a:avLst/>
              <a:gdLst>
                <a:gd name="T0" fmla="*/ 78 w 79"/>
                <a:gd name="T1" fmla="*/ 0 h 247"/>
                <a:gd name="T2" fmla="*/ 0 w 79"/>
                <a:gd name="T3" fmla="*/ 0 h 247"/>
                <a:gd name="T4" fmla="*/ 0 w 79"/>
                <a:gd name="T5" fmla="*/ 246 h 247"/>
                <a:gd name="T6" fmla="*/ 78 w 79"/>
                <a:gd name="T7" fmla="*/ 246 h 247"/>
                <a:gd name="T8" fmla="*/ 78 w 7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247"/>
                <a:gd name="T17" fmla="*/ 79 w 7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247">
                  <a:moveTo>
                    <a:pt x="78" y="0"/>
                  </a:moveTo>
                  <a:lnTo>
                    <a:pt x="0" y="0"/>
                  </a:lnTo>
                  <a:lnTo>
                    <a:pt x="0" y="246"/>
                  </a:lnTo>
                  <a:lnTo>
                    <a:pt x="78" y="246"/>
                  </a:lnTo>
                  <a:lnTo>
                    <a:pt x="78" y="0"/>
                  </a:lnTo>
                </a:path>
              </a:pathLst>
            </a:custGeom>
            <a:solidFill>
              <a:srgbClr val="555555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2" name="Freeform 38"/>
            <p:cNvSpPr>
              <a:spLocks/>
            </p:cNvSpPr>
            <p:nvPr/>
          </p:nvSpPr>
          <p:spPr bwMode="auto">
            <a:xfrm>
              <a:off x="2800" y="1139"/>
              <a:ext cx="17" cy="274"/>
            </a:xfrm>
            <a:custGeom>
              <a:avLst/>
              <a:gdLst>
                <a:gd name="T0" fmla="*/ 0 w 17"/>
                <a:gd name="T1" fmla="*/ 0 h 274"/>
                <a:gd name="T2" fmla="*/ 0 w 17"/>
                <a:gd name="T3" fmla="*/ 247 h 274"/>
                <a:gd name="T4" fmla="*/ 16 w 17"/>
                <a:gd name="T5" fmla="*/ 273 h 274"/>
                <a:gd name="T6" fmla="*/ 16 w 17"/>
                <a:gd name="T7" fmla="*/ 22 h 274"/>
                <a:gd name="T8" fmla="*/ 0 w 17"/>
                <a:gd name="T9" fmla="*/ 0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74"/>
                <a:gd name="T17" fmla="*/ 17 w 17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74">
                  <a:moveTo>
                    <a:pt x="0" y="0"/>
                  </a:moveTo>
                  <a:lnTo>
                    <a:pt x="0" y="247"/>
                  </a:lnTo>
                  <a:lnTo>
                    <a:pt x="16" y="273"/>
                  </a:lnTo>
                  <a:lnTo>
                    <a:pt x="16" y="22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3" name="Freeform 39"/>
            <p:cNvSpPr>
              <a:spLocks/>
            </p:cNvSpPr>
            <p:nvPr/>
          </p:nvSpPr>
          <p:spPr bwMode="auto">
            <a:xfrm>
              <a:off x="3136" y="1135"/>
              <a:ext cx="31" cy="281"/>
            </a:xfrm>
            <a:custGeom>
              <a:avLst/>
              <a:gdLst>
                <a:gd name="T0" fmla="*/ 0 w 31"/>
                <a:gd name="T1" fmla="*/ 0 h 281"/>
                <a:gd name="T2" fmla="*/ 30 w 31"/>
                <a:gd name="T3" fmla="*/ 17 h 281"/>
                <a:gd name="T4" fmla="*/ 30 w 31"/>
                <a:gd name="T5" fmla="*/ 271 h 281"/>
                <a:gd name="T6" fmla="*/ 30 w 31"/>
                <a:gd name="T7" fmla="*/ 280 h 281"/>
                <a:gd name="T8" fmla="*/ 0 w 31"/>
                <a:gd name="T9" fmla="*/ 258 h 281"/>
                <a:gd name="T10" fmla="*/ 0 w 31"/>
                <a:gd name="T11" fmla="*/ 0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81"/>
                <a:gd name="T20" fmla="*/ 31 w 31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81">
                  <a:moveTo>
                    <a:pt x="0" y="0"/>
                  </a:moveTo>
                  <a:lnTo>
                    <a:pt x="30" y="17"/>
                  </a:lnTo>
                  <a:lnTo>
                    <a:pt x="30" y="271"/>
                  </a:lnTo>
                  <a:lnTo>
                    <a:pt x="30" y="280"/>
                  </a:lnTo>
                  <a:lnTo>
                    <a:pt x="0" y="258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4" name="Line 40"/>
            <p:cNvSpPr>
              <a:spLocks noChangeShapeType="1"/>
            </p:cNvSpPr>
            <p:nvPr/>
          </p:nvSpPr>
          <p:spPr bwMode="auto">
            <a:xfrm>
              <a:off x="3041" y="1192"/>
              <a:ext cx="0" cy="3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5" name="Line 41"/>
            <p:cNvSpPr>
              <a:spLocks noChangeShapeType="1"/>
            </p:cNvSpPr>
            <p:nvPr/>
          </p:nvSpPr>
          <p:spPr bwMode="auto">
            <a:xfrm>
              <a:off x="3041" y="1196"/>
              <a:ext cx="0" cy="310"/>
            </a:xfrm>
            <a:prstGeom prst="line">
              <a:avLst/>
            </a:prstGeom>
            <a:noFill/>
            <a:ln w="12700">
              <a:solidFill>
                <a:srgbClr val="31312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6" name="Line 42"/>
            <p:cNvSpPr>
              <a:spLocks noChangeShapeType="1"/>
            </p:cNvSpPr>
            <p:nvPr/>
          </p:nvSpPr>
          <p:spPr bwMode="auto">
            <a:xfrm>
              <a:off x="2886" y="1192"/>
              <a:ext cx="0" cy="3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7" name="Line 43"/>
            <p:cNvSpPr>
              <a:spLocks noChangeShapeType="1"/>
            </p:cNvSpPr>
            <p:nvPr/>
          </p:nvSpPr>
          <p:spPr bwMode="auto">
            <a:xfrm>
              <a:off x="2886" y="1196"/>
              <a:ext cx="0" cy="310"/>
            </a:xfrm>
            <a:prstGeom prst="line">
              <a:avLst/>
            </a:prstGeom>
            <a:noFill/>
            <a:ln w="12700">
              <a:solidFill>
                <a:srgbClr val="31312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08" name="Freeform 44"/>
            <p:cNvSpPr>
              <a:spLocks/>
            </p:cNvSpPr>
            <p:nvPr/>
          </p:nvSpPr>
          <p:spPr bwMode="auto">
            <a:xfrm>
              <a:off x="2881" y="1174"/>
              <a:ext cx="140" cy="17"/>
            </a:xfrm>
            <a:custGeom>
              <a:avLst/>
              <a:gdLst>
                <a:gd name="T0" fmla="*/ 0 w 140"/>
                <a:gd name="T1" fmla="*/ 16 h 17"/>
                <a:gd name="T2" fmla="*/ 139 w 140"/>
                <a:gd name="T3" fmla="*/ 16 h 17"/>
                <a:gd name="T4" fmla="*/ 130 w 140"/>
                <a:gd name="T5" fmla="*/ 0 h 17"/>
                <a:gd name="T6" fmla="*/ 9 w 140"/>
                <a:gd name="T7" fmla="*/ 0 h 17"/>
                <a:gd name="T8" fmla="*/ 0 w 14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17"/>
                <a:gd name="T17" fmla="*/ 140 w 14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17">
                  <a:moveTo>
                    <a:pt x="0" y="16"/>
                  </a:moveTo>
                  <a:lnTo>
                    <a:pt x="139" y="16"/>
                  </a:lnTo>
                  <a:lnTo>
                    <a:pt x="130" y="0"/>
                  </a:lnTo>
                  <a:lnTo>
                    <a:pt x="9" y="0"/>
                  </a:lnTo>
                  <a:lnTo>
                    <a:pt x="0" y="16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9" name="Freeform 45"/>
            <p:cNvSpPr>
              <a:spLocks/>
            </p:cNvSpPr>
            <p:nvPr/>
          </p:nvSpPr>
          <p:spPr bwMode="auto">
            <a:xfrm>
              <a:off x="2756" y="1070"/>
              <a:ext cx="136" cy="118"/>
            </a:xfrm>
            <a:custGeom>
              <a:avLst/>
              <a:gdLst>
                <a:gd name="T0" fmla="*/ 126 w 136"/>
                <a:gd name="T1" fmla="*/ 117 h 118"/>
                <a:gd name="T2" fmla="*/ 0 w 136"/>
                <a:gd name="T3" fmla="*/ 4 h 118"/>
                <a:gd name="T4" fmla="*/ 9 w 136"/>
                <a:gd name="T5" fmla="*/ 0 h 118"/>
                <a:gd name="T6" fmla="*/ 135 w 136"/>
                <a:gd name="T7" fmla="*/ 104 h 118"/>
                <a:gd name="T8" fmla="*/ 126 w 136"/>
                <a:gd name="T9" fmla="*/ 117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18"/>
                <a:gd name="T17" fmla="*/ 136 w 136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18">
                  <a:moveTo>
                    <a:pt x="126" y="117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135" y="104"/>
                  </a:lnTo>
                  <a:lnTo>
                    <a:pt x="126" y="117"/>
                  </a:lnTo>
                </a:path>
              </a:pathLst>
            </a:custGeom>
            <a:solidFill>
              <a:srgbClr val="AAAAAA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0" name="Freeform 46"/>
            <p:cNvSpPr>
              <a:spLocks/>
            </p:cNvSpPr>
            <p:nvPr/>
          </p:nvSpPr>
          <p:spPr bwMode="auto">
            <a:xfrm>
              <a:off x="2761" y="1067"/>
              <a:ext cx="251" cy="108"/>
            </a:xfrm>
            <a:custGeom>
              <a:avLst/>
              <a:gdLst>
                <a:gd name="T0" fmla="*/ 250 w 251"/>
                <a:gd name="T1" fmla="*/ 107 h 108"/>
                <a:gd name="T2" fmla="*/ 130 w 251"/>
                <a:gd name="T3" fmla="*/ 107 h 108"/>
                <a:gd name="T4" fmla="*/ 0 w 251"/>
                <a:gd name="T5" fmla="*/ 0 h 108"/>
                <a:gd name="T6" fmla="*/ 99 w 251"/>
                <a:gd name="T7" fmla="*/ 0 h 108"/>
                <a:gd name="T8" fmla="*/ 250 w 251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08"/>
                <a:gd name="T17" fmla="*/ 251 w 251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08">
                  <a:moveTo>
                    <a:pt x="250" y="107"/>
                  </a:moveTo>
                  <a:lnTo>
                    <a:pt x="130" y="107"/>
                  </a:lnTo>
                  <a:lnTo>
                    <a:pt x="0" y="0"/>
                  </a:lnTo>
                  <a:lnTo>
                    <a:pt x="99" y="0"/>
                  </a:lnTo>
                  <a:lnTo>
                    <a:pt x="250" y="107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1" name="Freeform 47"/>
            <p:cNvSpPr>
              <a:spLocks/>
            </p:cNvSpPr>
            <p:nvPr/>
          </p:nvSpPr>
          <p:spPr bwMode="auto">
            <a:xfrm>
              <a:off x="2752" y="1067"/>
              <a:ext cx="17" cy="17"/>
            </a:xfrm>
            <a:custGeom>
              <a:avLst/>
              <a:gdLst>
                <a:gd name="T0" fmla="*/ 16 w 17"/>
                <a:gd name="T1" fmla="*/ 6 h 17"/>
                <a:gd name="T2" fmla="*/ 11 w 17"/>
                <a:gd name="T3" fmla="*/ 0 h 17"/>
                <a:gd name="T4" fmla="*/ 0 w 17"/>
                <a:gd name="T5" fmla="*/ 6 h 17"/>
                <a:gd name="T6" fmla="*/ 4 w 17"/>
                <a:gd name="T7" fmla="*/ 16 h 17"/>
                <a:gd name="T8" fmla="*/ 16 w 17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6"/>
                  </a:moveTo>
                  <a:lnTo>
                    <a:pt x="11" y="0"/>
                  </a:lnTo>
                  <a:lnTo>
                    <a:pt x="0" y="6"/>
                  </a:lnTo>
                  <a:lnTo>
                    <a:pt x="4" y="16"/>
                  </a:lnTo>
                  <a:lnTo>
                    <a:pt x="16" y="6"/>
                  </a:lnTo>
                </a:path>
              </a:pathLst>
            </a:custGeom>
            <a:solidFill>
              <a:srgbClr val="AAAAAA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2" name="Freeform 48"/>
            <p:cNvSpPr>
              <a:spLocks/>
            </p:cNvSpPr>
            <p:nvPr/>
          </p:nvSpPr>
          <p:spPr bwMode="auto">
            <a:xfrm>
              <a:off x="2610" y="1109"/>
              <a:ext cx="195" cy="17"/>
            </a:xfrm>
            <a:custGeom>
              <a:avLst/>
              <a:gdLst>
                <a:gd name="T0" fmla="*/ 194 w 195"/>
                <a:gd name="T1" fmla="*/ 16 h 17"/>
                <a:gd name="T2" fmla="*/ 0 w 195"/>
                <a:gd name="T3" fmla="*/ 16 h 17"/>
                <a:gd name="T4" fmla="*/ 4 w 195"/>
                <a:gd name="T5" fmla="*/ 0 h 17"/>
                <a:gd name="T6" fmla="*/ 194 w 195"/>
                <a:gd name="T7" fmla="*/ 0 h 17"/>
                <a:gd name="T8" fmla="*/ 194 w 19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17"/>
                <a:gd name="T17" fmla="*/ 195 w 19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17">
                  <a:moveTo>
                    <a:pt x="194" y="16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194" y="0"/>
                  </a:lnTo>
                  <a:lnTo>
                    <a:pt x="194" y="16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3" name="Freeform 49"/>
            <p:cNvSpPr>
              <a:spLocks/>
            </p:cNvSpPr>
            <p:nvPr/>
          </p:nvSpPr>
          <p:spPr bwMode="auto">
            <a:xfrm>
              <a:off x="2584" y="1087"/>
              <a:ext cx="32" cy="31"/>
            </a:xfrm>
            <a:custGeom>
              <a:avLst/>
              <a:gdLst>
                <a:gd name="T0" fmla="*/ 27 w 32"/>
                <a:gd name="T1" fmla="*/ 30 h 31"/>
                <a:gd name="T2" fmla="*/ 0 w 32"/>
                <a:gd name="T3" fmla="*/ 9 h 31"/>
                <a:gd name="T4" fmla="*/ 9 w 32"/>
                <a:gd name="T5" fmla="*/ 0 h 31"/>
                <a:gd name="T6" fmla="*/ 31 w 32"/>
                <a:gd name="T7" fmla="*/ 21 h 31"/>
                <a:gd name="T8" fmla="*/ 27 w 32"/>
                <a:gd name="T9" fmla="*/ 3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1"/>
                <a:gd name="T17" fmla="*/ 32 w 3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1">
                  <a:moveTo>
                    <a:pt x="27" y="30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31" y="21"/>
                  </a:lnTo>
                  <a:lnTo>
                    <a:pt x="27" y="30"/>
                  </a:lnTo>
                </a:path>
              </a:pathLst>
            </a:custGeom>
            <a:solidFill>
              <a:srgbClr val="717171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4" name="Freeform 50"/>
            <p:cNvSpPr>
              <a:spLocks/>
            </p:cNvSpPr>
            <p:nvPr/>
          </p:nvSpPr>
          <p:spPr bwMode="auto">
            <a:xfrm>
              <a:off x="2592" y="1087"/>
              <a:ext cx="225" cy="23"/>
            </a:xfrm>
            <a:custGeom>
              <a:avLst/>
              <a:gdLst>
                <a:gd name="T0" fmla="*/ 0 w 225"/>
                <a:gd name="T1" fmla="*/ 0 h 23"/>
                <a:gd name="T2" fmla="*/ 22 w 225"/>
                <a:gd name="T3" fmla="*/ 22 h 23"/>
                <a:gd name="T4" fmla="*/ 224 w 225"/>
                <a:gd name="T5" fmla="*/ 22 h 23"/>
                <a:gd name="T6" fmla="*/ 198 w 225"/>
                <a:gd name="T7" fmla="*/ 0 h 23"/>
                <a:gd name="T8" fmla="*/ 0 w 225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23"/>
                <a:gd name="T17" fmla="*/ 225 w 22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23">
                  <a:moveTo>
                    <a:pt x="0" y="0"/>
                  </a:moveTo>
                  <a:lnTo>
                    <a:pt x="22" y="22"/>
                  </a:lnTo>
                  <a:lnTo>
                    <a:pt x="224" y="22"/>
                  </a:lnTo>
                  <a:lnTo>
                    <a:pt x="198" y="0"/>
                  </a:lnTo>
                  <a:lnTo>
                    <a:pt x="0" y="0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5" name="Freeform 51"/>
            <p:cNvSpPr>
              <a:spLocks/>
            </p:cNvSpPr>
            <p:nvPr/>
          </p:nvSpPr>
          <p:spPr bwMode="auto">
            <a:xfrm>
              <a:off x="2804" y="1109"/>
              <a:ext cx="88" cy="79"/>
            </a:xfrm>
            <a:custGeom>
              <a:avLst/>
              <a:gdLst>
                <a:gd name="T0" fmla="*/ 4 w 88"/>
                <a:gd name="T1" fmla="*/ 0 h 79"/>
                <a:gd name="T2" fmla="*/ 0 w 88"/>
                <a:gd name="T3" fmla="*/ 9 h 79"/>
                <a:gd name="T4" fmla="*/ 78 w 88"/>
                <a:gd name="T5" fmla="*/ 78 h 79"/>
                <a:gd name="T6" fmla="*/ 87 w 88"/>
                <a:gd name="T7" fmla="*/ 65 h 79"/>
                <a:gd name="T8" fmla="*/ 4 w 8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9"/>
                <a:gd name="T17" fmla="*/ 88 w 8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9">
                  <a:moveTo>
                    <a:pt x="4" y="0"/>
                  </a:moveTo>
                  <a:lnTo>
                    <a:pt x="0" y="9"/>
                  </a:lnTo>
                  <a:lnTo>
                    <a:pt x="78" y="78"/>
                  </a:lnTo>
                  <a:lnTo>
                    <a:pt x="87" y="65"/>
                  </a:lnTo>
                  <a:lnTo>
                    <a:pt x="4" y="0"/>
                  </a:lnTo>
                </a:path>
              </a:pathLst>
            </a:custGeom>
            <a:solidFill>
              <a:srgbClr val="AAAAAA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6" name="Freeform 52"/>
            <p:cNvSpPr>
              <a:spLocks/>
            </p:cNvSpPr>
            <p:nvPr/>
          </p:nvSpPr>
          <p:spPr bwMode="auto">
            <a:xfrm>
              <a:off x="2783" y="1087"/>
              <a:ext cx="435" cy="23"/>
            </a:xfrm>
            <a:custGeom>
              <a:avLst/>
              <a:gdLst>
                <a:gd name="T0" fmla="*/ 0 w 435"/>
                <a:gd name="T1" fmla="*/ 0 h 23"/>
                <a:gd name="T2" fmla="*/ 421 w 435"/>
                <a:gd name="T3" fmla="*/ 0 h 23"/>
                <a:gd name="T4" fmla="*/ 430 w 435"/>
                <a:gd name="T5" fmla="*/ 18 h 23"/>
                <a:gd name="T6" fmla="*/ 434 w 435"/>
                <a:gd name="T7" fmla="*/ 22 h 23"/>
                <a:gd name="T8" fmla="*/ 26 w 435"/>
                <a:gd name="T9" fmla="*/ 22 h 23"/>
                <a:gd name="T10" fmla="*/ 0 w 43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5"/>
                <a:gd name="T19" fmla="*/ 0 h 23"/>
                <a:gd name="T20" fmla="*/ 435 w 43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5" h="23">
                  <a:moveTo>
                    <a:pt x="0" y="0"/>
                  </a:moveTo>
                  <a:lnTo>
                    <a:pt x="421" y="0"/>
                  </a:lnTo>
                  <a:lnTo>
                    <a:pt x="430" y="18"/>
                  </a:lnTo>
                  <a:lnTo>
                    <a:pt x="434" y="22"/>
                  </a:lnTo>
                  <a:lnTo>
                    <a:pt x="26" y="22"/>
                  </a:lnTo>
                  <a:lnTo>
                    <a:pt x="0" y="0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7" name="Freeform 53"/>
            <p:cNvSpPr>
              <a:spLocks/>
            </p:cNvSpPr>
            <p:nvPr/>
          </p:nvSpPr>
          <p:spPr bwMode="auto">
            <a:xfrm>
              <a:off x="3257" y="1109"/>
              <a:ext cx="216" cy="17"/>
            </a:xfrm>
            <a:custGeom>
              <a:avLst/>
              <a:gdLst>
                <a:gd name="T0" fmla="*/ 4 w 216"/>
                <a:gd name="T1" fmla="*/ 16 h 17"/>
                <a:gd name="T2" fmla="*/ 215 w 216"/>
                <a:gd name="T3" fmla="*/ 16 h 17"/>
                <a:gd name="T4" fmla="*/ 206 w 216"/>
                <a:gd name="T5" fmla="*/ 0 h 17"/>
                <a:gd name="T6" fmla="*/ 0 w 216"/>
                <a:gd name="T7" fmla="*/ 0 h 17"/>
                <a:gd name="T8" fmla="*/ 4 w 21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7"/>
                <a:gd name="T17" fmla="*/ 216 w 21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7">
                  <a:moveTo>
                    <a:pt x="4" y="16"/>
                  </a:moveTo>
                  <a:lnTo>
                    <a:pt x="215" y="16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4" y="16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8" name="Freeform 54"/>
            <p:cNvSpPr>
              <a:spLocks/>
            </p:cNvSpPr>
            <p:nvPr/>
          </p:nvSpPr>
          <p:spPr bwMode="auto">
            <a:xfrm>
              <a:off x="3199" y="1087"/>
              <a:ext cx="265" cy="23"/>
            </a:xfrm>
            <a:custGeom>
              <a:avLst/>
              <a:gdLst>
                <a:gd name="T0" fmla="*/ 264 w 265"/>
                <a:gd name="T1" fmla="*/ 22 h 23"/>
                <a:gd name="T2" fmla="*/ 221 w 265"/>
                <a:gd name="T3" fmla="*/ 0 h 23"/>
                <a:gd name="T4" fmla="*/ 0 w 265"/>
                <a:gd name="T5" fmla="*/ 0 h 23"/>
                <a:gd name="T6" fmla="*/ 9 w 265"/>
                <a:gd name="T7" fmla="*/ 22 h 23"/>
                <a:gd name="T8" fmla="*/ 264 w 265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23"/>
                <a:gd name="T17" fmla="*/ 265 w 26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23">
                  <a:moveTo>
                    <a:pt x="264" y="22"/>
                  </a:moveTo>
                  <a:lnTo>
                    <a:pt x="221" y="0"/>
                  </a:lnTo>
                  <a:lnTo>
                    <a:pt x="0" y="0"/>
                  </a:lnTo>
                  <a:lnTo>
                    <a:pt x="9" y="22"/>
                  </a:lnTo>
                  <a:lnTo>
                    <a:pt x="264" y="22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9" name="Freeform 55"/>
            <p:cNvSpPr>
              <a:spLocks/>
            </p:cNvSpPr>
            <p:nvPr/>
          </p:nvSpPr>
          <p:spPr bwMode="auto">
            <a:xfrm>
              <a:off x="3420" y="1087"/>
              <a:ext cx="44" cy="23"/>
            </a:xfrm>
            <a:custGeom>
              <a:avLst/>
              <a:gdLst>
                <a:gd name="T0" fmla="*/ 43 w 44"/>
                <a:gd name="T1" fmla="*/ 22 h 23"/>
                <a:gd name="T2" fmla="*/ 0 w 44"/>
                <a:gd name="T3" fmla="*/ 0 h 23"/>
                <a:gd name="T4" fmla="*/ 4 w 44"/>
                <a:gd name="T5" fmla="*/ 22 h 23"/>
                <a:gd name="T6" fmla="*/ 43 w 44"/>
                <a:gd name="T7" fmla="*/ 22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23"/>
                <a:gd name="T14" fmla="*/ 44 w 4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23">
                  <a:moveTo>
                    <a:pt x="43" y="22"/>
                  </a:moveTo>
                  <a:lnTo>
                    <a:pt x="0" y="0"/>
                  </a:lnTo>
                  <a:lnTo>
                    <a:pt x="4" y="22"/>
                  </a:lnTo>
                  <a:lnTo>
                    <a:pt x="43" y="22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0" name="Freeform 56"/>
            <p:cNvSpPr>
              <a:spLocks/>
            </p:cNvSpPr>
            <p:nvPr/>
          </p:nvSpPr>
          <p:spPr bwMode="auto">
            <a:xfrm>
              <a:off x="3282" y="1174"/>
              <a:ext cx="134" cy="17"/>
            </a:xfrm>
            <a:custGeom>
              <a:avLst/>
              <a:gdLst>
                <a:gd name="T0" fmla="*/ 0 w 134"/>
                <a:gd name="T1" fmla="*/ 16 h 17"/>
                <a:gd name="T2" fmla="*/ 133 w 134"/>
                <a:gd name="T3" fmla="*/ 16 h 17"/>
                <a:gd name="T4" fmla="*/ 124 w 134"/>
                <a:gd name="T5" fmla="*/ 0 h 17"/>
                <a:gd name="T6" fmla="*/ 4 w 134"/>
                <a:gd name="T7" fmla="*/ 0 h 17"/>
                <a:gd name="T8" fmla="*/ 0 w 134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"/>
                <a:gd name="T16" fmla="*/ 0 h 17"/>
                <a:gd name="T17" fmla="*/ 134 w 1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" h="17">
                  <a:moveTo>
                    <a:pt x="0" y="16"/>
                  </a:moveTo>
                  <a:lnTo>
                    <a:pt x="133" y="16"/>
                  </a:lnTo>
                  <a:lnTo>
                    <a:pt x="124" y="0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1" name="Freeform 57"/>
            <p:cNvSpPr>
              <a:spLocks/>
            </p:cNvSpPr>
            <p:nvPr/>
          </p:nvSpPr>
          <p:spPr bwMode="auto">
            <a:xfrm>
              <a:off x="3072" y="1067"/>
              <a:ext cx="336" cy="108"/>
            </a:xfrm>
            <a:custGeom>
              <a:avLst/>
              <a:gdLst>
                <a:gd name="T0" fmla="*/ 215 w 336"/>
                <a:gd name="T1" fmla="*/ 107 h 108"/>
                <a:gd name="T2" fmla="*/ 0 w 336"/>
                <a:gd name="T3" fmla="*/ 0 h 108"/>
                <a:gd name="T4" fmla="*/ 90 w 336"/>
                <a:gd name="T5" fmla="*/ 0 h 108"/>
                <a:gd name="T6" fmla="*/ 331 w 336"/>
                <a:gd name="T7" fmla="*/ 103 h 108"/>
                <a:gd name="T8" fmla="*/ 335 w 336"/>
                <a:gd name="T9" fmla="*/ 107 h 108"/>
                <a:gd name="T10" fmla="*/ 215 w 336"/>
                <a:gd name="T11" fmla="*/ 107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108"/>
                <a:gd name="T20" fmla="*/ 336 w 336"/>
                <a:gd name="T21" fmla="*/ 108 h 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108">
                  <a:moveTo>
                    <a:pt x="215" y="107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331" y="103"/>
                  </a:lnTo>
                  <a:lnTo>
                    <a:pt x="335" y="107"/>
                  </a:lnTo>
                  <a:lnTo>
                    <a:pt x="215" y="107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2" name="Freeform 58"/>
            <p:cNvSpPr>
              <a:spLocks/>
            </p:cNvSpPr>
            <p:nvPr/>
          </p:nvSpPr>
          <p:spPr bwMode="auto">
            <a:xfrm>
              <a:off x="3059" y="1062"/>
              <a:ext cx="228" cy="126"/>
            </a:xfrm>
            <a:custGeom>
              <a:avLst/>
              <a:gdLst>
                <a:gd name="T0" fmla="*/ 0 w 228"/>
                <a:gd name="T1" fmla="*/ 8 h 126"/>
                <a:gd name="T2" fmla="*/ 223 w 228"/>
                <a:gd name="T3" fmla="*/ 125 h 126"/>
                <a:gd name="T4" fmla="*/ 227 w 228"/>
                <a:gd name="T5" fmla="*/ 112 h 126"/>
                <a:gd name="T6" fmla="*/ 9 w 228"/>
                <a:gd name="T7" fmla="*/ 0 h 126"/>
                <a:gd name="T8" fmla="*/ 0 w 228"/>
                <a:gd name="T9" fmla="*/ 8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126"/>
                <a:gd name="T17" fmla="*/ 228 w 228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126">
                  <a:moveTo>
                    <a:pt x="0" y="8"/>
                  </a:moveTo>
                  <a:lnTo>
                    <a:pt x="223" y="125"/>
                  </a:lnTo>
                  <a:lnTo>
                    <a:pt x="227" y="112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solidFill>
              <a:srgbClr val="AAAAAA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3" name="Freeform 59"/>
            <p:cNvSpPr>
              <a:spLocks/>
            </p:cNvSpPr>
            <p:nvPr/>
          </p:nvSpPr>
          <p:spPr bwMode="auto">
            <a:xfrm>
              <a:off x="3067" y="1062"/>
              <a:ext cx="341" cy="113"/>
            </a:xfrm>
            <a:custGeom>
              <a:avLst/>
              <a:gdLst>
                <a:gd name="T0" fmla="*/ 0 w 341"/>
                <a:gd name="T1" fmla="*/ 0 h 113"/>
                <a:gd name="T2" fmla="*/ 220 w 341"/>
                <a:gd name="T3" fmla="*/ 112 h 113"/>
                <a:gd name="T4" fmla="*/ 340 w 341"/>
                <a:gd name="T5" fmla="*/ 112 h 113"/>
                <a:gd name="T6" fmla="*/ 94 w 341"/>
                <a:gd name="T7" fmla="*/ 0 h 113"/>
                <a:gd name="T8" fmla="*/ 0 w 341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1"/>
                <a:gd name="T16" fmla="*/ 0 h 113"/>
                <a:gd name="T17" fmla="*/ 341 w 341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1" h="113">
                  <a:moveTo>
                    <a:pt x="0" y="0"/>
                  </a:moveTo>
                  <a:lnTo>
                    <a:pt x="220" y="112"/>
                  </a:lnTo>
                  <a:lnTo>
                    <a:pt x="340" y="112"/>
                  </a:ln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4" name="Freeform 60"/>
            <p:cNvSpPr>
              <a:spLocks/>
            </p:cNvSpPr>
            <p:nvPr/>
          </p:nvSpPr>
          <p:spPr bwMode="auto">
            <a:xfrm>
              <a:off x="2916" y="1104"/>
              <a:ext cx="224" cy="17"/>
            </a:xfrm>
            <a:custGeom>
              <a:avLst/>
              <a:gdLst>
                <a:gd name="T0" fmla="*/ 9 w 224"/>
                <a:gd name="T1" fmla="*/ 8 h 17"/>
                <a:gd name="T2" fmla="*/ 0 w 224"/>
                <a:gd name="T3" fmla="*/ 0 h 17"/>
                <a:gd name="T4" fmla="*/ 223 w 224"/>
                <a:gd name="T5" fmla="*/ 0 h 17"/>
                <a:gd name="T6" fmla="*/ 219 w 224"/>
                <a:gd name="T7" fmla="*/ 16 h 17"/>
                <a:gd name="T8" fmla="*/ 13 w 224"/>
                <a:gd name="T9" fmla="*/ 16 h 17"/>
                <a:gd name="T10" fmla="*/ 9 w 224"/>
                <a:gd name="T11" fmla="*/ 8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17"/>
                <a:gd name="T20" fmla="*/ 224 w 224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17">
                  <a:moveTo>
                    <a:pt x="9" y="8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219" y="16"/>
                  </a:lnTo>
                  <a:lnTo>
                    <a:pt x="13" y="16"/>
                  </a:lnTo>
                  <a:lnTo>
                    <a:pt x="9" y="8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5" name="Freeform 61"/>
            <p:cNvSpPr>
              <a:spLocks/>
            </p:cNvSpPr>
            <p:nvPr/>
          </p:nvSpPr>
          <p:spPr bwMode="auto">
            <a:xfrm>
              <a:off x="2968" y="1087"/>
              <a:ext cx="220" cy="18"/>
            </a:xfrm>
            <a:custGeom>
              <a:avLst/>
              <a:gdLst>
                <a:gd name="T0" fmla="*/ 0 w 220"/>
                <a:gd name="T1" fmla="*/ 0 h 18"/>
                <a:gd name="T2" fmla="*/ 219 w 220"/>
                <a:gd name="T3" fmla="*/ 0 h 18"/>
                <a:gd name="T4" fmla="*/ 189 w 220"/>
                <a:gd name="T5" fmla="*/ 17 h 18"/>
                <a:gd name="T6" fmla="*/ 30 w 220"/>
                <a:gd name="T7" fmla="*/ 17 h 18"/>
                <a:gd name="T8" fmla="*/ 4 w 220"/>
                <a:gd name="T9" fmla="*/ 0 h 18"/>
                <a:gd name="T10" fmla="*/ 0 w 220"/>
                <a:gd name="T11" fmla="*/ 0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"/>
                <a:gd name="T19" fmla="*/ 0 h 18"/>
                <a:gd name="T20" fmla="*/ 220 w 22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" h="18">
                  <a:moveTo>
                    <a:pt x="0" y="0"/>
                  </a:moveTo>
                  <a:lnTo>
                    <a:pt x="219" y="0"/>
                  </a:lnTo>
                  <a:lnTo>
                    <a:pt x="189" y="17"/>
                  </a:lnTo>
                  <a:lnTo>
                    <a:pt x="30" y="17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6" name="Line 62"/>
            <p:cNvSpPr>
              <a:spLocks noChangeShapeType="1"/>
            </p:cNvSpPr>
            <p:nvPr/>
          </p:nvSpPr>
          <p:spPr bwMode="auto">
            <a:xfrm>
              <a:off x="3282" y="1192"/>
              <a:ext cx="0" cy="3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7" name="Line 63"/>
            <p:cNvSpPr>
              <a:spLocks noChangeShapeType="1"/>
            </p:cNvSpPr>
            <p:nvPr/>
          </p:nvSpPr>
          <p:spPr bwMode="auto">
            <a:xfrm>
              <a:off x="3282" y="1196"/>
              <a:ext cx="0" cy="310"/>
            </a:xfrm>
            <a:prstGeom prst="line">
              <a:avLst/>
            </a:prstGeom>
            <a:noFill/>
            <a:ln w="12700">
              <a:solidFill>
                <a:srgbClr val="31312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8" name="Line 64"/>
            <p:cNvSpPr>
              <a:spLocks noChangeShapeType="1"/>
            </p:cNvSpPr>
            <p:nvPr/>
          </p:nvSpPr>
          <p:spPr bwMode="auto">
            <a:xfrm>
              <a:off x="3437" y="1192"/>
              <a:ext cx="0" cy="31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29" name="Line 65"/>
            <p:cNvSpPr>
              <a:spLocks noChangeShapeType="1"/>
            </p:cNvSpPr>
            <p:nvPr/>
          </p:nvSpPr>
          <p:spPr bwMode="auto">
            <a:xfrm>
              <a:off x="3437" y="1196"/>
              <a:ext cx="0" cy="310"/>
            </a:xfrm>
            <a:prstGeom prst="line">
              <a:avLst/>
            </a:prstGeom>
            <a:noFill/>
            <a:ln w="12700">
              <a:solidFill>
                <a:srgbClr val="31312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0" name="Line 66"/>
            <p:cNvSpPr>
              <a:spLocks noChangeShapeType="1"/>
            </p:cNvSpPr>
            <p:nvPr/>
          </p:nvSpPr>
          <p:spPr bwMode="auto">
            <a:xfrm>
              <a:off x="3217" y="1165"/>
              <a:ext cx="0" cy="30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1" name="Line 67"/>
            <p:cNvSpPr>
              <a:spLocks noChangeShapeType="1"/>
            </p:cNvSpPr>
            <p:nvPr/>
          </p:nvSpPr>
          <p:spPr bwMode="auto">
            <a:xfrm>
              <a:off x="3217" y="1169"/>
              <a:ext cx="0" cy="295"/>
            </a:xfrm>
            <a:prstGeom prst="line">
              <a:avLst/>
            </a:prstGeom>
            <a:noFill/>
            <a:ln w="12700">
              <a:solidFill>
                <a:srgbClr val="31312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32" name="Freeform 68"/>
            <p:cNvSpPr>
              <a:spLocks/>
            </p:cNvSpPr>
            <p:nvPr/>
          </p:nvSpPr>
          <p:spPr bwMode="auto">
            <a:xfrm>
              <a:off x="2908" y="1096"/>
              <a:ext cx="100" cy="17"/>
            </a:xfrm>
            <a:custGeom>
              <a:avLst/>
              <a:gdLst>
                <a:gd name="T0" fmla="*/ 99 w 100"/>
                <a:gd name="T1" fmla="*/ 16 h 17"/>
                <a:gd name="T2" fmla="*/ 0 w 100"/>
                <a:gd name="T3" fmla="*/ 16 h 17"/>
                <a:gd name="T4" fmla="*/ 0 w 100"/>
                <a:gd name="T5" fmla="*/ 8 h 17"/>
                <a:gd name="T6" fmla="*/ 90 w 100"/>
                <a:gd name="T7" fmla="*/ 0 h 17"/>
                <a:gd name="T8" fmla="*/ 99 w 100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17"/>
                <a:gd name="T17" fmla="*/ 100 w 10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17">
                  <a:moveTo>
                    <a:pt x="99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90" y="0"/>
                  </a:lnTo>
                  <a:lnTo>
                    <a:pt x="99" y="16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3" name="Freeform 69"/>
            <p:cNvSpPr>
              <a:spLocks/>
            </p:cNvSpPr>
            <p:nvPr/>
          </p:nvSpPr>
          <p:spPr bwMode="auto">
            <a:xfrm>
              <a:off x="2610" y="1092"/>
              <a:ext cx="57" cy="17"/>
            </a:xfrm>
            <a:custGeom>
              <a:avLst/>
              <a:gdLst>
                <a:gd name="T0" fmla="*/ 0 w 57"/>
                <a:gd name="T1" fmla="*/ 0 h 17"/>
                <a:gd name="T2" fmla="*/ 4 w 57"/>
                <a:gd name="T3" fmla="*/ 16 h 17"/>
                <a:gd name="T4" fmla="*/ 56 w 57"/>
                <a:gd name="T5" fmla="*/ 16 h 17"/>
                <a:gd name="T6" fmla="*/ 47 w 57"/>
                <a:gd name="T7" fmla="*/ 0 h 17"/>
                <a:gd name="T8" fmla="*/ 0 w 5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7"/>
                <a:gd name="T17" fmla="*/ 57 w 5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7">
                  <a:moveTo>
                    <a:pt x="0" y="0"/>
                  </a:moveTo>
                  <a:lnTo>
                    <a:pt x="4" y="16"/>
                  </a:lnTo>
                  <a:lnTo>
                    <a:pt x="56" y="16"/>
                  </a:lnTo>
                  <a:lnTo>
                    <a:pt x="47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4" name="Freeform 70"/>
            <p:cNvSpPr>
              <a:spLocks/>
            </p:cNvSpPr>
            <p:nvPr/>
          </p:nvSpPr>
          <p:spPr bwMode="auto">
            <a:xfrm>
              <a:off x="2726" y="1092"/>
              <a:ext cx="58" cy="17"/>
            </a:xfrm>
            <a:custGeom>
              <a:avLst/>
              <a:gdLst>
                <a:gd name="T0" fmla="*/ 0 w 58"/>
                <a:gd name="T1" fmla="*/ 0 h 17"/>
                <a:gd name="T2" fmla="*/ 9 w 58"/>
                <a:gd name="T3" fmla="*/ 16 h 17"/>
                <a:gd name="T4" fmla="*/ 57 w 58"/>
                <a:gd name="T5" fmla="*/ 16 h 17"/>
                <a:gd name="T6" fmla="*/ 48 w 58"/>
                <a:gd name="T7" fmla="*/ 0 h 17"/>
                <a:gd name="T8" fmla="*/ 0 w 58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7"/>
                <a:gd name="T17" fmla="*/ 58 w 5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17">
                  <a:moveTo>
                    <a:pt x="0" y="0"/>
                  </a:moveTo>
                  <a:lnTo>
                    <a:pt x="9" y="16"/>
                  </a:lnTo>
                  <a:lnTo>
                    <a:pt x="57" y="16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5" name="Freeform 71"/>
            <p:cNvSpPr>
              <a:spLocks/>
            </p:cNvSpPr>
            <p:nvPr/>
          </p:nvSpPr>
          <p:spPr bwMode="auto">
            <a:xfrm>
              <a:off x="2635" y="1092"/>
              <a:ext cx="59" cy="17"/>
            </a:xfrm>
            <a:custGeom>
              <a:avLst/>
              <a:gdLst>
                <a:gd name="T0" fmla="*/ 0 w 59"/>
                <a:gd name="T1" fmla="*/ 0 h 17"/>
                <a:gd name="T2" fmla="*/ 9 w 59"/>
                <a:gd name="T3" fmla="*/ 16 h 17"/>
                <a:gd name="T4" fmla="*/ 58 w 59"/>
                <a:gd name="T5" fmla="*/ 16 h 17"/>
                <a:gd name="T6" fmla="*/ 49 w 59"/>
                <a:gd name="T7" fmla="*/ 0 h 17"/>
                <a:gd name="T8" fmla="*/ 0 w 5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7"/>
                <a:gd name="T17" fmla="*/ 59 w 5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7">
                  <a:moveTo>
                    <a:pt x="0" y="0"/>
                  </a:moveTo>
                  <a:lnTo>
                    <a:pt x="9" y="16"/>
                  </a:lnTo>
                  <a:lnTo>
                    <a:pt x="58" y="16"/>
                  </a:lnTo>
                  <a:lnTo>
                    <a:pt x="49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6" name="Freeform 72"/>
            <p:cNvSpPr>
              <a:spLocks/>
            </p:cNvSpPr>
            <p:nvPr/>
          </p:nvSpPr>
          <p:spPr bwMode="auto">
            <a:xfrm>
              <a:off x="2701" y="1092"/>
              <a:ext cx="61" cy="17"/>
            </a:xfrm>
            <a:custGeom>
              <a:avLst/>
              <a:gdLst>
                <a:gd name="T0" fmla="*/ 0 w 61"/>
                <a:gd name="T1" fmla="*/ 0 h 17"/>
                <a:gd name="T2" fmla="*/ 13 w 61"/>
                <a:gd name="T3" fmla="*/ 16 h 17"/>
                <a:gd name="T4" fmla="*/ 60 w 61"/>
                <a:gd name="T5" fmla="*/ 16 h 17"/>
                <a:gd name="T6" fmla="*/ 48 w 61"/>
                <a:gd name="T7" fmla="*/ 0 h 17"/>
                <a:gd name="T8" fmla="*/ 4 w 61"/>
                <a:gd name="T9" fmla="*/ 0 h 17"/>
                <a:gd name="T10" fmla="*/ 0 w 61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17"/>
                <a:gd name="T20" fmla="*/ 61 w 61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17">
                  <a:moveTo>
                    <a:pt x="0" y="0"/>
                  </a:moveTo>
                  <a:lnTo>
                    <a:pt x="13" y="16"/>
                  </a:lnTo>
                  <a:lnTo>
                    <a:pt x="60" y="16"/>
                  </a:lnTo>
                  <a:lnTo>
                    <a:pt x="48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7" name="Freeform 73"/>
            <p:cNvSpPr>
              <a:spLocks/>
            </p:cNvSpPr>
            <p:nvPr/>
          </p:nvSpPr>
          <p:spPr bwMode="auto">
            <a:xfrm>
              <a:off x="2800" y="1092"/>
              <a:ext cx="100" cy="17"/>
            </a:xfrm>
            <a:custGeom>
              <a:avLst/>
              <a:gdLst>
                <a:gd name="T0" fmla="*/ 0 w 100"/>
                <a:gd name="T1" fmla="*/ 0 h 17"/>
                <a:gd name="T2" fmla="*/ 9 w 100"/>
                <a:gd name="T3" fmla="*/ 16 h 17"/>
                <a:gd name="T4" fmla="*/ 95 w 100"/>
                <a:gd name="T5" fmla="*/ 16 h 17"/>
                <a:gd name="T6" fmla="*/ 99 w 100"/>
                <a:gd name="T7" fmla="*/ 16 h 17"/>
                <a:gd name="T8" fmla="*/ 90 w 100"/>
                <a:gd name="T9" fmla="*/ 0 h 17"/>
                <a:gd name="T10" fmla="*/ 4 w 100"/>
                <a:gd name="T11" fmla="*/ 0 h 17"/>
                <a:gd name="T12" fmla="*/ 0 w 100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17"/>
                <a:gd name="T23" fmla="*/ 100 w 100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17">
                  <a:moveTo>
                    <a:pt x="0" y="0"/>
                  </a:moveTo>
                  <a:lnTo>
                    <a:pt x="9" y="16"/>
                  </a:lnTo>
                  <a:lnTo>
                    <a:pt x="95" y="16"/>
                  </a:lnTo>
                  <a:lnTo>
                    <a:pt x="99" y="16"/>
                  </a:lnTo>
                  <a:lnTo>
                    <a:pt x="90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8" name="Freeform 74"/>
            <p:cNvSpPr>
              <a:spLocks/>
            </p:cNvSpPr>
            <p:nvPr/>
          </p:nvSpPr>
          <p:spPr bwMode="auto">
            <a:xfrm>
              <a:off x="3020" y="1092"/>
              <a:ext cx="96" cy="17"/>
            </a:xfrm>
            <a:custGeom>
              <a:avLst/>
              <a:gdLst>
                <a:gd name="T0" fmla="*/ 0 w 96"/>
                <a:gd name="T1" fmla="*/ 0 h 17"/>
                <a:gd name="T2" fmla="*/ 13 w 96"/>
                <a:gd name="T3" fmla="*/ 16 h 17"/>
                <a:gd name="T4" fmla="*/ 95 w 96"/>
                <a:gd name="T5" fmla="*/ 16 h 17"/>
                <a:gd name="T6" fmla="*/ 78 w 96"/>
                <a:gd name="T7" fmla="*/ 0 h 17"/>
                <a:gd name="T8" fmla="*/ 0 w 96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7"/>
                <a:gd name="T17" fmla="*/ 96 w 9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7">
                  <a:moveTo>
                    <a:pt x="0" y="0"/>
                  </a:moveTo>
                  <a:lnTo>
                    <a:pt x="13" y="16"/>
                  </a:lnTo>
                  <a:lnTo>
                    <a:pt x="95" y="16"/>
                  </a:lnTo>
                  <a:lnTo>
                    <a:pt x="78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9" name="Freeform 75"/>
            <p:cNvSpPr>
              <a:spLocks/>
            </p:cNvSpPr>
            <p:nvPr/>
          </p:nvSpPr>
          <p:spPr bwMode="auto">
            <a:xfrm>
              <a:off x="3127" y="1092"/>
              <a:ext cx="100" cy="17"/>
            </a:xfrm>
            <a:custGeom>
              <a:avLst/>
              <a:gdLst>
                <a:gd name="T0" fmla="*/ 0 w 100"/>
                <a:gd name="T1" fmla="*/ 0 h 17"/>
                <a:gd name="T2" fmla="*/ 17 w 100"/>
                <a:gd name="T3" fmla="*/ 16 h 17"/>
                <a:gd name="T4" fmla="*/ 99 w 100"/>
                <a:gd name="T5" fmla="*/ 16 h 17"/>
                <a:gd name="T6" fmla="*/ 77 w 100"/>
                <a:gd name="T7" fmla="*/ 0 h 17"/>
                <a:gd name="T8" fmla="*/ 0 w 10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17"/>
                <a:gd name="T17" fmla="*/ 100 w 10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17">
                  <a:moveTo>
                    <a:pt x="0" y="0"/>
                  </a:moveTo>
                  <a:lnTo>
                    <a:pt x="17" y="16"/>
                  </a:lnTo>
                  <a:lnTo>
                    <a:pt x="99" y="16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0" name="Freeform 76"/>
            <p:cNvSpPr>
              <a:spLocks/>
            </p:cNvSpPr>
            <p:nvPr/>
          </p:nvSpPr>
          <p:spPr bwMode="auto">
            <a:xfrm>
              <a:off x="3239" y="1092"/>
              <a:ext cx="91" cy="17"/>
            </a:xfrm>
            <a:custGeom>
              <a:avLst/>
              <a:gdLst>
                <a:gd name="T0" fmla="*/ 0 w 91"/>
                <a:gd name="T1" fmla="*/ 0 h 17"/>
                <a:gd name="T2" fmla="*/ 26 w 91"/>
                <a:gd name="T3" fmla="*/ 16 h 17"/>
                <a:gd name="T4" fmla="*/ 90 w 91"/>
                <a:gd name="T5" fmla="*/ 16 h 17"/>
                <a:gd name="T6" fmla="*/ 60 w 91"/>
                <a:gd name="T7" fmla="*/ 0 h 17"/>
                <a:gd name="T8" fmla="*/ 0 w 9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7"/>
                <a:gd name="T17" fmla="*/ 91 w 9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7">
                  <a:moveTo>
                    <a:pt x="0" y="0"/>
                  </a:moveTo>
                  <a:lnTo>
                    <a:pt x="26" y="16"/>
                  </a:lnTo>
                  <a:lnTo>
                    <a:pt x="90" y="16"/>
                  </a:lnTo>
                  <a:lnTo>
                    <a:pt x="60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1" name="Freeform 77"/>
            <p:cNvSpPr>
              <a:spLocks/>
            </p:cNvSpPr>
            <p:nvPr/>
          </p:nvSpPr>
          <p:spPr bwMode="auto">
            <a:xfrm>
              <a:off x="3339" y="1092"/>
              <a:ext cx="91" cy="17"/>
            </a:xfrm>
            <a:custGeom>
              <a:avLst/>
              <a:gdLst>
                <a:gd name="T0" fmla="*/ 0 w 91"/>
                <a:gd name="T1" fmla="*/ 0 h 17"/>
                <a:gd name="T2" fmla="*/ 26 w 91"/>
                <a:gd name="T3" fmla="*/ 16 h 17"/>
                <a:gd name="T4" fmla="*/ 90 w 91"/>
                <a:gd name="T5" fmla="*/ 16 h 17"/>
                <a:gd name="T6" fmla="*/ 64 w 91"/>
                <a:gd name="T7" fmla="*/ 0 h 17"/>
                <a:gd name="T8" fmla="*/ 0 w 9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17"/>
                <a:gd name="T17" fmla="*/ 91 w 9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17">
                  <a:moveTo>
                    <a:pt x="0" y="0"/>
                  </a:moveTo>
                  <a:lnTo>
                    <a:pt x="26" y="16"/>
                  </a:lnTo>
                  <a:lnTo>
                    <a:pt x="90" y="16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2" name="Freeform 78"/>
            <p:cNvSpPr>
              <a:spLocks/>
            </p:cNvSpPr>
            <p:nvPr/>
          </p:nvSpPr>
          <p:spPr bwMode="auto">
            <a:xfrm>
              <a:off x="2908" y="1092"/>
              <a:ext cx="100" cy="17"/>
            </a:xfrm>
            <a:custGeom>
              <a:avLst/>
              <a:gdLst>
                <a:gd name="T0" fmla="*/ 0 w 100"/>
                <a:gd name="T1" fmla="*/ 0 h 17"/>
                <a:gd name="T2" fmla="*/ 13 w 100"/>
                <a:gd name="T3" fmla="*/ 16 h 17"/>
                <a:gd name="T4" fmla="*/ 99 w 100"/>
                <a:gd name="T5" fmla="*/ 16 h 17"/>
                <a:gd name="T6" fmla="*/ 86 w 100"/>
                <a:gd name="T7" fmla="*/ 0 h 17"/>
                <a:gd name="T8" fmla="*/ 0 w 10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17"/>
                <a:gd name="T17" fmla="*/ 100 w 10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17">
                  <a:moveTo>
                    <a:pt x="0" y="0"/>
                  </a:moveTo>
                  <a:lnTo>
                    <a:pt x="13" y="16"/>
                  </a:lnTo>
                  <a:lnTo>
                    <a:pt x="99" y="16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solidFill>
              <a:srgbClr val="313124"/>
            </a:solidFill>
            <a:ln w="12700" cap="rnd" cmpd="sng">
              <a:solidFill>
                <a:srgbClr val="31312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3" name="Line 79"/>
            <p:cNvSpPr>
              <a:spLocks noChangeShapeType="1"/>
            </p:cNvSpPr>
            <p:nvPr/>
          </p:nvSpPr>
          <p:spPr bwMode="auto">
            <a:xfrm flipV="1">
              <a:off x="3029" y="1117"/>
              <a:ext cx="0" cy="5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4" name="Line 80"/>
            <p:cNvSpPr>
              <a:spLocks noChangeShapeType="1"/>
            </p:cNvSpPr>
            <p:nvPr/>
          </p:nvSpPr>
          <p:spPr bwMode="auto">
            <a:xfrm flipV="1">
              <a:off x="3029" y="1113"/>
              <a:ext cx="0" cy="65"/>
            </a:xfrm>
            <a:prstGeom prst="line">
              <a:avLst/>
            </a:prstGeom>
            <a:noFill/>
            <a:ln w="12700">
              <a:solidFill>
                <a:srgbClr val="55555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745" name="Freeform 81"/>
            <p:cNvSpPr>
              <a:spLocks/>
            </p:cNvSpPr>
            <p:nvPr/>
          </p:nvSpPr>
          <p:spPr bwMode="auto">
            <a:xfrm>
              <a:off x="3463" y="1109"/>
              <a:ext cx="17" cy="17"/>
            </a:xfrm>
            <a:custGeom>
              <a:avLst/>
              <a:gdLst>
                <a:gd name="T0" fmla="*/ 5 w 17"/>
                <a:gd name="T1" fmla="*/ 16 h 17"/>
                <a:gd name="T2" fmla="*/ 16 w 17"/>
                <a:gd name="T3" fmla="*/ 16 h 17"/>
                <a:gd name="T4" fmla="*/ 5 w 17"/>
                <a:gd name="T5" fmla="*/ 0 h 17"/>
                <a:gd name="T6" fmla="*/ 0 w 17"/>
                <a:gd name="T7" fmla="*/ 0 h 17"/>
                <a:gd name="T8" fmla="*/ 5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16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6" name="Freeform 82"/>
            <p:cNvSpPr>
              <a:spLocks/>
            </p:cNvSpPr>
            <p:nvPr/>
          </p:nvSpPr>
          <p:spPr bwMode="auto">
            <a:xfrm>
              <a:off x="3415" y="1087"/>
              <a:ext cx="54" cy="23"/>
            </a:xfrm>
            <a:custGeom>
              <a:avLst/>
              <a:gdLst>
                <a:gd name="T0" fmla="*/ 4 w 54"/>
                <a:gd name="T1" fmla="*/ 0 h 23"/>
                <a:gd name="T2" fmla="*/ 53 w 54"/>
                <a:gd name="T3" fmla="*/ 22 h 23"/>
                <a:gd name="T4" fmla="*/ 40 w 54"/>
                <a:gd name="T5" fmla="*/ 22 h 23"/>
                <a:gd name="T6" fmla="*/ 0 w 54"/>
                <a:gd name="T7" fmla="*/ 0 h 23"/>
                <a:gd name="T8" fmla="*/ 4 w 54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23"/>
                <a:gd name="T17" fmla="*/ 54 w 54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23">
                  <a:moveTo>
                    <a:pt x="4" y="0"/>
                  </a:moveTo>
                  <a:lnTo>
                    <a:pt x="53" y="22"/>
                  </a:lnTo>
                  <a:lnTo>
                    <a:pt x="40" y="22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7" name="Freeform 83"/>
            <p:cNvSpPr>
              <a:spLocks/>
            </p:cNvSpPr>
            <p:nvPr/>
          </p:nvSpPr>
          <p:spPr bwMode="auto">
            <a:xfrm>
              <a:off x="2756" y="1067"/>
              <a:ext cx="144" cy="108"/>
            </a:xfrm>
            <a:custGeom>
              <a:avLst/>
              <a:gdLst>
                <a:gd name="T0" fmla="*/ 134 w 144"/>
                <a:gd name="T1" fmla="*/ 107 h 108"/>
                <a:gd name="T2" fmla="*/ 0 w 144"/>
                <a:gd name="T3" fmla="*/ 0 h 108"/>
                <a:gd name="T4" fmla="*/ 9 w 144"/>
                <a:gd name="T5" fmla="*/ 0 h 108"/>
                <a:gd name="T6" fmla="*/ 143 w 144"/>
                <a:gd name="T7" fmla="*/ 107 h 108"/>
                <a:gd name="T8" fmla="*/ 134 w 144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08"/>
                <a:gd name="T17" fmla="*/ 144 w 14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08">
                  <a:moveTo>
                    <a:pt x="134" y="107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43" y="107"/>
                  </a:lnTo>
                  <a:lnTo>
                    <a:pt x="134" y="107"/>
                  </a:lnTo>
                </a:path>
              </a:pathLst>
            </a:custGeom>
            <a:solidFill>
              <a:srgbClr val="E3E3E3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8" name="Freeform 84"/>
            <p:cNvSpPr>
              <a:spLocks/>
            </p:cNvSpPr>
            <p:nvPr/>
          </p:nvSpPr>
          <p:spPr bwMode="auto">
            <a:xfrm>
              <a:off x="2748" y="1067"/>
              <a:ext cx="36" cy="21"/>
            </a:xfrm>
            <a:custGeom>
              <a:avLst/>
              <a:gdLst>
                <a:gd name="T0" fmla="*/ 22 w 36"/>
                <a:gd name="T1" fmla="*/ 20 h 21"/>
                <a:gd name="T2" fmla="*/ 0 w 36"/>
                <a:gd name="T3" fmla="*/ 4 h 21"/>
                <a:gd name="T4" fmla="*/ 8 w 36"/>
                <a:gd name="T5" fmla="*/ 0 h 21"/>
                <a:gd name="T6" fmla="*/ 35 w 36"/>
                <a:gd name="T7" fmla="*/ 20 h 21"/>
                <a:gd name="T8" fmla="*/ 22 w 36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21"/>
                <a:gd name="T17" fmla="*/ 36 w 3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21">
                  <a:moveTo>
                    <a:pt x="22" y="20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35" y="20"/>
                  </a:lnTo>
                  <a:lnTo>
                    <a:pt x="22" y="20"/>
                  </a:lnTo>
                </a:path>
              </a:pathLst>
            </a:custGeom>
            <a:solidFill>
              <a:srgbClr val="AAAAAA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9" name="Freeform 85"/>
            <p:cNvSpPr>
              <a:spLocks/>
            </p:cNvSpPr>
            <p:nvPr/>
          </p:nvSpPr>
          <p:spPr bwMode="auto">
            <a:xfrm>
              <a:off x="2795" y="1109"/>
              <a:ext cx="17" cy="17"/>
            </a:xfrm>
            <a:custGeom>
              <a:avLst/>
              <a:gdLst>
                <a:gd name="T0" fmla="*/ 16 w 17"/>
                <a:gd name="T1" fmla="*/ 0 h 17"/>
                <a:gd name="T2" fmla="*/ 11 w 17"/>
                <a:gd name="T3" fmla="*/ 16 h 17"/>
                <a:gd name="T4" fmla="*/ 0 w 17"/>
                <a:gd name="T5" fmla="*/ 0 h 17"/>
                <a:gd name="T6" fmla="*/ 11 w 17"/>
                <a:gd name="T7" fmla="*/ 0 h 17"/>
                <a:gd name="T8" fmla="*/ 16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0"/>
                  </a:moveTo>
                  <a:lnTo>
                    <a:pt x="11" y="16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6" y="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0" name="Freeform 86"/>
            <p:cNvSpPr>
              <a:spLocks/>
            </p:cNvSpPr>
            <p:nvPr/>
          </p:nvSpPr>
          <p:spPr bwMode="auto">
            <a:xfrm>
              <a:off x="2916" y="1104"/>
              <a:ext cx="17" cy="17"/>
            </a:xfrm>
            <a:custGeom>
              <a:avLst/>
              <a:gdLst>
                <a:gd name="T0" fmla="*/ 4 w 17"/>
                <a:gd name="T1" fmla="*/ 0 h 17"/>
                <a:gd name="T2" fmla="*/ 0 w 17"/>
                <a:gd name="T3" fmla="*/ 0 h 17"/>
                <a:gd name="T4" fmla="*/ 11 w 17"/>
                <a:gd name="T5" fmla="*/ 16 h 17"/>
                <a:gd name="T6" fmla="*/ 16 w 17"/>
                <a:gd name="T7" fmla="*/ 16 h 17"/>
                <a:gd name="T8" fmla="*/ 4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4" y="0"/>
                  </a:moveTo>
                  <a:lnTo>
                    <a:pt x="0" y="0"/>
                  </a:lnTo>
                  <a:lnTo>
                    <a:pt x="11" y="16"/>
                  </a:lnTo>
                  <a:lnTo>
                    <a:pt x="16" y="16"/>
                  </a:lnTo>
                  <a:lnTo>
                    <a:pt x="4" y="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1" name="Freeform 87"/>
            <p:cNvSpPr>
              <a:spLocks/>
            </p:cNvSpPr>
            <p:nvPr/>
          </p:nvSpPr>
          <p:spPr bwMode="auto">
            <a:xfrm>
              <a:off x="2804" y="1109"/>
              <a:ext cx="88" cy="79"/>
            </a:xfrm>
            <a:custGeom>
              <a:avLst/>
              <a:gdLst>
                <a:gd name="T0" fmla="*/ 4 w 88"/>
                <a:gd name="T1" fmla="*/ 0 h 79"/>
                <a:gd name="T2" fmla="*/ 0 w 88"/>
                <a:gd name="T3" fmla="*/ 9 h 79"/>
                <a:gd name="T4" fmla="*/ 78 w 88"/>
                <a:gd name="T5" fmla="*/ 78 h 79"/>
                <a:gd name="T6" fmla="*/ 87 w 88"/>
                <a:gd name="T7" fmla="*/ 65 h 79"/>
                <a:gd name="T8" fmla="*/ 4 w 8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9"/>
                <a:gd name="T17" fmla="*/ 88 w 8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9">
                  <a:moveTo>
                    <a:pt x="4" y="0"/>
                  </a:moveTo>
                  <a:lnTo>
                    <a:pt x="0" y="9"/>
                  </a:lnTo>
                  <a:lnTo>
                    <a:pt x="78" y="78"/>
                  </a:lnTo>
                  <a:lnTo>
                    <a:pt x="87" y="65"/>
                  </a:lnTo>
                  <a:lnTo>
                    <a:pt x="4" y="0"/>
                  </a:lnTo>
                </a:path>
              </a:pathLst>
            </a:custGeom>
            <a:solidFill>
              <a:srgbClr val="AAAAAA"/>
            </a:solidFill>
            <a:ln w="12700" cap="rnd" cmpd="sng">
              <a:solidFill>
                <a:srgbClr val="55555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658" name="TextBox 345"/>
          <p:cNvSpPr txBox="1">
            <a:spLocks noChangeArrowheads="1"/>
          </p:cNvSpPr>
          <p:nvPr/>
        </p:nvSpPr>
        <p:spPr bwMode="auto">
          <a:xfrm>
            <a:off x="4440116" y="5248276"/>
            <a:ext cx="1701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해당 응용프로그램 접근</a:t>
            </a:r>
          </a:p>
        </p:txBody>
      </p:sp>
      <p:cxnSp>
        <p:nvCxnSpPr>
          <p:cNvPr id="26659" name="직선 화살표 연결선 346"/>
          <p:cNvCxnSpPr>
            <a:cxnSpLocks noChangeShapeType="1"/>
          </p:cNvCxnSpPr>
          <p:nvPr/>
        </p:nvCxnSpPr>
        <p:spPr bwMode="auto">
          <a:xfrm rot="5400000">
            <a:off x="4295715" y="5462650"/>
            <a:ext cx="287337" cy="1465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0" name="TextBox 349"/>
          <p:cNvSpPr txBox="1">
            <a:spLocks noChangeArrowheads="1"/>
          </p:cNvSpPr>
          <p:nvPr/>
        </p:nvSpPr>
        <p:spPr bwMode="auto">
          <a:xfrm>
            <a:off x="287216" y="2071688"/>
            <a:ext cx="5693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</a:t>
            </a:r>
          </a:p>
        </p:txBody>
      </p:sp>
      <p:cxnSp>
        <p:nvCxnSpPr>
          <p:cNvPr id="26661" name="직선 화살표 연결선 356"/>
          <p:cNvCxnSpPr>
            <a:cxnSpLocks noChangeShapeType="1"/>
            <a:stCxn id="208" idx="3"/>
            <a:endCxn id="359" idx="2"/>
          </p:cNvCxnSpPr>
          <p:nvPr/>
        </p:nvCxnSpPr>
        <p:spPr bwMode="auto">
          <a:xfrm>
            <a:off x="4901712" y="2428875"/>
            <a:ext cx="1384788" cy="85725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" name="AutoShape 366"/>
          <p:cNvSpPr>
            <a:spLocks noChangeArrowheads="1"/>
          </p:cNvSpPr>
          <p:nvPr/>
        </p:nvSpPr>
        <p:spPr bwMode="auto">
          <a:xfrm>
            <a:off x="6286500" y="3000375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업체 인사정보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663" name="TextBox 360"/>
          <p:cNvSpPr txBox="1">
            <a:spLocks noChangeArrowheads="1"/>
          </p:cNvSpPr>
          <p:nvPr/>
        </p:nvSpPr>
        <p:spPr bwMode="auto">
          <a:xfrm>
            <a:off x="5495193" y="3286126"/>
            <a:ext cx="8194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업체 직원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664" name="Picture 5" descr="user business 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43" y="3000375"/>
            <a:ext cx="33850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5" name="TextBox 362"/>
          <p:cNvSpPr txBox="1">
            <a:spLocks noChangeArrowheads="1"/>
          </p:cNvSpPr>
          <p:nvPr/>
        </p:nvSpPr>
        <p:spPr bwMode="auto">
          <a:xfrm>
            <a:off x="7845669" y="3429001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시스템관리자</a:t>
            </a:r>
          </a:p>
        </p:txBody>
      </p:sp>
      <p:cxnSp>
        <p:nvCxnSpPr>
          <p:cNvPr id="26666" name="직선 화살표 연결선 363"/>
          <p:cNvCxnSpPr>
            <a:cxnSpLocks noChangeShapeType="1"/>
          </p:cNvCxnSpPr>
          <p:nvPr/>
        </p:nvCxnSpPr>
        <p:spPr bwMode="auto">
          <a:xfrm rot="10800000">
            <a:off x="7140820" y="3286125"/>
            <a:ext cx="722434" cy="1588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7" name="TextBox 364"/>
          <p:cNvSpPr txBox="1">
            <a:spLocks noChangeArrowheads="1"/>
          </p:cNvSpPr>
          <p:nvPr/>
        </p:nvSpPr>
        <p:spPr bwMode="auto">
          <a:xfrm>
            <a:off x="7209692" y="3071813"/>
            <a:ext cx="87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등록</a:t>
            </a:r>
          </a:p>
        </p:txBody>
      </p:sp>
      <p:sp>
        <p:nvSpPr>
          <p:cNvPr id="26668" name="TextBox 365"/>
          <p:cNvSpPr txBox="1">
            <a:spLocks noChangeArrowheads="1"/>
          </p:cNvSpPr>
          <p:nvPr/>
        </p:nvSpPr>
        <p:spPr bwMode="auto">
          <a:xfrm>
            <a:off x="5742843" y="2428876"/>
            <a:ext cx="5180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직원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7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사용자 등록 프로세스</a:t>
            </a:r>
          </a:p>
        </p:txBody>
      </p:sp>
      <p:sp>
        <p:nvSpPr>
          <p:cNvPr id="5" name="AutoShape 366"/>
          <p:cNvSpPr>
            <a:spLocks noChangeArrowheads="1"/>
          </p:cNvSpPr>
          <p:nvPr/>
        </p:nvSpPr>
        <p:spPr bwMode="auto">
          <a:xfrm>
            <a:off x="5357446" y="24892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사용자 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AutoShape 366"/>
          <p:cNvSpPr>
            <a:spLocks noChangeArrowheads="1"/>
          </p:cNvSpPr>
          <p:nvPr/>
        </p:nvSpPr>
        <p:spPr bwMode="auto">
          <a:xfrm>
            <a:off x="7671289" y="2846388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 -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기아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7653" name="직선 화살표 연결선 7"/>
          <p:cNvCxnSpPr>
            <a:cxnSpLocks noChangeShapeType="1"/>
            <a:stCxn id="6" idx="2"/>
            <a:endCxn id="5" idx="4"/>
          </p:cNvCxnSpPr>
          <p:nvPr/>
        </p:nvCxnSpPr>
        <p:spPr bwMode="auto">
          <a:xfrm rot="10800000">
            <a:off x="6220559" y="2774950"/>
            <a:ext cx="1450731" cy="357188"/>
          </a:xfrm>
          <a:prstGeom prst="bentConnector3">
            <a:avLst>
              <a:gd name="adj1" fmla="val 11366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6258659" y="2774950"/>
            <a:ext cx="1316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정보 등록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366"/>
          <p:cNvSpPr>
            <a:spLocks noChangeArrowheads="1"/>
          </p:cNvSpPr>
          <p:nvPr/>
        </p:nvSpPr>
        <p:spPr bwMode="auto">
          <a:xfrm>
            <a:off x="7671289" y="2103438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 -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현대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7656" name="직선 화살표 연결선 7"/>
          <p:cNvCxnSpPr>
            <a:cxnSpLocks noChangeShapeType="1"/>
            <a:stCxn id="14" idx="2"/>
            <a:endCxn id="5" idx="4"/>
          </p:cNvCxnSpPr>
          <p:nvPr/>
        </p:nvCxnSpPr>
        <p:spPr bwMode="auto">
          <a:xfrm rot="10800000" flipV="1">
            <a:off x="6220559" y="2389188"/>
            <a:ext cx="1450731" cy="385762"/>
          </a:xfrm>
          <a:prstGeom prst="bentConnector3">
            <a:avLst>
              <a:gd name="adj1" fmla="val 11366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6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16" y="960438"/>
            <a:ext cx="1175238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TextBox 26"/>
          <p:cNvSpPr txBox="1">
            <a:spLocks noChangeArrowheads="1"/>
          </p:cNvSpPr>
          <p:nvPr/>
        </p:nvSpPr>
        <p:spPr bwMode="auto">
          <a:xfrm>
            <a:off x="2725616" y="714376"/>
            <a:ext cx="12554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관리자용 등록화면</a:t>
            </a:r>
          </a:p>
        </p:txBody>
      </p:sp>
      <p:pic>
        <p:nvPicPr>
          <p:cNvPr id="27659" name="Picture 5" descr="user business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" y="1241425"/>
            <a:ext cx="33850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TextBox 28"/>
          <p:cNvSpPr txBox="1">
            <a:spLocks noChangeArrowheads="1"/>
          </p:cNvSpPr>
          <p:nvPr/>
        </p:nvSpPr>
        <p:spPr bwMode="auto">
          <a:xfrm>
            <a:off x="262305" y="1754188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시스템관리자</a:t>
            </a:r>
          </a:p>
        </p:txBody>
      </p:sp>
      <p:cxnSp>
        <p:nvCxnSpPr>
          <p:cNvPr id="27661" name="직선 화살표 연결선 7"/>
          <p:cNvCxnSpPr>
            <a:cxnSpLocks noChangeShapeType="1"/>
          </p:cNvCxnSpPr>
          <p:nvPr/>
        </p:nvCxnSpPr>
        <p:spPr bwMode="auto">
          <a:xfrm>
            <a:off x="945174" y="1389064"/>
            <a:ext cx="1714500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2" name="TextBox 34"/>
          <p:cNvSpPr txBox="1">
            <a:spLocks noChangeArrowheads="1"/>
          </p:cNvSpPr>
          <p:nvPr/>
        </p:nvSpPr>
        <p:spPr bwMode="auto">
          <a:xfrm>
            <a:off x="945174" y="1389063"/>
            <a:ext cx="17748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현채인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계열사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직원 등록</a:t>
            </a:r>
          </a:p>
        </p:txBody>
      </p:sp>
      <p:cxnSp>
        <p:nvCxnSpPr>
          <p:cNvPr id="27663" name="직선 화살표 연결선 7"/>
          <p:cNvCxnSpPr>
            <a:cxnSpLocks noChangeShapeType="1"/>
            <a:endCxn id="5" idx="1"/>
          </p:cNvCxnSpPr>
          <p:nvPr/>
        </p:nvCxnSpPr>
        <p:spPr bwMode="auto">
          <a:xfrm>
            <a:off x="3900854" y="1409700"/>
            <a:ext cx="1888881" cy="1079500"/>
          </a:xfrm>
          <a:prstGeom prst="bentConnector2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366"/>
          <p:cNvSpPr>
            <a:spLocks noChangeArrowheads="1"/>
          </p:cNvSpPr>
          <p:nvPr/>
        </p:nvSpPr>
        <p:spPr bwMode="auto">
          <a:xfrm>
            <a:off x="5363308" y="37465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6" name="AutoShape 366"/>
          <p:cNvSpPr>
            <a:spLocks noChangeArrowheads="1"/>
          </p:cNvSpPr>
          <p:nvPr/>
        </p:nvSpPr>
        <p:spPr bwMode="auto">
          <a:xfrm>
            <a:off x="7671289" y="3746500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(OTP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서버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7666" name="직선 화살표 연결선 46"/>
          <p:cNvCxnSpPr>
            <a:cxnSpLocks noChangeShapeType="1"/>
            <a:stCxn id="46" idx="2"/>
            <a:endCxn id="45" idx="4"/>
          </p:cNvCxnSpPr>
          <p:nvPr/>
        </p:nvCxnSpPr>
        <p:spPr bwMode="auto">
          <a:xfrm rot="10800000">
            <a:off x="6226420" y="4032250"/>
            <a:ext cx="1444869" cy="1588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TextBox 48"/>
          <p:cNvSpPr txBox="1">
            <a:spLocks noChangeArrowheads="1"/>
          </p:cNvSpPr>
          <p:nvPr/>
        </p:nvSpPr>
        <p:spPr bwMode="auto">
          <a:xfrm>
            <a:off x="6258658" y="4032250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2. 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 등록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 : EAI)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AutoShape 366"/>
          <p:cNvSpPr>
            <a:spLocks noChangeArrowheads="1"/>
          </p:cNvSpPr>
          <p:nvPr/>
        </p:nvSpPr>
        <p:spPr bwMode="auto">
          <a:xfrm>
            <a:off x="5363308" y="4818063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해외연구소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4" name="AutoShape 366"/>
          <p:cNvSpPr>
            <a:spLocks noChangeArrowheads="1"/>
          </p:cNvSpPr>
          <p:nvPr/>
        </p:nvSpPr>
        <p:spPr bwMode="auto">
          <a:xfrm>
            <a:off x="7671289" y="4818063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해외연구소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9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글로벌오토웨이</a:t>
            </a:r>
            <a:r>
              <a:rPr kumimoji="0" lang="en-US" altLang="ko-KR" sz="9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9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7670" name="직선 화살표 연결선 54"/>
          <p:cNvCxnSpPr>
            <a:cxnSpLocks noChangeShapeType="1"/>
            <a:stCxn id="54" idx="2"/>
            <a:endCxn id="53" idx="4"/>
          </p:cNvCxnSpPr>
          <p:nvPr/>
        </p:nvCxnSpPr>
        <p:spPr bwMode="auto">
          <a:xfrm rot="10800000">
            <a:off x="6226420" y="5103814"/>
            <a:ext cx="1444869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Box 55"/>
          <p:cNvSpPr txBox="1">
            <a:spLocks noChangeArrowheads="1"/>
          </p:cNvSpPr>
          <p:nvPr/>
        </p:nvSpPr>
        <p:spPr bwMode="auto">
          <a:xfrm>
            <a:off x="6258659" y="5103813"/>
            <a:ext cx="1316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정보 등록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 : EAI)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AutoShape 366"/>
          <p:cNvSpPr>
            <a:spLocks noChangeArrowheads="1"/>
          </p:cNvSpPr>
          <p:nvPr/>
        </p:nvSpPr>
        <p:spPr bwMode="auto">
          <a:xfrm>
            <a:off x="4044462" y="24892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업체 인사정보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7673" name="직선 화살표 연결선 7"/>
          <p:cNvCxnSpPr>
            <a:cxnSpLocks noChangeShapeType="1"/>
            <a:endCxn id="53" idx="2"/>
          </p:cNvCxnSpPr>
          <p:nvPr/>
        </p:nvCxnSpPr>
        <p:spPr bwMode="auto">
          <a:xfrm rot="16200000" flipH="1">
            <a:off x="2716640" y="2457146"/>
            <a:ext cx="3243263" cy="2050073"/>
          </a:xfrm>
          <a:prstGeom prst="curvedConnector2">
            <a:avLst/>
          </a:prstGeom>
          <a:noFill/>
          <a:ln w="19050" algn="ctr">
            <a:solidFill>
              <a:srgbClr val="969696"/>
            </a:solidFill>
            <a:prstDash val="sys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Box 73"/>
          <p:cNvSpPr txBox="1">
            <a:spLocks noChangeArrowheads="1"/>
          </p:cNvSpPr>
          <p:nvPr/>
        </p:nvSpPr>
        <p:spPr bwMode="auto">
          <a:xfrm>
            <a:off x="2031023" y="238918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계정 확인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해외연구소 현채인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75" name="TextBox 74"/>
          <p:cNvSpPr txBox="1">
            <a:spLocks noChangeArrowheads="1"/>
          </p:cNvSpPr>
          <p:nvPr/>
        </p:nvSpPr>
        <p:spPr bwMode="auto">
          <a:xfrm>
            <a:off x="4572000" y="1174751"/>
            <a:ext cx="8418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정보반영</a:t>
            </a:r>
          </a:p>
        </p:txBody>
      </p:sp>
      <p:cxnSp>
        <p:nvCxnSpPr>
          <p:cNvPr id="27676" name="직선 화살표 연결선 7"/>
          <p:cNvCxnSpPr>
            <a:cxnSpLocks noChangeShapeType="1"/>
            <a:endCxn id="64" idx="1"/>
          </p:cNvCxnSpPr>
          <p:nvPr/>
        </p:nvCxnSpPr>
        <p:spPr bwMode="auto">
          <a:xfrm>
            <a:off x="3900854" y="1409700"/>
            <a:ext cx="574431" cy="1079500"/>
          </a:xfrm>
          <a:prstGeom prst="bentConnector2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7" name="TextBox 78"/>
          <p:cNvSpPr txBox="1">
            <a:spLocks noChangeArrowheads="1"/>
          </p:cNvSpPr>
          <p:nvPr/>
        </p:nvSpPr>
        <p:spPr bwMode="auto">
          <a:xfrm>
            <a:off x="3764574" y="3070226"/>
            <a:ext cx="166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※ ID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7 byte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초과하는 경우</a:t>
            </a:r>
            <a:endParaRPr lang="en-US" altLang="ko-KR" sz="8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임의 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부여 후 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OTP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체크 위해</a:t>
            </a:r>
            <a:endParaRPr lang="en-US" altLang="ko-KR" sz="8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매칭테이블 관리</a:t>
            </a:r>
          </a:p>
        </p:txBody>
      </p:sp>
      <p:graphicFrame>
        <p:nvGraphicFramePr>
          <p:cNvPr id="27708" name="Group 60"/>
          <p:cNvGraphicFramePr>
            <a:graphicFrameLocks noGrp="1"/>
          </p:cNvGraphicFramePr>
          <p:nvPr/>
        </p:nvGraphicFramePr>
        <p:xfrm>
          <a:off x="218343" y="5210175"/>
          <a:ext cx="5084885" cy="1737360"/>
        </p:xfrm>
        <a:graphic>
          <a:graphicData uri="http://schemas.openxmlformats.org/drawingml/2006/table">
            <a:tbl>
              <a:tblPr/>
              <a:tblGrid>
                <a:gridCol w="1362808"/>
                <a:gridCol w="3124200"/>
                <a:gridCol w="597877"/>
              </a:tblGrid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OTP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내부직원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(HKMC)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사번을 계정으로 사용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해외연구소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R*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시작하는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(DRM)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사용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해외공장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임의 부여 후 글로벌 계정 매칭테이블 관리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계열사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임의로 부여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미적용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사용자 수정 프로세스</a:t>
            </a:r>
          </a:p>
        </p:txBody>
      </p:sp>
      <p:sp>
        <p:nvSpPr>
          <p:cNvPr id="5" name="AutoShape 366"/>
          <p:cNvSpPr>
            <a:spLocks noChangeArrowheads="1"/>
          </p:cNvSpPr>
          <p:nvPr/>
        </p:nvSpPr>
        <p:spPr bwMode="auto">
          <a:xfrm>
            <a:off x="5357446" y="24892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사용자 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AutoShape 366"/>
          <p:cNvSpPr>
            <a:spLocks noChangeArrowheads="1"/>
          </p:cNvSpPr>
          <p:nvPr/>
        </p:nvSpPr>
        <p:spPr bwMode="auto">
          <a:xfrm>
            <a:off x="7671289" y="2846388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 -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기아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8677" name="직선 화살표 연결선 7"/>
          <p:cNvCxnSpPr>
            <a:cxnSpLocks noChangeShapeType="1"/>
            <a:stCxn id="6" idx="2"/>
            <a:endCxn id="5" idx="4"/>
          </p:cNvCxnSpPr>
          <p:nvPr/>
        </p:nvCxnSpPr>
        <p:spPr bwMode="auto">
          <a:xfrm rot="10800000">
            <a:off x="6220559" y="2774950"/>
            <a:ext cx="1450731" cy="357188"/>
          </a:xfrm>
          <a:prstGeom prst="bentConnector3">
            <a:avLst>
              <a:gd name="adj1" fmla="val 12296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8" name="TextBox 8"/>
          <p:cNvSpPr txBox="1">
            <a:spLocks noChangeArrowheads="1"/>
          </p:cNvSpPr>
          <p:nvPr/>
        </p:nvSpPr>
        <p:spPr bwMode="auto">
          <a:xfrm>
            <a:off x="6258659" y="2774950"/>
            <a:ext cx="1316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정보 변경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366"/>
          <p:cNvSpPr>
            <a:spLocks noChangeArrowheads="1"/>
          </p:cNvSpPr>
          <p:nvPr/>
        </p:nvSpPr>
        <p:spPr bwMode="auto">
          <a:xfrm>
            <a:off x="7671289" y="2103438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 -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현대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8680" name="직선 화살표 연결선 7"/>
          <p:cNvCxnSpPr>
            <a:cxnSpLocks noChangeShapeType="1"/>
            <a:stCxn id="14" idx="2"/>
            <a:endCxn id="5" idx="4"/>
          </p:cNvCxnSpPr>
          <p:nvPr/>
        </p:nvCxnSpPr>
        <p:spPr bwMode="auto">
          <a:xfrm rot="10800000" flipV="1">
            <a:off x="6220559" y="2389188"/>
            <a:ext cx="1450731" cy="385762"/>
          </a:xfrm>
          <a:prstGeom prst="bentConnector3">
            <a:avLst>
              <a:gd name="adj1" fmla="val 12296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6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16" y="960438"/>
            <a:ext cx="1175238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Box 26"/>
          <p:cNvSpPr txBox="1">
            <a:spLocks noChangeArrowheads="1"/>
          </p:cNvSpPr>
          <p:nvPr/>
        </p:nvSpPr>
        <p:spPr bwMode="auto">
          <a:xfrm>
            <a:off x="2725616" y="714376"/>
            <a:ext cx="12554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관리자용 수정화면</a:t>
            </a:r>
          </a:p>
        </p:txBody>
      </p:sp>
      <p:pic>
        <p:nvPicPr>
          <p:cNvPr id="28683" name="Picture 5" descr="user business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" y="1241425"/>
            <a:ext cx="33850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extBox 28"/>
          <p:cNvSpPr txBox="1">
            <a:spLocks noChangeArrowheads="1"/>
          </p:cNvSpPr>
          <p:nvPr/>
        </p:nvSpPr>
        <p:spPr bwMode="auto">
          <a:xfrm>
            <a:off x="262305" y="1754188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시스템관리자</a:t>
            </a:r>
          </a:p>
        </p:txBody>
      </p:sp>
      <p:cxnSp>
        <p:nvCxnSpPr>
          <p:cNvPr id="28685" name="직선 화살표 연결선 7"/>
          <p:cNvCxnSpPr>
            <a:cxnSpLocks noChangeShapeType="1"/>
          </p:cNvCxnSpPr>
          <p:nvPr/>
        </p:nvCxnSpPr>
        <p:spPr bwMode="auto">
          <a:xfrm>
            <a:off x="945174" y="1389064"/>
            <a:ext cx="1714500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6" name="TextBox 34"/>
          <p:cNvSpPr txBox="1">
            <a:spLocks noChangeArrowheads="1"/>
          </p:cNvSpPr>
          <p:nvPr/>
        </p:nvSpPr>
        <p:spPr bwMode="auto">
          <a:xfrm>
            <a:off x="945174" y="1389063"/>
            <a:ext cx="17748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현채인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계열사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직원 수정</a:t>
            </a:r>
          </a:p>
        </p:txBody>
      </p:sp>
      <p:cxnSp>
        <p:nvCxnSpPr>
          <p:cNvPr id="28687" name="직선 화살표 연결선 7"/>
          <p:cNvCxnSpPr>
            <a:cxnSpLocks noChangeShapeType="1"/>
            <a:endCxn id="5" idx="1"/>
          </p:cNvCxnSpPr>
          <p:nvPr/>
        </p:nvCxnSpPr>
        <p:spPr bwMode="auto">
          <a:xfrm>
            <a:off x="3900854" y="1409700"/>
            <a:ext cx="1888881" cy="1079500"/>
          </a:xfrm>
          <a:prstGeom prst="bentConnector2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366"/>
          <p:cNvSpPr>
            <a:spLocks noChangeArrowheads="1"/>
          </p:cNvSpPr>
          <p:nvPr/>
        </p:nvSpPr>
        <p:spPr bwMode="auto">
          <a:xfrm>
            <a:off x="5363308" y="37465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6" name="AutoShape 366"/>
          <p:cNvSpPr>
            <a:spLocks noChangeArrowheads="1"/>
          </p:cNvSpPr>
          <p:nvPr/>
        </p:nvSpPr>
        <p:spPr bwMode="auto">
          <a:xfrm>
            <a:off x="7671289" y="3746500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(OTP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서버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8690" name="직선 화살표 연결선 46"/>
          <p:cNvCxnSpPr>
            <a:cxnSpLocks noChangeShapeType="1"/>
            <a:stCxn id="46" idx="2"/>
            <a:endCxn id="45" idx="4"/>
          </p:cNvCxnSpPr>
          <p:nvPr/>
        </p:nvCxnSpPr>
        <p:spPr bwMode="auto">
          <a:xfrm rot="10800000">
            <a:off x="6226420" y="4032250"/>
            <a:ext cx="1444869" cy="1588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Box 48"/>
          <p:cNvSpPr txBox="1">
            <a:spLocks noChangeArrowheads="1"/>
          </p:cNvSpPr>
          <p:nvPr/>
        </p:nvSpPr>
        <p:spPr bwMode="auto">
          <a:xfrm>
            <a:off x="6258658" y="4032250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2. 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 변경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 : EAI)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AutoShape 366"/>
          <p:cNvSpPr>
            <a:spLocks noChangeArrowheads="1"/>
          </p:cNvSpPr>
          <p:nvPr/>
        </p:nvSpPr>
        <p:spPr bwMode="auto">
          <a:xfrm>
            <a:off x="5363308" y="4818063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해외연구소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4" name="AutoShape 366"/>
          <p:cNvSpPr>
            <a:spLocks noChangeArrowheads="1"/>
          </p:cNvSpPr>
          <p:nvPr/>
        </p:nvSpPr>
        <p:spPr bwMode="auto">
          <a:xfrm>
            <a:off x="7671289" y="4818063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해외연구소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9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글로벌오토웨이</a:t>
            </a:r>
            <a:r>
              <a:rPr kumimoji="0" lang="en-US" altLang="ko-KR" sz="9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9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8694" name="직선 화살표 연결선 54"/>
          <p:cNvCxnSpPr>
            <a:cxnSpLocks noChangeShapeType="1"/>
            <a:stCxn id="54" idx="2"/>
            <a:endCxn id="53" idx="4"/>
          </p:cNvCxnSpPr>
          <p:nvPr/>
        </p:nvCxnSpPr>
        <p:spPr bwMode="auto">
          <a:xfrm rot="10800000">
            <a:off x="6226420" y="5103814"/>
            <a:ext cx="1444869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Box 55"/>
          <p:cNvSpPr txBox="1">
            <a:spLocks noChangeArrowheads="1"/>
          </p:cNvSpPr>
          <p:nvPr/>
        </p:nvSpPr>
        <p:spPr bwMode="auto">
          <a:xfrm>
            <a:off x="6258659" y="5103813"/>
            <a:ext cx="1316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정보 변경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 : EAI)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AutoShape 366"/>
          <p:cNvSpPr>
            <a:spLocks noChangeArrowheads="1"/>
          </p:cNvSpPr>
          <p:nvPr/>
        </p:nvSpPr>
        <p:spPr bwMode="auto">
          <a:xfrm>
            <a:off x="4044462" y="24892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업체 인사정보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8697" name="직선 화살표 연결선 7"/>
          <p:cNvCxnSpPr>
            <a:cxnSpLocks noChangeShapeType="1"/>
            <a:endCxn id="53" idx="2"/>
          </p:cNvCxnSpPr>
          <p:nvPr/>
        </p:nvCxnSpPr>
        <p:spPr bwMode="auto">
          <a:xfrm rot="16200000" flipH="1">
            <a:off x="2716640" y="2457146"/>
            <a:ext cx="3243263" cy="2050073"/>
          </a:xfrm>
          <a:prstGeom prst="curvedConnector2">
            <a:avLst/>
          </a:prstGeom>
          <a:noFill/>
          <a:ln w="19050" algn="ctr">
            <a:solidFill>
              <a:srgbClr val="969696"/>
            </a:solidFill>
            <a:prstDash val="sys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TextBox 73"/>
          <p:cNvSpPr txBox="1">
            <a:spLocks noChangeArrowheads="1"/>
          </p:cNvSpPr>
          <p:nvPr/>
        </p:nvSpPr>
        <p:spPr bwMode="auto">
          <a:xfrm>
            <a:off x="2031023" y="238918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계정 확인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해외연구소 현채인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9" name="TextBox 74"/>
          <p:cNvSpPr txBox="1">
            <a:spLocks noChangeArrowheads="1"/>
          </p:cNvSpPr>
          <p:nvPr/>
        </p:nvSpPr>
        <p:spPr bwMode="auto">
          <a:xfrm>
            <a:off x="4572000" y="1174751"/>
            <a:ext cx="8418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정보반영</a:t>
            </a:r>
          </a:p>
        </p:txBody>
      </p:sp>
      <p:cxnSp>
        <p:nvCxnSpPr>
          <p:cNvPr id="28700" name="직선 화살표 연결선 7"/>
          <p:cNvCxnSpPr>
            <a:cxnSpLocks noChangeShapeType="1"/>
            <a:endCxn id="64" idx="1"/>
          </p:cNvCxnSpPr>
          <p:nvPr/>
        </p:nvCxnSpPr>
        <p:spPr bwMode="auto">
          <a:xfrm>
            <a:off x="3900854" y="1409700"/>
            <a:ext cx="574431" cy="1079500"/>
          </a:xfrm>
          <a:prstGeom prst="bentConnector2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TextBox 78"/>
          <p:cNvSpPr txBox="1">
            <a:spLocks noChangeArrowheads="1"/>
          </p:cNvSpPr>
          <p:nvPr/>
        </p:nvSpPr>
        <p:spPr bwMode="auto">
          <a:xfrm>
            <a:off x="3764574" y="3070226"/>
            <a:ext cx="166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※ ID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7 byte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초과하는 경우</a:t>
            </a:r>
            <a:endParaRPr lang="en-US" altLang="ko-KR" sz="8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임의 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부여 후 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OTP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체크 위해</a:t>
            </a:r>
            <a:endParaRPr lang="en-US" altLang="ko-KR" sz="8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매칭테이블 관리</a:t>
            </a:r>
          </a:p>
        </p:txBody>
      </p:sp>
      <p:graphicFrame>
        <p:nvGraphicFramePr>
          <p:cNvPr id="28733" name="Group 61"/>
          <p:cNvGraphicFramePr>
            <a:graphicFrameLocks noGrp="1"/>
          </p:cNvGraphicFramePr>
          <p:nvPr/>
        </p:nvGraphicFramePr>
        <p:xfrm>
          <a:off x="218343" y="5210175"/>
          <a:ext cx="5084885" cy="1737360"/>
        </p:xfrm>
        <a:graphic>
          <a:graphicData uri="http://schemas.openxmlformats.org/drawingml/2006/table">
            <a:tbl>
              <a:tblPr/>
              <a:tblGrid>
                <a:gridCol w="1362808"/>
                <a:gridCol w="3124200"/>
                <a:gridCol w="597877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OTP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내부직원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(HKMC)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사번을 계정으로 사용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해외연구소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R*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시작하는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(DRM)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사용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해외공장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임의 부여 후 글로벌 계정 매칭테이블 관리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계열사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임의로 부여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미적용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사용자 삭제 프로세스</a:t>
            </a:r>
          </a:p>
        </p:txBody>
      </p:sp>
      <p:sp>
        <p:nvSpPr>
          <p:cNvPr id="5" name="AutoShape 366"/>
          <p:cNvSpPr>
            <a:spLocks noChangeArrowheads="1"/>
          </p:cNvSpPr>
          <p:nvPr/>
        </p:nvSpPr>
        <p:spPr bwMode="auto">
          <a:xfrm>
            <a:off x="5357446" y="24892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사용자 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AutoShape 366"/>
          <p:cNvSpPr>
            <a:spLocks noChangeArrowheads="1"/>
          </p:cNvSpPr>
          <p:nvPr/>
        </p:nvSpPr>
        <p:spPr bwMode="auto">
          <a:xfrm>
            <a:off x="7671289" y="2846388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 -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기아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9701" name="직선 화살표 연결선 7"/>
          <p:cNvCxnSpPr>
            <a:cxnSpLocks noChangeShapeType="1"/>
            <a:stCxn id="6" idx="2"/>
            <a:endCxn id="5" idx="4"/>
          </p:cNvCxnSpPr>
          <p:nvPr/>
        </p:nvCxnSpPr>
        <p:spPr bwMode="auto">
          <a:xfrm rot="10800000">
            <a:off x="6220559" y="2774950"/>
            <a:ext cx="1450731" cy="357188"/>
          </a:xfrm>
          <a:prstGeom prst="bentConnector3">
            <a:avLst>
              <a:gd name="adj1" fmla="val 12764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TextBox 8"/>
          <p:cNvSpPr txBox="1">
            <a:spLocks noChangeArrowheads="1"/>
          </p:cNvSpPr>
          <p:nvPr/>
        </p:nvSpPr>
        <p:spPr bwMode="auto">
          <a:xfrm>
            <a:off x="6258659" y="2774950"/>
            <a:ext cx="1316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정보 변경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366"/>
          <p:cNvSpPr>
            <a:spLocks noChangeArrowheads="1"/>
          </p:cNvSpPr>
          <p:nvPr/>
        </p:nvSpPr>
        <p:spPr bwMode="auto">
          <a:xfrm>
            <a:off x="7671289" y="2103438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 -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현대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9704" name="직선 화살표 연결선 7"/>
          <p:cNvCxnSpPr>
            <a:cxnSpLocks noChangeShapeType="1"/>
            <a:stCxn id="14" idx="2"/>
            <a:endCxn id="5" idx="4"/>
          </p:cNvCxnSpPr>
          <p:nvPr/>
        </p:nvCxnSpPr>
        <p:spPr bwMode="auto">
          <a:xfrm rot="10800000" flipV="1">
            <a:off x="6220559" y="2389188"/>
            <a:ext cx="1450731" cy="385762"/>
          </a:xfrm>
          <a:prstGeom prst="bentConnector3">
            <a:avLst>
              <a:gd name="adj1" fmla="val 12764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7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16" y="960438"/>
            <a:ext cx="1175238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Box 26"/>
          <p:cNvSpPr txBox="1">
            <a:spLocks noChangeArrowheads="1"/>
          </p:cNvSpPr>
          <p:nvPr/>
        </p:nvSpPr>
        <p:spPr bwMode="auto">
          <a:xfrm>
            <a:off x="2725616" y="714376"/>
            <a:ext cx="12554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관리자용 삭제화면</a:t>
            </a:r>
          </a:p>
        </p:txBody>
      </p:sp>
      <p:pic>
        <p:nvPicPr>
          <p:cNvPr id="29707" name="Picture 5" descr="user business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" y="1241425"/>
            <a:ext cx="33850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8" name="TextBox 28"/>
          <p:cNvSpPr txBox="1">
            <a:spLocks noChangeArrowheads="1"/>
          </p:cNvSpPr>
          <p:nvPr/>
        </p:nvSpPr>
        <p:spPr bwMode="auto">
          <a:xfrm>
            <a:off x="262305" y="1754188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시스템관리자</a:t>
            </a:r>
          </a:p>
        </p:txBody>
      </p:sp>
      <p:cxnSp>
        <p:nvCxnSpPr>
          <p:cNvPr id="29709" name="직선 화살표 연결선 7"/>
          <p:cNvCxnSpPr>
            <a:cxnSpLocks noChangeShapeType="1"/>
          </p:cNvCxnSpPr>
          <p:nvPr/>
        </p:nvCxnSpPr>
        <p:spPr bwMode="auto">
          <a:xfrm>
            <a:off x="945174" y="1389064"/>
            <a:ext cx="1714500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0" name="TextBox 34"/>
          <p:cNvSpPr txBox="1">
            <a:spLocks noChangeArrowheads="1"/>
          </p:cNvSpPr>
          <p:nvPr/>
        </p:nvSpPr>
        <p:spPr bwMode="auto">
          <a:xfrm>
            <a:off x="945174" y="1389063"/>
            <a:ext cx="17748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현채인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계열사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직원 삭제</a:t>
            </a:r>
          </a:p>
        </p:txBody>
      </p:sp>
      <p:cxnSp>
        <p:nvCxnSpPr>
          <p:cNvPr id="29711" name="직선 화살표 연결선 7"/>
          <p:cNvCxnSpPr>
            <a:cxnSpLocks noChangeShapeType="1"/>
            <a:endCxn id="5" idx="1"/>
          </p:cNvCxnSpPr>
          <p:nvPr/>
        </p:nvCxnSpPr>
        <p:spPr bwMode="auto">
          <a:xfrm>
            <a:off x="3900854" y="1409700"/>
            <a:ext cx="1888881" cy="1079500"/>
          </a:xfrm>
          <a:prstGeom prst="bentConnector2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366"/>
          <p:cNvSpPr>
            <a:spLocks noChangeArrowheads="1"/>
          </p:cNvSpPr>
          <p:nvPr/>
        </p:nvSpPr>
        <p:spPr bwMode="auto">
          <a:xfrm>
            <a:off x="5363308" y="37465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6" name="AutoShape 366"/>
          <p:cNvSpPr>
            <a:spLocks noChangeArrowheads="1"/>
          </p:cNvSpPr>
          <p:nvPr/>
        </p:nvSpPr>
        <p:spPr bwMode="auto">
          <a:xfrm>
            <a:off x="7671289" y="3746500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OTP 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대상자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(OTP</a:t>
            </a: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서버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9714" name="직선 화살표 연결선 46"/>
          <p:cNvCxnSpPr>
            <a:cxnSpLocks noChangeShapeType="1"/>
            <a:stCxn id="46" idx="2"/>
            <a:endCxn id="45" idx="4"/>
          </p:cNvCxnSpPr>
          <p:nvPr/>
        </p:nvCxnSpPr>
        <p:spPr bwMode="auto">
          <a:xfrm rot="10800000">
            <a:off x="6226420" y="4032250"/>
            <a:ext cx="1444869" cy="1588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TextBox 48"/>
          <p:cNvSpPr txBox="1">
            <a:spLocks noChangeArrowheads="1"/>
          </p:cNvSpPr>
          <p:nvPr/>
        </p:nvSpPr>
        <p:spPr bwMode="auto">
          <a:xfrm>
            <a:off x="6258658" y="4032250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2. 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 삭제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 : EAI)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AutoShape 366"/>
          <p:cNvSpPr>
            <a:spLocks noChangeArrowheads="1"/>
          </p:cNvSpPr>
          <p:nvPr/>
        </p:nvSpPr>
        <p:spPr bwMode="auto">
          <a:xfrm>
            <a:off x="5363308" y="4818063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해외연구소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4" name="AutoShape 366"/>
          <p:cNvSpPr>
            <a:spLocks noChangeArrowheads="1"/>
          </p:cNvSpPr>
          <p:nvPr/>
        </p:nvSpPr>
        <p:spPr bwMode="auto">
          <a:xfrm>
            <a:off x="7671289" y="4818063"/>
            <a:ext cx="863111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해외연구소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인사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9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글로벌오토웨이</a:t>
            </a:r>
            <a:r>
              <a:rPr kumimoji="0" lang="en-US" altLang="ko-KR" sz="9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9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9718" name="직선 화살표 연결선 54"/>
          <p:cNvCxnSpPr>
            <a:cxnSpLocks noChangeShapeType="1"/>
            <a:stCxn id="54" idx="2"/>
            <a:endCxn id="53" idx="4"/>
          </p:cNvCxnSpPr>
          <p:nvPr/>
        </p:nvCxnSpPr>
        <p:spPr bwMode="auto">
          <a:xfrm rot="10800000">
            <a:off x="6226420" y="5103814"/>
            <a:ext cx="1444869" cy="1587"/>
          </a:xfrm>
          <a:prstGeom prst="straightConnector1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Box 55"/>
          <p:cNvSpPr txBox="1">
            <a:spLocks noChangeArrowheads="1"/>
          </p:cNvSpPr>
          <p:nvPr/>
        </p:nvSpPr>
        <p:spPr bwMode="auto">
          <a:xfrm>
            <a:off x="6258659" y="5103813"/>
            <a:ext cx="1316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정보 변경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 : EAI)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AutoShape 366"/>
          <p:cNvSpPr>
            <a:spLocks noChangeArrowheads="1"/>
          </p:cNvSpPr>
          <p:nvPr/>
        </p:nvSpPr>
        <p:spPr bwMode="auto">
          <a:xfrm>
            <a:off x="4044462" y="2489200"/>
            <a:ext cx="863112" cy="571500"/>
          </a:xfrm>
          <a:prstGeom prst="can">
            <a:avLst>
              <a:gd name="adj" fmla="val 17320"/>
            </a:avLst>
          </a:prstGeom>
          <a:solidFill>
            <a:srgbClr val="DDDDDD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업체 인사정보</a:t>
            </a:r>
            <a:endParaRPr kumimoji="0" lang="en-US" altLang="ko-KR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DB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kumimoji="0" lang="ko-KR" altLang="en-US" sz="1000" b="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메인프레임</a:t>
            </a:r>
            <a:r>
              <a:rPr kumimoji="0" lang="en-US" altLang="ko-KR" sz="1000" b="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kumimoji="0" lang="ko-KR" altLang="en-US" sz="1000" b="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9721" name="TextBox 73"/>
          <p:cNvSpPr txBox="1">
            <a:spLocks noChangeArrowheads="1"/>
          </p:cNvSpPr>
          <p:nvPr/>
        </p:nvSpPr>
        <p:spPr bwMode="auto">
          <a:xfrm>
            <a:off x="3055327" y="3671888"/>
            <a:ext cx="1572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해외연구소 계정 삭제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   (1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Batch)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22" name="TextBox 74"/>
          <p:cNvSpPr txBox="1">
            <a:spLocks noChangeArrowheads="1"/>
          </p:cNvSpPr>
          <p:nvPr/>
        </p:nvSpPr>
        <p:spPr bwMode="auto">
          <a:xfrm>
            <a:off x="4572000" y="1174751"/>
            <a:ext cx="8418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정보반영</a:t>
            </a:r>
          </a:p>
        </p:txBody>
      </p:sp>
      <p:cxnSp>
        <p:nvCxnSpPr>
          <p:cNvPr id="29723" name="직선 화살표 연결선 7"/>
          <p:cNvCxnSpPr>
            <a:cxnSpLocks noChangeShapeType="1"/>
            <a:endCxn id="64" idx="1"/>
          </p:cNvCxnSpPr>
          <p:nvPr/>
        </p:nvCxnSpPr>
        <p:spPr bwMode="auto">
          <a:xfrm>
            <a:off x="3900854" y="1409700"/>
            <a:ext cx="574431" cy="1079500"/>
          </a:xfrm>
          <a:prstGeom prst="bentConnector2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61" name="Group 65"/>
          <p:cNvGraphicFramePr>
            <a:graphicFrameLocks noGrp="1"/>
          </p:cNvGraphicFramePr>
          <p:nvPr/>
        </p:nvGraphicFramePr>
        <p:xfrm>
          <a:off x="218343" y="5210175"/>
          <a:ext cx="5018942" cy="1920240"/>
        </p:xfrm>
        <a:graphic>
          <a:graphicData uri="http://schemas.openxmlformats.org/drawingml/2006/table">
            <a:tbl>
              <a:tblPr/>
              <a:tblGrid>
                <a:gridCol w="1362808"/>
                <a:gridCol w="3124200"/>
                <a:gridCol w="531934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OTP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내부직원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(HKMC)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사번을 계정으로 사용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해외연구소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R*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시작하는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(DRM)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사용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해외공장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임의 부여 후 글로벌 계정 매칭테이블 관리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계열사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임의로 부여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미적용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48" name="직선 화살표 연결선 30"/>
          <p:cNvCxnSpPr>
            <a:cxnSpLocks noChangeShapeType="1"/>
            <a:stCxn id="53" idx="2"/>
            <a:endCxn id="5" idx="3"/>
          </p:cNvCxnSpPr>
          <p:nvPr/>
        </p:nvCxnSpPr>
        <p:spPr bwMode="auto">
          <a:xfrm rot="10800000" flipH="1">
            <a:off x="5363308" y="3060701"/>
            <a:ext cx="426427" cy="2043113"/>
          </a:xfrm>
          <a:prstGeom prst="bentConnector4">
            <a:avLst>
              <a:gd name="adj1" fmla="val -208190"/>
              <a:gd name="adj2" fmla="val 79551"/>
            </a:avLst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직선 화살표 연결선 30"/>
          <p:cNvCxnSpPr>
            <a:cxnSpLocks noChangeShapeType="1"/>
            <a:stCxn id="53" idx="2"/>
            <a:endCxn id="64" idx="3"/>
          </p:cNvCxnSpPr>
          <p:nvPr/>
        </p:nvCxnSpPr>
        <p:spPr bwMode="auto">
          <a:xfrm rot="10800000">
            <a:off x="4475285" y="3060701"/>
            <a:ext cx="888023" cy="2043113"/>
          </a:xfrm>
          <a:prstGeom prst="bentConnector2">
            <a:avLst/>
          </a:prstGeom>
          <a:noFill/>
          <a:ln w="190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58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02" name="Group 66"/>
          <p:cNvGraphicFramePr>
            <a:graphicFrameLocks noGrp="1"/>
          </p:cNvGraphicFramePr>
          <p:nvPr/>
        </p:nvGraphicFramePr>
        <p:xfrm>
          <a:off x="184639" y="879475"/>
          <a:ext cx="8774724" cy="2682878"/>
        </p:xfrm>
        <a:graphic>
          <a:graphicData uri="http://schemas.openxmlformats.org/drawingml/2006/table">
            <a:tbl>
              <a:tblPr/>
              <a:tblGrid>
                <a:gridCol w="958362"/>
                <a:gridCol w="6000750"/>
                <a:gridCol w="857250"/>
                <a:gridCol w="958362"/>
              </a:tblGrid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개정번호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개정내용 요약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박호림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2010-01-19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처리 추가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박호림</a:t>
                      </a: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2010-01-22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3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31" marB="45731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76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개정이력</a:t>
            </a:r>
          </a:p>
        </p:txBody>
      </p:sp>
    </p:spTree>
    <p:extLst>
      <p:ext uri="{BB962C8B-B14F-4D97-AF65-F5344CB8AC3E}">
        <p14:creationId xmlns:p14="http://schemas.microsoft.com/office/powerpoint/2010/main" val="19060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목 차</a:t>
            </a:r>
          </a:p>
        </p:txBody>
      </p:sp>
      <p:sp>
        <p:nvSpPr>
          <p:cNvPr id="14339" name="TextBox 228"/>
          <p:cNvSpPr txBox="1">
            <a:spLocks noChangeArrowheads="1"/>
          </p:cNvSpPr>
          <p:nvPr/>
        </p:nvSpPr>
        <p:spPr bwMode="auto">
          <a:xfrm>
            <a:off x="3253155" y="1285876"/>
            <a:ext cx="3626827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altLang="ko-KR" sz="2000" b="0" dirty="0">
                <a:latin typeface="HY헤드라인M" pitchFamily="18" charset="-127"/>
              </a:rPr>
              <a:t>1.  </a:t>
            </a:r>
            <a:r>
              <a:rPr lang="ko-KR" altLang="en-US" sz="2000" b="0" dirty="0">
                <a:latin typeface="HY헤드라인M" pitchFamily="18" charset="-127"/>
              </a:rPr>
              <a:t>사 용 자</a:t>
            </a: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sz="2000" b="0" dirty="0">
                <a:latin typeface="HY헤드라인M" pitchFamily="18" charset="-127"/>
              </a:rPr>
              <a:t>2.  </a:t>
            </a:r>
            <a:r>
              <a:rPr lang="ko-KR" altLang="en-US" sz="2000" b="0" dirty="0">
                <a:latin typeface="HY헤드라인M" pitchFamily="18" charset="-127"/>
              </a:rPr>
              <a:t>부 서</a:t>
            </a: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sz="2000" b="0" dirty="0">
                <a:latin typeface="HY헤드라인M" pitchFamily="18" charset="-127"/>
              </a:rPr>
              <a:t>3.  </a:t>
            </a:r>
            <a:r>
              <a:rPr lang="ko-KR" altLang="en-US" sz="2000" b="0" dirty="0">
                <a:latin typeface="HY헤드라인M" pitchFamily="18" charset="-127"/>
              </a:rPr>
              <a:t>메 </a:t>
            </a:r>
            <a:r>
              <a:rPr lang="ko-KR" altLang="en-US" sz="2000" b="0" dirty="0" err="1">
                <a:latin typeface="HY헤드라인M" pitchFamily="18" charset="-127"/>
              </a:rPr>
              <a:t>뉴</a:t>
            </a: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sz="2000" b="0" dirty="0">
                <a:latin typeface="HY헤드라인M" pitchFamily="18" charset="-127"/>
              </a:rPr>
              <a:t>4.  </a:t>
            </a:r>
            <a:r>
              <a:rPr lang="ko-KR" altLang="en-US" sz="2000" b="0" dirty="0">
                <a:latin typeface="HY헤드라인M" pitchFamily="18" charset="-127"/>
              </a:rPr>
              <a:t>권 한</a:t>
            </a: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sz="2000" b="0" dirty="0">
                <a:latin typeface="HY헤드라인M" pitchFamily="18" charset="-127"/>
              </a:rPr>
              <a:t>5.  </a:t>
            </a:r>
            <a:r>
              <a:rPr lang="ko-KR" altLang="en-US" sz="2000" b="0" dirty="0">
                <a:latin typeface="HY헤드라인M" pitchFamily="18" charset="-127"/>
              </a:rPr>
              <a:t>로 그</a:t>
            </a: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endParaRPr lang="en-US" altLang="ko-KR" sz="2000" b="0" dirty="0">
              <a:latin typeface="HY헤드라인M" pitchFamily="18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sz="2000" b="0" dirty="0">
                <a:latin typeface="HY헤드라인M" pitchFamily="18" charset="-127"/>
              </a:rPr>
              <a:t>※ </a:t>
            </a:r>
            <a:r>
              <a:rPr lang="ko-KR" altLang="en-US" sz="2000" b="0" dirty="0">
                <a:latin typeface="HY헤드라인M" pitchFamily="18" charset="-127"/>
              </a:rPr>
              <a:t>계정</a:t>
            </a:r>
            <a:r>
              <a:rPr lang="en-US" altLang="ko-KR" sz="2000" b="0" dirty="0">
                <a:latin typeface="HY헤드라인M" pitchFamily="18" charset="-127"/>
              </a:rPr>
              <a:t>, </a:t>
            </a:r>
            <a:r>
              <a:rPr lang="ko-KR" altLang="en-US" sz="2000" b="0" dirty="0">
                <a:latin typeface="HY헤드라인M" pitchFamily="18" charset="-127"/>
              </a:rPr>
              <a:t>인증 처리 프로세스</a:t>
            </a:r>
          </a:p>
        </p:txBody>
      </p:sp>
    </p:spTree>
    <p:extLst>
      <p:ext uri="{BB962C8B-B14F-4D97-AF65-F5344CB8AC3E}">
        <p14:creationId xmlns:p14="http://schemas.microsoft.com/office/powerpoint/2010/main" val="26707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사용자 관리</a:t>
            </a:r>
          </a:p>
        </p:txBody>
      </p:sp>
      <p:graphicFrame>
        <p:nvGraphicFramePr>
          <p:cNvPr id="16488" name="Group 104"/>
          <p:cNvGraphicFramePr>
            <a:graphicFrameLocks noGrp="1"/>
          </p:cNvGraphicFramePr>
          <p:nvPr/>
        </p:nvGraphicFramePr>
        <p:xfrm>
          <a:off x="184639" y="1552575"/>
          <a:ext cx="8774724" cy="3559120"/>
        </p:xfrm>
        <a:graphic>
          <a:graphicData uri="http://schemas.openxmlformats.org/drawingml/2006/table">
            <a:tbl>
              <a:tblPr/>
              <a:tblGrid>
                <a:gridCol w="665285"/>
                <a:gridCol w="688731"/>
                <a:gridCol w="800100"/>
                <a:gridCol w="728297"/>
                <a:gridCol w="728296"/>
                <a:gridCol w="728297"/>
                <a:gridCol w="926123"/>
                <a:gridCol w="706315"/>
                <a:gridCol w="744415"/>
                <a:gridCol w="2058865"/>
              </a:tblGrid>
              <a:tr h="374718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OTP </a:t>
                      </a:r>
                      <a:r>
                        <a:rPr kumimoji="0" lang="ko-KR" alt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</a:t>
                      </a:r>
                      <a:endParaRPr kumimoji="0" lang="ko-KR" altLang="en-US" sz="12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</a:t>
                      </a:r>
                      <a:r>
                        <a:rPr kumimoji="0" lang="ko-KR" alt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</a:t>
                      </a:r>
                      <a:endParaRPr kumimoji="0" lang="ko-KR" altLang="en-US" sz="12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 </a:t>
                      </a:r>
                      <a:r>
                        <a:rPr kumimoji="0" lang="ko-KR" alt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원천 데이터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4572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OAUSERTB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ODVANPTB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471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HKMC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인사마스터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FZFA1N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배치로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OAUSERTB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312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해외법인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연구소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OAGUSRTB </a:t>
                      </a:r>
                      <a:r>
                        <a:rPr kumimoji="0" lang="ko-KR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4)</a:t>
                      </a:r>
                      <a:endParaRPr kumimoji="0" lang="ko-KR" alt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EAI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OAGUSRTB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718"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계열사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모비스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미적용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모비스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미적용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AES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미적용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그외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미적용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28" marB="45728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60" name="TextBox 228"/>
          <p:cNvSpPr txBox="1">
            <a:spLocks noChangeArrowheads="1"/>
          </p:cNvSpPr>
          <p:nvPr/>
        </p:nvSpPr>
        <p:spPr bwMode="auto">
          <a:xfrm>
            <a:off x="184639" y="5057776"/>
            <a:ext cx="84176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1) 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사용자 테이블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OAOTPUTB - EAI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 배치로 데이터 관리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권한 보유 여부와 같이 없이 메뉴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가 보이는 사용자와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일부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권한 보유한 메뉴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)”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만 보이는 사용자가 구분됨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현재는 팀단위로 관리함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계열사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: C Class,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중국공장 현채인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D Class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글로벌 오토웨이의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TB_USER_INFO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테이블을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EAI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로 받아오는 테이블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생성 시 체크만 함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400"/>
              </a:spcBef>
            </a:pP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통합계정관리시스템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정보기술보안팀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김형준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GJ)</a:t>
            </a:r>
          </a:p>
          <a:p>
            <a:pPr eaLnBrk="1" hangingPunct="1">
              <a:spcBef>
                <a:spcPts val="400"/>
              </a:spcBef>
            </a:pP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※ OTP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정보기술보안팀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이용호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SW)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61" name="TextBox 228"/>
          <p:cNvSpPr txBox="1">
            <a:spLocks noChangeArrowheads="1"/>
          </p:cNvSpPr>
          <p:nvPr/>
        </p:nvSpPr>
        <p:spPr bwMode="auto">
          <a:xfrm>
            <a:off x="191966" y="714376"/>
            <a:ext cx="8164415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현대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M/F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의 인사마스터에서 데이터를 가져오지만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향후 통합 계정 관리시스템에서 가져오는 것으로 변경해야 함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다운사이징 시 사번 필드 자리 수 증가 필요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7 byte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향후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10 byte</a:t>
            </a:r>
          </a:p>
        </p:txBody>
      </p:sp>
    </p:spTree>
    <p:extLst>
      <p:ext uri="{BB962C8B-B14F-4D97-AF65-F5344CB8AC3E}">
        <p14:creationId xmlns:p14="http://schemas.microsoft.com/office/powerpoint/2010/main" val="40593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사용자 관리 </a:t>
            </a:r>
            <a:r>
              <a:rPr lang="en-US" altLang="ko-KR" sz="2400" b="0">
                <a:solidFill>
                  <a:schemeClr val="tx2"/>
                </a:solidFill>
                <a:latin typeface="HY헤드라인M" pitchFamily="18" charset="-127"/>
              </a:rPr>
              <a:t>- </a:t>
            </a:r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글로벌계정 </a:t>
            </a:r>
          </a:p>
        </p:txBody>
      </p:sp>
      <p:graphicFrame>
        <p:nvGraphicFramePr>
          <p:cNvPr id="17558" name="Group 150"/>
          <p:cNvGraphicFramePr>
            <a:graphicFrameLocks noGrp="1"/>
          </p:cNvGraphicFramePr>
          <p:nvPr/>
        </p:nvGraphicFramePr>
        <p:xfrm>
          <a:off x="184639" y="1555750"/>
          <a:ext cx="8774724" cy="4858562"/>
        </p:xfrm>
        <a:graphic>
          <a:graphicData uri="http://schemas.openxmlformats.org/drawingml/2006/table">
            <a:tbl>
              <a:tblPr/>
              <a:tblGrid>
                <a:gridCol w="1078523"/>
                <a:gridCol w="1043354"/>
                <a:gridCol w="1043354"/>
                <a:gridCol w="978877"/>
                <a:gridCol w="1043354"/>
                <a:gridCol w="1500554"/>
                <a:gridCol w="1043354"/>
                <a:gridCol w="1043354"/>
              </a:tblGrid>
              <a:tr h="315913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수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Global-ID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방안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Byte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31591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DRM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G-Autoway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법인코드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현지사번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G-ID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5913"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연구소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HATCI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277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360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R1</a:t>
                      </a:r>
                    </a:p>
                  </a:txBody>
                  <a:tcPr marL="62147" marR="62147" marT="35010" marB="3501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R1+5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HMETC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173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289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R2</a:t>
                      </a:r>
                    </a:p>
                  </a:txBody>
                  <a:tcPr marL="62147" marR="62147" marT="35010" marB="3501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R2+5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HMJR&amp;D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R3</a:t>
                      </a:r>
                    </a:p>
                  </a:txBody>
                  <a:tcPr marL="62147" marR="62147" marT="35010" marB="3501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R3+5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HMIE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207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R4</a:t>
                      </a:r>
                    </a:p>
                  </a:txBody>
                  <a:tcPr marL="62147" marR="62147" marT="35010" marB="3501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R4+5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rowSpan="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생산법인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HMMA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529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A1+7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KMMG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A2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A2+7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KMS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503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S1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S1+8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byte</a:t>
                      </a:r>
                    </a:p>
                  </a:txBody>
                  <a:tcPr marL="62147" marR="62147" marT="35010" marB="3501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HMMC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432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S2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S2+7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HAOS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339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(1)+4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T1+5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HMI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1,205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I1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(2)+4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I1+6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BHMC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236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C1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(2)+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(2)+3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C1+7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DYKMC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3231" marR="33231" marT="36000" marB="3600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C2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22~4+5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C2+7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1222375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1222375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1222375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1222375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12223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12223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 byte</a:t>
                      </a:r>
                    </a:p>
                  </a:txBody>
                  <a:tcPr marL="62147" marR="62147" marT="35010" marB="3501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59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4,359</a:t>
                      </a: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부서 관리</a:t>
            </a:r>
          </a:p>
        </p:txBody>
      </p:sp>
      <p:graphicFrame>
        <p:nvGraphicFramePr>
          <p:cNvPr id="18524" name="Group 92"/>
          <p:cNvGraphicFramePr>
            <a:graphicFrameLocks noGrp="1"/>
          </p:cNvGraphicFramePr>
          <p:nvPr/>
        </p:nvGraphicFramePr>
        <p:xfrm>
          <a:off x="451339" y="1641475"/>
          <a:ext cx="8109439" cy="3454400"/>
        </p:xfrm>
        <a:graphic>
          <a:graphicData uri="http://schemas.openxmlformats.org/drawingml/2006/table">
            <a:tbl>
              <a:tblPr/>
              <a:tblGrid>
                <a:gridCol w="764931"/>
                <a:gridCol w="728297"/>
                <a:gridCol w="794238"/>
                <a:gridCol w="728296"/>
                <a:gridCol w="1172308"/>
                <a:gridCol w="930520"/>
                <a:gridCol w="1063869"/>
                <a:gridCol w="1926980"/>
              </a:tblGrid>
              <a:tr h="374650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 생성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</a:t>
                      </a:r>
                      <a:r>
                        <a:rPr kumimoji="0" lang="ko-KR" alt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</a:t>
                      </a:r>
                      <a:endParaRPr kumimoji="0" lang="ko-KR" altLang="en-US" sz="12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원천 데이터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37465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OADEPTTB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ODVANCTB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465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HKMC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인사마스터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FZL1AE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배치로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OADEPTTB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ko-KR" alt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해외법인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현채인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연구소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OAGDPTTB </a:t>
                      </a:r>
                      <a:r>
                        <a:rPr kumimoji="0" lang="ko-KR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2)</a:t>
                      </a:r>
                      <a:endParaRPr kumimoji="0" lang="ko-KR" alt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EAI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OAGDPTTB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계열사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모비스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모비스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AES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그외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자체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일부</a:t>
                      </a: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90" name="TextBox 228"/>
          <p:cNvSpPr txBox="1">
            <a:spLocks noChangeArrowheads="1"/>
          </p:cNvSpPr>
          <p:nvPr/>
        </p:nvSpPr>
        <p:spPr bwMode="auto">
          <a:xfrm>
            <a:off x="184639" y="5286375"/>
            <a:ext cx="6410729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권한 보유 여부와 같이 없이 메뉴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가 보이는 팀과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일부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권한 보유한 메뉴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)”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만 보이는 팀이 구분됨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글로벌 오토웨이의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TB_USER_INFO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테이블을 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EAI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로 받아오는 테이블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생성 시 체크만 함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491" name="TextBox 228"/>
          <p:cNvSpPr txBox="1">
            <a:spLocks noChangeArrowheads="1"/>
          </p:cNvSpPr>
          <p:nvPr/>
        </p:nvSpPr>
        <p:spPr bwMode="auto">
          <a:xfrm>
            <a:off x="191967" y="714375"/>
            <a:ext cx="8262198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현대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M/F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의 인사마스터에서 데이터를 가져오지만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향후 통합 계정 관리시스템에서 가져오는 것으로 변경해야 함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팀장 관리 필드 추가 필요함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현재 사용자 관리테이블에서 팀장을 관리하는데 겸직의 경우 처리 안되는 문제 있음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다운사이징 시 팀 코드 필드 자리 수 증가 확인 필요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4 byte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향후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10 byte ?</a:t>
            </a:r>
          </a:p>
        </p:txBody>
      </p:sp>
    </p:spTree>
    <p:extLst>
      <p:ext uri="{BB962C8B-B14F-4D97-AF65-F5344CB8AC3E}">
        <p14:creationId xmlns:p14="http://schemas.microsoft.com/office/powerpoint/2010/main" val="1077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메뉴 관리</a:t>
            </a:r>
          </a:p>
        </p:txBody>
      </p:sp>
      <p:sp>
        <p:nvSpPr>
          <p:cNvPr id="18435" name="TextBox 228"/>
          <p:cNvSpPr txBox="1">
            <a:spLocks noChangeArrowheads="1"/>
          </p:cNvSpPr>
          <p:nvPr/>
        </p:nvSpPr>
        <p:spPr bwMode="auto">
          <a:xfrm>
            <a:off x="191966" y="714375"/>
            <a:ext cx="9672841" cy="122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기본으로 조회 권한을 부여하는 화면인지 관리하고 있음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생산 부문 화면에서 주로 사용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DRM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을 적용할 화면인지 관리해야 함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설계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DRM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생산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DRM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미적용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로그 관리할 화면인지 관리해야 함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추가 요건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정렬 순서를 메뉴 레벨 및 우선 순위를 이용하여 실시간 처리하고 있으나 데이터 등록 시 정렬 순서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상위 메뉴명을 관리토록 개선 필요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메뉴 관리 테이블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ODPGMATB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" y="2128838"/>
            <a:ext cx="8481646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4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권한 관리</a:t>
            </a:r>
          </a:p>
        </p:txBody>
      </p:sp>
      <p:sp>
        <p:nvSpPr>
          <p:cNvPr id="19459" name="TextBox 228"/>
          <p:cNvSpPr txBox="1">
            <a:spLocks noChangeArrowheads="1"/>
          </p:cNvSpPr>
          <p:nvPr/>
        </p:nvSpPr>
        <p:spPr bwMode="auto">
          <a:xfrm>
            <a:off x="191966" y="714375"/>
            <a:ext cx="6545382" cy="122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부문별로 권한 관리하는 방법 상이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아래 표 참조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팀 권한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개인 권한을 모두 관리하며 개인 권한 없는 경우 팀 권한 상속 받음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①조회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②인쇄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③인쇄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엑셀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④입력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⑤입력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엑셀 과 같이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가지 유형으로 권한을 관리함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장기 미사용자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개월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권한 삭제 배치 프로세스 있음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엑셀 사용여부 체크하여 권한 강등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추가 요건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561" name="Group 81"/>
          <p:cNvGraphicFramePr>
            <a:graphicFrameLocks noGrp="1"/>
          </p:cNvGraphicFramePr>
          <p:nvPr/>
        </p:nvGraphicFramePr>
        <p:xfrm>
          <a:off x="252047" y="2286000"/>
          <a:ext cx="8707316" cy="3556394"/>
        </p:xfrm>
        <a:graphic>
          <a:graphicData uri="http://schemas.openxmlformats.org/drawingml/2006/table">
            <a:tbl>
              <a:tblPr/>
              <a:tblGrid>
                <a:gridCol w="465992"/>
                <a:gridCol w="473320"/>
                <a:gridCol w="1315915"/>
                <a:gridCol w="868973"/>
                <a:gridCol w="930520"/>
                <a:gridCol w="930519"/>
                <a:gridCol w="930520"/>
                <a:gridCol w="2791557"/>
              </a:tblGrid>
              <a:tr h="452357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주관 부서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 담당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방법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차종 권한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권한테이블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45711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제사위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제품기획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이남재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CJ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역할별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ODAUTHTB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OAPGMATB, OAPELATB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이용하여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ODAUTHTB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35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차량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설계정보팀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이성희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GJ</a:t>
                      </a:r>
                      <a:endParaRPr kumimoji="0" lang="ko-KR" alt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그룹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차종 관리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OAAPPGTB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OAAPPJTB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OAAPPGTB 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권한</a:t>
                      </a: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OAAPPJTB 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기종권한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PT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파워트레인기획지원팀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김우태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GJ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그룹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기종 관리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996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현대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생산정보지원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TFT </a:t>
                      </a:r>
                      <a:r>
                        <a:rPr kumimoji="0" lang="ko-KR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</a:t>
                      </a:r>
                      <a:endParaRPr kumimoji="0" lang="ko-KR" alt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김상준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GJ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 화면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ODAUTHTB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MIP,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OPL, CKD 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김상준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GJ 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생산정보지원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TFT)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박진혁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GJ 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울산원가회계팀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기아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생산지원기획팀 </a:t>
                      </a:r>
                      <a:r>
                        <a:rPr kumimoji="0" lang="ko-KR" alt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</a:t>
                      </a:r>
                      <a:endParaRPr kumimoji="0" lang="ko-KR" alt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GJ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 화면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ODAUTHTB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MIP,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OPL, CKD 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GJ 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생산지원기획팀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이민수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 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원가회계팀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1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A/S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모비스부품기술정보팀</a:t>
                      </a:r>
                      <a:endParaRPr kumimoji="0" lang="ko-KR" altLang="en-US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김민호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CJ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 화면</a:t>
                      </a: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ODAUTHTB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203" marR="42203" marT="45712" marB="45712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27" name="TextBox 228"/>
          <p:cNvSpPr txBox="1">
            <a:spLocks noChangeArrowheads="1"/>
          </p:cNvSpPr>
          <p:nvPr/>
        </p:nvSpPr>
        <p:spPr bwMode="auto">
          <a:xfrm>
            <a:off x="184639" y="5835651"/>
            <a:ext cx="5400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현대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기아 생산부문 현업 권한 관리 주무 부서이며</a:t>
            </a:r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원가부분은 주관 부서는 따로 있음</a:t>
            </a:r>
            <a:endParaRPr lang="en-US" altLang="ko-KR" sz="10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3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88"/>
          <p:cNvSpPr>
            <a:spLocks noChangeArrowheads="1"/>
          </p:cNvSpPr>
          <p:nvPr/>
        </p:nvSpPr>
        <p:spPr bwMode="auto">
          <a:xfrm>
            <a:off x="184639" y="1"/>
            <a:ext cx="870731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/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권한 관리 </a:t>
            </a:r>
            <a:r>
              <a:rPr lang="en-US" altLang="ko-KR" sz="2400" b="0">
                <a:solidFill>
                  <a:schemeClr val="tx2"/>
                </a:solidFill>
                <a:latin typeface="HY헤드라인M" pitchFamily="18" charset="-127"/>
              </a:rPr>
              <a:t>- </a:t>
            </a:r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</a:rPr>
              <a:t>제사위</a:t>
            </a:r>
          </a:p>
        </p:txBody>
      </p:sp>
      <p:sp>
        <p:nvSpPr>
          <p:cNvPr id="20483" name="TextBox 228"/>
          <p:cNvSpPr txBox="1">
            <a:spLocks noChangeArrowheads="1"/>
          </p:cNvSpPr>
          <p:nvPr/>
        </p:nvSpPr>
        <p:spPr bwMode="auto">
          <a:xfrm>
            <a:off x="191966" y="714375"/>
            <a:ext cx="3605667" cy="122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HY헤드라인M" pitchFamily="18" charset="-127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제사위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권한 관리 화면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■ 권한 관리 테이블</a:t>
            </a:r>
            <a:endParaRPr lang="en-US" altLang="ko-KR" b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별 권한 정의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OAPGMATB</a:t>
            </a: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사용자 권한등급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OAPELATB</a:t>
            </a:r>
          </a:p>
          <a:p>
            <a:pPr eaLnBrk="1" hangingPunct="1">
              <a:spcBef>
                <a:spcPts val="400"/>
              </a:spcBef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사용자별 사용 권한 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: ODAUTHTB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57501"/>
            <a:ext cx="4051789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85" y="2857501"/>
            <a:ext cx="4051789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1850</Words>
  <Application>Microsoft Office PowerPoint</Application>
  <PresentationFormat>화면 슬라이드 쇼(4:3)</PresentationFormat>
  <Paragraphs>600</Paragraphs>
  <Slides>18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2_기본 디자인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2019-08-23T02:39:26Z</dcterms:created>
  <dcterms:modified xsi:type="dcterms:W3CDTF">2019-08-23T02:46:33Z</dcterms:modified>
</cp:coreProperties>
</file>