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F7E7E-E591-44C2-A8D2-8582A28D2F05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D8F3-26D8-4561-9AFD-DCE485AAD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F52D8ACC-AF05-4FFF-BAA1-DFA882DD924E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7B876F5-98D7-4A1B-8A97-ED10266D14E8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47E5643-08EA-43CD-A8CA-FFE82BA7FCAC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C39E8916-C0BE-4AF9-999C-CC7D58D04EF9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C7F1061-8651-4B70-9A22-15F3BE753901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97E433C-2556-400B-ADF3-4A4D7DB1AA8F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303B26E-83E4-4301-A779-93FC9F4292FD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120" y="8685413"/>
            <a:ext cx="2972280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7" tIns="47819" rIns="95637" bIns="47819" anchor="b"/>
          <a:lstStyle>
            <a:lvl1pPr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243168C-43FA-4F34-96DB-7DA088551E2D}" type="slidenum">
              <a:rPr lang="en-US" altLang="ko-KR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6675" y="683500"/>
            <a:ext cx="5426250" cy="343064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1" y="4341976"/>
            <a:ext cx="5031119" cy="41185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gray">
          <a:xfrm>
            <a:off x="0" y="0"/>
            <a:ext cx="9148397" cy="6858000"/>
          </a:xfrm>
          <a:prstGeom prst="rect">
            <a:avLst/>
          </a:prstGeom>
          <a:solidFill>
            <a:srgbClr val="6FA5DB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 latinLnBrk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ko-KR" sz="30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gray">
          <a:xfrm>
            <a:off x="93785" y="119063"/>
            <a:ext cx="8960827" cy="662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3885465" y="1201738"/>
            <a:ext cx="43236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20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현대자동차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20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영업현장처리시스템 구축을 위한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20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IBM </a:t>
            </a:r>
            <a:r>
              <a:rPr lang="ko-KR" altLang="en-US" sz="220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제안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gray">
          <a:xfrm>
            <a:off x="660889" y="687388"/>
            <a:ext cx="687265" cy="35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6" descr="HD_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4"/>
          <a:stretch>
            <a:fillRect/>
          </a:stretch>
        </p:blipFill>
        <p:spPr bwMode="gray">
          <a:xfrm>
            <a:off x="281354" y="1095375"/>
            <a:ext cx="3659066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상하조합_Basic(영문)_편집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8666" y="458789"/>
            <a:ext cx="1695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gray">
          <a:xfrm>
            <a:off x="3940420" y="1089026"/>
            <a:ext cx="4950069" cy="1738313"/>
          </a:xfrm>
          <a:prstGeom prst="rect">
            <a:avLst/>
          </a:prstGeom>
          <a:gradFill rotWithShape="1">
            <a:gsLst>
              <a:gs pos="0">
                <a:srgbClr val="3E5E98">
                  <a:alpha val="37000"/>
                </a:srgbClr>
              </a:gs>
              <a:gs pos="100000">
                <a:srgbClr val="678BC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Ins="234000" anchor="ctr"/>
          <a:lstStyle/>
          <a:p>
            <a:pPr algn="r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ko-KR" sz="28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9"/>
          <p:cNvSpPr>
            <a:spLocks noChangeArrowheads="1"/>
          </p:cNvSpPr>
          <p:nvPr userDrawn="1"/>
        </p:nvSpPr>
        <p:spPr bwMode="auto">
          <a:xfrm>
            <a:off x="284285" y="2919413"/>
            <a:ext cx="8606204" cy="57150"/>
          </a:xfrm>
          <a:prstGeom prst="roundRect">
            <a:avLst>
              <a:gd name="adj" fmla="val 8394"/>
            </a:avLst>
          </a:prstGeom>
          <a:gradFill rotWithShape="1">
            <a:gsLst>
              <a:gs pos="0">
                <a:srgbClr val="3E5E98"/>
              </a:gs>
              <a:gs pos="100000">
                <a:srgbClr val="678BC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485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4B009-3088-4C87-BC7F-781D98B196C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251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480175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14654" y="620713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3477" y="657225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EF2B413E-A44D-4750-A706-1D87EBFFB5CD}" type="slidenum">
              <a:rPr kumimoji="1" lang="en-US" altLang="ko-KR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pic>
        <p:nvPicPr>
          <p:cNvPr id="1029" name="Picture 14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43" y="6559551"/>
            <a:ext cx="747346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 descr="현대오토에버_심벌마크_상하조합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" y="6510338"/>
            <a:ext cx="97301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7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ftr="0" dt="0"/>
  <p:txStyles>
    <p:titleStyle>
      <a:lvl1pPr algn="ctr" defTabSz="76200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+mj-lt"/>
          <a:ea typeface="+mj-ea"/>
          <a:cs typeface="+mj-cs"/>
        </a:defRPr>
      </a:lvl1pPr>
      <a:lvl2pPr algn="ctr" defTabSz="76200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2pPr>
      <a:lvl3pPr algn="ctr" defTabSz="76200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3pPr>
      <a:lvl4pPr algn="ctr" defTabSz="76200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4pPr>
      <a:lvl5pPr algn="ctr" defTabSz="76200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5pPr>
      <a:lvl6pPr marL="457200" algn="ctr" defTabSz="762000" rtl="0" fontAlgn="base" latinLnBrk="1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6pPr>
      <a:lvl7pPr marL="914400" algn="ctr" defTabSz="762000" rtl="0" fontAlgn="base" latinLnBrk="1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7pPr>
      <a:lvl8pPr marL="1371600" algn="ctr" defTabSz="762000" rtl="0" fontAlgn="base" latinLnBrk="1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8pPr>
      <a:lvl9pPr marL="1828800" algn="ctr" defTabSz="762000" rtl="0" fontAlgn="base" latinLnBrk="1">
        <a:spcBef>
          <a:spcPct val="0"/>
        </a:spcBef>
        <a:spcAft>
          <a:spcPct val="0"/>
        </a:spcAft>
        <a:defRPr kumimoji="1" sz="4400">
          <a:solidFill>
            <a:srgbClr val="061DC8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1108075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2pPr>
      <a:lvl3pPr marL="1444625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3pPr>
      <a:lvl4pPr marL="1978025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4pPr>
      <a:lvl5pPr marL="2511425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5pPr>
      <a:lvl6pPr marL="2968625" indent="-342900" algn="l" rtl="0" fontAlgn="base" latinLnBrk="1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6pPr>
      <a:lvl7pPr marL="3425825" indent="-342900" algn="l" rtl="0" fontAlgn="base" latinLnBrk="1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7pPr>
      <a:lvl8pPr marL="3883025" indent="-342900" algn="l" rtl="0" fontAlgn="base" latinLnBrk="1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8pPr>
      <a:lvl9pPr marL="4340225" indent="-342900" algn="l" rtl="0" fontAlgn="base" latinLnBrk="1">
        <a:lnSpc>
          <a:spcPct val="120000"/>
        </a:lnSpc>
        <a:spcBef>
          <a:spcPct val="0"/>
        </a:spcBef>
        <a:spcAft>
          <a:spcPct val="0"/>
        </a:spcAft>
        <a:buSzPct val="80000"/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338689095"/><Relationship Id="rId13" Type="http://schemas.openxmlformats.org/officeDocument/2006/relationships/hyperlink" Target="#_Toc338689100"/><Relationship Id="rId18" Type="http://schemas.openxmlformats.org/officeDocument/2006/relationships/hyperlink" Target="#_Toc338689105"/><Relationship Id="rId3" Type="http://schemas.openxmlformats.org/officeDocument/2006/relationships/hyperlink" Target="#_Toc338689090"/><Relationship Id="rId7" Type="http://schemas.openxmlformats.org/officeDocument/2006/relationships/hyperlink" Target="#_Toc338689094"/><Relationship Id="rId12" Type="http://schemas.openxmlformats.org/officeDocument/2006/relationships/hyperlink" Target="#_Toc338689099"/><Relationship Id="rId17" Type="http://schemas.openxmlformats.org/officeDocument/2006/relationships/hyperlink" Target="#_Toc338689104"/><Relationship Id="rId2" Type="http://schemas.openxmlformats.org/officeDocument/2006/relationships/notesSlide" Target="../notesSlides/notesSlide2.xml"/><Relationship Id="rId16" Type="http://schemas.openxmlformats.org/officeDocument/2006/relationships/hyperlink" Target="#_Toc338689103"/><Relationship Id="rId1" Type="http://schemas.openxmlformats.org/officeDocument/2006/relationships/slideLayout" Target="../slideLayouts/slideLayout2.xml"/><Relationship Id="rId6" Type="http://schemas.openxmlformats.org/officeDocument/2006/relationships/hyperlink" Target="#_Toc338689093"/><Relationship Id="rId11" Type="http://schemas.openxmlformats.org/officeDocument/2006/relationships/hyperlink" Target="#_Toc338689098"/><Relationship Id="rId5" Type="http://schemas.openxmlformats.org/officeDocument/2006/relationships/hyperlink" Target="#_Toc338689092"/><Relationship Id="rId15" Type="http://schemas.openxmlformats.org/officeDocument/2006/relationships/hyperlink" Target="#_Toc338689102"/><Relationship Id="rId10" Type="http://schemas.openxmlformats.org/officeDocument/2006/relationships/hyperlink" Target="#_Toc338689097"/><Relationship Id="rId4" Type="http://schemas.openxmlformats.org/officeDocument/2006/relationships/hyperlink" Target="#_Toc338689091"/><Relationship Id="rId9" Type="http://schemas.openxmlformats.org/officeDocument/2006/relationships/hyperlink" Target="#_Toc338689096"/><Relationship Id="rId14" Type="http://schemas.openxmlformats.org/officeDocument/2006/relationships/hyperlink" Target="#_Toc338689101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gray">
          <a:xfrm>
            <a:off x="3342544" y="4710113"/>
            <a:ext cx="245891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마케팅시스템실</a:t>
            </a:r>
            <a:endParaRPr lang="en-US" altLang="ko-KR" sz="20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서비스시스템팀</a:t>
            </a:r>
            <a:endParaRPr lang="en-US" altLang="ko-KR" sz="20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2018.11</a:t>
            </a:r>
            <a:endParaRPr lang="ko-KR" altLang="en-US" sz="20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076" name="Picture 3" descr="C:\ABLE_Frame64bit\workspace\KMC_AS\src\main\webapp\images\KSW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1" y="2205038"/>
            <a:ext cx="185224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gray">
          <a:xfrm>
            <a:off x="650631" y="2565400"/>
            <a:ext cx="7842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3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기아 차세대 정비시스템</a:t>
            </a:r>
            <a:r>
              <a:rPr lang="en-US" altLang="ko-KR" sz="3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(KSW) </a:t>
            </a:r>
            <a:r>
              <a:rPr lang="ko-KR" altLang="en-US" sz="3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시스템구성</a:t>
            </a:r>
            <a:endParaRPr lang="en-US" altLang="ko-KR" sz="32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13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gray">
          <a:xfrm>
            <a:off x="1248509" y="1123950"/>
            <a:ext cx="4652597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2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목 차</a:t>
            </a:r>
            <a:endParaRPr lang="en-US" altLang="ko-KR" sz="32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lang="ko-KR" altLang="en-US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시스템구성도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 1.1 </a:t>
            </a:r>
            <a:r>
              <a:rPr lang="ko-KR" altLang="en-US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웹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 1.2 </a:t>
            </a:r>
            <a:r>
              <a:rPr lang="ko-KR" altLang="en-US" sz="2000" dirty="0" err="1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모바일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lang="ko-KR" altLang="en-US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서버구성도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lang="ko-KR" altLang="en-US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서버설정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lang="ko-KR" altLang="en-US" sz="2000" dirty="0" smtClean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배포절차</a:t>
            </a: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solidFill>
                  <a:srgbClr val="FFFFFF">
                    <a:lumMod val="75000"/>
                  </a:srgbClr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lang="ko-KR" altLang="en-US" sz="2000" dirty="0" smtClean="0">
                <a:solidFill>
                  <a:srgbClr val="FFFFFF">
                    <a:lumMod val="75000"/>
                  </a:srgbClr>
                </a:solidFill>
                <a:latin typeface="현대하모니 M" pitchFamily="18" charset="-127"/>
                <a:ea typeface="현대하모니 M" pitchFamily="18" charset="-127"/>
              </a:rPr>
              <a:t>인터페이스목록</a:t>
            </a:r>
            <a:r>
              <a:rPr lang="en-US" altLang="ko-KR" sz="2000" dirty="0" smtClean="0">
                <a:solidFill>
                  <a:srgbClr val="FFFFFF">
                    <a:lumMod val="75000"/>
                  </a:srgbClr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2000" dirty="0" smtClean="0">
                <a:solidFill>
                  <a:srgbClr val="FFFFFF">
                    <a:lumMod val="75000"/>
                  </a:srgbClr>
                </a:solidFill>
                <a:latin typeface="현대하모니 M" pitchFamily="18" charset="-127"/>
                <a:ea typeface="현대하모니 M" pitchFamily="18" charset="-127"/>
              </a:rPr>
              <a:t>예정</a:t>
            </a:r>
            <a:r>
              <a:rPr lang="en-US" altLang="ko-KR" sz="2000" dirty="0" smtClean="0">
                <a:solidFill>
                  <a:srgbClr val="FFFFFF">
                    <a:lumMod val="75000"/>
                  </a:srgbClr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lang="ko-KR" altLang="en-US" sz="2000" dirty="0" smtClean="0">
              <a:solidFill>
                <a:srgbClr val="FFFFFF">
                  <a:lumMod val="75000"/>
                </a:srgbClr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19872" y="2276872"/>
            <a:ext cx="518457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92850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3"/>
              </a:rPr>
              <a:t>1.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3"/>
              </a:rPr>
              <a:t>개요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4"/>
              </a:rPr>
              <a:t>2. S/W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4"/>
              </a:rPr>
              <a:t>아키텍처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4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4"/>
              </a:rPr>
              <a:t>정의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5"/>
              </a:rPr>
              <a:t>2.1.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5"/>
              </a:rPr>
              <a:t>시스템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5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5"/>
              </a:rPr>
              <a:t>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5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5"/>
              </a:rPr>
              <a:t>업무적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5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5"/>
              </a:rPr>
              <a:t>연간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5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5"/>
              </a:rPr>
              <a:t>관계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2.2.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6"/>
              </a:rPr>
              <a:t>시스템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6"/>
              </a:rPr>
              <a:t>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6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6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6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6"/>
              </a:rPr>
              <a:t>관계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7"/>
              </a:rPr>
              <a:t>2.3.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7"/>
              </a:rPr>
              <a:t>시스템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7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7"/>
              </a:rPr>
              <a:t>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7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7"/>
              </a:rPr>
              <a:t>인프라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7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7"/>
              </a:rPr>
              <a:t>구성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7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7"/>
              </a:rPr>
              <a:t>관계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8"/>
              </a:rPr>
              <a:t>2.4.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8"/>
              </a:rPr>
              <a:t>아키텍처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8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8"/>
              </a:rPr>
              <a:t>상세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8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8"/>
              </a:rPr>
              <a:t>정의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9"/>
              </a:rPr>
              <a:t>2.5.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9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9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9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9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9"/>
              </a:rPr>
              <a:t>유형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9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9"/>
              </a:rPr>
              <a:t>정의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2.6.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유형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단위의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아키텍처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0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0"/>
              </a:rPr>
              <a:t>상세설명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1"/>
              </a:rPr>
              <a:t>2.7.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1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1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1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1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1"/>
              </a:rPr>
              <a:t>유형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1"/>
              </a:rPr>
              <a:t>/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1"/>
              </a:rPr>
              <a:t>모듈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1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1"/>
              </a:rPr>
              <a:t>관점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2"/>
              </a:rPr>
              <a:t>2.8.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2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2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2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2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2"/>
              </a:rPr>
              <a:t>유형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2"/>
              </a:rPr>
              <a:t>/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2"/>
              </a:rPr>
              <a:t>런타임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2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2"/>
              </a:rPr>
              <a:t>구성관점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2.9.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3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3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3"/>
              </a:rPr>
              <a:t>유형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/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3"/>
              </a:rPr>
              <a:t>배포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3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3"/>
              </a:rPr>
              <a:t>관점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4"/>
              </a:rPr>
              <a:t>2.10.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4"/>
              </a:rPr>
              <a:t>기술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4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4"/>
              </a:rPr>
              <a:t>구조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4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4"/>
              </a:rPr>
              <a:t>시스템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4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4"/>
              </a:rPr>
              <a:t>공통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4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4"/>
              </a:rPr>
              <a:t>모듈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5"/>
              </a:rPr>
              <a:t>2.11. S/W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5"/>
              </a:rPr>
              <a:t>아키텍처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5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5"/>
              </a:rPr>
              <a:t>적용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6"/>
              </a:rPr>
              <a:t>2.12. Application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6"/>
              </a:rPr>
              <a:t>관점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7"/>
              </a:rPr>
              <a:t>2.13.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7"/>
              </a:rPr>
              <a:t>배포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7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7"/>
              </a:rPr>
              <a:t>관점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2850" algn="r"/>
              </a:tabLst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8"/>
              </a:rPr>
              <a:t>2.14.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8"/>
              </a:rPr>
              <a:t>구현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  <a:hlinkClick r:id="rId18"/>
              </a:rPr>
              <a:t>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cs typeface="Times New Roman" pitchFamily="18" charset="0"/>
                <a:hlinkClick r:id="rId18"/>
              </a:rPr>
              <a:t>관점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856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직선 연결선 282"/>
          <p:cNvCxnSpPr>
            <a:cxnSpLocks noChangeShapeType="1"/>
          </p:cNvCxnSpPr>
          <p:nvPr/>
        </p:nvCxnSpPr>
        <p:spPr bwMode="auto">
          <a:xfrm>
            <a:off x="1940169" y="4302128"/>
            <a:ext cx="0" cy="7096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직선 연결선 282"/>
          <p:cNvCxnSpPr>
            <a:cxnSpLocks noChangeShapeType="1"/>
          </p:cNvCxnSpPr>
          <p:nvPr/>
        </p:nvCxnSpPr>
        <p:spPr bwMode="auto">
          <a:xfrm>
            <a:off x="2631831" y="4292603"/>
            <a:ext cx="0" cy="728663"/>
          </a:xfrm>
          <a:prstGeom prst="line">
            <a:avLst/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" name="직선 연결선 282"/>
          <p:cNvCxnSpPr>
            <a:cxnSpLocks noChangeShapeType="1"/>
          </p:cNvCxnSpPr>
          <p:nvPr/>
        </p:nvCxnSpPr>
        <p:spPr bwMode="auto">
          <a:xfrm>
            <a:off x="2233246" y="4813300"/>
            <a:ext cx="1201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1.1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–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 시스템구성도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웹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147" name="Rectangle 162"/>
          <p:cNvSpPr>
            <a:spLocks noChangeArrowheads="1"/>
          </p:cNvSpPr>
          <p:nvPr/>
        </p:nvSpPr>
        <p:spPr bwMode="auto">
          <a:xfrm>
            <a:off x="152402" y="766766"/>
            <a:ext cx="8836269" cy="16970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128" name="Text Box 163"/>
          <p:cNvSpPr txBox="1">
            <a:spLocks noChangeArrowheads="1"/>
          </p:cNvSpPr>
          <p:nvPr/>
        </p:nvSpPr>
        <p:spPr bwMode="auto">
          <a:xfrm>
            <a:off x="252046" y="552908"/>
            <a:ext cx="863112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&lt;DMZ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영역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149" name="Rectangle 162"/>
          <p:cNvSpPr>
            <a:spLocks noChangeArrowheads="1"/>
          </p:cNvSpPr>
          <p:nvPr/>
        </p:nvSpPr>
        <p:spPr bwMode="auto">
          <a:xfrm>
            <a:off x="152401" y="2720975"/>
            <a:ext cx="8843597" cy="3709988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130" name="Text Box 163"/>
          <p:cNvSpPr txBox="1">
            <a:spLocks noChangeArrowheads="1"/>
          </p:cNvSpPr>
          <p:nvPr/>
        </p:nvSpPr>
        <p:spPr bwMode="auto">
          <a:xfrm>
            <a:off x="252046" y="2608263"/>
            <a:ext cx="67700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내부망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167" name="Rectangle 162"/>
          <p:cNvSpPr>
            <a:spLocks noChangeArrowheads="1"/>
          </p:cNvSpPr>
          <p:nvPr/>
        </p:nvSpPr>
        <p:spPr bwMode="auto">
          <a:xfrm>
            <a:off x="6277709" y="990603"/>
            <a:ext cx="2640623" cy="142081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132" name="Text Box 163"/>
          <p:cNvSpPr txBox="1">
            <a:spLocks noChangeArrowheads="1"/>
          </p:cNvSpPr>
          <p:nvPr/>
        </p:nvSpPr>
        <p:spPr bwMode="auto">
          <a:xfrm>
            <a:off x="6331929" y="831157"/>
            <a:ext cx="91586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외부 시스템 연계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171" name="Rectangle 162"/>
          <p:cNvSpPr>
            <a:spLocks noChangeArrowheads="1"/>
          </p:cNvSpPr>
          <p:nvPr/>
        </p:nvSpPr>
        <p:spPr bwMode="auto">
          <a:xfrm>
            <a:off x="6261591" y="2816225"/>
            <a:ext cx="2664069" cy="2032000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134" name="모서리가 둥근 직사각형 106"/>
          <p:cNvSpPr>
            <a:spLocks noChangeArrowheads="1"/>
          </p:cNvSpPr>
          <p:nvPr/>
        </p:nvSpPr>
        <p:spPr bwMode="auto">
          <a:xfrm>
            <a:off x="6397870" y="5119691"/>
            <a:ext cx="778120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RED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35" name="모서리가 둥근 직사각형 107"/>
          <p:cNvSpPr>
            <a:spLocks noChangeArrowheads="1"/>
          </p:cNvSpPr>
          <p:nvPr/>
        </p:nvSpPr>
        <p:spPr bwMode="auto">
          <a:xfrm>
            <a:off x="7206763" y="5118103"/>
            <a:ext cx="776654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e-Report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36" name="모서리가 둥근 직사각형 108"/>
          <p:cNvSpPr>
            <a:spLocks noChangeArrowheads="1"/>
          </p:cNvSpPr>
          <p:nvPr/>
        </p:nvSpPr>
        <p:spPr bwMode="auto">
          <a:xfrm>
            <a:off x="6394940" y="5421313"/>
            <a:ext cx="7781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NPIS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37" name="모서리가 둥근 직사각형 109"/>
          <p:cNvSpPr>
            <a:spLocks noChangeArrowheads="1"/>
          </p:cNvSpPr>
          <p:nvPr/>
        </p:nvSpPr>
        <p:spPr bwMode="auto">
          <a:xfrm>
            <a:off x="8011259" y="51181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e-Campus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176" name="Rectangle 162"/>
          <p:cNvSpPr>
            <a:spLocks noChangeArrowheads="1"/>
          </p:cNvSpPr>
          <p:nvPr/>
        </p:nvSpPr>
        <p:spPr bwMode="auto">
          <a:xfrm>
            <a:off x="6254263" y="4975225"/>
            <a:ext cx="2664069" cy="1377950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139" name="Text Box 163"/>
          <p:cNvSpPr txBox="1">
            <a:spLocks noChangeArrowheads="1"/>
          </p:cNvSpPr>
          <p:nvPr/>
        </p:nvSpPr>
        <p:spPr bwMode="auto">
          <a:xfrm>
            <a:off x="6359769" y="4811020"/>
            <a:ext cx="69752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시스템 연계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5140" name="Text Box 163"/>
          <p:cNvSpPr txBox="1">
            <a:spLocks noChangeArrowheads="1"/>
          </p:cNvSpPr>
          <p:nvPr/>
        </p:nvSpPr>
        <p:spPr bwMode="auto">
          <a:xfrm>
            <a:off x="6374423" y="2740025"/>
            <a:ext cx="476250" cy="153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개발계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5141" name="모서리가 둥근 직사각형 108"/>
          <p:cNvSpPr>
            <a:spLocks noChangeArrowheads="1"/>
          </p:cNvSpPr>
          <p:nvPr/>
        </p:nvSpPr>
        <p:spPr bwMode="auto">
          <a:xfrm>
            <a:off x="7202367" y="5421313"/>
            <a:ext cx="778119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MDM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42" name="모서리가 둥근 직사각형 108"/>
          <p:cNvSpPr>
            <a:spLocks noChangeArrowheads="1"/>
          </p:cNvSpPr>
          <p:nvPr/>
        </p:nvSpPr>
        <p:spPr bwMode="auto">
          <a:xfrm>
            <a:off x="8012723" y="5421313"/>
            <a:ext cx="7781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GBI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43" name="모서리가 둥근 직사각형 16"/>
          <p:cNvSpPr>
            <a:spLocks noChangeArrowheads="1"/>
          </p:cNvSpPr>
          <p:nvPr/>
        </p:nvSpPr>
        <p:spPr bwMode="auto">
          <a:xfrm>
            <a:off x="1903535" y="804863"/>
            <a:ext cx="785446" cy="277812"/>
          </a:xfrm>
          <a:prstGeom prst="roundRect">
            <a:avLst>
              <a:gd name="adj" fmla="val 27815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L4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211.252.133.115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cxnSp>
        <p:nvCxnSpPr>
          <p:cNvPr id="5144" name="직선 연결선 245"/>
          <p:cNvCxnSpPr>
            <a:cxnSpLocks noChangeShapeType="1"/>
            <a:stCxn id="5143" idx="2"/>
            <a:endCxn id="5252" idx="0"/>
          </p:cNvCxnSpPr>
          <p:nvPr/>
        </p:nvCxnSpPr>
        <p:spPr bwMode="auto">
          <a:xfrm rot="5400000">
            <a:off x="1660343" y="597572"/>
            <a:ext cx="150813" cy="112102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직선 연결선 245"/>
          <p:cNvCxnSpPr>
            <a:cxnSpLocks noChangeShapeType="1"/>
            <a:stCxn id="5143" idx="2"/>
            <a:endCxn id="5237" idx="0"/>
          </p:cNvCxnSpPr>
          <p:nvPr/>
        </p:nvCxnSpPr>
        <p:spPr bwMode="auto">
          <a:xfrm rot="16200000" flipH="1">
            <a:off x="2400363" y="978575"/>
            <a:ext cx="150813" cy="35901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6" name="TextBox 167"/>
          <p:cNvSpPr txBox="1">
            <a:spLocks noChangeArrowheads="1"/>
          </p:cNvSpPr>
          <p:nvPr/>
        </p:nvSpPr>
        <p:spPr bwMode="auto">
          <a:xfrm>
            <a:off x="3722078" y="782641"/>
            <a:ext cx="127048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ksw.kia.co.kr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surveykas.kia.com</a:t>
            </a:r>
            <a:endParaRPr lang="ko-KR" altLang="en-US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5147" name="그룹 184"/>
          <p:cNvGrpSpPr>
            <a:grpSpLocks/>
          </p:cNvGrpSpPr>
          <p:nvPr/>
        </p:nvGrpSpPr>
        <p:grpSpPr bwMode="auto">
          <a:xfrm>
            <a:off x="829409" y="1233488"/>
            <a:ext cx="693127" cy="1162050"/>
            <a:chOff x="7462709" y="3151188"/>
            <a:chExt cx="750254" cy="1162050"/>
          </a:xfrm>
        </p:grpSpPr>
        <p:sp>
          <p:nvSpPr>
            <p:cNvPr id="5252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53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5254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5148" name="직선 연결선 200"/>
          <p:cNvCxnSpPr>
            <a:cxnSpLocks noChangeShapeType="1"/>
          </p:cNvCxnSpPr>
          <p:nvPr/>
        </p:nvCxnSpPr>
        <p:spPr bwMode="auto">
          <a:xfrm>
            <a:off x="7066085" y="3717925"/>
            <a:ext cx="82501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9" name="그룹 367"/>
          <p:cNvGrpSpPr>
            <a:grpSpLocks/>
          </p:cNvGrpSpPr>
          <p:nvPr/>
        </p:nvGrpSpPr>
        <p:grpSpPr bwMode="auto">
          <a:xfrm>
            <a:off x="6491654" y="2935288"/>
            <a:ext cx="649166" cy="1382712"/>
            <a:chOff x="245075" y="3443289"/>
            <a:chExt cx="704850" cy="1382712"/>
          </a:xfrm>
        </p:grpSpPr>
        <p:sp>
          <p:nvSpPr>
            <p:cNvPr id="5249" name="Rectangle 85"/>
            <p:cNvSpPr>
              <a:spLocks noChangeArrowheads="1"/>
            </p:cNvSpPr>
            <p:nvPr/>
          </p:nvSpPr>
          <p:spPr bwMode="auto">
            <a:xfrm>
              <a:off x="245075" y="3443289"/>
              <a:ext cx="704850" cy="138271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TEST</a:t>
              </a: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 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kgswbowwd01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10.10.33.58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2CPU/4GB</a:t>
              </a:r>
            </a:p>
          </p:txBody>
        </p:sp>
        <p:sp>
          <p:nvSpPr>
            <p:cNvPr id="5250" name="Rectangle 137"/>
            <p:cNvSpPr>
              <a:spLocks noChangeArrowheads="1"/>
            </p:cNvSpPr>
            <p:nvPr/>
          </p:nvSpPr>
          <p:spPr bwMode="auto">
            <a:xfrm>
              <a:off x="260950" y="433758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51" name="Rectangle 138"/>
            <p:cNvSpPr>
              <a:spLocks noChangeArrowheads="1"/>
            </p:cNvSpPr>
            <p:nvPr/>
          </p:nvSpPr>
          <p:spPr bwMode="auto">
            <a:xfrm>
              <a:off x="260950" y="408993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</p:grpSp>
      <p:grpSp>
        <p:nvGrpSpPr>
          <p:cNvPr id="5150" name="그룹 372"/>
          <p:cNvGrpSpPr>
            <a:grpSpLocks/>
          </p:cNvGrpSpPr>
          <p:nvPr/>
        </p:nvGrpSpPr>
        <p:grpSpPr bwMode="auto">
          <a:xfrm>
            <a:off x="7255121" y="2935288"/>
            <a:ext cx="650631" cy="1382712"/>
            <a:chOff x="245075" y="3443289"/>
            <a:chExt cx="704850" cy="1382712"/>
          </a:xfrm>
        </p:grpSpPr>
        <p:sp>
          <p:nvSpPr>
            <p:cNvPr id="5247" name="Rectangle 85"/>
            <p:cNvSpPr>
              <a:spLocks noChangeArrowheads="1"/>
            </p:cNvSpPr>
            <p:nvPr/>
          </p:nvSpPr>
          <p:spPr bwMode="auto">
            <a:xfrm>
              <a:off x="245075" y="3443289"/>
              <a:ext cx="704850" cy="138271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 DB TEST</a:t>
              </a: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 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kgswbodbd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10.10.36.64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2CPU/4GB</a:t>
              </a:r>
            </a:p>
          </p:txBody>
        </p:sp>
        <p:sp>
          <p:nvSpPr>
            <p:cNvPr id="5248" name="Rectangle 137"/>
            <p:cNvSpPr>
              <a:spLocks noChangeArrowheads="1"/>
            </p:cNvSpPr>
            <p:nvPr/>
          </p:nvSpPr>
          <p:spPr bwMode="auto">
            <a:xfrm>
              <a:off x="260950" y="433758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Oracle 12c</a:t>
              </a:r>
            </a:p>
          </p:txBody>
        </p:sp>
      </p:grpSp>
      <p:sp>
        <p:nvSpPr>
          <p:cNvPr id="5151" name="TextBox 192"/>
          <p:cNvSpPr txBox="1">
            <a:spLocks noChangeArrowheads="1"/>
          </p:cNvSpPr>
          <p:nvPr/>
        </p:nvSpPr>
        <p:spPr bwMode="auto">
          <a:xfrm>
            <a:off x="6399336" y="4365625"/>
            <a:ext cx="151227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tstksw.kia.co.kr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tstsurveykas.kiaintra.com</a:t>
            </a:r>
          </a:p>
        </p:txBody>
      </p:sp>
      <p:grpSp>
        <p:nvGrpSpPr>
          <p:cNvPr id="5152" name="그룹 248"/>
          <p:cNvGrpSpPr>
            <a:grpSpLocks/>
          </p:cNvGrpSpPr>
          <p:nvPr/>
        </p:nvGrpSpPr>
        <p:grpSpPr bwMode="auto">
          <a:xfrm>
            <a:off x="5383824" y="4764091"/>
            <a:ext cx="713643" cy="746125"/>
            <a:chOff x="5332832" y="3220244"/>
            <a:chExt cx="704850" cy="748325"/>
          </a:xfrm>
        </p:grpSpPr>
        <p:sp>
          <p:nvSpPr>
            <p:cNvPr id="5245" name="Rectangle 85"/>
            <p:cNvSpPr>
              <a:spLocks noChangeArrowheads="1"/>
            </p:cNvSpPr>
            <p:nvPr/>
          </p:nvSpPr>
          <p:spPr bwMode="auto">
            <a:xfrm>
              <a:off x="5332832" y="3220244"/>
              <a:ext cx="704850" cy="74832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FTP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kgswboftp01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211.252.133.110</a:t>
              </a:r>
            </a:p>
          </p:txBody>
        </p:sp>
        <p:sp>
          <p:nvSpPr>
            <p:cNvPr id="5246" name="Rectangle 138"/>
            <p:cNvSpPr>
              <a:spLocks noChangeArrowheads="1"/>
            </p:cNvSpPr>
            <p:nvPr/>
          </p:nvSpPr>
          <p:spPr bwMode="auto">
            <a:xfrm>
              <a:off x="5348707" y="3716766"/>
              <a:ext cx="673100" cy="21588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??????</a:t>
              </a:r>
            </a:p>
          </p:txBody>
        </p:sp>
      </p:grpSp>
      <p:grpSp>
        <p:nvGrpSpPr>
          <p:cNvPr id="5153" name="그룹 261"/>
          <p:cNvGrpSpPr>
            <a:grpSpLocks/>
          </p:cNvGrpSpPr>
          <p:nvPr/>
        </p:nvGrpSpPr>
        <p:grpSpPr bwMode="auto">
          <a:xfrm>
            <a:off x="4610101" y="4764091"/>
            <a:ext cx="713643" cy="746125"/>
            <a:chOff x="5332835" y="3164791"/>
            <a:chExt cx="704850" cy="748325"/>
          </a:xfrm>
        </p:grpSpPr>
        <p:sp>
          <p:nvSpPr>
            <p:cNvPr id="5243" name="Rectangle 85"/>
            <p:cNvSpPr>
              <a:spLocks noChangeArrowheads="1"/>
            </p:cNvSpPr>
            <p:nvPr/>
          </p:nvSpPr>
          <p:spPr bwMode="auto">
            <a:xfrm>
              <a:off x="5332835" y="3164791"/>
              <a:ext cx="704850" cy="74832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NAS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10.10.63.200</a:t>
              </a:r>
            </a:p>
          </p:txBody>
        </p:sp>
        <p:sp>
          <p:nvSpPr>
            <p:cNvPr id="5244" name="Rectangle 138"/>
            <p:cNvSpPr>
              <a:spLocks noChangeArrowheads="1"/>
            </p:cNvSpPr>
            <p:nvPr/>
          </p:nvSpPr>
          <p:spPr bwMode="auto">
            <a:xfrm>
              <a:off x="5348707" y="3653517"/>
              <a:ext cx="673100" cy="21588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기아</a:t>
              </a: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:???G</a:t>
              </a:r>
            </a:p>
          </p:txBody>
        </p:sp>
      </p:grpSp>
      <p:grpSp>
        <p:nvGrpSpPr>
          <p:cNvPr id="5154" name="그룹 184"/>
          <p:cNvGrpSpPr>
            <a:grpSpLocks/>
          </p:cNvGrpSpPr>
          <p:nvPr/>
        </p:nvGrpSpPr>
        <p:grpSpPr bwMode="auto">
          <a:xfrm>
            <a:off x="1567963" y="1233488"/>
            <a:ext cx="693127" cy="1162050"/>
            <a:chOff x="7462709" y="3151188"/>
            <a:chExt cx="750254" cy="1162050"/>
          </a:xfrm>
        </p:grpSpPr>
        <p:sp>
          <p:nvSpPr>
            <p:cNvPr id="5240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211.252.133.117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41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5242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55" name="그룹 184"/>
          <p:cNvGrpSpPr>
            <a:grpSpLocks/>
          </p:cNvGrpSpPr>
          <p:nvPr/>
        </p:nvGrpSpPr>
        <p:grpSpPr bwMode="auto">
          <a:xfrm>
            <a:off x="2307983" y="1233488"/>
            <a:ext cx="693126" cy="1162050"/>
            <a:chOff x="7462709" y="3151188"/>
            <a:chExt cx="750254" cy="1162050"/>
          </a:xfrm>
        </p:grpSpPr>
        <p:sp>
          <p:nvSpPr>
            <p:cNvPr id="5237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#3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211.252.133.119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38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5239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56" name="그룹 184"/>
          <p:cNvGrpSpPr>
            <a:grpSpLocks/>
          </p:cNvGrpSpPr>
          <p:nvPr/>
        </p:nvGrpSpPr>
        <p:grpSpPr bwMode="auto">
          <a:xfrm>
            <a:off x="3048000" y="1233488"/>
            <a:ext cx="693127" cy="1162050"/>
            <a:chOff x="7462709" y="3151188"/>
            <a:chExt cx="750254" cy="1162050"/>
          </a:xfrm>
        </p:grpSpPr>
        <p:sp>
          <p:nvSpPr>
            <p:cNvPr id="5234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211.252.133.120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35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5236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5157" name="직선 연결선 245"/>
          <p:cNvCxnSpPr>
            <a:cxnSpLocks noChangeShapeType="1"/>
            <a:stCxn id="5143" idx="2"/>
            <a:endCxn id="5252" idx="0"/>
          </p:cNvCxnSpPr>
          <p:nvPr/>
        </p:nvCxnSpPr>
        <p:spPr bwMode="auto">
          <a:xfrm rot="5400000">
            <a:off x="1660343" y="597572"/>
            <a:ext cx="150813" cy="112102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8" name="직선 연결선 245"/>
          <p:cNvCxnSpPr>
            <a:cxnSpLocks noChangeShapeType="1"/>
            <a:stCxn id="5143" idx="2"/>
            <a:endCxn id="5234" idx="0"/>
          </p:cNvCxnSpPr>
          <p:nvPr/>
        </p:nvCxnSpPr>
        <p:spPr bwMode="auto">
          <a:xfrm rot="16200000" flipH="1">
            <a:off x="2769639" y="609298"/>
            <a:ext cx="150813" cy="109757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9" name="직선 연결선 245"/>
          <p:cNvCxnSpPr>
            <a:cxnSpLocks noChangeShapeType="1"/>
            <a:stCxn id="5143" idx="2"/>
          </p:cNvCxnSpPr>
          <p:nvPr/>
        </p:nvCxnSpPr>
        <p:spPr bwMode="auto">
          <a:xfrm rot="5400000">
            <a:off x="2030353" y="967582"/>
            <a:ext cx="150813" cy="3810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0" name="모서리가 둥근 직사각형 16"/>
          <p:cNvSpPr>
            <a:spLocks noChangeArrowheads="1"/>
          </p:cNvSpPr>
          <p:nvPr/>
        </p:nvSpPr>
        <p:spPr bwMode="auto">
          <a:xfrm>
            <a:off x="1622181" y="4672013"/>
            <a:ext cx="633046" cy="279400"/>
          </a:xfrm>
          <a:prstGeom prst="roundRect">
            <a:avLst>
              <a:gd name="adj" fmla="val 27815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VIP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10.14.16.91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161" name="모서리가 둥근 직사각형 16"/>
          <p:cNvSpPr>
            <a:spLocks noChangeArrowheads="1"/>
          </p:cNvSpPr>
          <p:nvPr/>
        </p:nvSpPr>
        <p:spPr bwMode="auto">
          <a:xfrm>
            <a:off x="2315308" y="4675188"/>
            <a:ext cx="633046" cy="277812"/>
          </a:xfrm>
          <a:prstGeom prst="roundRect">
            <a:avLst>
              <a:gd name="adj" fmla="val 27815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VIP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10.14.16.92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5162" name="그룹 135"/>
          <p:cNvGrpSpPr>
            <a:grpSpLocks/>
          </p:cNvGrpSpPr>
          <p:nvPr/>
        </p:nvGrpSpPr>
        <p:grpSpPr bwMode="auto">
          <a:xfrm>
            <a:off x="1613390" y="4999038"/>
            <a:ext cx="649165" cy="1401762"/>
            <a:chOff x="2689590" y="4906915"/>
            <a:chExt cx="703332" cy="1401809"/>
          </a:xfrm>
        </p:grpSpPr>
        <p:sp>
          <p:nvSpPr>
            <p:cNvPr id="5230" name="Rectangle 85"/>
            <p:cNvSpPr>
              <a:spLocks noChangeArrowheads="1"/>
            </p:cNvSpPr>
            <p:nvPr/>
          </p:nvSpPr>
          <p:spPr bwMode="auto">
            <a:xfrm>
              <a:off x="2689590" y="4906915"/>
              <a:ext cx="703332" cy="1401809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DB #1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10.14.16.88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12CPU/28GB</a:t>
              </a:r>
            </a:p>
          </p:txBody>
        </p:sp>
        <p:sp>
          <p:nvSpPr>
            <p:cNvPr id="5231" name="Rectangle 137"/>
            <p:cNvSpPr>
              <a:spLocks noChangeArrowheads="1"/>
            </p:cNvSpPr>
            <p:nvPr/>
          </p:nvSpPr>
          <p:spPr bwMode="auto">
            <a:xfrm>
              <a:off x="2705467" y="5584872"/>
              <a:ext cx="671579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Oracel 12c</a:t>
              </a:r>
            </a:p>
          </p:txBody>
        </p:sp>
        <p:sp>
          <p:nvSpPr>
            <p:cNvPr id="5232" name="Rectangle 145"/>
            <p:cNvSpPr>
              <a:spLocks noChangeArrowheads="1"/>
            </p:cNvSpPr>
            <p:nvPr/>
          </p:nvSpPr>
          <p:spPr bwMode="auto">
            <a:xfrm>
              <a:off x="2707054" y="6068317"/>
              <a:ext cx="668404" cy="215683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  <p:sp>
          <p:nvSpPr>
            <p:cNvPr id="5233" name="Rectangle 137"/>
            <p:cNvSpPr>
              <a:spLocks noChangeArrowheads="1"/>
            </p:cNvSpPr>
            <p:nvPr/>
          </p:nvSpPr>
          <p:spPr bwMode="auto">
            <a:xfrm>
              <a:off x="2707990" y="5823712"/>
              <a:ext cx="671579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RAC</a:t>
              </a:r>
            </a:p>
          </p:txBody>
        </p:sp>
      </p:grpSp>
      <p:grpSp>
        <p:nvGrpSpPr>
          <p:cNvPr id="5163" name="그룹 136"/>
          <p:cNvGrpSpPr>
            <a:grpSpLocks/>
          </p:cNvGrpSpPr>
          <p:nvPr/>
        </p:nvGrpSpPr>
        <p:grpSpPr bwMode="auto">
          <a:xfrm>
            <a:off x="2307981" y="4999038"/>
            <a:ext cx="649165" cy="1401762"/>
            <a:chOff x="3480417" y="4906915"/>
            <a:chExt cx="703333" cy="1401809"/>
          </a:xfrm>
        </p:grpSpPr>
        <p:sp>
          <p:nvSpPr>
            <p:cNvPr id="5226" name="Rectangle 85"/>
            <p:cNvSpPr>
              <a:spLocks noChangeArrowheads="1"/>
            </p:cNvSpPr>
            <p:nvPr/>
          </p:nvSpPr>
          <p:spPr bwMode="auto">
            <a:xfrm>
              <a:off x="3480417" y="4906915"/>
              <a:ext cx="703333" cy="1401809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DB #2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kgswbodbp02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10.14.16.89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12CPU/28GB</a:t>
              </a:r>
            </a:p>
          </p:txBody>
        </p:sp>
        <p:sp>
          <p:nvSpPr>
            <p:cNvPr id="5227" name="Rectangle 137"/>
            <p:cNvSpPr>
              <a:spLocks noChangeArrowheads="1"/>
            </p:cNvSpPr>
            <p:nvPr/>
          </p:nvSpPr>
          <p:spPr bwMode="auto">
            <a:xfrm>
              <a:off x="3496294" y="5584872"/>
              <a:ext cx="671580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Oracle 12c</a:t>
              </a:r>
            </a:p>
          </p:txBody>
        </p:sp>
        <p:sp>
          <p:nvSpPr>
            <p:cNvPr id="5228" name="Rectangle 145"/>
            <p:cNvSpPr>
              <a:spLocks noChangeArrowheads="1"/>
            </p:cNvSpPr>
            <p:nvPr/>
          </p:nvSpPr>
          <p:spPr bwMode="auto">
            <a:xfrm>
              <a:off x="3497881" y="6068317"/>
              <a:ext cx="668405" cy="215683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  <p:sp>
          <p:nvSpPr>
            <p:cNvPr id="5229" name="Rectangle 137"/>
            <p:cNvSpPr>
              <a:spLocks noChangeArrowheads="1"/>
            </p:cNvSpPr>
            <p:nvPr/>
          </p:nvSpPr>
          <p:spPr bwMode="auto">
            <a:xfrm>
              <a:off x="3498817" y="5823712"/>
              <a:ext cx="671580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RAC</a:t>
              </a:r>
            </a:p>
          </p:txBody>
        </p:sp>
      </p:grpSp>
      <p:grpSp>
        <p:nvGrpSpPr>
          <p:cNvPr id="5164" name="그룹 251"/>
          <p:cNvGrpSpPr>
            <a:grpSpLocks/>
          </p:cNvGrpSpPr>
          <p:nvPr/>
        </p:nvGrpSpPr>
        <p:grpSpPr bwMode="auto">
          <a:xfrm>
            <a:off x="218344" y="3132138"/>
            <a:ext cx="649165" cy="1162050"/>
            <a:chOff x="7486205" y="3151188"/>
            <a:chExt cx="703263" cy="1162050"/>
          </a:xfrm>
        </p:grpSpPr>
        <p:sp>
          <p:nvSpPr>
            <p:cNvPr id="5223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24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25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65" name="그룹 251"/>
          <p:cNvGrpSpPr>
            <a:grpSpLocks/>
          </p:cNvGrpSpPr>
          <p:nvPr/>
        </p:nvGrpSpPr>
        <p:grpSpPr bwMode="auto">
          <a:xfrm>
            <a:off x="912936" y="3132138"/>
            <a:ext cx="649165" cy="1162050"/>
            <a:chOff x="7486205" y="3151188"/>
            <a:chExt cx="703263" cy="1162050"/>
          </a:xfrm>
        </p:grpSpPr>
        <p:sp>
          <p:nvSpPr>
            <p:cNvPr id="5220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10.14.103.123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21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22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66" name="그룹 251"/>
          <p:cNvGrpSpPr>
            <a:grpSpLocks/>
          </p:cNvGrpSpPr>
          <p:nvPr/>
        </p:nvGrpSpPr>
        <p:grpSpPr bwMode="auto">
          <a:xfrm>
            <a:off x="1608994" y="3132138"/>
            <a:ext cx="649166" cy="1162050"/>
            <a:chOff x="7486205" y="3151188"/>
            <a:chExt cx="703263" cy="1162050"/>
          </a:xfrm>
        </p:grpSpPr>
        <p:sp>
          <p:nvSpPr>
            <p:cNvPr id="5217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#3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kgswbowsp03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18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19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67" name="그룹 251"/>
          <p:cNvGrpSpPr>
            <a:grpSpLocks/>
          </p:cNvGrpSpPr>
          <p:nvPr/>
        </p:nvGrpSpPr>
        <p:grpSpPr bwMode="auto">
          <a:xfrm>
            <a:off x="2303586" y="3132138"/>
            <a:ext cx="649166" cy="1162050"/>
            <a:chOff x="7486205" y="3151188"/>
            <a:chExt cx="703263" cy="1162050"/>
          </a:xfrm>
        </p:grpSpPr>
        <p:sp>
          <p:nvSpPr>
            <p:cNvPr id="5214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15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16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68" name="그룹 251"/>
          <p:cNvGrpSpPr>
            <a:grpSpLocks/>
          </p:cNvGrpSpPr>
          <p:nvPr/>
        </p:nvGrpSpPr>
        <p:grpSpPr bwMode="auto">
          <a:xfrm>
            <a:off x="2999644" y="3132138"/>
            <a:ext cx="649165" cy="1162050"/>
            <a:chOff x="7486205" y="3151188"/>
            <a:chExt cx="703263" cy="1162050"/>
          </a:xfrm>
        </p:grpSpPr>
        <p:sp>
          <p:nvSpPr>
            <p:cNvPr id="5211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12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13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5169" name="그룹 251"/>
          <p:cNvGrpSpPr>
            <a:grpSpLocks/>
          </p:cNvGrpSpPr>
          <p:nvPr/>
        </p:nvGrpSpPr>
        <p:grpSpPr bwMode="auto">
          <a:xfrm>
            <a:off x="3694236" y="3132138"/>
            <a:ext cx="649165" cy="1162050"/>
            <a:chOff x="7486205" y="3151188"/>
            <a:chExt cx="703263" cy="1162050"/>
          </a:xfrm>
        </p:grpSpPr>
        <p:sp>
          <p:nvSpPr>
            <p:cNvPr id="5208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10.14.103.127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5209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5210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sp>
        <p:nvSpPr>
          <p:cNvPr id="5170" name="모서리가 둥근 직사각형 16"/>
          <p:cNvSpPr>
            <a:spLocks noChangeArrowheads="1"/>
          </p:cNvSpPr>
          <p:nvPr/>
        </p:nvSpPr>
        <p:spPr bwMode="auto">
          <a:xfrm>
            <a:off x="1351086" y="2620963"/>
            <a:ext cx="401515" cy="260350"/>
          </a:xfrm>
          <a:prstGeom prst="roundRect">
            <a:avLst>
              <a:gd name="adj" fmla="val 27815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그룹</a:t>
            </a:r>
          </a:p>
        </p:txBody>
      </p:sp>
      <p:sp>
        <p:nvSpPr>
          <p:cNvPr id="5171" name="모서리가 둥근 직사각형 16"/>
          <p:cNvSpPr>
            <a:spLocks noChangeArrowheads="1"/>
          </p:cNvSpPr>
          <p:nvPr/>
        </p:nvSpPr>
        <p:spPr bwMode="auto">
          <a:xfrm>
            <a:off x="2810608" y="2614613"/>
            <a:ext cx="400050" cy="258762"/>
          </a:xfrm>
          <a:prstGeom prst="roundRect">
            <a:avLst>
              <a:gd name="adj" fmla="val 27815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그룹</a:t>
            </a:r>
          </a:p>
        </p:txBody>
      </p:sp>
      <p:cxnSp>
        <p:nvCxnSpPr>
          <p:cNvPr id="5172" name="직선 연결선 346"/>
          <p:cNvCxnSpPr>
            <a:cxnSpLocks noChangeShapeType="1"/>
            <a:stCxn id="5252" idx="2"/>
            <a:endCxn id="5170" idx="0"/>
          </p:cNvCxnSpPr>
          <p:nvPr/>
        </p:nvCxnSpPr>
        <p:spPr bwMode="auto">
          <a:xfrm rot="16200000" flipH="1">
            <a:off x="1250829" y="2319949"/>
            <a:ext cx="225425" cy="376604"/>
          </a:xfrm>
          <a:prstGeom prst="bentConnector3">
            <a:avLst>
              <a:gd name="adj1" fmla="val 36505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직선 연결선 346"/>
          <p:cNvCxnSpPr>
            <a:cxnSpLocks noChangeShapeType="1"/>
            <a:stCxn id="5237" idx="2"/>
            <a:endCxn id="5170" idx="0"/>
          </p:cNvCxnSpPr>
          <p:nvPr/>
        </p:nvCxnSpPr>
        <p:spPr bwMode="auto">
          <a:xfrm rot="5400000">
            <a:off x="1990849" y="1956535"/>
            <a:ext cx="225425" cy="1103434"/>
          </a:xfrm>
          <a:prstGeom prst="bentConnector3">
            <a:avLst>
              <a:gd name="adj1" fmla="val 3647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직선 연결선 346"/>
          <p:cNvCxnSpPr>
            <a:cxnSpLocks noChangeShapeType="1"/>
            <a:stCxn id="5171" idx="0"/>
          </p:cNvCxnSpPr>
          <p:nvPr/>
        </p:nvCxnSpPr>
        <p:spPr bwMode="auto">
          <a:xfrm rot="16200000" flipV="1">
            <a:off x="2353043" y="1957755"/>
            <a:ext cx="219075" cy="1094642"/>
          </a:xfrm>
          <a:prstGeom prst="bentConnector3">
            <a:avLst>
              <a:gd name="adj1" fmla="val 25537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직선 연결선 346"/>
          <p:cNvCxnSpPr>
            <a:cxnSpLocks noChangeShapeType="1"/>
            <a:stCxn id="5171" idx="0"/>
            <a:endCxn id="5234" idx="2"/>
          </p:cNvCxnSpPr>
          <p:nvPr/>
        </p:nvCxnSpPr>
        <p:spPr bwMode="auto">
          <a:xfrm rot="5400000" flipH="1" flipV="1">
            <a:off x="3092329" y="2313113"/>
            <a:ext cx="219075" cy="383931"/>
          </a:xfrm>
          <a:prstGeom prst="bentConnector3">
            <a:avLst>
              <a:gd name="adj1" fmla="val 25537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6" name="직선 연결선 346"/>
          <p:cNvCxnSpPr>
            <a:cxnSpLocks noChangeShapeType="1"/>
            <a:stCxn id="5171" idx="2"/>
            <a:endCxn id="5220" idx="0"/>
          </p:cNvCxnSpPr>
          <p:nvPr/>
        </p:nvCxnSpPr>
        <p:spPr bwMode="auto">
          <a:xfrm rot="5400000">
            <a:off x="1994695" y="2116932"/>
            <a:ext cx="258763" cy="1771650"/>
          </a:xfrm>
          <a:prstGeom prst="bentConnector3">
            <a:avLst>
              <a:gd name="adj1" fmla="val 61782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7" name="직선 연결선 346"/>
          <p:cNvCxnSpPr>
            <a:cxnSpLocks noChangeShapeType="1"/>
            <a:stCxn id="5171" idx="2"/>
            <a:endCxn id="5214" idx="0"/>
          </p:cNvCxnSpPr>
          <p:nvPr/>
        </p:nvCxnSpPr>
        <p:spPr bwMode="auto">
          <a:xfrm rot="5400000">
            <a:off x="2690020" y="2812257"/>
            <a:ext cx="258763" cy="381000"/>
          </a:xfrm>
          <a:prstGeom prst="bentConnector3">
            <a:avLst>
              <a:gd name="adj1" fmla="val 61782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8" name="직선 연결선 346"/>
          <p:cNvCxnSpPr>
            <a:cxnSpLocks noChangeShapeType="1"/>
            <a:stCxn id="5171" idx="2"/>
            <a:endCxn id="5208" idx="0"/>
          </p:cNvCxnSpPr>
          <p:nvPr/>
        </p:nvCxnSpPr>
        <p:spPr bwMode="auto">
          <a:xfrm rot="16200000" flipH="1">
            <a:off x="3385345" y="2497932"/>
            <a:ext cx="258763" cy="1009650"/>
          </a:xfrm>
          <a:prstGeom prst="bentConnector3">
            <a:avLst>
              <a:gd name="adj1" fmla="val 61782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9" name="직선 연결선 346"/>
          <p:cNvCxnSpPr>
            <a:cxnSpLocks noChangeShapeType="1"/>
            <a:stCxn id="5223" idx="0"/>
            <a:endCxn id="5170" idx="2"/>
          </p:cNvCxnSpPr>
          <p:nvPr/>
        </p:nvCxnSpPr>
        <p:spPr bwMode="auto">
          <a:xfrm rot="5400000" flipH="1" flipV="1">
            <a:off x="921606" y="2501901"/>
            <a:ext cx="250825" cy="1009650"/>
          </a:xfrm>
          <a:prstGeom prst="bentConnector3">
            <a:avLst>
              <a:gd name="adj1" fmla="val 6838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직선 연결선 346"/>
          <p:cNvCxnSpPr>
            <a:cxnSpLocks noChangeShapeType="1"/>
            <a:stCxn id="5217" idx="0"/>
            <a:endCxn id="5170" idx="2"/>
          </p:cNvCxnSpPr>
          <p:nvPr/>
        </p:nvCxnSpPr>
        <p:spPr bwMode="auto">
          <a:xfrm rot="16200000" flipV="1">
            <a:off x="1616931" y="2816226"/>
            <a:ext cx="250825" cy="381000"/>
          </a:xfrm>
          <a:prstGeom prst="bentConnector3">
            <a:avLst>
              <a:gd name="adj1" fmla="val 6819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직선 연결선 346"/>
          <p:cNvCxnSpPr>
            <a:cxnSpLocks noChangeShapeType="1"/>
            <a:stCxn id="5211" idx="0"/>
            <a:endCxn id="5170" idx="2"/>
          </p:cNvCxnSpPr>
          <p:nvPr/>
        </p:nvCxnSpPr>
        <p:spPr bwMode="auto">
          <a:xfrm rot="16200000" flipV="1">
            <a:off x="2312255" y="2120901"/>
            <a:ext cx="250825" cy="1771650"/>
          </a:xfrm>
          <a:prstGeom prst="bentConnector3">
            <a:avLst>
              <a:gd name="adj1" fmla="val 6819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직선 연결선 346"/>
          <p:cNvCxnSpPr>
            <a:cxnSpLocks noChangeShapeType="1"/>
            <a:stCxn id="5223" idx="2"/>
            <a:endCxn id="5160" idx="0"/>
          </p:cNvCxnSpPr>
          <p:nvPr/>
        </p:nvCxnSpPr>
        <p:spPr bwMode="auto">
          <a:xfrm rot="16200000" flipH="1">
            <a:off x="1052270" y="3785578"/>
            <a:ext cx="377825" cy="1395046"/>
          </a:xfrm>
          <a:prstGeom prst="bentConnector3">
            <a:avLst>
              <a:gd name="adj1" fmla="val 50838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직선 연결선 346"/>
          <p:cNvCxnSpPr>
            <a:cxnSpLocks noChangeShapeType="1"/>
            <a:stCxn id="5211" idx="2"/>
            <a:endCxn id="5160" idx="0"/>
          </p:cNvCxnSpPr>
          <p:nvPr/>
        </p:nvCxnSpPr>
        <p:spPr bwMode="auto">
          <a:xfrm rot="5400000">
            <a:off x="2442920" y="3789975"/>
            <a:ext cx="377825" cy="1386254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직선 연결선 346"/>
          <p:cNvCxnSpPr>
            <a:cxnSpLocks noChangeShapeType="1"/>
            <a:stCxn id="5161" idx="0"/>
            <a:endCxn id="5220" idx="2"/>
          </p:cNvCxnSpPr>
          <p:nvPr/>
        </p:nvCxnSpPr>
        <p:spPr bwMode="auto">
          <a:xfrm rot="16200000" flipV="1">
            <a:off x="1744541" y="3787898"/>
            <a:ext cx="381000" cy="1393580"/>
          </a:xfrm>
          <a:prstGeom prst="bentConnector3">
            <a:avLst>
              <a:gd name="adj1" fmla="val 25931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직선 연결선 346"/>
          <p:cNvCxnSpPr>
            <a:cxnSpLocks noChangeShapeType="1"/>
            <a:stCxn id="5161" idx="0"/>
            <a:endCxn id="5208" idx="2"/>
          </p:cNvCxnSpPr>
          <p:nvPr/>
        </p:nvCxnSpPr>
        <p:spPr bwMode="auto">
          <a:xfrm rot="5400000" flipH="1" flipV="1">
            <a:off x="3135191" y="3790829"/>
            <a:ext cx="381000" cy="1387720"/>
          </a:xfrm>
          <a:prstGeom prst="bentConnector3">
            <a:avLst>
              <a:gd name="adj1" fmla="val 25931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6" name="Rectangle 145"/>
          <p:cNvSpPr>
            <a:spLocks noChangeArrowheads="1"/>
          </p:cNvSpPr>
          <p:nvPr/>
        </p:nvSpPr>
        <p:spPr bwMode="auto">
          <a:xfrm>
            <a:off x="6503378" y="4070350"/>
            <a:ext cx="618392" cy="215900"/>
          </a:xfrm>
          <a:prstGeom prst="rect">
            <a:avLst/>
          </a:prstGeom>
          <a:solidFill>
            <a:srgbClr val="FFFF99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Linux</a:t>
            </a:r>
          </a:p>
        </p:txBody>
      </p:sp>
      <p:sp>
        <p:nvSpPr>
          <p:cNvPr id="5187" name="Rectangle 145"/>
          <p:cNvSpPr>
            <a:spLocks noChangeArrowheads="1"/>
          </p:cNvSpPr>
          <p:nvPr/>
        </p:nvSpPr>
        <p:spPr bwMode="auto">
          <a:xfrm>
            <a:off x="7272706" y="4070350"/>
            <a:ext cx="618392" cy="215900"/>
          </a:xfrm>
          <a:prstGeom prst="rect">
            <a:avLst/>
          </a:prstGeom>
          <a:solidFill>
            <a:srgbClr val="FFFF99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Linux</a:t>
            </a:r>
          </a:p>
        </p:txBody>
      </p:sp>
      <p:grpSp>
        <p:nvGrpSpPr>
          <p:cNvPr id="5188" name="그룹 248"/>
          <p:cNvGrpSpPr>
            <a:grpSpLocks/>
          </p:cNvGrpSpPr>
          <p:nvPr/>
        </p:nvGrpSpPr>
        <p:grpSpPr bwMode="auto">
          <a:xfrm>
            <a:off x="5385289" y="5567366"/>
            <a:ext cx="715108" cy="746125"/>
            <a:chOff x="5332832" y="3220244"/>
            <a:chExt cx="704850" cy="748325"/>
          </a:xfrm>
        </p:grpSpPr>
        <p:sp>
          <p:nvSpPr>
            <p:cNvPr id="5206" name="Rectangle 85"/>
            <p:cNvSpPr>
              <a:spLocks noChangeArrowheads="1"/>
            </p:cNvSpPr>
            <p:nvPr/>
          </p:nvSpPr>
          <p:spPr bwMode="auto">
            <a:xfrm>
              <a:off x="5332832" y="3220244"/>
              <a:ext cx="704850" cy="74832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8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배포</a:t>
              </a:r>
              <a:endParaRPr kumimoji="0" lang="en-US" altLang="ko-KR" sz="800" b="1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endParaRP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kgswbodis01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10.14.103.128</a:t>
              </a:r>
            </a:p>
          </p:txBody>
        </p:sp>
        <p:sp>
          <p:nvSpPr>
            <p:cNvPr id="5207" name="Rectangle 138"/>
            <p:cNvSpPr>
              <a:spLocks noChangeArrowheads="1"/>
            </p:cNvSpPr>
            <p:nvPr/>
          </p:nvSpPr>
          <p:spPr bwMode="auto">
            <a:xfrm>
              <a:off x="5348707" y="3716766"/>
              <a:ext cx="673100" cy="21588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??????</a:t>
              </a:r>
            </a:p>
          </p:txBody>
        </p:sp>
      </p:grpSp>
      <p:sp>
        <p:nvSpPr>
          <p:cNvPr id="5189" name="모서리가 둥근 직사각형 108"/>
          <p:cNvSpPr>
            <a:spLocks noChangeArrowheads="1"/>
          </p:cNvSpPr>
          <p:nvPr/>
        </p:nvSpPr>
        <p:spPr bwMode="auto">
          <a:xfrm>
            <a:off x="6396404" y="5730878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고객센터</a:t>
            </a:r>
          </a:p>
        </p:txBody>
      </p:sp>
      <p:sp>
        <p:nvSpPr>
          <p:cNvPr id="5190" name="모서리가 둥근 직사각형 108"/>
          <p:cNvSpPr>
            <a:spLocks noChangeArrowheads="1"/>
          </p:cNvSpPr>
          <p:nvPr/>
        </p:nvSpPr>
        <p:spPr bwMode="auto">
          <a:xfrm>
            <a:off x="7203831" y="5730878"/>
            <a:ext cx="778120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VAATZ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91" name="모서리가 둥근 직사각형 108"/>
          <p:cNvSpPr>
            <a:spLocks noChangeArrowheads="1"/>
          </p:cNvSpPr>
          <p:nvPr/>
        </p:nvSpPr>
        <p:spPr bwMode="auto">
          <a:xfrm>
            <a:off x="8014190" y="5730878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긴급봉사반</a:t>
            </a:r>
          </a:p>
        </p:txBody>
      </p:sp>
      <p:sp>
        <p:nvSpPr>
          <p:cNvPr id="5192" name="모서리가 둥근 직사각형 108"/>
          <p:cNvSpPr>
            <a:spLocks noChangeArrowheads="1"/>
          </p:cNvSpPr>
          <p:nvPr/>
        </p:nvSpPr>
        <p:spPr bwMode="auto">
          <a:xfrm>
            <a:off x="6396404" y="60452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DW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93" name="모서리가 둥근 직사각형 108"/>
          <p:cNvSpPr>
            <a:spLocks noChangeArrowheads="1"/>
          </p:cNvSpPr>
          <p:nvPr/>
        </p:nvSpPr>
        <p:spPr bwMode="auto">
          <a:xfrm>
            <a:off x="7203831" y="6045203"/>
            <a:ext cx="778120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Autoway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94" name="모서리가 둥근 직사각형 108"/>
          <p:cNvSpPr>
            <a:spLocks noChangeArrowheads="1"/>
          </p:cNvSpPr>
          <p:nvPr/>
        </p:nvSpPr>
        <p:spPr bwMode="auto">
          <a:xfrm>
            <a:off x="8014190" y="60452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TMS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95" name="직사각형 154"/>
          <p:cNvSpPr>
            <a:spLocks noChangeArrowheads="1"/>
          </p:cNvSpPr>
          <p:nvPr/>
        </p:nvSpPr>
        <p:spPr bwMode="auto">
          <a:xfrm>
            <a:off x="803032" y="1211263"/>
            <a:ext cx="2960077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96" name="직사각형 155"/>
          <p:cNvSpPr>
            <a:spLocks noChangeArrowheads="1"/>
          </p:cNvSpPr>
          <p:nvPr/>
        </p:nvSpPr>
        <p:spPr bwMode="auto">
          <a:xfrm>
            <a:off x="183174" y="3103563"/>
            <a:ext cx="4212980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97" name="직사각형 156"/>
          <p:cNvSpPr>
            <a:spLocks noChangeArrowheads="1"/>
          </p:cNvSpPr>
          <p:nvPr/>
        </p:nvSpPr>
        <p:spPr bwMode="auto">
          <a:xfrm>
            <a:off x="1573823" y="4973638"/>
            <a:ext cx="1408235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98" name="모서리가 둥근 직사각형 106"/>
          <p:cNvSpPr>
            <a:spLocks noChangeArrowheads="1"/>
          </p:cNvSpPr>
          <p:nvPr/>
        </p:nvSpPr>
        <p:spPr bwMode="auto">
          <a:xfrm>
            <a:off x="6416921" y="1143003"/>
            <a:ext cx="1197219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Mobis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199" name="모서리가 둥근 직사각형 107"/>
          <p:cNvSpPr>
            <a:spLocks noChangeArrowheads="1"/>
          </p:cNvSpPr>
          <p:nvPr/>
        </p:nvSpPr>
        <p:spPr bwMode="auto">
          <a:xfrm>
            <a:off x="7666894" y="1141413"/>
            <a:ext cx="1194289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HIN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200" name="모서리가 둥근 직사각형 108"/>
          <p:cNvSpPr>
            <a:spLocks noChangeArrowheads="1"/>
          </p:cNvSpPr>
          <p:nvPr/>
        </p:nvSpPr>
        <p:spPr bwMode="auto">
          <a:xfrm>
            <a:off x="6413990" y="1444628"/>
            <a:ext cx="11972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WPC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201" name="모서리가 둥근 직사각형 108"/>
          <p:cNvSpPr>
            <a:spLocks noChangeArrowheads="1"/>
          </p:cNvSpPr>
          <p:nvPr/>
        </p:nvSpPr>
        <p:spPr bwMode="auto">
          <a:xfrm>
            <a:off x="7662497" y="1444628"/>
            <a:ext cx="1195754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KIS</a:t>
            </a: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정보통신</a:t>
            </a:r>
          </a:p>
        </p:txBody>
      </p:sp>
      <p:sp>
        <p:nvSpPr>
          <p:cNvPr id="5202" name="모서리가 둥근 직사각형 108"/>
          <p:cNvSpPr>
            <a:spLocks noChangeArrowheads="1"/>
          </p:cNvSpPr>
          <p:nvPr/>
        </p:nvSpPr>
        <p:spPr bwMode="auto">
          <a:xfrm>
            <a:off x="6415454" y="1754188"/>
            <a:ext cx="11972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유디테크</a:t>
            </a:r>
          </a:p>
        </p:txBody>
      </p:sp>
      <p:sp>
        <p:nvSpPr>
          <p:cNvPr id="5203" name="모서리가 둥근 직사각형 108"/>
          <p:cNvSpPr>
            <a:spLocks noChangeArrowheads="1"/>
          </p:cNvSpPr>
          <p:nvPr/>
        </p:nvSpPr>
        <p:spPr bwMode="auto">
          <a:xfrm>
            <a:off x="7663961" y="1754188"/>
            <a:ext cx="1195754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NICE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204" name="모서리가 둥근 직사각형 108"/>
          <p:cNvSpPr>
            <a:spLocks noChangeArrowheads="1"/>
          </p:cNvSpPr>
          <p:nvPr/>
        </p:nvSpPr>
        <p:spPr bwMode="auto">
          <a:xfrm>
            <a:off x="6415454" y="2068513"/>
            <a:ext cx="11972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HAIMS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205" name="모서리가 둥근 직사각형 108"/>
          <p:cNvSpPr>
            <a:spLocks noChangeArrowheads="1"/>
          </p:cNvSpPr>
          <p:nvPr/>
        </p:nvSpPr>
        <p:spPr bwMode="auto">
          <a:xfrm>
            <a:off x="7663961" y="2068513"/>
            <a:ext cx="1195754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CJ</a:t>
            </a: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올리브네트웍스</a:t>
            </a:r>
          </a:p>
        </p:txBody>
      </p:sp>
    </p:spTree>
    <p:extLst>
      <p:ext uri="{BB962C8B-B14F-4D97-AF65-F5344CB8AC3E}">
        <p14:creationId xmlns:p14="http://schemas.microsoft.com/office/powerpoint/2010/main" val="506107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직선 연결선 282"/>
          <p:cNvCxnSpPr>
            <a:cxnSpLocks noChangeShapeType="1"/>
          </p:cNvCxnSpPr>
          <p:nvPr/>
        </p:nvCxnSpPr>
        <p:spPr bwMode="auto">
          <a:xfrm>
            <a:off x="2233246" y="4813300"/>
            <a:ext cx="1201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2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1.2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시스템구성도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모바일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147" name="Rectangle 162"/>
          <p:cNvSpPr>
            <a:spLocks noChangeArrowheads="1"/>
          </p:cNvSpPr>
          <p:nvPr/>
        </p:nvSpPr>
        <p:spPr bwMode="auto">
          <a:xfrm>
            <a:off x="152402" y="766766"/>
            <a:ext cx="8836269" cy="16970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252046" y="552908"/>
            <a:ext cx="863112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&lt;DMZ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영역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149" name="Rectangle 162"/>
          <p:cNvSpPr>
            <a:spLocks noChangeArrowheads="1"/>
          </p:cNvSpPr>
          <p:nvPr/>
        </p:nvSpPr>
        <p:spPr bwMode="auto">
          <a:xfrm>
            <a:off x="152401" y="2720975"/>
            <a:ext cx="8843597" cy="3709988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152" name="Text Box 163"/>
          <p:cNvSpPr txBox="1">
            <a:spLocks noChangeArrowheads="1"/>
          </p:cNvSpPr>
          <p:nvPr/>
        </p:nvSpPr>
        <p:spPr bwMode="auto">
          <a:xfrm>
            <a:off x="252046" y="2608263"/>
            <a:ext cx="67700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내부망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171" name="Rectangle 162"/>
          <p:cNvSpPr>
            <a:spLocks noChangeArrowheads="1"/>
          </p:cNvSpPr>
          <p:nvPr/>
        </p:nvSpPr>
        <p:spPr bwMode="auto">
          <a:xfrm>
            <a:off x="6261591" y="2816225"/>
            <a:ext cx="2664069" cy="2032000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154" name="Text Box 163"/>
          <p:cNvSpPr txBox="1">
            <a:spLocks noChangeArrowheads="1"/>
          </p:cNvSpPr>
          <p:nvPr/>
        </p:nvSpPr>
        <p:spPr bwMode="auto">
          <a:xfrm>
            <a:off x="6374423" y="2740025"/>
            <a:ext cx="476250" cy="153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개발계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6155" name="모서리가 둥근 직사각형 16"/>
          <p:cNvSpPr>
            <a:spLocks noChangeArrowheads="1"/>
          </p:cNvSpPr>
          <p:nvPr/>
        </p:nvSpPr>
        <p:spPr bwMode="auto">
          <a:xfrm>
            <a:off x="1903535" y="804863"/>
            <a:ext cx="785446" cy="277812"/>
          </a:xfrm>
          <a:prstGeom prst="roundRect">
            <a:avLst>
              <a:gd name="adj" fmla="val 27815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L4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211.252.133.115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cxnSp>
        <p:nvCxnSpPr>
          <p:cNvPr id="6156" name="직선 연결선 245"/>
          <p:cNvCxnSpPr>
            <a:cxnSpLocks noChangeShapeType="1"/>
            <a:stCxn id="6155" idx="2"/>
            <a:endCxn id="6266" idx="0"/>
          </p:cNvCxnSpPr>
          <p:nvPr/>
        </p:nvCxnSpPr>
        <p:spPr bwMode="auto">
          <a:xfrm rot="5400000">
            <a:off x="1660343" y="597572"/>
            <a:ext cx="150813" cy="112102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직선 연결선 245"/>
          <p:cNvCxnSpPr>
            <a:cxnSpLocks noChangeShapeType="1"/>
            <a:stCxn id="6155" idx="2"/>
            <a:endCxn id="6249" idx="0"/>
          </p:cNvCxnSpPr>
          <p:nvPr/>
        </p:nvCxnSpPr>
        <p:spPr bwMode="auto">
          <a:xfrm rot="16200000" flipH="1">
            <a:off x="2400363" y="978575"/>
            <a:ext cx="150813" cy="35901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8" name="그룹 184"/>
          <p:cNvGrpSpPr>
            <a:grpSpLocks/>
          </p:cNvGrpSpPr>
          <p:nvPr/>
        </p:nvGrpSpPr>
        <p:grpSpPr bwMode="auto">
          <a:xfrm>
            <a:off x="829409" y="1233488"/>
            <a:ext cx="693127" cy="1162050"/>
            <a:chOff x="7462709" y="3151188"/>
            <a:chExt cx="750254" cy="1162050"/>
          </a:xfrm>
        </p:grpSpPr>
        <p:sp>
          <p:nvSpPr>
            <p:cNvPr id="6266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67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6268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6159" name="직선 연결선 200"/>
          <p:cNvCxnSpPr>
            <a:cxnSpLocks noChangeShapeType="1"/>
          </p:cNvCxnSpPr>
          <p:nvPr/>
        </p:nvCxnSpPr>
        <p:spPr bwMode="auto">
          <a:xfrm>
            <a:off x="7066086" y="3717925"/>
            <a:ext cx="1063869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0" name="그룹 367"/>
          <p:cNvGrpSpPr>
            <a:grpSpLocks/>
          </p:cNvGrpSpPr>
          <p:nvPr/>
        </p:nvGrpSpPr>
        <p:grpSpPr bwMode="auto">
          <a:xfrm>
            <a:off x="6491654" y="2935288"/>
            <a:ext cx="649166" cy="1382712"/>
            <a:chOff x="245075" y="3443289"/>
            <a:chExt cx="704850" cy="1382712"/>
          </a:xfrm>
        </p:grpSpPr>
        <p:sp>
          <p:nvSpPr>
            <p:cNvPr id="6263" name="Rectangle 85"/>
            <p:cNvSpPr>
              <a:spLocks noChangeArrowheads="1"/>
            </p:cNvSpPr>
            <p:nvPr/>
          </p:nvSpPr>
          <p:spPr bwMode="auto">
            <a:xfrm>
              <a:off x="245075" y="3443289"/>
              <a:ext cx="704850" cy="138271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TEST</a:t>
              </a: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 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kgswbowwd01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10.10.33.58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2CPU/4GB</a:t>
              </a:r>
            </a:p>
          </p:txBody>
        </p:sp>
        <p:sp>
          <p:nvSpPr>
            <p:cNvPr id="6264" name="Rectangle 137"/>
            <p:cNvSpPr>
              <a:spLocks noChangeArrowheads="1"/>
            </p:cNvSpPr>
            <p:nvPr/>
          </p:nvSpPr>
          <p:spPr bwMode="auto">
            <a:xfrm>
              <a:off x="260950" y="433758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6265" name="Rectangle 138"/>
            <p:cNvSpPr>
              <a:spLocks noChangeArrowheads="1"/>
            </p:cNvSpPr>
            <p:nvPr/>
          </p:nvSpPr>
          <p:spPr bwMode="auto">
            <a:xfrm>
              <a:off x="260950" y="408993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</p:grpSp>
      <p:grpSp>
        <p:nvGrpSpPr>
          <p:cNvPr id="6161" name="그룹 372"/>
          <p:cNvGrpSpPr>
            <a:grpSpLocks/>
          </p:cNvGrpSpPr>
          <p:nvPr/>
        </p:nvGrpSpPr>
        <p:grpSpPr bwMode="auto">
          <a:xfrm>
            <a:off x="7255121" y="2935288"/>
            <a:ext cx="650631" cy="1382712"/>
            <a:chOff x="245075" y="3443289"/>
            <a:chExt cx="704850" cy="1382712"/>
          </a:xfrm>
        </p:grpSpPr>
        <p:sp>
          <p:nvSpPr>
            <p:cNvPr id="6261" name="Rectangle 85"/>
            <p:cNvSpPr>
              <a:spLocks noChangeArrowheads="1"/>
            </p:cNvSpPr>
            <p:nvPr/>
          </p:nvSpPr>
          <p:spPr bwMode="auto">
            <a:xfrm>
              <a:off x="245075" y="3443289"/>
              <a:ext cx="704850" cy="138271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 DB TEST</a:t>
              </a: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 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kgswbodbd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10.10.36.64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2CPU/4GB</a:t>
              </a:r>
            </a:p>
          </p:txBody>
        </p:sp>
        <p:sp>
          <p:nvSpPr>
            <p:cNvPr id="6262" name="Rectangle 137"/>
            <p:cNvSpPr>
              <a:spLocks noChangeArrowheads="1"/>
            </p:cNvSpPr>
            <p:nvPr/>
          </p:nvSpPr>
          <p:spPr bwMode="auto">
            <a:xfrm>
              <a:off x="260950" y="433758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Oracle 12c</a:t>
              </a:r>
            </a:p>
          </p:txBody>
        </p:sp>
      </p:grpSp>
      <p:grpSp>
        <p:nvGrpSpPr>
          <p:cNvPr id="6162" name="그룹 367"/>
          <p:cNvGrpSpPr>
            <a:grpSpLocks/>
          </p:cNvGrpSpPr>
          <p:nvPr/>
        </p:nvGrpSpPr>
        <p:grpSpPr bwMode="auto">
          <a:xfrm>
            <a:off x="8020050" y="2935288"/>
            <a:ext cx="650631" cy="1382712"/>
            <a:chOff x="245075" y="3443289"/>
            <a:chExt cx="704850" cy="1382712"/>
          </a:xfrm>
        </p:grpSpPr>
        <p:sp>
          <p:nvSpPr>
            <p:cNvPr id="6257" name="Rectangle 85"/>
            <p:cNvSpPr>
              <a:spLocks noChangeArrowheads="1"/>
            </p:cNvSpPr>
            <p:nvPr/>
          </p:nvSpPr>
          <p:spPr bwMode="auto">
            <a:xfrm>
              <a:off x="245075" y="3443289"/>
              <a:ext cx="704850" cy="138271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KMC(M) TEST</a:t>
              </a: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 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ksosdev01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10.10.17.130</a:t>
              </a:r>
            </a:p>
          </p:txBody>
        </p:sp>
        <p:sp>
          <p:nvSpPr>
            <p:cNvPr id="6258" name="Rectangle 137"/>
            <p:cNvSpPr>
              <a:spLocks noChangeArrowheads="1"/>
            </p:cNvSpPr>
            <p:nvPr/>
          </p:nvSpPr>
          <p:spPr bwMode="auto">
            <a:xfrm>
              <a:off x="260950" y="433758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6.0</a:t>
              </a:r>
            </a:p>
          </p:txBody>
        </p:sp>
        <p:sp>
          <p:nvSpPr>
            <p:cNvPr id="6259" name="Rectangle 138"/>
            <p:cNvSpPr>
              <a:spLocks noChangeArrowheads="1"/>
            </p:cNvSpPr>
            <p:nvPr/>
          </p:nvSpPr>
          <p:spPr bwMode="auto">
            <a:xfrm>
              <a:off x="260950" y="4089937"/>
              <a:ext cx="673100" cy="215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4.1.4</a:t>
              </a:r>
            </a:p>
          </p:txBody>
        </p:sp>
        <p:sp>
          <p:nvSpPr>
            <p:cNvPr id="6260" name="Rectangle 145"/>
            <p:cNvSpPr>
              <a:spLocks noChangeArrowheads="1"/>
            </p:cNvSpPr>
            <p:nvPr/>
          </p:nvSpPr>
          <p:spPr bwMode="auto">
            <a:xfrm>
              <a:off x="262538" y="4581290"/>
              <a:ext cx="669925" cy="215900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sp>
        <p:nvSpPr>
          <p:cNvPr id="6163" name="TextBox 192"/>
          <p:cNvSpPr txBox="1">
            <a:spLocks noChangeArrowheads="1"/>
          </p:cNvSpPr>
          <p:nvPr/>
        </p:nvSpPr>
        <p:spPr bwMode="auto">
          <a:xfrm>
            <a:off x="6339254" y="4316415"/>
            <a:ext cx="14302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-</a:t>
            </a:r>
            <a:r>
              <a:rPr lang="ko-KR" altLang="en-US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업무</a:t>
            </a:r>
            <a:endParaRPr lang="en-US" altLang="ko-KR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tstredsems.kiaintra.com dmobileautoq.kiaintra.com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tstmksw.kia.co.kr</a:t>
            </a:r>
          </a:p>
        </p:txBody>
      </p:sp>
      <p:grpSp>
        <p:nvGrpSpPr>
          <p:cNvPr id="6164" name="그룹 261"/>
          <p:cNvGrpSpPr>
            <a:grpSpLocks/>
          </p:cNvGrpSpPr>
          <p:nvPr/>
        </p:nvGrpSpPr>
        <p:grpSpPr bwMode="auto">
          <a:xfrm>
            <a:off x="4610101" y="4764091"/>
            <a:ext cx="713643" cy="746125"/>
            <a:chOff x="5332835" y="3164791"/>
            <a:chExt cx="704850" cy="748325"/>
          </a:xfrm>
        </p:grpSpPr>
        <p:sp>
          <p:nvSpPr>
            <p:cNvPr id="6255" name="Rectangle 85"/>
            <p:cNvSpPr>
              <a:spLocks noChangeArrowheads="1"/>
            </p:cNvSpPr>
            <p:nvPr/>
          </p:nvSpPr>
          <p:spPr bwMode="auto">
            <a:xfrm>
              <a:off x="5332835" y="3164791"/>
              <a:ext cx="704850" cy="74832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NAS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10.10.63.200</a:t>
              </a:r>
            </a:p>
          </p:txBody>
        </p:sp>
        <p:sp>
          <p:nvSpPr>
            <p:cNvPr id="6256" name="Rectangle 138"/>
            <p:cNvSpPr>
              <a:spLocks noChangeArrowheads="1"/>
            </p:cNvSpPr>
            <p:nvPr/>
          </p:nvSpPr>
          <p:spPr bwMode="auto">
            <a:xfrm>
              <a:off x="5348707" y="3653517"/>
              <a:ext cx="673100" cy="21588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기아</a:t>
              </a: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:???G</a:t>
              </a:r>
            </a:p>
          </p:txBody>
        </p:sp>
      </p:grpSp>
      <p:grpSp>
        <p:nvGrpSpPr>
          <p:cNvPr id="6165" name="그룹 184"/>
          <p:cNvGrpSpPr>
            <a:grpSpLocks/>
          </p:cNvGrpSpPr>
          <p:nvPr/>
        </p:nvGrpSpPr>
        <p:grpSpPr bwMode="auto">
          <a:xfrm>
            <a:off x="1567963" y="1233488"/>
            <a:ext cx="693127" cy="1162050"/>
            <a:chOff x="7462709" y="3151188"/>
            <a:chExt cx="750254" cy="1162050"/>
          </a:xfrm>
        </p:grpSpPr>
        <p:sp>
          <p:nvSpPr>
            <p:cNvPr id="6252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211.252.133.117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53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6254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6166" name="그룹 184"/>
          <p:cNvGrpSpPr>
            <a:grpSpLocks/>
          </p:cNvGrpSpPr>
          <p:nvPr/>
        </p:nvGrpSpPr>
        <p:grpSpPr bwMode="auto">
          <a:xfrm>
            <a:off x="2307983" y="1233488"/>
            <a:ext cx="693126" cy="1162050"/>
            <a:chOff x="7462709" y="3151188"/>
            <a:chExt cx="750254" cy="1162050"/>
          </a:xfrm>
        </p:grpSpPr>
        <p:sp>
          <p:nvSpPr>
            <p:cNvPr id="6249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#3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211.252.133.119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50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6251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6167" name="그룹 184"/>
          <p:cNvGrpSpPr>
            <a:grpSpLocks/>
          </p:cNvGrpSpPr>
          <p:nvPr/>
        </p:nvGrpSpPr>
        <p:grpSpPr bwMode="auto">
          <a:xfrm>
            <a:off x="3048000" y="1233488"/>
            <a:ext cx="693127" cy="1162050"/>
            <a:chOff x="7462709" y="3151188"/>
            <a:chExt cx="750254" cy="1162050"/>
          </a:xfrm>
        </p:grpSpPr>
        <p:sp>
          <p:nvSpPr>
            <p:cNvPr id="6246" name="Rectangle 85"/>
            <p:cNvSpPr>
              <a:spLocks noChangeArrowheads="1"/>
            </p:cNvSpPr>
            <p:nvPr/>
          </p:nvSpPr>
          <p:spPr bwMode="auto">
            <a:xfrm>
              <a:off x="7462709" y="3151188"/>
              <a:ext cx="750254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WEB #4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211.252.133.120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47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WebtoB 4.1.8</a:t>
              </a:r>
            </a:p>
          </p:txBody>
        </p:sp>
        <p:sp>
          <p:nvSpPr>
            <p:cNvPr id="6248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6168" name="직선 연결선 245"/>
          <p:cNvCxnSpPr>
            <a:cxnSpLocks noChangeShapeType="1"/>
            <a:stCxn id="6155" idx="2"/>
            <a:endCxn id="6266" idx="0"/>
          </p:cNvCxnSpPr>
          <p:nvPr/>
        </p:nvCxnSpPr>
        <p:spPr bwMode="auto">
          <a:xfrm rot="5400000">
            <a:off x="1660343" y="597572"/>
            <a:ext cx="150813" cy="112102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직선 연결선 245"/>
          <p:cNvCxnSpPr>
            <a:cxnSpLocks noChangeShapeType="1"/>
            <a:stCxn id="6155" idx="2"/>
            <a:endCxn id="6246" idx="0"/>
          </p:cNvCxnSpPr>
          <p:nvPr/>
        </p:nvCxnSpPr>
        <p:spPr bwMode="auto">
          <a:xfrm rot="16200000" flipH="1">
            <a:off x="2769639" y="609298"/>
            <a:ext cx="150813" cy="109757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직선 연결선 245"/>
          <p:cNvCxnSpPr>
            <a:cxnSpLocks noChangeShapeType="1"/>
            <a:stCxn id="6155" idx="2"/>
          </p:cNvCxnSpPr>
          <p:nvPr/>
        </p:nvCxnSpPr>
        <p:spPr bwMode="auto">
          <a:xfrm rot="5400000">
            <a:off x="2030353" y="967582"/>
            <a:ext cx="150813" cy="3810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모서리가 둥근 직사각형 16"/>
          <p:cNvSpPr>
            <a:spLocks noChangeArrowheads="1"/>
          </p:cNvSpPr>
          <p:nvPr/>
        </p:nvSpPr>
        <p:spPr bwMode="auto">
          <a:xfrm>
            <a:off x="1622181" y="4672013"/>
            <a:ext cx="633046" cy="279400"/>
          </a:xfrm>
          <a:prstGeom prst="roundRect">
            <a:avLst>
              <a:gd name="adj" fmla="val 27815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VIP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10.14.16.91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172" name="모서리가 둥근 직사각형 16"/>
          <p:cNvSpPr>
            <a:spLocks noChangeArrowheads="1"/>
          </p:cNvSpPr>
          <p:nvPr/>
        </p:nvSpPr>
        <p:spPr bwMode="auto">
          <a:xfrm>
            <a:off x="2315308" y="4675188"/>
            <a:ext cx="633046" cy="277812"/>
          </a:xfrm>
          <a:prstGeom prst="roundRect">
            <a:avLst>
              <a:gd name="adj" fmla="val 27815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VIP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10.14.16.92</a:t>
            </a:r>
            <a:endParaRPr lang="ko-KR" altLang="en-US" sz="8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6173" name="그룹 135"/>
          <p:cNvGrpSpPr>
            <a:grpSpLocks/>
          </p:cNvGrpSpPr>
          <p:nvPr/>
        </p:nvGrpSpPr>
        <p:grpSpPr bwMode="auto">
          <a:xfrm>
            <a:off x="1613390" y="4999038"/>
            <a:ext cx="649165" cy="1401762"/>
            <a:chOff x="2689590" y="4906915"/>
            <a:chExt cx="703332" cy="1401809"/>
          </a:xfrm>
        </p:grpSpPr>
        <p:sp>
          <p:nvSpPr>
            <p:cNvPr id="6242" name="Rectangle 85"/>
            <p:cNvSpPr>
              <a:spLocks noChangeArrowheads="1"/>
            </p:cNvSpPr>
            <p:nvPr/>
          </p:nvSpPr>
          <p:spPr bwMode="auto">
            <a:xfrm>
              <a:off x="2689590" y="4906915"/>
              <a:ext cx="703332" cy="1401809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DB #1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10.14.16.88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12CPU/28GB</a:t>
              </a:r>
            </a:p>
          </p:txBody>
        </p:sp>
        <p:sp>
          <p:nvSpPr>
            <p:cNvPr id="6243" name="Rectangle 137"/>
            <p:cNvSpPr>
              <a:spLocks noChangeArrowheads="1"/>
            </p:cNvSpPr>
            <p:nvPr/>
          </p:nvSpPr>
          <p:spPr bwMode="auto">
            <a:xfrm>
              <a:off x="2705467" y="5584872"/>
              <a:ext cx="671579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Oracel 12c</a:t>
              </a:r>
            </a:p>
          </p:txBody>
        </p:sp>
        <p:sp>
          <p:nvSpPr>
            <p:cNvPr id="6244" name="Rectangle 145"/>
            <p:cNvSpPr>
              <a:spLocks noChangeArrowheads="1"/>
            </p:cNvSpPr>
            <p:nvPr/>
          </p:nvSpPr>
          <p:spPr bwMode="auto">
            <a:xfrm>
              <a:off x="2707054" y="6068317"/>
              <a:ext cx="668404" cy="215683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  <p:sp>
          <p:nvSpPr>
            <p:cNvPr id="6245" name="Rectangle 137"/>
            <p:cNvSpPr>
              <a:spLocks noChangeArrowheads="1"/>
            </p:cNvSpPr>
            <p:nvPr/>
          </p:nvSpPr>
          <p:spPr bwMode="auto">
            <a:xfrm>
              <a:off x="2707990" y="5823712"/>
              <a:ext cx="671579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RAC</a:t>
              </a:r>
            </a:p>
          </p:txBody>
        </p:sp>
      </p:grpSp>
      <p:grpSp>
        <p:nvGrpSpPr>
          <p:cNvPr id="6174" name="그룹 136"/>
          <p:cNvGrpSpPr>
            <a:grpSpLocks/>
          </p:cNvGrpSpPr>
          <p:nvPr/>
        </p:nvGrpSpPr>
        <p:grpSpPr bwMode="auto">
          <a:xfrm>
            <a:off x="2307981" y="4999038"/>
            <a:ext cx="649165" cy="1401762"/>
            <a:chOff x="3480417" y="4906915"/>
            <a:chExt cx="703333" cy="1401809"/>
          </a:xfrm>
        </p:grpSpPr>
        <p:sp>
          <p:nvSpPr>
            <p:cNvPr id="6238" name="Rectangle 85"/>
            <p:cNvSpPr>
              <a:spLocks noChangeArrowheads="1"/>
            </p:cNvSpPr>
            <p:nvPr/>
          </p:nvSpPr>
          <p:spPr bwMode="auto">
            <a:xfrm>
              <a:off x="3480417" y="4906915"/>
              <a:ext cx="703333" cy="1401809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DB #2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kgswbodbp02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10.14.16.89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12CPU/28GB</a:t>
              </a:r>
            </a:p>
          </p:txBody>
        </p:sp>
        <p:sp>
          <p:nvSpPr>
            <p:cNvPr id="6239" name="Rectangle 137"/>
            <p:cNvSpPr>
              <a:spLocks noChangeArrowheads="1"/>
            </p:cNvSpPr>
            <p:nvPr/>
          </p:nvSpPr>
          <p:spPr bwMode="auto">
            <a:xfrm>
              <a:off x="3496294" y="5584872"/>
              <a:ext cx="671580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Oracle 12c</a:t>
              </a:r>
            </a:p>
          </p:txBody>
        </p:sp>
        <p:sp>
          <p:nvSpPr>
            <p:cNvPr id="6240" name="Rectangle 145"/>
            <p:cNvSpPr>
              <a:spLocks noChangeArrowheads="1"/>
            </p:cNvSpPr>
            <p:nvPr/>
          </p:nvSpPr>
          <p:spPr bwMode="auto">
            <a:xfrm>
              <a:off x="3497881" y="6068317"/>
              <a:ext cx="668405" cy="215683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  <p:sp>
          <p:nvSpPr>
            <p:cNvPr id="6241" name="Rectangle 137"/>
            <p:cNvSpPr>
              <a:spLocks noChangeArrowheads="1"/>
            </p:cNvSpPr>
            <p:nvPr/>
          </p:nvSpPr>
          <p:spPr bwMode="auto">
            <a:xfrm>
              <a:off x="3498817" y="5823712"/>
              <a:ext cx="671580" cy="21568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RAC</a:t>
              </a:r>
            </a:p>
          </p:txBody>
        </p:sp>
      </p:grpSp>
      <p:grpSp>
        <p:nvGrpSpPr>
          <p:cNvPr id="6175" name="그룹 251"/>
          <p:cNvGrpSpPr>
            <a:grpSpLocks/>
          </p:cNvGrpSpPr>
          <p:nvPr/>
        </p:nvGrpSpPr>
        <p:grpSpPr bwMode="auto">
          <a:xfrm>
            <a:off x="769327" y="3132138"/>
            <a:ext cx="649165" cy="1162050"/>
            <a:chOff x="7486205" y="3151188"/>
            <a:chExt cx="703263" cy="1162050"/>
          </a:xfrm>
        </p:grpSpPr>
        <p:sp>
          <p:nvSpPr>
            <p:cNvPr id="6235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36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6237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6176" name="그룹 251"/>
          <p:cNvGrpSpPr>
            <a:grpSpLocks/>
          </p:cNvGrpSpPr>
          <p:nvPr/>
        </p:nvGrpSpPr>
        <p:grpSpPr bwMode="auto">
          <a:xfrm>
            <a:off x="1463921" y="3132138"/>
            <a:ext cx="649165" cy="1162050"/>
            <a:chOff x="7486205" y="3151188"/>
            <a:chExt cx="703263" cy="1162050"/>
          </a:xfrm>
        </p:grpSpPr>
        <p:sp>
          <p:nvSpPr>
            <p:cNvPr id="6232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KSW WAS #6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kgswbowsp06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10.14.103.127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33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6234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6177" name="직선 연결선 346"/>
          <p:cNvCxnSpPr>
            <a:cxnSpLocks noChangeShapeType="1"/>
            <a:stCxn id="6266" idx="2"/>
          </p:cNvCxnSpPr>
          <p:nvPr/>
        </p:nvCxnSpPr>
        <p:spPr bwMode="auto">
          <a:xfrm rot="16200000" flipH="1">
            <a:off x="1578649" y="1993598"/>
            <a:ext cx="312737" cy="111662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8" name="Rectangle 145"/>
          <p:cNvSpPr>
            <a:spLocks noChangeArrowheads="1"/>
          </p:cNvSpPr>
          <p:nvPr/>
        </p:nvSpPr>
        <p:spPr bwMode="auto">
          <a:xfrm>
            <a:off x="6503378" y="4070350"/>
            <a:ext cx="618392" cy="215900"/>
          </a:xfrm>
          <a:prstGeom prst="rect">
            <a:avLst/>
          </a:prstGeom>
          <a:solidFill>
            <a:srgbClr val="FFFF99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Linux</a:t>
            </a:r>
          </a:p>
        </p:txBody>
      </p:sp>
      <p:sp>
        <p:nvSpPr>
          <p:cNvPr id="6179" name="Rectangle 145"/>
          <p:cNvSpPr>
            <a:spLocks noChangeArrowheads="1"/>
          </p:cNvSpPr>
          <p:nvPr/>
        </p:nvSpPr>
        <p:spPr bwMode="auto">
          <a:xfrm>
            <a:off x="7272706" y="4070350"/>
            <a:ext cx="618392" cy="215900"/>
          </a:xfrm>
          <a:prstGeom prst="rect">
            <a:avLst/>
          </a:prstGeom>
          <a:solidFill>
            <a:srgbClr val="FFFF99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Linux</a:t>
            </a:r>
          </a:p>
        </p:txBody>
      </p:sp>
      <p:grpSp>
        <p:nvGrpSpPr>
          <p:cNvPr id="6180" name="그룹 251"/>
          <p:cNvGrpSpPr>
            <a:grpSpLocks/>
          </p:cNvGrpSpPr>
          <p:nvPr/>
        </p:nvGrpSpPr>
        <p:grpSpPr bwMode="auto">
          <a:xfrm>
            <a:off x="2540977" y="3133725"/>
            <a:ext cx="649166" cy="1162050"/>
            <a:chOff x="7486205" y="3151188"/>
            <a:chExt cx="703263" cy="1162050"/>
          </a:xfrm>
        </p:grpSpPr>
        <p:sp>
          <p:nvSpPr>
            <p:cNvPr id="6229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MSOS WAS #5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knmsoswsp01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10.14.103.131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30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6231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grpSp>
        <p:nvGrpSpPr>
          <p:cNvPr id="6181" name="그룹 251"/>
          <p:cNvGrpSpPr>
            <a:grpSpLocks/>
          </p:cNvGrpSpPr>
          <p:nvPr/>
        </p:nvGrpSpPr>
        <p:grpSpPr bwMode="auto">
          <a:xfrm>
            <a:off x="3235571" y="3133725"/>
            <a:ext cx="649166" cy="1162050"/>
            <a:chOff x="7486205" y="3151188"/>
            <a:chExt cx="703263" cy="1162050"/>
          </a:xfrm>
        </p:grpSpPr>
        <p:sp>
          <p:nvSpPr>
            <p:cNvPr id="6226" name="Rectangle 85"/>
            <p:cNvSpPr>
              <a:spLocks noChangeArrowheads="1"/>
            </p:cNvSpPr>
            <p:nvPr/>
          </p:nvSpPr>
          <p:spPr bwMode="auto">
            <a:xfrm>
              <a:off x="7486205" y="3151188"/>
              <a:ext cx="703263" cy="116205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180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700" b="1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MSOS WAS #6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knmsoswsp02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10.14.103.132</a:t>
              </a:r>
            </a:p>
            <a:p>
              <a:pPr algn="ctr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1CPU/4GB</a:t>
              </a:r>
            </a:p>
          </p:txBody>
        </p:sp>
        <p:sp>
          <p:nvSpPr>
            <p:cNvPr id="6227" name="Rectangle 137"/>
            <p:cNvSpPr>
              <a:spLocks noChangeArrowheads="1"/>
            </p:cNvSpPr>
            <p:nvPr/>
          </p:nvSpPr>
          <p:spPr bwMode="auto">
            <a:xfrm>
              <a:off x="7502080" y="3829310"/>
              <a:ext cx="671513" cy="2157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Jeus 7.0</a:t>
              </a:r>
            </a:p>
          </p:txBody>
        </p:sp>
        <p:sp>
          <p:nvSpPr>
            <p:cNvPr id="6228" name="Rectangle 145"/>
            <p:cNvSpPr>
              <a:spLocks noChangeArrowheads="1"/>
            </p:cNvSpPr>
            <p:nvPr/>
          </p:nvSpPr>
          <p:spPr bwMode="auto">
            <a:xfrm>
              <a:off x="7503667" y="4072828"/>
              <a:ext cx="668338" cy="215736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800">
                  <a:solidFill>
                    <a:srgbClr val="000000"/>
                  </a:solidFill>
                  <a:latin typeface="현대하모니 L" pitchFamily="18" charset="-127"/>
                  <a:ea typeface="현대하모니 L" pitchFamily="18" charset="-127"/>
                </a:rPr>
                <a:t>Linux</a:t>
              </a:r>
            </a:p>
          </p:txBody>
        </p:sp>
      </p:grpSp>
      <p:cxnSp>
        <p:nvCxnSpPr>
          <p:cNvPr id="6182" name="직선 연결선 346"/>
          <p:cNvCxnSpPr>
            <a:cxnSpLocks noChangeShapeType="1"/>
            <a:stCxn id="6252" idx="2"/>
          </p:cNvCxnSpPr>
          <p:nvPr/>
        </p:nvCxnSpPr>
        <p:spPr bwMode="auto">
          <a:xfrm rot="16200000" flipH="1">
            <a:off x="1947926" y="2362875"/>
            <a:ext cx="312737" cy="37806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직선 연결선 346"/>
          <p:cNvCxnSpPr>
            <a:cxnSpLocks noChangeShapeType="1"/>
            <a:stCxn id="6249" idx="2"/>
          </p:cNvCxnSpPr>
          <p:nvPr/>
        </p:nvCxnSpPr>
        <p:spPr bwMode="auto">
          <a:xfrm rot="5400000">
            <a:off x="2317935" y="2370933"/>
            <a:ext cx="312737" cy="36195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4" name="직선 연결선 346"/>
          <p:cNvCxnSpPr>
            <a:cxnSpLocks noChangeShapeType="1"/>
            <a:stCxn id="6246" idx="2"/>
          </p:cNvCxnSpPr>
          <p:nvPr/>
        </p:nvCxnSpPr>
        <p:spPr bwMode="auto">
          <a:xfrm rot="5400000">
            <a:off x="2687945" y="2000924"/>
            <a:ext cx="312737" cy="110196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5" name="직선 연결선 346"/>
          <p:cNvCxnSpPr>
            <a:cxnSpLocks noChangeShapeType="1"/>
            <a:stCxn id="6235" idx="0"/>
          </p:cNvCxnSpPr>
          <p:nvPr/>
        </p:nvCxnSpPr>
        <p:spPr bwMode="auto">
          <a:xfrm rot="5400000" flipH="1" flipV="1">
            <a:off x="1460623" y="2297970"/>
            <a:ext cx="466725" cy="120161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6" name="직선 연결선 346"/>
          <p:cNvCxnSpPr>
            <a:cxnSpLocks noChangeShapeType="1"/>
            <a:stCxn id="6232" idx="0"/>
          </p:cNvCxnSpPr>
          <p:nvPr/>
        </p:nvCxnSpPr>
        <p:spPr bwMode="auto">
          <a:xfrm rot="5400000" flipH="1" flipV="1">
            <a:off x="1807920" y="2645267"/>
            <a:ext cx="466725" cy="50702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7" name="직선 연결선 346"/>
          <p:cNvCxnSpPr>
            <a:cxnSpLocks noChangeShapeType="1"/>
            <a:stCxn id="6229" idx="0"/>
          </p:cNvCxnSpPr>
          <p:nvPr/>
        </p:nvCxnSpPr>
        <p:spPr bwMode="auto">
          <a:xfrm rot="16200000" flipV="1">
            <a:off x="2346387" y="2613820"/>
            <a:ext cx="468312" cy="5715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8" name="직선 연결선 346"/>
          <p:cNvCxnSpPr>
            <a:cxnSpLocks noChangeShapeType="1"/>
            <a:stCxn id="6226" idx="0"/>
          </p:cNvCxnSpPr>
          <p:nvPr/>
        </p:nvCxnSpPr>
        <p:spPr bwMode="auto">
          <a:xfrm rot="16200000" flipV="1">
            <a:off x="2693682" y="2266523"/>
            <a:ext cx="468312" cy="1266092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9" name="모서리가 둥근 직사각형 16"/>
          <p:cNvSpPr>
            <a:spLocks noChangeArrowheads="1"/>
          </p:cNvSpPr>
          <p:nvPr/>
        </p:nvSpPr>
        <p:spPr bwMode="auto">
          <a:xfrm>
            <a:off x="1869832" y="2611441"/>
            <a:ext cx="858715" cy="231775"/>
          </a:xfrm>
          <a:prstGeom prst="roundRect">
            <a:avLst>
              <a:gd name="adj" fmla="val 278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업무        리소스</a:t>
            </a:r>
          </a:p>
        </p:txBody>
      </p:sp>
      <p:cxnSp>
        <p:nvCxnSpPr>
          <p:cNvPr id="6190" name="직선 연결선 200"/>
          <p:cNvCxnSpPr>
            <a:cxnSpLocks noChangeShapeType="1"/>
          </p:cNvCxnSpPr>
          <p:nvPr/>
        </p:nvCxnSpPr>
        <p:spPr bwMode="auto">
          <a:xfrm>
            <a:off x="1919654" y="2732088"/>
            <a:ext cx="90854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직선 연결선 200"/>
          <p:cNvCxnSpPr>
            <a:cxnSpLocks noChangeShapeType="1"/>
          </p:cNvCxnSpPr>
          <p:nvPr/>
        </p:nvCxnSpPr>
        <p:spPr bwMode="auto">
          <a:xfrm>
            <a:off x="2302120" y="2732088"/>
            <a:ext cx="90854" cy="0"/>
          </a:xfrm>
          <a:prstGeom prst="line">
            <a:avLst/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직선 연결선 346"/>
          <p:cNvCxnSpPr>
            <a:cxnSpLocks noChangeShapeType="1"/>
            <a:stCxn id="6235" idx="2"/>
            <a:endCxn id="6171" idx="0"/>
          </p:cNvCxnSpPr>
          <p:nvPr/>
        </p:nvCxnSpPr>
        <p:spPr bwMode="auto">
          <a:xfrm rot="16200000" flipH="1">
            <a:off x="1327029" y="4060339"/>
            <a:ext cx="377825" cy="845527"/>
          </a:xfrm>
          <a:prstGeom prst="bentConnector3">
            <a:avLst>
              <a:gd name="adj1" fmla="val 76218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직선 연결선 346"/>
          <p:cNvCxnSpPr>
            <a:cxnSpLocks noChangeShapeType="1"/>
            <a:stCxn id="6232" idx="2"/>
            <a:endCxn id="6172" idx="0"/>
          </p:cNvCxnSpPr>
          <p:nvPr/>
        </p:nvCxnSpPr>
        <p:spPr bwMode="auto">
          <a:xfrm rot="16200000" flipH="1">
            <a:off x="2019300" y="4062658"/>
            <a:ext cx="381000" cy="844062"/>
          </a:xfrm>
          <a:prstGeom prst="bentConnector3">
            <a:avLst>
              <a:gd name="adj1" fmla="val 36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4" name="직사각형 195"/>
          <p:cNvSpPr>
            <a:spLocks noChangeArrowheads="1"/>
          </p:cNvSpPr>
          <p:nvPr/>
        </p:nvSpPr>
        <p:spPr bwMode="auto">
          <a:xfrm>
            <a:off x="1573823" y="4973638"/>
            <a:ext cx="1408235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6195" name="직선 연결선 346"/>
          <p:cNvCxnSpPr>
            <a:cxnSpLocks noChangeShapeType="1"/>
            <a:stCxn id="6171" idx="0"/>
            <a:endCxn id="6229" idx="2"/>
          </p:cNvCxnSpPr>
          <p:nvPr/>
        </p:nvCxnSpPr>
        <p:spPr bwMode="auto">
          <a:xfrm rot="5400000" flipH="1" flipV="1">
            <a:off x="2214380" y="4020101"/>
            <a:ext cx="376238" cy="927588"/>
          </a:xfrm>
          <a:prstGeom prst="bentConnector3">
            <a:avLst>
              <a:gd name="adj1" fmla="val 41912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직선 연결선 346"/>
          <p:cNvCxnSpPr>
            <a:cxnSpLocks noChangeShapeType="1"/>
            <a:stCxn id="6172" idx="0"/>
            <a:endCxn id="6226" idx="2"/>
          </p:cNvCxnSpPr>
          <p:nvPr/>
        </p:nvCxnSpPr>
        <p:spPr bwMode="auto">
          <a:xfrm rot="5400000" flipH="1" flipV="1">
            <a:off x="2906653" y="4020956"/>
            <a:ext cx="379413" cy="929054"/>
          </a:xfrm>
          <a:prstGeom prst="bentConnector3">
            <a:avLst>
              <a:gd name="adj1" fmla="val 23935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7" name="TextBox 167"/>
          <p:cNvSpPr txBox="1">
            <a:spLocks noChangeArrowheads="1"/>
          </p:cNvSpPr>
          <p:nvPr/>
        </p:nvSpPr>
        <p:spPr bwMode="auto">
          <a:xfrm>
            <a:off x="3722078" y="782638"/>
            <a:ext cx="1270489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-</a:t>
            </a:r>
            <a:r>
              <a:rPr lang="ko-KR" altLang="en-US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업무</a:t>
            </a:r>
            <a:endParaRPr lang="en-US" altLang="ko-KR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mksw.kia.co.kr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redsems.kia.com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mobileautoq.kia.com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-</a:t>
            </a:r>
            <a:r>
              <a:rPr lang="ko-KR" altLang="en-US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리소스</a:t>
            </a:r>
            <a:endParaRPr lang="en-US" altLang="ko-KR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m.ksw.kia.co.kr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madmin.ksw.kia.co.kr</a:t>
            </a:r>
            <a:endParaRPr lang="ko-KR" altLang="en-US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198" name="직사각형 215"/>
          <p:cNvSpPr>
            <a:spLocks noChangeArrowheads="1"/>
          </p:cNvSpPr>
          <p:nvPr/>
        </p:nvSpPr>
        <p:spPr bwMode="auto">
          <a:xfrm>
            <a:off x="723902" y="3081338"/>
            <a:ext cx="1421423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99" name="직사각형 216"/>
          <p:cNvSpPr>
            <a:spLocks noChangeArrowheads="1"/>
          </p:cNvSpPr>
          <p:nvPr/>
        </p:nvSpPr>
        <p:spPr bwMode="auto">
          <a:xfrm>
            <a:off x="2494085" y="3084513"/>
            <a:ext cx="1419958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200" name="직사각형 217"/>
          <p:cNvSpPr>
            <a:spLocks noChangeArrowheads="1"/>
          </p:cNvSpPr>
          <p:nvPr/>
        </p:nvSpPr>
        <p:spPr bwMode="auto">
          <a:xfrm>
            <a:off x="803032" y="1211263"/>
            <a:ext cx="2960077" cy="463846"/>
          </a:xfrm>
          <a:prstGeom prst="rect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201" name="TextBox 192"/>
          <p:cNvSpPr txBox="1">
            <a:spLocks noChangeArrowheads="1"/>
          </p:cNvSpPr>
          <p:nvPr/>
        </p:nvSpPr>
        <p:spPr bwMode="auto">
          <a:xfrm>
            <a:off x="7716715" y="4318003"/>
            <a:ext cx="125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-</a:t>
            </a:r>
            <a:r>
              <a:rPr lang="ko-KR" altLang="en-US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리소스</a:t>
            </a:r>
            <a:endParaRPr lang="en-US" altLang="ko-KR" sz="800" i="1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gw.kia.co.kr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00" i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tstmadmin.ksw.kia.co.kr</a:t>
            </a:r>
          </a:p>
        </p:txBody>
      </p:sp>
      <p:sp>
        <p:nvSpPr>
          <p:cNvPr id="234" name="Rectangle 162"/>
          <p:cNvSpPr>
            <a:spLocks noChangeArrowheads="1"/>
          </p:cNvSpPr>
          <p:nvPr/>
        </p:nvSpPr>
        <p:spPr bwMode="auto">
          <a:xfrm>
            <a:off x="6277709" y="990603"/>
            <a:ext cx="2640623" cy="142081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203" name="Text Box 163"/>
          <p:cNvSpPr txBox="1">
            <a:spLocks noChangeArrowheads="1"/>
          </p:cNvSpPr>
          <p:nvPr/>
        </p:nvSpPr>
        <p:spPr bwMode="auto">
          <a:xfrm>
            <a:off x="6331929" y="831157"/>
            <a:ext cx="91586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외부 시스템 연계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6204" name="모서리가 둥근 직사각형 106"/>
          <p:cNvSpPr>
            <a:spLocks noChangeArrowheads="1"/>
          </p:cNvSpPr>
          <p:nvPr/>
        </p:nvSpPr>
        <p:spPr bwMode="auto">
          <a:xfrm>
            <a:off x="6397870" y="5119691"/>
            <a:ext cx="778120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RED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05" name="모서리가 둥근 직사각형 107"/>
          <p:cNvSpPr>
            <a:spLocks noChangeArrowheads="1"/>
          </p:cNvSpPr>
          <p:nvPr/>
        </p:nvSpPr>
        <p:spPr bwMode="auto">
          <a:xfrm>
            <a:off x="7206763" y="5118103"/>
            <a:ext cx="776654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e-Report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06" name="모서리가 둥근 직사각형 108"/>
          <p:cNvSpPr>
            <a:spLocks noChangeArrowheads="1"/>
          </p:cNvSpPr>
          <p:nvPr/>
        </p:nvSpPr>
        <p:spPr bwMode="auto">
          <a:xfrm>
            <a:off x="6394940" y="5421313"/>
            <a:ext cx="7781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NPIS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07" name="모서리가 둥근 직사각형 109"/>
          <p:cNvSpPr>
            <a:spLocks noChangeArrowheads="1"/>
          </p:cNvSpPr>
          <p:nvPr/>
        </p:nvSpPr>
        <p:spPr bwMode="auto">
          <a:xfrm>
            <a:off x="8011259" y="51181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e-Campus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40" name="Rectangle 162"/>
          <p:cNvSpPr>
            <a:spLocks noChangeArrowheads="1"/>
          </p:cNvSpPr>
          <p:nvPr/>
        </p:nvSpPr>
        <p:spPr bwMode="auto">
          <a:xfrm>
            <a:off x="6254263" y="4975225"/>
            <a:ext cx="2664069" cy="1377950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800" smtClean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209" name="Text Box 163"/>
          <p:cNvSpPr txBox="1">
            <a:spLocks noChangeArrowheads="1"/>
          </p:cNvSpPr>
          <p:nvPr/>
        </p:nvSpPr>
        <p:spPr bwMode="auto">
          <a:xfrm>
            <a:off x="6359769" y="4811020"/>
            <a:ext cx="69752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50000"/>
              <a:buFont typeface="Monotype Sorts"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&lt;</a:t>
            </a:r>
            <a:r>
              <a:rPr kumimoji="0" lang="ko-KR" altLang="en-US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시스템 연계</a:t>
            </a:r>
            <a:r>
              <a:rPr kumimoji="0" lang="en-US" altLang="ko-KR" sz="10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&gt;</a:t>
            </a:r>
          </a:p>
        </p:txBody>
      </p:sp>
      <p:sp>
        <p:nvSpPr>
          <p:cNvPr id="6210" name="모서리가 둥근 직사각형 108"/>
          <p:cNvSpPr>
            <a:spLocks noChangeArrowheads="1"/>
          </p:cNvSpPr>
          <p:nvPr/>
        </p:nvSpPr>
        <p:spPr bwMode="auto">
          <a:xfrm>
            <a:off x="7202367" y="5421313"/>
            <a:ext cx="778119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MDM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1" name="모서리가 둥근 직사각형 108"/>
          <p:cNvSpPr>
            <a:spLocks noChangeArrowheads="1"/>
          </p:cNvSpPr>
          <p:nvPr/>
        </p:nvSpPr>
        <p:spPr bwMode="auto">
          <a:xfrm>
            <a:off x="8012723" y="5421313"/>
            <a:ext cx="7781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GBI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2" name="모서리가 둥근 직사각형 108"/>
          <p:cNvSpPr>
            <a:spLocks noChangeArrowheads="1"/>
          </p:cNvSpPr>
          <p:nvPr/>
        </p:nvSpPr>
        <p:spPr bwMode="auto">
          <a:xfrm>
            <a:off x="6396404" y="5730878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고객센터</a:t>
            </a:r>
          </a:p>
        </p:txBody>
      </p:sp>
      <p:sp>
        <p:nvSpPr>
          <p:cNvPr id="6213" name="모서리가 둥근 직사각형 108"/>
          <p:cNvSpPr>
            <a:spLocks noChangeArrowheads="1"/>
          </p:cNvSpPr>
          <p:nvPr/>
        </p:nvSpPr>
        <p:spPr bwMode="auto">
          <a:xfrm>
            <a:off x="7203831" y="5730878"/>
            <a:ext cx="778120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VAATZ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4" name="모서리가 둥근 직사각형 108"/>
          <p:cNvSpPr>
            <a:spLocks noChangeArrowheads="1"/>
          </p:cNvSpPr>
          <p:nvPr/>
        </p:nvSpPr>
        <p:spPr bwMode="auto">
          <a:xfrm>
            <a:off x="8014190" y="5730878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긴급봉사반</a:t>
            </a:r>
          </a:p>
        </p:txBody>
      </p:sp>
      <p:sp>
        <p:nvSpPr>
          <p:cNvPr id="6215" name="모서리가 둥근 직사각형 108"/>
          <p:cNvSpPr>
            <a:spLocks noChangeArrowheads="1"/>
          </p:cNvSpPr>
          <p:nvPr/>
        </p:nvSpPr>
        <p:spPr bwMode="auto">
          <a:xfrm>
            <a:off x="6396404" y="60452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DW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6" name="모서리가 둥근 직사각형 108"/>
          <p:cNvSpPr>
            <a:spLocks noChangeArrowheads="1"/>
          </p:cNvSpPr>
          <p:nvPr/>
        </p:nvSpPr>
        <p:spPr bwMode="auto">
          <a:xfrm>
            <a:off x="7203831" y="6045203"/>
            <a:ext cx="778120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Autoway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7" name="모서리가 둥근 직사각형 108"/>
          <p:cNvSpPr>
            <a:spLocks noChangeArrowheads="1"/>
          </p:cNvSpPr>
          <p:nvPr/>
        </p:nvSpPr>
        <p:spPr bwMode="auto">
          <a:xfrm>
            <a:off x="8014190" y="6045203"/>
            <a:ext cx="7781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TMS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8" name="모서리가 둥근 직사각형 106"/>
          <p:cNvSpPr>
            <a:spLocks noChangeArrowheads="1"/>
          </p:cNvSpPr>
          <p:nvPr/>
        </p:nvSpPr>
        <p:spPr bwMode="auto">
          <a:xfrm>
            <a:off x="6416921" y="1143003"/>
            <a:ext cx="1197219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Mobis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19" name="모서리가 둥근 직사각형 107"/>
          <p:cNvSpPr>
            <a:spLocks noChangeArrowheads="1"/>
          </p:cNvSpPr>
          <p:nvPr/>
        </p:nvSpPr>
        <p:spPr bwMode="auto">
          <a:xfrm>
            <a:off x="7666894" y="1141413"/>
            <a:ext cx="1194289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HIN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20" name="모서리가 둥근 직사각형 108"/>
          <p:cNvSpPr>
            <a:spLocks noChangeArrowheads="1"/>
          </p:cNvSpPr>
          <p:nvPr/>
        </p:nvSpPr>
        <p:spPr bwMode="auto">
          <a:xfrm>
            <a:off x="6413990" y="1444628"/>
            <a:ext cx="1197219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WPC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21" name="모서리가 둥근 직사각형 108"/>
          <p:cNvSpPr>
            <a:spLocks noChangeArrowheads="1"/>
          </p:cNvSpPr>
          <p:nvPr/>
        </p:nvSpPr>
        <p:spPr bwMode="auto">
          <a:xfrm>
            <a:off x="7662497" y="1444628"/>
            <a:ext cx="1195754" cy="258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KIS</a:t>
            </a: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정보통신</a:t>
            </a:r>
          </a:p>
        </p:txBody>
      </p:sp>
      <p:sp>
        <p:nvSpPr>
          <p:cNvPr id="6222" name="모서리가 둥근 직사각형 108"/>
          <p:cNvSpPr>
            <a:spLocks noChangeArrowheads="1"/>
          </p:cNvSpPr>
          <p:nvPr/>
        </p:nvSpPr>
        <p:spPr bwMode="auto">
          <a:xfrm>
            <a:off x="6415454" y="1754188"/>
            <a:ext cx="11972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유디테크</a:t>
            </a:r>
          </a:p>
        </p:txBody>
      </p:sp>
      <p:sp>
        <p:nvSpPr>
          <p:cNvPr id="6223" name="모서리가 둥근 직사각형 108"/>
          <p:cNvSpPr>
            <a:spLocks noChangeArrowheads="1"/>
          </p:cNvSpPr>
          <p:nvPr/>
        </p:nvSpPr>
        <p:spPr bwMode="auto">
          <a:xfrm>
            <a:off x="7663961" y="1754188"/>
            <a:ext cx="1195754" cy="2571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NICE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24" name="모서리가 둥근 직사각형 108"/>
          <p:cNvSpPr>
            <a:spLocks noChangeArrowheads="1"/>
          </p:cNvSpPr>
          <p:nvPr/>
        </p:nvSpPr>
        <p:spPr bwMode="auto">
          <a:xfrm>
            <a:off x="6415454" y="2068513"/>
            <a:ext cx="1197220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HAIMS</a:t>
            </a:r>
            <a:endParaRPr lang="ko-KR" altLang="en-US" sz="90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6225" name="모서리가 둥근 직사각형 108"/>
          <p:cNvSpPr>
            <a:spLocks noChangeArrowheads="1"/>
          </p:cNvSpPr>
          <p:nvPr/>
        </p:nvSpPr>
        <p:spPr bwMode="auto">
          <a:xfrm>
            <a:off x="7663961" y="2068513"/>
            <a:ext cx="1195754" cy="2587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CJ</a:t>
            </a:r>
            <a:r>
              <a:rPr lang="ko-KR" altLang="en-US" sz="9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올리브네트웍스</a:t>
            </a:r>
          </a:p>
        </p:txBody>
      </p:sp>
    </p:spTree>
    <p:extLst>
      <p:ext uri="{BB962C8B-B14F-4D97-AF65-F5344CB8AC3E}">
        <p14:creationId xmlns:p14="http://schemas.microsoft.com/office/powerpoint/2010/main" val="273464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4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2.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서버설정</a:t>
            </a:r>
            <a:endParaRPr lang="en-US" altLang="ko-KR" sz="2400" smtClean="0">
              <a:solidFill>
                <a:schemeClr val="tx2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252048" y="1439866"/>
          <a:ext cx="8639908" cy="2243385"/>
        </p:xfrm>
        <a:graphic>
          <a:graphicData uri="http://schemas.openxmlformats.org/drawingml/2006/table">
            <a:tbl>
              <a:tblPr/>
              <a:tblGrid>
                <a:gridCol w="1007989"/>
                <a:gridCol w="575994"/>
                <a:gridCol w="3095967"/>
                <a:gridCol w="575994"/>
                <a:gridCol w="791991"/>
                <a:gridCol w="1223986"/>
                <a:gridCol w="431995"/>
                <a:gridCol w="935992"/>
              </a:tblGrid>
              <a:tr h="240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URL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PORT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설정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클러스터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00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kgswbowbp01/03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BlockListen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kgswbowsp01/03/05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rs.kia.co.kr, ma.kia.co.kr,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mksw.kia.co.kr,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surveyk.kia.co.kr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kgswbowsp05/06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m.ksw.kia.co.kr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knsoswsp01/02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madmin.ksw.kia.co.kr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knsoswsp01/02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kgswbowbp02/04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BlockListen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kgswbowsp02/04/06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rs.kia.co.kr, ma.kia.co.kr,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mksw.kia.co.kr,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surveyk.kia.co.kr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kgswbowsp05/06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m.ksw.kia.co.kr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knsoswsp01/02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madmin.ksw.kia.co.kr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knsoswsp01/02</a:t>
                      </a: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3" marR="7143" marT="714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250581" y="730250"/>
            <a:ext cx="719503" cy="215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서버구성</a:t>
            </a:r>
            <a:endParaRPr lang="en-US" altLang="ko-KR" sz="1000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/>
        </p:nvGraphicFramePr>
        <p:xfrm>
          <a:off x="252047" y="5033966"/>
          <a:ext cx="8641373" cy="1241427"/>
        </p:xfrm>
        <a:graphic>
          <a:graphicData uri="http://schemas.openxmlformats.org/drawingml/2006/table">
            <a:tbl>
              <a:tblPr/>
              <a:tblGrid>
                <a:gridCol w="1008160"/>
                <a:gridCol w="576091"/>
                <a:gridCol w="3095246"/>
                <a:gridCol w="576091"/>
                <a:gridCol w="792126"/>
                <a:gridCol w="1224194"/>
                <a:gridCol w="432068"/>
                <a:gridCol w="937397"/>
              </a:tblGrid>
              <a:tr h="23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URL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PORT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설정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WAS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클러스터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99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kgswbowwd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tstksw.kia.co.kr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kgswbowwd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tstrs.kia.co.kr, tstma.kia.co.kr,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tstmksw.kia.co.kr,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tstsurveyk.kia.co.kr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kgswbowwd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ksosdev01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ms1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madmin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tstmadmin.ksw.kia.co.kr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ksosdev01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ms2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144" marR="7144" marT="7143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252048" y="4659313"/>
            <a:ext cx="719504" cy="215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개발서버</a:t>
            </a:r>
            <a:endParaRPr lang="en-US" altLang="ko-KR" sz="1000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2048" y="1082675"/>
            <a:ext cx="719504" cy="215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운영서버</a:t>
            </a:r>
            <a:endParaRPr lang="en-US" altLang="ko-KR" sz="1000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314" name="TextBox 124"/>
          <p:cNvSpPr txBox="1">
            <a:spLocks noChangeArrowheads="1"/>
          </p:cNvSpPr>
          <p:nvPr/>
        </p:nvSpPr>
        <p:spPr bwMode="auto">
          <a:xfrm>
            <a:off x="252046" y="3611566"/>
            <a:ext cx="863990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1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※ </a:t>
            </a:r>
            <a:r>
              <a:rPr kumimoji="0" lang="ko-KR" altLang="en-US" sz="900" b="1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참고</a:t>
            </a:r>
            <a:r>
              <a:rPr kumimoji="0" lang="en-US" altLang="ko-KR" sz="900" b="1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. BlockListen </a:t>
            </a:r>
            <a:r>
              <a:rPr kumimoji="0" lang="ko-KR" altLang="en-US" sz="900" b="1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설정</a:t>
            </a:r>
            <a:endParaRPr kumimoji="0" lang="en-US" altLang="ko-KR" sz="900" b="1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 : WEB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서버에 연결된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WAS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서버가 모두 다운되었을 때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 WEB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서버의 서비스 포트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(80,443)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DOWN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시키는 기능</a:t>
            </a:r>
            <a:endParaRPr kumimoji="0" lang="en-US" altLang="ko-KR" sz="90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  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예시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 kgswbowsp01/03/05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서버의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ms1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이 </a:t>
            </a:r>
            <a:r>
              <a:rPr kumimoji="0" lang="ko-KR" altLang="en-US" sz="900" b="1" u="sng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모두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다운되면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 kgswbowbp01/03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80, 443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포트가 다운되어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L4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에서 해당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WEB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서버로 분기되지 않음</a:t>
            </a:r>
            <a:endParaRPr kumimoji="0" lang="en-US" altLang="ko-KR" sz="90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         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위의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대 중 한 대 라도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ms1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서버가 살아있다면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 BlockListen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기능이 활성화 되지 않으며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기동 된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WAS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서버에서 서비스 처리</a:t>
            </a:r>
            <a:endParaRPr kumimoji="0" lang="en-US" altLang="ko-KR" sz="90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적용 사유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배포 그룹 단위로 재기동 시 세션 유실을 최소화 하기 위해 구현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(ADM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요청사항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주의 사항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: AS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업무 배포 시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동일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WEB 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서버에 설정된 </a:t>
            </a:r>
            <a:r>
              <a:rPr kumimoji="0" lang="en-US" altLang="ko-KR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MAS, GW, MADMIN</a:t>
            </a:r>
            <a:r>
              <a:rPr kumimoji="0" lang="ko-KR" altLang="en-US" sz="9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업무도 서비스 포트 다운으로 서비스 불가</a:t>
            </a:r>
          </a:p>
        </p:txBody>
      </p:sp>
    </p:spTree>
    <p:extLst>
      <p:ext uri="{BB962C8B-B14F-4D97-AF65-F5344CB8AC3E}">
        <p14:creationId xmlns:p14="http://schemas.microsoft.com/office/powerpoint/2010/main" val="4186113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5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3.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서버구성도</a:t>
            </a:r>
            <a:endParaRPr lang="en-US" altLang="ko-KR" sz="2400" smtClean="0">
              <a:solidFill>
                <a:schemeClr val="tx2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8196" name="그룹 9"/>
          <p:cNvGrpSpPr>
            <a:grpSpLocks/>
          </p:cNvGrpSpPr>
          <p:nvPr/>
        </p:nvGrpSpPr>
        <p:grpSpPr bwMode="auto">
          <a:xfrm>
            <a:off x="3984381" y="993778"/>
            <a:ext cx="901211" cy="1204913"/>
            <a:chOff x="559030" y="160969"/>
            <a:chExt cx="900000" cy="1323815"/>
          </a:xfrm>
        </p:grpSpPr>
        <p:sp>
          <p:nvSpPr>
            <p:cNvPr id="11" name="직사각형 10"/>
            <p:cNvSpPr/>
            <p:nvPr/>
          </p:nvSpPr>
          <p:spPr>
            <a:xfrm>
              <a:off x="559030" y="340618"/>
              <a:ext cx="900000" cy="114416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8298" y="462709"/>
              <a:ext cx="720000" cy="179648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8298" y="706890"/>
              <a:ext cx="720000" cy="1796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8298" y="951072"/>
              <a:ext cx="720000" cy="1796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8298" y="1202231"/>
              <a:ext cx="720000" cy="1796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9030" y="160969"/>
              <a:ext cx="720000" cy="1796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WEB #1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197" name="그룹 16"/>
          <p:cNvGrpSpPr>
            <a:grpSpLocks/>
          </p:cNvGrpSpPr>
          <p:nvPr/>
        </p:nvGrpSpPr>
        <p:grpSpPr bwMode="auto">
          <a:xfrm>
            <a:off x="3984383" y="2317753"/>
            <a:ext cx="899746" cy="1133475"/>
            <a:chOff x="559030" y="160969"/>
            <a:chExt cx="900000" cy="1323815"/>
          </a:xfrm>
        </p:grpSpPr>
        <p:sp>
          <p:nvSpPr>
            <p:cNvPr id="18" name="직사각형 17"/>
            <p:cNvSpPr/>
            <p:nvPr/>
          </p:nvSpPr>
          <p:spPr>
            <a:xfrm>
              <a:off x="559030" y="340816"/>
              <a:ext cx="900000" cy="11439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6978" y="463185"/>
              <a:ext cx="721173" cy="17984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6978" y="706069"/>
              <a:ext cx="721173" cy="1798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6978" y="950808"/>
              <a:ext cx="721173" cy="1798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6978" y="1202963"/>
              <a:ext cx="721173" cy="1798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9030" y="160969"/>
              <a:ext cx="719706" cy="1798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WEB #3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198" name="그룹 23"/>
          <p:cNvGrpSpPr>
            <a:grpSpLocks/>
          </p:cNvGrpSpPr>
          <p:nvPr/>
        </p:nvGrpSpPr>
        <p:grpSpPr bwMode="auto">
          <a:xfrm>
            <a:off x="3984381" y="3813178"/>
            <a:ext cx="901211" cy="1203325"/>
            <a:chOff x="559030" y="160969"/>
            <a:chExt cx="900000" cy="1323815"/>
          </a:xfrm>
        </p:grpSpPr>
        <p:sp>
          <p:nvSpPr>
            <p:cNvPr id="25" name="직사각형 24"/>
            <p:cNvSpPr/>
            <p:nvPr/>
          </p:nvSpPr>
          <p:spPr>
            <a:xfrm>
              <a:off x="559030" y="340855"/>
              <a:ext cx="900000" cy="11439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8298" y="463107"/>
              <a:ext cx="720000" cy="17988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8298" y="705864"/>
              <a:ext cx="720000" cy="181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8298" y="950368"/>
              <a:ext cx="720000" cy="179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8298" y="1201858"/>
              <a:ext cx="720000" cy="179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9030" y="160969"/>
              <a:ext cx="720000" cy="1798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WEB #2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199" name="그룹 30"/>
          <p:cNvGrpSpPr>
            <a:grpSpLocks/>
          </p:cNvGrpSpPr>
          <p:nvPr/>
        </p:nvGrpSpPr>
        <p:grpSpPr bwMode="auto">
          <a:xfrm>
            <a:off x="3982917" y="5138741"/>
            <a:ext cx="899746" cy="1203325"/>
            <a:chOff x="559030" y="160969"/>
            <a:chExt cx="900000" cy="1323815"/>
          </a:xfrm>
        </p:grpSpPr>
        <p:sp>
          <p:nvSpPr>
            <p:cNvPr id="32" name="직사각형 31"/>
            <p:cNvSpPr/>
            <p:nvPr/>
          </p:nvSpPr>
          <p:spPr>
            <a:xfrm>
              <a:off x="559030" y="340854"/>
              <a:ext cx="900000" cy="11439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6978" y="463106"/>
              <a:ext cx="721173" cy="17988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6978" y="705864"/>
              <a:ext cx="721173" cy="181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6978" y="950368"/>
              <a:ext cx="721173" cy="179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6978" y="1201858"/>
              <a:ext cx="721173" cy="179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9030" y="160969"/>
              <a:ext cx="719707" cy="1798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WEB #4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0" name="그룹 37"/>
          <p:cNvGrpSpPr>
            <a:grpSpLocks/>
          </p:cNvGrpSpPr>
          <p:nvPr/>
        </p:nvGrpSpPr>
        <p:grpSpPr bwMode="auto">
          <a:xfrm>
            <a:off x="5785340" y="1093788"/>
            <a:ext cx="899746" cy="620712"/>
            <a:chOff x="559030" y="160969"/>
            <a:chExt cx="900000" cy="682366"/>
          </a:xfrm>
        </p:grpSpPr>
        <p:sp>
          <p:nvSpPr>
            <p:cNvPr id="39" name="직사각형 38"/>
            <p:cNvSpPr/>
            <p:nvPr/>
          </p:nvSpPr>
          <p:spPr>
            <a:xfrm>
              <a:off x="559030" y="340722"/>
              <a:ext cx="900000" cy="5026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6978" y="515241"/>
              <a:ext cx="721173" cy="179754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9030" y="160969"/>
              <a:ext cx="719707" cy="1797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#1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1" name="그룹 41"/>
          <p:cNvGrpSpPr>
            <a:grpSpLocks/>
          </p:cNvGrpSpPr>
          <p:nvPr/>
        </p:nvGrpSpPr>
        <p:grpSpPr bwMode="auto">
          <a:xfrm>
            <a:off x="5785340" y="1870078"/>
            <a:ext cx="899746" cy="625475"/>
            <a:chOff x="559030" y="160969"/>
            <a:chExt cx="900000" cy="725104"/>
          </a:xfrm>
        </p:grpSpPr>
        <p:sp>
          <p:nvSpPr>
            <p:cNvPr id="43" name="직사각형 42"/>
            <p:cNvSpPr/>
            <p:nvPr/>
          </p:nvSpPr>
          <p:spPr>
            <a:xfrm>
              <a:off x="559030" y="341325"/>
              <a:ext cx="900000" cy="5447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6978" y="543765"/>
              <a:ext cx="721173" cy="180356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9030" y="160969"/>
              <a:ext cx="719707" cy="1803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#3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2" name="그룹 45"/>
          <p:cNvGrpSpPr>
            <a:grpSpLocks/>
          </p:cNvGrpSpPr>
          <p:nvPr/>
        </p:nvGrpSpPr>
        <p:grpSpPr bwMode="auto">
          <a:xfrm>
            <a:off x="5782408" y="2668591"/>
            <a:ext cx="899746" cy="752475"/>
            <a:chOff x="559030" y="160969"/>
            <a:chExt cx="900000" cy="828000"/>
          </a:xfrm>
        </p:grpSpPr>
        <p:sp>
          <p:nvSpPr>
            <p:cNvPr id="47" name="직사각형 46"/>
            <p:cNvSpPr/>
            <p:nvPr/>
          </p:nvSpPr>
          <p:spPr>
            <a:xfrm>
              <a:off x="559030" y="340893"/>
              <a:ext cx="900000" cy="6480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6978" y="463171"/>
              <a:ext cx="721173" cy="179925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78" y="705982"/>
              <a:ext cx="721173" cy="179924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9030" y="160969"/>
              <a:ext cx="719707" cy="1799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#5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3" name="그룹 50"/>
          <p:cNvGrpSpPr>
            <a:grpSpLocks/>
          </p:cNvGrpSpPr>
          <p:nvPr/>
        </p:nvGrpSpPr>
        <p:grpSpPr bwMode="auto">
          <a:xfrm>
            <a:off x="5785340" y="3751263"/>
            <a:ext cx="899746" cy="644525"/>
            <a:chOff x="559030" y="160969"/>
            <a:chExt cx="900000" cy="707993"/>
          </a:xfrm>
        </p:grpSpPr>
        <p:sp>
          <p:nvSpPr>
            <p:cNvPr id="52" name="직사각형 51"/>
            <p:cNvSpPr/>
            <p:nvPr/>
          </p:nvSpPr>
          <p:spPr>
            <a:xfrm>
              <a:off x="559030" y="340582"/>
              <a:ext cx="900000" cy="5283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46978" y="514965"/>
              <a:ext cx="721173" cy="181358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9030" y="160969"/>
              <a:ext cx="719707" cy="179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#2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4" name="그룹 54"/>
          <p:cNvGrpSpPr>
            <a:grpSpLocks/>
          </p:cNvGrpSpPr>
          <p:nvPr/>
        </p:nvGrpSpPr>
        <p:grpSpPr bwMode="auto">
          <a:xfrm>
            <a:off x="5785340" y="4652966"/>
            <a:ext cx="899746" cy="625475"/>
            <a:chOff x="559030" y="160969"/>
            <a:chExt cx="900000" cy="689173"/>
          </a:xfrm>
        </p:grpSpPr>
        <p:sp>
          <p:nvSpPr>
            <p:cNvPr id="56" name="직사각형 55"/>
            <p:cNvSpPr/>
            <p:nvPr/>
          </p:nvSpPr>
          <p:spPr>
            <a:xfrm>
              <a:off x="559030" y="341133"/>
              <a:ext cx="900000" cy="50900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6978" y="514301"/>
              <a:ext cx="721173" cy="180164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9030" y="160969"/>
              <a:ext cx="719707" cy="1801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#4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05" name="그룹 58"/>
          <p:cNvGrpSpPr>
            <a:grpSpLocks/>
          </p:cNvGrpSpPr>
          <p:nvPr/>
        </p:nvGrpSpPr>
        <p:grpSpPr bwMode="auto">
          <a:xfrm>
            <a:off x="5782408" y="5500691"/>
            <a:ext cx="899746" cy="752475"/>
            <a:chOff x="559030" y="160969"/>
            <a:chExt cx="900000" cy="828000"/>
          </a:xfrm>
        </p:grpSpPr>
        <p:sp>
          <p:nvSpPr>
            <p:cNvPr id="60" name="직사각형 59"/>
            <p:cNvSpPr/>
            <p:nvPr/>
          </p:nvSpPr>
          <p:spPr>
            <a:xfrm>
              <a:off x="559030" y="340893"/>
              <a:ext cx="900000" cy="6480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6978" y="463171"/>
              <a:ext cx="721173" cy="179925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6978" y="705982"/>
              <a:ext cx="721173" cy="179924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9030" y="160969"/>
              <a:ext cx="719707" cy="1799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#6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682761" y="993775"/>
            <a:ext cx="1107831" cy="534828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5" name="직선 연결선 64"/>
          <p:cNvCxnSpPr>
            <a:stCxn id="12" idx="3"/>
            <a:endCxn id="40" idx="1"/>
          </p:cNvCxnSpPr>
          <p:nvPr/>
        </p:nvCxnSpPr>
        <p:spPr>
          <a:xfrm>
            <a:off x="4793275" y="1350963"/>
            <a:ext cx="1079988" cy="14605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2" idx="3"/>
            <a:endCxn id="44" idx="1"/>
          </p:cNvCxnSpPr>
          <p:nvPr/>
        </p:nvCxnSpPr>
        <p:spPr>
          <a:xfrm>
            <a:off x="4793275" y="1350963"/>
            <a:ext cx="1079988" cy="92710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2" idx="3"/>
            <a:endCxn id="48" idx="1"/>
          </p:cNvCxnSpPr>
          <p:nvPr/>
        </p:nvCxnSpPr>
        <p:spPr>
          <a:xfrm>
            <a:off x="4793275" y="1350966"/>
            <a:ext cx="1078523" cy="167322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9" idx="3"/>
            <a:endCxn id="40" idx="1"/>
          </p:cNvCxnSpPr>
          <p:nvPr/>
        </p:nvCxnSpPr>
        <p:spPr>
          <a:xfrm flipV="1">
            <a:off x="4791808" y="1497013"/>
            <a:ext cx="1081454" cy="115570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9" idx="3"/>
            <a:endCxn id="44" idx="1"/>
          </p:cNvCxnSpPr>
          <p:nvPr/>
        </p:nvCxnSpPr>
        <p:spPr>
          <a:xfrm flipV="1">
            <a:off x="4791808" y="2278063"/>
            <a:ext cx="1081454" cy="37465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9" idx="3"/>
            <a:endCxn id="48" idx="1"/>
          </p:cNvCxnSpPr>
          <p:nvPr/>
        </p:nvCxnSpPr>
        <p:spPr>
          <a:xfrm>
            <a:off x="4791809" y="2652716"/>
            <a:ext cx="1079989" cy="37147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3" idx="3"/>
            <a:endCxn id="49" idx="1"/>
          </p:cNvCxnSpPr>
          <p:nvPr/>
        </p:nvCxnSpPr>
        <p:spPr>
          <a:xfrm>
            <a:off x="4793275" y="1571628"/>
            <a:ext cx="1078523" cy="1674813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0" idx="3"/>
            <a:endCxn id="49" idx="1"/>
          </p:cNvCxnSpPr>
          <p:nvPr/>
        </p:nvCxnSpPr>
        <p:spPr>
          <a:xfrm>
            <a:off x="4791809" y="2862266"/>
            <a:ext cx="1079989" cy="384175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3" idx="3"/>
            <a:endCxn id="62" idx="1"/>
          </p:cNvCxnSpPr>
          <p:nvPr/>
        </p:nvCxnSpPr>
        <p:spPr>
          <a:xfrm>
            <a:off x="4793275" y="1571628"/>
            <a:ext cx="1078523" cy="4506913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0" idx="3"/>
            <a:endCxn id="62" idx="1"/>
          </p:cNvCxnSpPr>
          <p:nvPr/>
        </p:nvCxnSpPr>
        <p:spPr>
          <a:xfrm>
            <a:off x="4791809" y="2862266"/>
            <a:ext cx="1079989" cy="3216275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7" idx="3"/>
            <a:endCxn id="62" idx="1"/>
          </p:cNvCxnSpPr>
          <p:nvPr/>
        </p:nvCxnSpPr>
        <p:spPr>
          <a:xfrm>
            <a:off x="4793275" y="4391028"/>
            <a:ext cx="1078523" cy="1687513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4" idx="3"/>
            <a:endCxn id="62" idx="1"/>
          </p:cNvCxnSpPr>
          <p:nvPr/>
        </p:nvCxnSpPr>
        <p:spPr>
          <a:xfrm>
            <a:off x="4790343" y="5716588"/>
            <a:ext cx="1081454" cy="36195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4" idx="3"/>
            <a:endCxn id="49" idx="1"/>
          </p:cNvCxnSpPr>
          <p:nvPr/>
        </p:nvCxnSpPr>
        <p:spPr>
          <a:xfrm flipV="1">
            <a:off x="4790343" y="3246438"/>
            <a:ext cx="1081454" cy="247015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27" idx="3"/>
            <a:endCxn id="49" idx="1"/>
          </p:cNvCxnSpPr>
          <p:nvPr/>
        </p:nvCxnSpPr>
        <p:spPr>
          <a:xfrm flipV="1">
            <a:off x="4793275" y="3246439"/>
            <a:ext cx="1078523" cy="1144587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6" idx="3"/>
            <a:endCxn id="53" idx="1"/>
          </p:cNvCxnSpPr>
          <p:nvPr/>
        </p:nvCxnSpPr>
        <p:spPr>
          <a:xfrm flipV="1">
            <a:off x="4793275" y="4156075"/>
            <a:ext cx="1079988" cy="14288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6" idx="3"/>
            <a:endCxn id="57" idx="1"/>
          </p:cNvCxnSpPr>
          <p:nvPr/>
        </p:nvCxnSpPr>
        <p:spPr>
          <a:xfrm>
            <a:off x="4793275" y="4170366"/>
            <a:ext cx="1079988" cy="88582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6" idx="3"/>
            <a:endCxn id="61" idx="1"/>
          </p:cNvCxnSpPr>
          <p:nvPr/>
        </p:nvCxnSpPr>
        <p:spPr>
          <a:xfrm>
            <a:off x="4793275" y="4170366"/>
            <a:ext cx="1078523" cy="168592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3" idx="3"/>
            <a:endCxn id="53" idx="1"/>
          </p:cNvCxnSpPr>
          <p:nvPr/>
        </p:nvCxnSpPr>
        <p:spPr>
          <a:xfrm flipV="1">
            <a:off x="4790344" y="4156078"/>
            <a:ext cx="1082919" cy="1338263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57" idx="1"/>
          </p:cNvCxnSpPr>
          <p:nvPr/>
        </p:nvCxnSpPr>
        <p:spPr>
          <a:xfrm flipV="1">
            <a:off x="4790344" y="5056191"/>
            <a:ext cx="1082919" cy="465137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3" idx="3"/>
            <a:endCxn id="61" idx="1"/>
          </p:cNvCxnSpPr>
          <p:nvPr/>
        </p:nvCxnSpPr>
        <p:spPr>
          <a:xfrm>
            <a:off x="4790343" y="5494338"/>
            <a:ext cx="1081454" cy="36195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880338" y="903288"/>
            <a:ext cx="3024554" cy="2603500"/>
          </a:xfrm>
          <a:prstGeom prst="rect">
            <a:avLst/>
          </a:prstGeom>
          <a:noFill/>
          <a:ln w="28575" cmpd="dbl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80338" y="3657603"/>
            <a:ext cx="3024554" cy="2754313"/>
          </a:xfrm>
          <a:prstGeom prst="rect">
            <a:avLst/>
          </a:prstGeom>
          <a:noFill/>
          <a:ln w="28575" cmpd="dbl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29" name="그룹 86"/>
          <p:cNvGrpSpPr>
            <a:grpSpLocks/>
          </p:cNvGrpSpPr>
          <p:nvPr/>
        </p:nvGrpSpPr>
        <p:grpSpPr bwMode="auto">
          <a:xfrm>
            <a:off x="7372352" y="2840041"/>
            <a:ext cx="1620715" cy="1309687"/>
            <a:chOff x="6192280" y="604133"/>
            <a:chExt cx="1620000" cy="1440000"/>
          </a:xfrm>
        </p:grpSpPr>
        <p:sp>
          <p:nvSpPr>
            <p:cNvPr id="88" name="직사각형 87"/>
            <p:cNvSpPr/>
            <p:nvPr/>
          </p:nvSpPr>
          <p:spPr>
            <a:xfrm>
              <a:off x="6192280" y="783914"/>
              <a:ext cx="1620000" cy="126021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291882" y="909587"/>
              <a:ext cx="1439837" cy="19723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KASDataSource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192280" y="604133"/>
              <a:ext cx="1259675" cy="1797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Connection Pool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290417" y="1190606"/>
              <a:ext cx="1439838" cy="1989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KSOSDataSource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291882" y="1471624"/>
              <a:ext cx="1439837" cy="19723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REDMEMDataSource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291882" y="1740424"/>
              <a:ext cx="1439837" cy="1989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AS400DataSource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94" name="직선 연결선 93"/>
          <p:cNvCxnSpPr>
            <a:stCxn id="41" idx="3"/>
            <a:endCxn id="90" idx="1"/>
          </p:cNvCxnSpPr>
          <p:nvPr/>
        </p:nvCxnSpPr>
        <p:spPr>
          <a:xfrm>
            <a:off x="6504843" y="1176338"/>
            <a:ext cx="867508" cy="17446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5" idx="3"/>
            <a:endCxn id="90" idx="1"/>
          </p:cNvCxnSpPr>
          <p:nvPr/>
        </p:nvCxnSpPr>
        <p:spPr>
          <a:xfrm>
            <a:off x="6504843" y="1947866"/>
            <a:ext cx="867508" cy="97313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0" idx="3"/>
            <a:endCxn id="90" idx="1"/>
          </p:cNvCxnSpPr>
          <p:nvPr/>
        </p:nvCxnSpPr>
        <p:spPr>
          <a:xfrm>
            <a:off x="6501914" y="2749550"/>
            <a:ext cx="870438" cy="1714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4" idx="3"/>
            <a:endCxn id="90" idx="1"/>
          </p:cNvCxnSpPr>
          <p:nvPr/>
        </p:nvCxnSpPr>
        <p:spPr>
          <a:xfrm flipV="1">
            <a:off x="6504843" y="2921003"/>
            <a:ext cx="867508" cy="91281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8" idx="3"/>
            <a:endCxn id="90" idx="1"/>
          </p:cNvCxnSpPr>
          <p:nvPr/>
        </p:nvCxnSpPr>
        <p:spPr>
          <a:xfrm flipV="1">
            <a:off x="6504843" y="2921003"/>
            <a:ext cx="867508" cy="1812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3" idx="3"/>
            <a:endCxn id="90" idx="1"/>
          </p:cNvCxnSpPr>
          <p:nvPr/>
        </p:nvCxnSpPr>
        <p:spPr>
          <a:xfrm flipV="1">
            <a:off x="6501914" y="2921000"/>
            <a:ext cx="870438" cy="26606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4" idx="1"/>
            <a:endCxn id="131" idx="3"/>
          </p:cNvCxnSpPr>
          <p:nvPr/>
        </p:nvCxnSpPr>
        <p:spPr>
          <a:xfrm flipH="1">
            <a:off x="3009902" y="1793878"/>
            <a:ext cx="1063869" cy="12922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1" idx="1"/>
            <a:endCxn id="131" idx="3"/>
          </p:cNvCxnSpPr>
          <p:nvPr/>
        </p:nvCxnSpPr>
        <p:spPr>
          <a:xfrm flipH="1">
            <a:off x="3009900" y="3070228"/>
            <a:ext cx="1062404" cy="15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8" idx="1"/>
            <a:endCxn id="131" idx="3"/>
          </p:cNvCxnSpPr>
          <p:nvPr/>
        </p:nvCxnSpPr>
        <p:spPr>
          <a:xfrm flipH="1" flipV="1">
            <a:off x="3009902" y="3086100"/>
            <a:ext cx="1063869" cy="1527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5" idx="1"/>
            <a:endCxn id="131" idx="3"/>
          </p:cNvCxnSpPr>
          <p:nvPr/>
        </p:nvCxnSpPr>
        <p:spPr>
          <a:xfrm flipH="1" flipV="1">
            <a:off x="3009900" y="3086100"/>
            <a:ext cx="1060938" cy="28511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4" idx="1"/>
            <a:endCxn id="127" idx="3"/>
          </p:cNvCxnSpPr>
          <p:nvPr/>
        </p:nvCxnSpPr>
        <p:spPr>
          <a:xfrm flipH="1">
            <a:off x="3009902" y="1793875"/>
            <a:ext cx="1063869" cy="22415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1" idx="1"/>
            <a:endCxn id="127" idx="3"/>
          </p:cNvCxnSpPr>
          <p:nvPr/>
        </p:nvCxnSpPr>
        <p:spPr>
          <a:xfrm flipH="1">
            <a:off x="3009900" y="3070225"/>
            <a:ext cx="1062404" cy="965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28" idx="1"/>
            <a:endCxn id="127" idx="3"/>
          </p:cNvCxnSpPr>
          <p:nvPr/>
        </p:nvCxnSpPr>
        <p:spPr>
          <a:xfrm flipH="1" flipV="1">
            <a:off x="3009902" y="4035425"/>
            <a:ext cx="1063869" cy="5778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5" idx="1"/>
            <a:endCxn id="127" idx="3"/>
          </p:cNvCxnSpPr>
          <p:nvPr/>
        </p:nvCxnSpPr>
        <p:spPr>
          <a:xfrm flipH="1" flipV="1">
            <a:off x="3009900" y="4035428"/>
            <a:ext cx="1060938" cy="19018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5" idx="1"/>
            <a:endCxn id="132" idx="3"/>
          </p:cNvCxnSpPr>
          <p:nvPr/>
        </p:nvCxnSpPr>
        <p:spPr>
          <a:xfrm flipH="1">
            <a:off x="3009902" y="2022478"/>
            <a:ext cx="1063869" cy="12858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2" idx="1"/>
            <a:endCxn id="132" idx="3"/>
          </p:cNvCxnSpPr>
          <p:nvPr/>
        </p:nvCxnSpPr>
        <p:spPr>
          <a:xfrm flipH="1">
            <a:off x="3009900" y="3286128"/>
            <a:ext cx="1062404" cy="222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9" idx="1"/>
            <a:endCxn id="132" idx="3"/>
          </p:cNvCxnSpPr>
          <p:nvPr/>
        </p:nvCxnSpPr>
        <p:spPr>
          <a:xfrm flipH="1" flipV="1">
            <a:off x="3009902" y="3308353"/>
            <a:ext cx="1063869" cy="15335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6" idx="1"/>
            <a:endCxn id="132" idx="3"/>
          </p:cNvCxnSpPr>
          <p:nvPr/>
        </p:nvCxnSpPr>
        <p:spPr>
          <a:xfrm flipH="1" flipV="1">
            <a:off x="3009900" y="3308350"/>
            <a:ext cx="1060938" cy="28575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5" idx="1"/>
            <a:endCxn id="128" idx="3"/>
          </p:cNvCxnSpPr>
          <p:nvPr/>
        </p:nvCxnSpPr>
        <p:spPr>
          <a:xfrm flipH="1">
            <a:off x="3009902" y="2022475"/>
            <a:ext cx="1063869" cy="2235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22" idx="1"/>
            <a:endCxn id="128" idx="3"/>
          </p:cNvCxnSpPr>
          <p:nvPr/>
        </p:nvCxnSpPr>
        <p:spPr>
          <a:xfrm flipH="1">
            <a:off x="3009900" y="3286125"/>
            <a:ext cx="1062404" cy="9715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29" idx="1"/>
            <a:endCxn id="128" idx="3"/>
          </p:cNvCxnSpPr>
          <p:nvPr/>
        </p:nvCxnSpPr>
        <p:spPr>
          <a:xfrm flipH="1" flipV="1">
            <a:off x="3009902" y="4257675"/>
            <a:ext cx="1063869" cy="584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36" idx="1"/>
            <a:endCxn id="128" idx="3"/>
          </p:cNvCxnSpPr>
          <p:nvPr/>
        </p:nvCxnSpPr>
        <p:spPr>
          <a:xfrm flipH="1" flipV="1">
            <a:off x="3009900" y="4257678"/>
            <a:ext cx="1060938" cy="1908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52" name="그룹 115"/>
          <p:cNvGrpSpPr>
            <a:grpSpLocks/>
          </p:cNvGrpSpPr>
          <p:nvPr/>
        </p:nvGrpSpPr>
        <p:grpSpPr bwMode="auto">
          <a:xfrm>
            <a:off x="2095501" y="2638428"/>
            <a:ext cx="1107831" cy="1870075"/>
            <a:chOff x="1951807" y="2328187"/>
            <a:chExt cx="1108025" cy="2057770"/>
          </a:xfrm>
        </p:grpSpPr>
        <p:grpSp>
          <p:nvGrpSpPr>
            <p:cNvPr id="8288" name="그룹 116"/>
            <p:cNvGrpSpPr>
              <a:grpSpLocks/>
            </p:cNvGrpSpPr>
            <p:nvPr/>
          </p:nvGrpSpPr>
          <p:grpSpPr bwMode="auto">
            <a:xfrm>
              <a:off x="2057452" y="2429201"/>
              <a:ext cx="900000" cy="828000"/>
              <a:chOff x="559030" y="160969"/>
              <a:chExt cx="900000" cy="82800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58911" y="341196"/>
                <a:ext cx="899904" cy="648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46849" y="463474"/>
                <a:ext cx="721096" cy="179923"/>
              </a:xfrm>
              <a:prstGeom prst="rect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GW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46849" y="706284"/>
                <a:ext cx="721096" cy="179924"/>
              </a:xfrm>
              <a:prstGeom prst="rect">
                <a:avLst/>
              </a:pr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MADMIN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58911" y="161272"/>
                <a:ext cx="719631" cy="1799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WAS #1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</p:grpSp>
        <p:grpSp>
          <p:nvGrpSpPr>
            <p:cNvPr id="8289" name="그룹 117"/>
            <p:cNvGrpSpPr>
              <a:grpSpLocks/>
            </p:cNvGrpSpPr>
            <p:nvPr/>
          </p:nvGrpSpPr>
          <p:grpSpPr bwMode="auto">
            <a:xfrm>
              <a:off x="2057452" y="3472854"/>
              <a:ext cx="900000" cy="828000"/>
              <a:chOff x="559030" y="160969"/>
              <a:chExt cx="900000" cy="8280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558911" y="340401"/>
                <a:ext cx="899904" cy="6480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46849" y="462680"/>
                <a:ext cx="721096" cy="179924"/>
              </a:xfrm>
              <a:prstGeom prst="rect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GW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646849" y="705490"/>
                <a:ext cx="721096" cy="179923"/>
              </a:xfrm>
              <a:prstGeom prst="rect">
                <a:avLst/>
              </a:pr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MADMIN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58911" y="160478"/>
                <a:ext cx="719631" cy="1799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WAS #2</a:t>
                </a:r>
                <a:endParaRPr lang="ko-KR" altLang="en-US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1951807" y="2328187"/>
              <a:ext cx="1108025" cy="205777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2561492" y="942975"/>
            <a:ext cx="570035" cy="261938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L4</a:t>
            </a:r>
            <a:endParaRPr lang="ko-KR" altLang="en-US" sz="1000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35" name="직선 연결선 134"/>
          <p:cNvCxnSpPr>
            <a:stCxn id="134" idx="3"/>
            <a:endCxn id="16" idx="1"/>
          </p:cNvCxnSpPr>
          <p:nvPr/>
        </p:nvCxnSpPr>
        <p:spPr>
          <a:xfrm>
            <a:off x="3131529" y="1073153"/>
            <a:ext cx="852854" cy="3175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4" idx="3"/>
            <a:endCxn id="23" idx="1"/>
          </p:cNvCxnSpPr>
          <p:nvPr/>
        </p:nvCxnSpPr>
        <p:spPr>
          <a:xfrm>
            <a:off x="3131529" y="1073150"/>
            <a:ext cx="852854" cy="132080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34" idx="3"/>
            <a:endCxn id="30" idx="1"/>
          </p:cNvCxnSpPr>
          <p:nvPr/>
        </p:nvCxnSpPr>
        <p:spPr>
          <a:xfrm>
            <a:off x="3131529" y="1073153"/>
            <a:ext cx="852854" cy="2822575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34" idx="3"/>
            <a:endCxn id="37" idx="1"/>
          </p:cNvCxnSpPr>
          <p:nvPr/>
        </p:nvCxnSpPr>
        <p:spPr>
          <a:xfrm>
            <a:off x="3131529" y="1073150"/>
            <a:ext cx="851388" cy="414655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58" name="그룹 138"/>
          <p:cNvGrpSpPr>
            <a:grpSpLocks/>
          </p:cNvGrpSpPr>
          <p:nvPr/>
        </p:nvGrpSpPr>
        <p:grpSpPr bwMode="auto">
          <a:xfrm>
            <a:off x="143609" y="2924175"/>
            <a:ext cx="1620715" cy="1152525"/>
            <a:chOff x="6192280" y="604133"/>
            <a:chExt cx="1620040" cy="1152000"/>
          </a:xfrm>
        </p:grpSpPr>
        <p:sp>
          <p:nvSpPr>
            <p:cNvPr id="140" name="직사각형 139"/>
            <p:cNvSpPr/>
            <p:nvPr/>
          </p:nvSpPr>
          <p:spPr>
            <a:xfrm>
              <a:off x="6192280" y="783439"/>
              <a:ext cx="1620040" cy="972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291885" y="892926"/>
              <a:ext cx="1439873" cy="1983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KASDataSource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552614" y="604133"/>
              <a:ext cx="1259706" cy="1793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Connection Pool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290420" y="1175373"/>
              <a:ext cx="1439872" cy="1983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KSOSDataSource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291885" y="1456233"/>
              <a:ext cx="1439873" cy="1967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REDMEMDataSource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45" name="직선 연결선 144"/>
          <p:cNvCxnSpPr>
            <a:stCxn id="133" idx="1"/>
            <a:endCxn id="142" idx="3"/>
          </p:cNvCxnSpPr>
          <p:nvPr/>
        </p:nvCxnSpPr>
        <p:spPr>
          <a:xfrm flipH="1">
            <a:off x="1764324" y="2811463"/>
            <a:ext cx="436685" cy="2032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29" idx="1"/>
            <a:endCxn id="142" idx="3"/>
          </p:cNvCxnSpPr>
          <p:nvPr/>
        </p:nvCxnSpPr>
        <p:spPr>
          <a:xfrm flipH="1" flipV="1">
            <a:off x="1764324" y="3014666"/>
            <a:ext cx="436685" cy="7461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241790" y="1082678"/>
            <a:ext cx="1440473" cy="7207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연결 관계</a:t>
            </a:r>
            <a:endParaRPr lang="en-US" altLang="ko-KR" sz="10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</a:t>
            </a:r>
            <a:r>
              <a:rPr lang="ko-KR" altLang="en-US" sz="10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클러스터링</a:t>
            </a:r>
            <a:endParaRPr lang="en-US" altLang="ko-KR" sz="10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배포 그룹</a:t>
            </a:r>
            <a:endParaRPr lang="en-US" altLang="ko-KR" sz="10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BlockListen</a:t>
            </a:r>
            <a:endParaRPr lang="ko-KR" altLang="en-US" sz="1000" dirty="0">
              <a:solidFill>
                <a:prstClr val="whit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43255" y="903291"/>
            <a:ext cx="540727" cy="1793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범례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395655" y="1212850"/>
            <a:ext cx="4322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4448" y="1514475"/>
            <a:ext cx="430823" cy="0"/>
          </a:xfrm>
          <a:prstGeom prst="line">
            <a:avLst/>
          </a:prstGeom>
          <a:ln w="28575" cmpd="dbl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880340" y="642938"/>
            <a:ext cx="128913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kgswbowbp01-04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588978" y="649288"/>
            <a:ext cx="12763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kgswbowsp01-06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017835" y="2392363"/>
            <a:ext cx="127150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knmsoswsp01/02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95655" y="1643066"/>
            <a:ext cx="432289" cy="7143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8269" name="그룹 154"/>
          <p:cNvGrpSpPr>
            <a:grpSpLocks/>
          </p:cNvGrpSpPr>
          <p:nvPr/>
        </p:nvGrpSpPr>
        <p:grpSpPr bwMode="auto">
          <a:xfrm>
            <a:off x="395655" y="1344616"/>
            <a:ext cx="439615" cy="73025"/>
            <a:chOff x="395536" y="677525"/>
            <a:chExt cx="440361" cy="73309"/>
          </a:xfrm>
        </p:grpSpPr>
        <p:cxnSp>
          <p:nvCxnSpPr>
            <p:cNvPr id="156" name="직선 연결선 155"/>
            <p:cNvCxnSpPr/>
            <p:nvPr/>
          </p:nvCxnSpPr>
          <p:spPr>
            <a:xfrm>
              <a:off x="404343" y="677525"/>
              <a:ext cx="431554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>
              <a:off x="395536" y="714834"/>
              <a:ext cx="432000" cy="36000"/>
            </a:xfrm>
            <a:prstGeom prst="rect">
              <a:avLst/>
            </a:prstGeom>
            <a:noFill/>
            <a:ln w="3175">
              <a:gradFill flip="none" rotWithShape="1">
                <a:gsLst>
                  <a:gs pos="0">
                    <a:srgbClr val="FFC000"/>
                  </a:gs>
                  <a:gs pos="34000">
                    <a:srgbClr val="00B050"/>
                  </a:gs>
                  <a:gs pos="67000">
                    <a:srgbClr val="00B0F0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270" name="그룹 157"/>
          <p:cNvGrpSpPr>
            <a:grpSpLocks/>
          </p:cNvGrpSpPr>
          <p:nvPr/>
        </p:nvGrpSpPr>
        <p:grpSpPr bwMode="auto">
          <a:xfrm>
            <a:off x="232997" y="5229228"/>
            <a:ext cx="1981200" cy="1014413"/>
            <a:chOff x="233648" y="5535465"/>
            <a:chExt cx="1980000" cy="1014817"/>
          </a:xfrm>
        </p:grpSpPr>
        <p:grpSp>
          <p:nvGrpSpPr>
            <p:cNvPr id="8272" name="그룹 158"/>
            <p:cNvGrpSpPr>
              <a:grpSpLocks/>
            </p:cNvGrpSpPr>
            <p:nvPr/>
          </p:nvGrpSpPr>
          <p:grpSpPr bwMode="auto">
            <a:xfrm>
              <a:off x="233648" y="5535465"/>
              <a:ext cx="1980000" cy="1014817"/>
              <a:chOff x="233648" y="5535465"/>
              <a:chExt cx="1980000" cy="10148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33648" y="5722865"/>
                <a:ext cx="1980000" cy="82741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업무별 세션 </a:t>
                </a:r>
                <a:r>
                  <a:rPr lang="ko-KR" altLang="en-US" sz="900" dirty="0" err="1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클러스터링</a:t>
                </a:r>
                <a:r>
                  <a:rPr lang="ko-KR" altLang="en-US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적용</a:t>
                </a:r>
                <a:endParaRPr lang="en-US" altLang="ko-KR" sz="900" dirty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AS : kgswbowsp01-06 _ms1</a:t>
                </a:r>
              </a:p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MAS : kgswbowsp05/06_ms2</a:t>
                </a:r>
              </a:p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GW : knmsoswsp01/02_ms1</a:t>
                </a:r>
              </a:p>
              <a:p>
                <a:pPr>
                  <a:defRPr/>
                </a:pPr>
                <a:r>
                  <a:rPr lang="en-US" altLang="ko-KR" sz="900" dirty="0">
                    <a:solidFill>
                      <a:prstClr val="black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MADMIN : knmsoswsp01/02_ms2</a:t>
                </a:r>
                <a:endParaRPr lang="ko-KR" altLang="en-US" sz="900" dirty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235112" y="5535465"/>
                <a:ext cx="540400" cy="1794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prstClr val="black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참고</a:t>
                </a:r>
              </a:p>
            </p:txBody>
          </p:sp>
        </p:grpSp>
        <p:sp>
          <p:nvSpPr>
            <p:cNvPr id="160" name="직사각형 159"/>
            <p:cNvSpPr/>
            <p:nvPr/>
          </p:nvSpPr>
          <p:spPr>
            <a:xfrm>
              <a:off x="306873" y="5949968"/>
              <a:ext cx="180133" cy="10799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09802" y="6084959"/>
              <a:ext cx="269467" cy="10799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06873" y="6229479"/>
              <a:ext cx="216746" cy="107993"/>
            </a:xfrm>
            <a:prstGeom prst="rect">
              <a:avLst/>
            </a:prstGeom>
            <a:noFill/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15660" y="6356530"/>
              <a:ext cx="503787" cy="107993"/>
            </a:xfrm>
            <a:prstGeom prst="rect">
              <a:avLst/>
            </a:pr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8094785" y="811213"/>
            <a:ext cx="827943" cy="309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운영서버</a:t>
            </a:r>
            <a:endParaRPr lang="en-US" altLang="ko-KR" sz="140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682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6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3.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서버구성도</a:t>
            </a:r>
            <a:endParaRPr lang="en-US" altLang="ko-KR" sz="2400" smtClean="0">
              <a:solidFill>
                <a:schemeClr val="tx2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220" name="그룹 166"/>
          <p:cNvGrpSpPr>
            <a:grpSpLocks/>
          </p:cNvGrpSpPr>
          <p:nvPr/>
        </p:nvGrpSpPr>
        <p:grpSpPr bwMode="auto">
          <a:xfrm>
            <a:off x="3984381" y="2276478"/>
            <a:ext cx="901211" cy="1323975"/>
            <a:chOff x="3985065" y="2564904"/>
            <a:chExt cx="900000" cy="1323815"/>
          </a:xfrm>
        </p:grpSpPr>
        <p:sp>
          <p:nvSpPr>
            <p:cNvPr id="168" name="직사각형 167"/>
            <p:cNvSpPr/>
            <p:nvPr/>
          </p:nvSpPr>
          <p:spPr>
            <a:xfrm>
              <a:off x="3985065" y="2744270"/>
              <a:ext cx="900000" cy="114444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74333" y="2844270"/>
              <a:ext cx="720000" cy="18095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74333" y="3096653"/>
              <a:ext cx="720000" cy="179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074333" y="3360146"/>
              <a:ext cx="720000" cy="179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074333" y="3617290"/>
              <a:ext cx="720000" cy="179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985065" y="2564904"/>
              <a:ext cx="720000" cy="1793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WEB #1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74" name="직선 연결선 173"/>
          <p:cNvCxnSpPr>
            <a:stCxn id="195" idx="3"/>
            <a:endCxn id="172" idx="1"/>
          </p:cNvCxnSpPr>
          <p:nvPr/>
        </p:nvCxnSpPr>
        <p:spPr>
          <a:xfrm>
            <a:off x="3256086" y="2913063"/>
            <a:ext cx="817685" cy="50641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69" idx="3"/>
            <a:endCxn id="199" idx="1"/>
          </p:cNvCxnSpPr>
          <p:nvPr/>
        </p:nvCxnSpPr>
        <p:spPr>
          <a:xfrm>
            <a:off x="4793274" y="2646363"/>
            <a:ext cx="937846" cy="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3" name="그룹 175"/>
          <p:cNvGrpSpPr>
            <a:grpSpLocks/>
          </p:cNvGrpSpPr>
          <p:nvPr/>
        </p:nvGrpSpPr>
        <p:grpSpPr bwMode="auto">
          <a:xfrm>
            <a:off x="7164268" y="2276478"/>
            <a:ext cx="1620715" cy="1439863"/>
            <a:chOff x="6192280" y="604133"/>
            <a:chExt cx="1620000" cy="1440000"/>
          </a:xfrm>
        </p:grpSpPr>
        <p:sp>
          <p:nvSpPr>
            <p:cNvPr id="177" name="직사각형 176"/>
            <p:cNvSpPr/>
            <p:nvPr/>
          </p:nvSpPr>
          <p:spPr>
            <a:xfrm>
              <a:off x="6192280" y="783538"/>
              <a:ext cx="1620000" cy="12605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291882" y="908962"/>
              <a:ext cx="1439837" cy="1984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KASDataSource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192280" y="604133"/>
              <a:ext cx="1259675" cy="1794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Connection Pool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290417" y="1191564"/>
              <a:ext cx="1439838" cy="1968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KSOSDataSource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291882" y="1470990"/>
              <a:ext cx="1439837" cy="1984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REDMEMDataSource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291882" y="1740891"/>
              <a:ext cx="1439837" cy="1984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AS400DataSource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83" name="직선 연결선 182"/>
          <p:cNvCxnSpPr>
            <a:stCxn id="170" idx="3"/>
            <a:endCxn id="201" idx="1"/>
          </p:cNvCxnSpPr>
          <p:nvPr/>
        </p:nvCxnSpPr>
        <p:spPr>
          <a:xfrm flipV="1">
            <a:off x="4793275" y="2897191"/>
            <a:ext cx="939311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1" idx="1"/>
            <a:endCxn id="194" idx="3"/>
          </p:cNvCxnSpPr>
          <p:nvPr/>
        </p:nvCxnSpPr>
        <p:spPr>
          <a:xfrm flipH="1" flipV="1">
            <a:off x="3256086" y="2668588"/>
            <a:ext cx="817685" cy="4937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6" name="그룹 184"/>
          <p:cNvGrpSpPr>
            <a:grpSpLocks/>
          </p:cNvGrpSpPr>
          <p:nvPr/>
        </p:nvGrpSpPr>
        <p:grpSpPr bwMode="auto">
          <a:xfrm>
            <a:off x="246185" y="2276478"/>
            <a:ext cx="1619250" cy="1152525"/>
            <a:chOff x="6192280" y="604133"/>
            <a:chExt cx="1620040" cy="1152000"/>
          </a:xfrm>
        </p:grpSpPr>
        <p:sp>
          <p:nvSpPr>
            <p:cNvPr id="186" name="직사각형 185"/>
            <p:cNvSpPr/>
            <p:nvPr/>
          </p:nvSpPr>
          <p:spPr>
            <a:xfrm>
              <a:off x="6192280" y="783439"/>
              <a:ext cx="1620040" cy="972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291975" y="892926"/>
              <a:ext cx="1439709" cy="1983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KASDataSource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552940" y="604133"/>
              <a:ext cx="1259380" cy="1793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Connection Pool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290509" y="1175373"/>
              <a:ext cx="1439709" cy="1983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KSOSDataSource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291975" y="1456233"/>
              <a:ext cx="1439709" cy="1967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jdbc</a:t>
              </a: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/</a:t>
              </a:r>
              <a:r>
                <a:rPr lang="en-US" altLang="ko-KR" sz="1000" dirty="0" err="1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kalpDB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91" name="직선 연결선 190"/>
          <p:cNvCxnSpPr>
            <a:stCxn id="196" idx="1"/>
          </p:cNvCxnSpPr>
          <p:nvPr/>
        </p:nvCxnSpPr>
        <p:spPr>
          <a:xfrm flipH="1">
            <a:off x="1865437" y="2366963"/>
            <a:ext cx="58175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8" name="그룹 191"/>
          <p:cNvGrpSpPr>
            <a:grpSpLocks/>
          </p:cNvGrpSpPr>
          <p:nvPr/>
        </p:nvGrpSpPr>
        <p:grpSpPr bwMode="auto">
          <a:xfrm>
            <a:off x="2447194" y="2276478"/>
            <a:ext cx="901212" cy="828675"/>
            <a:chOff x="559030" y="160969"/>
            <a:chExt cx="900000" cy="828000"/>
          </a:xfrm>
        </p:grpSpPr>
        <p:sp>
          <p:nvSpPr>
            <p:cNvPr id="193" name="직사각형 192"/>
            <p:cNvSpPr/>
            <p:nvPr/>
          </p:nvSpPr>
          <p:spPr>
            <a:xfrm>
              <a:off x="559030" y="340211"/>
              <a:ext cx="900000" cy="64875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8299" y="462348"/>
              <a:ext cx="720000" cy="18082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GW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48299" y="706624"/>
              <a:ext cx="720000" cy="18082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MADMIN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559030" y="160969"/>
              <a:ext cx="720000" cy="179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#1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9229" name="그룹 196"/>
          <p:cNvGrpSpPr>
            <a:grpSpLocks/>
          </p:cNvGrpSpPr>
          <p:nvPr/>
        </p:nvGrpSpPr>
        <p:grpSpPr bwMode="auto">
          <a:xfrm>
            <a:off x="5641731" y="2276478"/>
            <a:ext cx="901212" cy="828675"/>
            <a:chOff x="5785265" y="2564904"/>
            <a:chExt cx="900000" cy="828000"/>
          </a:xfrm>
        </p:grpSpPr>
        <p:sp>
          <p:nvSpPr>
            <p:cNvPr id="198" name="직사각형 197"/>
            <p:cNvSpPr/>
            <p:nvPr/>
          </p:nvSpPr>
          <p:spPr>
            <a:xfrm>
              <a:off x="5785265" y="2744146"/>
              <a:ext cx="900000" cy="64875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874534" y="2844076"/>
              <a:ext cx="720000" cy="18082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5785265" y="2564904"/>
              <a:ext cx="720000" cy="179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WAS #1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5875997" y="3094697"/>
              <a:ext cx="720000" cy="18082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black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MAS</a:t>
              </a:r>
              <a:endPara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202" name="직선 연결선 201"/>
          <p:cNvCxnSpPr>
            <a:stCxn id="179" idx="1"/>
            <a:endCxn id="200" idx="3"/>
          </p:cNvCxnSpPr>
          <p:nvPr/>
        </p:nvCxnSpPr>
        <p:spPr>
          <a:xfrm flipH="1">
            <a:off x="6362700" y="2366963"/>
            <a:ext cx="80156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369528" y="2022475"/>
            <a:ext cx="84350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ksosdev01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922838" y="2022475"/>
            <a:ext cx="94288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kgswbowwd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0186" y="2017713"/>
            <a:ext cx="94288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kgswbowwd</a:t>
            </a:r>
            <a:endParaRPr lang="ko-KR" altLang="en-US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41790" y="1052513"/>
            <a:ext cx="1440473" cy="215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연결 관계</a:t>
            </a:r>
            <a:endParaRPr lang="en-US" altLang="ko-KR" sz="10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43255" y="873125"/>
            <a:ext cx="540727" cy="17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범례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395655" y="1169988"/>
            <a:ext cx="4322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8094785" y="811213"/>
            <a:ext cx="827943" cy="3095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개발서버</a:t>
            </a:r>
            <a:endParaRPr lang="en-US" altLang="ko-KR" sz="140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36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3477" y="6567491"/>
            <a:ext cx="2133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3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478" y="115888"/>
            <a:ext cx="8827477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5" tIns="45689" rIns="91375" bIns="45689" anchor="ctr"/>
          <a:lstStyle/>
          <a:p>
            <a:pPr algn="l" eaLnBrk="1" latinLnBrk="0" hangingPunct="1"/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4. KSW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시스템 </a:t>
            </a:r>
            <a:r>
              <a:rPr lang="en-US" altLang="ko-KR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2400" smtClean="0">
                <a:solidFill>
                  <a:schemeClr val="tx2"/>
                </a:solidFill>
                <a:latin typeface="현대하모니 L" pitchFamily="18" charset="-127"/>
                <a:ea typeface="현대하모니 L" pitchFamily="18" charset="-127"/>
              </a:rPr>
              <a:t>배포절차</a:t>
            </a:r>
            <a:endParaRPr lang="en-US" altLang="ko-KR" sz="2400" smtClean="0">
              <a:solidFill>
                <a:schemeClr val="tx2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9374" y="1263653"/>
          <a:ext cx="8632580" cy="2540005"/>
        </p:xfrm>
        <a:graphic>
          <a:graphicData uri="http://schemas.openxmlformats.org/drawingml/2006/table">
            <a:tbl>
              <a:tblPr/>
              <a:tblGrid>
                <a:gridCol w="501675"/>
                <a:gridCol w="354102"/>
                <a:gridCol w="1728178"/>
                <a:gridCol w="648067"/>
                <a:gridCol w="720075"/>
                <a:gridCol w="4680483"/>
              </a:tblGrid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그룹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배포 순서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액션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재기동절차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53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그룹</a:t>
                      </a:r>
                      <a:r>
                        <a:rPr lang="en-US" altLang="ko-KR" sz="90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kgswbowsp01_ms1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12F2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순차</a:t>
                      </a:r>
                      <a:endParaRPr lang="ko-KR" altLang="en-US" sz="900" i="0" u="none" strike="noStrike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kgswbowsp03_ms1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kgswbowsp05_ms1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3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완료 시점에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BlockListen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설정이 활성화되어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WEB 1/3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번 서비스포트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80,443) DOWN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kgswbowbp01/03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병렬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WEB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소스 배포를 위한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(DOWN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 할 경우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WAS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기동되며 서비스 유입 가능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kgswbowsp01/03/05_ms1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kgswbowbp01/03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6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완료 시점에 그룹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배포 완료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그룹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kgswbowsp02_ms1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12F2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순차</a:t>
                      </a:r>
                      <a:endParaRPr lang="ko-KR" altLang="en-US" sz="900" i="0" u="none" strike="noStrike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kgswbowsp04_ms1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kgswbowsp06_ms1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9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완료 시점에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BlockListen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설정이 활성화되어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WEB 1/3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번 서비스포트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(80,443)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kgswbowbp02/04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병렬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WEB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소스 배포를 위한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(DOWN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 할 경우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WAS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기동되며 서비스 유입 가능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kgswbowsp02/04/06_ms1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 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kgswbowbp02/04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완료 시점에 그룹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배포 완료</a:t>
                      </a:r>
                    </a:p>
                  </a:txBody>
                  <a:tcPr marL="9024" marR="9024" marT="9028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7908" y="4059241"/>
          <a:ext cx="8634047" cy="809625"/>
        </p:xfrm>
        <a:graphic>
          <a:graphicData uri="http://schemas.openxmlformats.org/drawingml/2006/table">
            <a:tbl>
              <a:tblPr/>
              <a:tblGrid>
                <a:gridCol w="354005"/>
                <a:gridCol w="2232012"/>
                <a:gridCol w="648004"/>
                <a:gridCol w="720004"/>
                <a:gridCol w="4680022"/>
              </a:tblGrid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배포 순서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액션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재기동절차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kgswbowsp05_ms2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12F2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순차</a:t>
                      </a:r>
                      <a:endParaRPr lang="ko-KR" altLang="en-US" sz="900" i="0" u="none" strike="noStrike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WEB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대와 크로스로 연결되어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따로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재기동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불필요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kgswbowsp05_ms2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kgswbowsp06_ms2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kgswbowsp06_ms2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0244" y="754064"/>
            <a:ext cx="7160935" cy="407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AS </a:t>
            </a:r>
            <a:r>
              <a:rPr lang="ko-KR" altLang="en-US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</a:t>
            </a:r>
            <a:endParaRPr lang="en-US" altLang="ko-KR" sz="1050" dirty="0">
              <a:solidFill>
                <a:srgbClr val="C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그룹</a:t>
            </a:r>
            <a:r>
              <a:rPr lang="en-US" altLang="ko-KR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1]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WAS DOWN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 DOWN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WAS UP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 UP → </a:t>
            </a:r>
            <a:r>
              <a:rPr lang="en-US" altLang="ko-KR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그룹</a:t>
            </a:r>
            <a:r>
              <a:rPr lang="en-US" altLang="ko-KR" sz="10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2]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WAS DOWN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 DOWN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WAS UP </a:t>
            </a:r>
            <a:r>
              <a:rPr lang="ko-KR" altLang="en-US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 UP </a:t>
            </a:r>
            <a:endParaRPr lang="ko-KR" altLang="en-US" sz="10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123" y="3827463"/>
            <a:ext cx="7425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MAS </a:t>
            </a:r>
            <a:r>
              <a:rPr lang="ko-KR" altLang="en-US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57908" y="5140328"/>
          <a:ext cx="8634047" cy="809625"/>
        </p:xfrm>
        <a:graphic>
          <a:graphicData uri="http://schemas.openxmlformats.org/drawingml/2006/table">
            <a:tbl>
              <a:tblPr/>
              <a:tblGrid>
                <a:gridCol w="354005"/>
                <a:gridCol w="2232012"/>
                <a:gridCol w="648004"/>
                <a:gridCol w="720004"/>
                <a:gridCol w="4680022"/>
              </a:tblGrid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배포 순서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액션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재기동절차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knmsoswsp01_ms1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12F2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순차</a:t>
                      </a:r>
                      <a:endParaRPr lang="ko-KR" altLang="en-US" sz="900" i="0" u="none" strike="noStrike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WEB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대와 크로스로 연결되어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따로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재기동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불필요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knmsoswsp01_ms1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knmsoswsp02_ms1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knmsoswsp02_ms1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</a:t>
                      </a:r>
                    </a:p>
                  </a:txBody>
                  <a:tcPr marL="9524" marR="9524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4123" y="4908550"/>
            <a:ext cx="13580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GW / MADMIN </a:t>
            </a:r>
            <a:r>
              <a:rPr lang="ko-KR" altLang="en-US" sz="1050" dirty="0">
                <a:solidFill>
                  <a:srgbClr val="C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</a:t>
            </a:r>
          </a:p>
        </p:txBody>
      </p:sp>
    </p:spTree>
    <p:extLst>
      <p:ext uri="{BB962C8B-B14F-4D97-AF65-F5344CB8AC3E}">
        <p14:creationId xmlns:p14="http://schemas.microsoft.com/office/powerpoint/2010/main" val="2619189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1238</Words>
  <Application>Microsoft Office PowerPoint</Application>
  <PresentationFormat>화면 슬라이드 쇼(4:3)</PresentationFormat>
  <Paragraphs>623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1.1 KSW 시스템 – 시스템구성도(웹)</vt:lpstr>
      <vt:lpstr>1.2 KSW 시스템 – 시스템구성도(모바일)</vt:lpstr>
      <vt:lpstr>2. KSW 시스템 – 서버설정</vt:lpstr>
      <vt:lpstr>3. KSW 시스템 – 서버구성도</vt:lpstr>
      <vt:lpstr>3. KSW 시스템 – 서버구성도</vt:lpstr>
      <vt:lpstr>4. KSW 시스템 - 배포절차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2019-08-23T02:48:16Z</dcterms:created>
  <dcterms:modified xsi:type="dcterms:W3CDTF">2019-08-23T02:52:56Z</dcterms:modified>
</cp:coreProperties>
</file>