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22240-E4EC-A11C-4A00-464906406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ED4E7-BBDA-677A-D032-F4AA7465B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88C58-66AD-06FB-E941-E861BB57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C07D3-1A52-3983-FE11-4D74239E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D6ADA-ADA1-5C57-6D79-321108C6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35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6A74D-A79C-343D-1D65-322720E3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5331D-D969-F015-DA35-20077850B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61F0F-A830-CC74-18CC-50BA1310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8DF6E-D4B9-BB86-6028-49F861C3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D6ABD-CC07-BDF6-B72A-BCD7C7A9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909C1-97D3-7ABE-BBDE-E16199D7E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96A5B-6C42-2B8A-C34A-C34808844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8D181-B9DB-6BC1-19CF-589F64B2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B0074-5F03-6AB7-AA8C-8B871B85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B4DAB-90B5-CC78-846D-718E440B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70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D44C6-A922-1E4F-34A5-70F0A809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97F53-0394-98F0-0850-1E85B262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DF3F0-8574-6AD2-8988-96D83382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7B598-C8EA-EAED-62AF-A44B7F6A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5A549-6010-0214-8AB1-A74F06DD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54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A824A-AB9B-4A9F-A5D5-E934A86E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7C7B5-817F-EC30-FD2A-F5E2B04F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97FF-960A-53DF-EEAB-7C882C94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E634A-2A5C-42FD-6B17-2F47B5A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C352F-77DD-D65F-5E45-8ABF1A8A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1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E7C0A-7261-FFEE-2BEF-A8CBB4C1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35A4-B73C-8E10-3E08-BA80953E4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F5BED-CA4B-6171-7FB4-BC8F85E7B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9E855-468F-76E5-E756-B1D67474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94553-8512-B4AC-717D-A8D3BB91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68AC0-511E-C95D-C37B-42368340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4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7CF87-78C6-22BC-7357-0BB64321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ED9B7-CA41-EE0C-E6B7-5868DA37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D6E4E-E19A-EA40-03EE-D9250CE4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DE0876-0672-65CE-1299-8BCA8B948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AC267A-16BC-6BD7-66CE-420294BB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FAF293-EB0C-0C08-AC40-BD5B562A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F1DBB-9EE4-BF73-766E-FCBA638F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5C734E-1F82-5F67-8ABE-74635F5E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7B040-E1DF-3C98-9D23-C45329F5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4A2645-AD53-59A0-4AC8-6507664F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E120F0-B7FC-F6F3-FE09-72B7078C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72E640-09C8-D28A-BC6D-2892C72D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3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AFF0A3-E635-A5FF-464F-E527C0E9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48897-AA82-A531-F677-83D4B2E2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F31A19-57B7-0C5A-680D-3B3C900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57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72876-CB4A-5582-DD71-D33983E0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72E6C-005A-2064-3087-08B9490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9E3A7-9934-7ABA-AEF6-C0F52A6F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EF07B-608B-3D1A-3629-6135DDBC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7A2EE-FFAB-842B-21A7-88331B87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2AD9C-4292-A83A-60A3-140E324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67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D1A3-E0B1-508F-4324-B7E6C34E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05086-C6AC-0607-81F0-399511BE9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8CEB12-EC96-5579-2215-A01E8517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E4BD4-A79D-71E5-3098-45D2D4B3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7870D-53DE-1484-AF00-F46D776B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D99EC-CE89-3AE7-165C-780310A2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4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A6A50-C6E8-3194-745C-416CE2B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4CBCC-BA58-DF13-2C34-16965CE7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ADD23-3986-FE45-DA70-7FFF20191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OTF" panose="020B0600000101010101"/>
              </a:defRPr>
            </a:lvl1pPr>
          </a:lstStyle>
          <a:p>
            <a:fld id="{E6AA6399-5A02-420B-8794-E7055FAC450C}" type="datetimeFigureOut">
              <a:rPr lang="ko-KR" altLang="en-US" smtClean="0"/>
              <a:pPr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FF960-B195-40B4-A92A-0A6CC29A7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OTF" panose="020B0600000101010101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0F3D9-E221-D096-0C95-B81B296FE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OTF" panose="020B0600000101010101"/>
              </a:defRPr>
            </a:lvl1pPr>
          </a:lstStyle>
          <a:p>
            <a:fld id="{B64BDCD0-EF74-4BB0-B071-F47FE9245B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9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OTF" panose="020B060000010101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OTF" panose="020B060000010101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OTF" panose="020B060000010101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OTF" panose="020B060000010101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OTF" panose="020B060000010101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OTF" panose="020B060000010101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5D1C8-37EF-B4F9-1DBF-E368F29FF75D}"/>
              </a:ext>
            </a:extLst>
          </p:cNvPr>
          <p:cNvSpPr txBox="1"/>
          <p:nvPr/>
        </p:nvSpPr>
        <p:spPr>
          <a:xfrm>
            <a:off x="358588" y="299547"/>
            <a:ext cx="11017624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비즈니스 모델 구축</a:t>
            </a:r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&amp; 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기대효과</a:t>
            </a:r>
            <a:endParaRPr lang="en-US" altLang="ko-KR" sz="1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“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왜 비즈니스 모델을 </a:t>
            </a:r>
            <a:r>
              <a:rPr lang="ko-KR" altLang="en-US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구현해야하는가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공연에 대한 관심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코로나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19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완화로 인해 다시 대면 공연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행사 수요 증가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조사했을 때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사실 공연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행사의 수익성에 비해 현존하는 비즈니스 모델 등은 부족한 걸로 파악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많은 가치를 창출하는 반면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행사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&amp;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공연 비즈니스 모델에 관한 연구가 체계적이지 못함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행사 </a:t>
            </a:r>
            <a:r>
              <a:rPr lang="ko-KR" altLang="en-US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주최사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Value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Chain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가치사슬을 통해 우리가 제안한 </a:t>
            </a:r>
            <a:r>
              <a:rPr lang="ko-KR" altLang="en-US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프로덕트는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행사 주최측의 경영 어느 단계에 도움을 줄 수 있는 지 보고자 함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8AF6B9C0-D2A2-E832-EDD0-603A27FD574A}"/>
              </a:ext>
            </a:extLst>
          </p:cNvPr>
          <p:cNvSpPr/>
          <p:nvPr/>
        </p:nvSpPr>
        <p:spPr>
          <a:xfrm>
            <a:off x="613570" y="3581920"/>
            <a:ext cx="2134984" cy="492706"/>
          </a:xfrm>
          <a:prstGeom prst="chevron">
            <a:avLst>
              <a:gd name="adj" fmla="val 1635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50" charset="-127"/>
                <a:cs typeface="Calibri" panose="020F0502020204030204" pitchFamily="34" charset="0"/>
              </a:rPr>
              <a:t>Inbound logistics</a:t>
            </a: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37796839-8A6B-43FE-3728-C3A5E9631E07}"/>
              </a:ext>
            </a:extLst>
          </p:cNvPr>
          <p:cNvSpPr/>
          <p:nvPr/>
        </p:nvSpPr>
        <p:spPr>
          <a:xfrm>
            <a:off x="2754520" y="3581920"/>
            <a:ext cx="2134984" cy="503714"/>
          </a:xfrm>
          <a:prstGeom prst="chevron">
            <a:avLst>
              <a:gd name="adj" fmla="val 1635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50" charset="-127"/>
                <a:cs typeface="Calibri" panose="020F0502020204030204" pitchFamily="34" charset="0"/>
              </a:rPr>
              <a:t>Operations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EA90BAE6-525C-EDB1-B250-ED071E7AE651}"/>
              </a:ext>
            </a:extLst>
          </p:cNvPr>
          <p:cNvSpPr/>
          <p:nvPr/>
        </p:nvSpPr>
        <p:spPr>
          <a:xfrm>
            <a:off x="4904744" y="3570643"/>
            <a:ext cx="2121395" cy="514722"/>
          </a:xfrm>
          <a:prstGeom prst="chevron">
            <a:avLst>
              <a:gd name="adj" fmla="val 1635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50" charset="-127"/>
                <a:cs typeface="Calibri" panose="020F0502020204030204" pitchFamily="34" charset="0"/>
              </a:rPr>
              <a:t>Outbound logistics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9B1183E1-07B7-B4E6-31F9-461A554ECFD6}"/>
              </a:ext>
            </a:extLst>
          </p:cNvPr>
          <p:cNvSpPr/>
          <p:nvPr/>
        </p:nvSpPr>
        <p:spPr>
          <a:xfrm>
            <a:off x="7019292" y="3570374"/>
            <a:ext cx="2125182" cy="503200"/>
          </a:xfrm>
          <a:prstGeom prst="chevron">
            <a:avLst>
              <a:gd name="adj" fmla="val 1635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50" charset="-127"/>
                <a:cs typeface="Calibri" panose="020F0502020204030204" pitchFamily="34" charset="0"/>
              </a:rPr>
              <a:t>Marketing and sales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836968CB-0F47-6790-A15E-AB8F8F746E2D}"/>
              </a:ext>
            </a:extLst>
          </p:cNvPr>
          <p:cNvSpPr/>
          <p:nvPr/>
        </p:nvSpPr>
        <p:spPr>
          <a:xfrm>
            <a:off x="9161123" y="3581920"/>
            <a:ext cx="2125182" cy="521961"/>
          </a:xfrm>
          <a:prstGeom prst="chevron">
            <a:avLst>
              <a:gd name="adj" fmla="val 1635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50" charset="-127"/>
                <a:cs typeface="Calibri" panose="020F0502020204030204" pitchFamily="34" charset="0"/>
              </a:rPr>
              <a:t>Service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870D1-B9FD-C765-E5F8-FA6B4778356E}"/>
              </a:ext>
            </a:extLst>
          </p:cNvPr>
          <p:cNvSpPr txBox="1"/>
          <p:nvPr/>
        </p:nvSpPr>
        <p:spPr>
          <a:xfrm>
            <a:off x="613571" y="4217974"/>
            <a:ext cx="212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- X</a:t>
            </a:r>
            <a:endParaRPr lang="en-US" altLang="ko-KR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나눔스퀘어OTF" panose="020B0600000101010101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53600-996A-6406-64A3-8F9E2E56315A}"/>
              </a:ext>
            </a:extLst>
          </p:cNvPr>
          <p:cNvSpPr txBox="1"/>
          <p:nvPr/>
        </p:nvSpPr>
        <p:spPr>
          <a:xfrm>
            <a:off x="2733862" y="4205924"/>
            <a:ext cx="2219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행사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기획</a:t>
            </a:r>
            <a:endParaRPr lang="en-US" altLang="ko-KR" sz="1400" dirty="0">
              <a:latin typeface="Calibri" panose="020F0502020204030204" pitchFamily="34" charset="0"/>
              <a:ea typeface="나눔스퀘어OTF" panose="020B0600000101010101"/>
              <a:cs typeface="Calibri" panose="020F0502020204030204" pitchFamily="34" charset="0"/>
            </a:endParaRPr>
          </a:p>
          <a:p>
            <a:pPr algn="l" fontAlgn="base"/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주제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대상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언제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장소 </a:t>
            </a:r>
            <a:endParaRPr lang="en-US" altLang="ko-KR" sz="1400" dirty="0">
              <a:latin typeface="Calibri" panose="020F0502020204030204" pitchFamily="34" charset="0"/>
              <a:ea typeface="나눔스퀘어OTF" panose="020B0600000101010101"/>
              <a:cs typeface="Calibri" panose="020F0502020204030204" pitchFamily="34" charset="0"/>
            </a:endParaRPr>
          </a:p>
          <a:p>
            <a:pPr algn="l" fontAlgn="base"/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선정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3AF885-8F12-1841-DA69-35E11596FF30}"/>
              </a:ext>
            </a:extLst>
          </p:cNvPr>
          <p:cNvSpPr txBox="1"/>
          <p:nvPr/>
        </p:nvSpPr>
        <p:spPr>
          <a:xfrm>
            <a:off x="4938391" y="4192092"/>
            <a:ext cx="2219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AE023-A0B4-DCB3-D379-9515FA44F35A}"/>
              </a:ext>
            </a:extLst>
          </p:cNvPr>
          <p:cNvSpPr txBox="1"/>
          <p:nvPr/>
        </p:nvSpPr>
        <p:spPr>
          <a:xfrm>
            <a:off x="7060968" y="4204469"/>
            <a:ext cx="2219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- </a:t>
            </a:r>
            <a:r>
              <a:rPr lang="ko-KR" altLang="en-US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마케팅</a:t>
            </a:r>
            <a:endParaRPr lang="en-US" altLang="ko-KR" sz="1400" dirty="0">
              <a:solidFill>
                <a:srgbClr val="111111"/>
              </a:solidFill>
              <a:latin typeface="Calibri" panose="020F0502020204030204" pitchFamily="34" charset="0"/>
              <a:ea typeface="나눔스퀘어OTF" panose="020B0600000101010101"/>
              <a:cs typeface="Calibri" panose="020F0502020204030204" pitchFamily="34" charset="0"/>
            </a:endParaRPr>
          </a:p>
          <a:p>
            <a:r>
              <a:rPr lang="en-US" altLang="ko-KR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왜 이 행사에 참여 </a:t>
            </a:r>
            <a:r>
              <a:rPr lang="ko-KR" altLang="en-US" sz="1400" dirty="0" err="1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해야하는지</a:t>
            </a:r>
            <a:r>
              <a:rPr lang="en-US" altLang="ko-KR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행사 관심있는 사람들 설득</a:t>
            </a:r>
            <a:r>
              <a:rPr lang="en-US" altLang="ko-KR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)</a:t>
            </a:r>
          </a:p>
          <a:p>
            <a:endParaRPr lang="en-US" altLang="ko-KR" sz="1400" dirty="0">
              <a:solidFill>
                <a:srgbClr val="111111"/>
              </a:solidFill>
              <a:latin typeface="Calibri" panose="020F0502020204030204" pitchFamily="34" charset="0"/>
              <a:ea typeface="나눔스퀘어OTF" panose="020B0600000101010101"/>
              <a:cs typeface="Calibri" panose="020F0502020204030204" pitchFamily="34" charset="0"/>
            </a:endParaRPr>
          </a:p>
          <a:p>
            <a:r>
              <a:rPr lang="en-US" altLang="ko-KR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- </a:t>
            </a:r>
            <a:r>
              <a:rPr lang="ko-KR" altLang="en-US" sz="1400" dirty="0">
                <a:solidFill>
                  <a:srgbClr val="111111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행사운영</a:t>
            </a:r>
            <a:endParaRPr lang="ko-KR" altLang="en-US" sz="1400" dirty="0">
              <a:latin typeface="Calibri" panose="020F0502020204030204" pitchFamily="34" charset="0"/>
              <a:ea typeface="나눔스퀘어OTF" panose="020B0600000101010101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D414F7-A431-94B7-F0E7-1BA0A33FCF29}"/>
              </a:ext>
            </a:extLst>
          </p:cNvPr>
          <p:cNvSpPr txBox="1"/>
          <p:nvPr/>
        </p:nvSpPr>
        <p:spPr>
          <a:xfrm>
            <a:off x="9120792" y="4212623"/>
            <a:ext cx="225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사후관리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대관 잔금 처리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)</a:t>
            </a:r>
            <a:endParaRPr lang="en-US" altLang="ko-KR" sz="1400" dirty="0">
              <a:solidFill>
                <a:srgbClr val="111111"/>
              </a:solidFill>
              <a:latin typeface="Calibri" panose="020F0502020204030204" pitchFamily="34" charset="0"/>
              <a:ea typeface="나눔스퀘어OTF" panose="020B0600000101010101"/>
              <a:cs typeface="Calibri" panose="020F0502020204030204" pitchFamily="34" charset="0"/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1AB0F45E-CD2C-9FCF-C1BD-FC285A95C34A}"/>
              </a:ext>
            </a:extLst>
          </p:cNvPr>
          <p:cNvSpPr/>
          <p:nvPr/>
        </p:nvSpPr>
        <p:spPr>
          <a:xfrm>
            <a:off x="2584675" y="3514720"/>
            <a:ext cx="2373618" cy="629966"/>
          </a:xfrm>
          <a:prstGeom prst="frame">
            <a:avLst>
              <a:gd name="adj1" fmla="val 3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C29266BC-668E-F57B-F270-5112B63F07C3}"/>
              </a:ext>
            </a:extLst>
          </p:cNvPr>
          <p:cNvSpPr/>
          <p:nvPr/>
        </p:nvSpPr>
        <p:spPr>
          <a:xfrm>
            <a:off x="6925987" y="3496790"/>
            <a:ext cx="2302018" cy="629966"/>
          </a:xfrm>
          <a:prstGeom prst="frame">
            <a:avLst>
              <a:gd name="adj1" fmla="val 3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F4F215-C051-9198-5514-E5E79A445039}"/>
              </a:ext>
            </a:extLst>
          </p:cNvPr>
          <p:cNvSpPr txBox="1"/>
          <p:nvPr/>
        </p:nvSpPr>
        <p:spPr>
          <a:xfrm>
            <a:off x="613570" y="5472362"/>
            <a:ext cx="9328289" cy="102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기업하부구조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일반관리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기획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재무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회계 등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인적자원관리</a:t>
            </a:r>
            <a:endParaRPr lang="en-US" altLang="ko-KR" sz="1400" dirty="0">
              <a:latin typeface="Calibri" panose="020F0502020204030204" pitchFamily="34" charset="0"/>
              <a:ea typeface="나눔스퀘어OTF" panose="020B0600000101010101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조달 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필요한 물적자원의 구매 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-&gt;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음식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안전 인력 등</a:t>
            </a:r>
            <a:r>
              <a:rPr lang="en-US" altLang="ko-KR" sz="1400" dirty="0">
                <a:latin typeface="Calibri" panose="020F0502020204030204" pitchFamily="34" charset="0"/>
                <a:ea typeface="나눔스퀘어OTF" panose="020B0600000101010101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A8D59C28-CD2D-A9C9-0640-765E738E4AF4}"/>
              </a:ext>
            </a:extLst>
          </p:cNvPr>
          <p:cNvSpPr/>
          <p:nvPr/>
        </p:nvSpPr>
        <p:spPr>
          <a:xfrm>
            <a:off x="613570" y="6151350"/>
            <a:ext cx="4398904" cy="376279"/>
          </a:xfrm>
          <a:prstGeom prst="frame">
            <a:avLst>
              <a:gd name="adj1" fmla="val 3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5D1C8-37EF-B4F9-1DBF-E368F29FF75D}"/>
              </a:ext>
            </a:extLst>
          </p:cNvPr>
          <p:cNvSpPr txBox="1"/>
          <p:nvPr/>
        </p:nvSpPr>
        <p:spPr>
          <a:xfrm>
            <a:off x="587188" y="593982"/>
            <a:ext cx="11017624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비즈니스 모델 구축</a:t>
            </a:r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&amp; 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기대효과</a:t>
            </a:r>
            <a:endParaRPr lang="en-US" altLang="ko-KR" sz="1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 고객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행사 기획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주최사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공연예술경영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기획 단계에서는 공연예산 편성하는 것이 가장 중요하기에 공연사업의 성격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외부적 요소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공연장소를 반영한 행사 참여인원을 예측하여 이들이 수익 최대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비용 최소화할 수 있도록 일종의 컨설팅을 제공함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행사 주최사의 주요 수입원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티켓수입 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판매 수수료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대관 계약 고려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협찬수입 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기업 홍보조건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/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축제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-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컨디션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몬스터 등 협찬 진행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4D5156"/>
                </a:solidFill>
                <a:latin typeface="Apple SD Gothic Neo"/>
              </a:rPr>
              <a:t>기타 부가수익 </a:t>
            </a:r>
            <a:r>
              <a:rPr lang="en-US" altLang="ko-KR" sz="1400" dirty="0">
                <a:solidFill>
                  <a:srgbClr val="4D5156"/>
                </a:solidFill>
                <a:latin typeface="Apple SD Gothic Neo"/>
              </a:rPr>
              <a:t>(</a:t>
            </a:r>
            <a:r>
              <a:rPr lang="ko-KR" altLang="en-US" sz="1400" dirty="0">
                <a:solidFill>
                  <a:srgbClr val="4D5156"/>
                </a:solidFill>
                <a:latin typeface="Apple SD Gothic Neo"/>
              </a:rPr>
              <a:t>팜플렛</a:t>
            </a:r>
            <a:r>
              <a:rPr lang="en-US" altLang="ko-KR" sz="1400" dirty="0">
                <a:solidFill>
                  <a:srgbClr val="4D5156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4D5156"/>
                </a:solidFill>
                <a:latin typeface="Apple SD Gothic Neo"/>
              </a:rPr>
              <a:t>기념품 판매</a:t>
            </a:r>
            <a:r>
              <a:rPr lang="en-US" altLang="ko-KR" sz="1400" dirty="0">
                <a:solidFill>
                  <a:srgbClr val="4D5156"/>
                </a:solidFill>
                <a:latin typeface="Apple SD Gothic Neo"/>
              </a:rPr>
              <a:t>)</a:t>
            </a:r>
            <a:endParaRPr lang="en-US" altLang="ko-KR" sz="14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행사 주최사의 주요 비용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홍보인쇄물 배포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포스터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DM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발송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현수막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광고비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(TV/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라디오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SNS/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전광판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버스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마케팅 </a:t>
            </a:r>
            <a:r>
              <a:rPr lang="ko-KR" altLang="en-US" sz="14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진행비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기자간담회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인쇄물 제작 등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인력 투입 비용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3DC784-A029-B27F-20B0-FFA3B262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1143368"/>
            <a:ext cx="8532832" cy="49958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8A864C-9A4E-1860-2F50-DECBC72350F7}"/>
              </a:ext>
            </a:extLst>
          </p:cNvPr>
          <p:cNvSpPr txBox="1"/>
          <p:nvPr/>
        </p:nvSpPr>
        <p:spPr>
          <a:xfrm>
            <a:off x="2385173" y="3262796"/>
            <a:ext cx="153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OTF" panose="020B0600000101010101"/>
              </a:rPr>
              <a:t>웹사이트</a:t>
            </a:r>
            <a:endParaRPr lang="en-US" altLang="ko-KR" sz="1200" dirty="0">
              <a:ea typeface="나눔스퀘어OTF" panose="020B0600000101010101"/>
            </a:endParaRPr>
          </a:p>
          <a:p>
            <a:r>
              <a:rPr lang="ko-KR" altLang="en-US" sz="1200" dirty="0">
                <a:ea typeface="나눔스퀘어OTF" panose="020B0600000101010101"/>
              </a:rPr>
              <a:t>데이터 자산</a:t>
            </a:r>
            <a:endParaRPr lang="en-US" altLang="ko-KR" sz="1200" dirty="0">
              <a:ea typeface="나눔스퀘어OTF" panose="020B0600000101010101"/>
            </a:endParaRPr>
          </a:p>
          <a:p>
            <a:r>
              <a:rPr lang="ko-KR" altLang="en-US" sz="1200" dirty="0">
                <a:ea typeface="나눔스퀘어OTF" panose="020B0600000101010101"/>
              </a:rPr>
              <a:t>알고리즘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A84D2-73E4-374A-542B-BBC34AC5851F}"/>
              </a:ext>
            </a:extLst>
          </p:cNvPr>
          <p:cNvSpPr txBox="1"/>
          <p:nvPr/>
        </p:nvSpPr>
        <p:spPr>
          <a:xfrm>
            <a:off x="4967008" y="5045395"/>
            <a:ext cx="379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OTF" panose="020B0600000101010101"/>
              </a:rPr>
              <a:t>Transaction</a:t>
            </a:r>
            <a:r>
              <a:rPr lang="ko-KR" altLang="en-US" sz="1200" dirty="0">
                <a:ea typeface="나눔스퀘어OTF" panose="020B0600000101010101"/>
              </a:rPr>
              <a:t> </a:t>
            </a:r>
            <a:r>
              <a:rPr lang="en-US" altLang="ko-KR" sz="1200" dirty="0">
                <a:ea typeface="나눔스퀘어OTF" panose="020B0600000101010101"/>
              </a:rPr>
              <a:t>fee</a:t>
            </a:r>
            <a:r>
              <a:rPr lang="ko-KR" altLang="en-US" sz="1200" dirty="0">
                <a:ea typeface="나눔스퀘어OTF" panose="020B0600000101010101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15C27-7DB1-30AF-2DB7-C9217AB667C0}"/>
              </a:ext>
            </a:extLst>
          </p:cNvPr>
          <p:cNvSpPr txBox="1"/>
          <p:nvPr/>
        </p:nvSpPr>
        <p:spPr>
          <a:xfrm>
            <a:off x="5738840" y="1514151"/>
            <a:ext cx="1532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ea typeface="나눔스퀘어OTF" panose="020B0600000101010101"/>
              </a:rPr>
              <a:t>재거래</a:t>
            </a:r>
            <a:r>
              <a:rPr lang="ko-KR" altLang="en-US" sz="1200" dirty="0">
                <a:ea typeface="나눔스퀘어OTF" panose="020B0600000101010101"/>
              </a:rPr>
              <a:t> 시 혜택</a:t>
            </a:r>
            <a:endParaRPr lang="en-US" altLang="ko-KR" sz="1200" dirty="0">
              <a:ea typeface="나눔스퀘어OTF" panose="020B0600000101010101"/>
            </a:endParaRPr>
          </a:p>
          <a:p>
            <a:r>
              <a:rPr lang="en-US" altLang="ko-KR" sz="1200" dirty="0">
                <a:ea typeface="나눔스퀘어OTF" panose="020B0600000101010101"/>
              </a:rPr>
              <a:t>(</a:t>
            </a:r>
            <a:r>
              <a:rPr lang="ko-KR" altLang="en-US" sz="1200" dirty="0">
                <a:ea typeface="나눔스퀘어OTF" panose="020B0600000101010101"/>
              </a:rPr>
              <a:t>특히 공연빈도가 덜한 시점에 의뢰하면 할인</a:t>
            </a:r>
            <a:r>
              <a:rPr lang="en-US" altLang="ko-KR" sz="1200" dirty="0">
                <a:ea typeface="나눔스퀘어OTF" panose="020B0600000101010101"/>
              </a:rPr>
              <a:t>/ </a:t>
            </a:r>
            <a:r>
              <a:rPr lang="ko-KR" altLang="en-US" sz="1200" dirty="0">
                <a:ea typeface="나눔스퀘어OTF" panose="020B0600000101010101"/>
              </a:rPr>
              <a:t>프로모션</a:t>
            </a:r>
            <a:r>
              <a:rPr lang="en-US" altLang="ko-KR" sz="1200" dirty="0">
                <a:ea typeface="나눔스퀘어OTF" panose="020B0600000101010101"/>
              </a:rPr>
              <a:t>)</a:t>
            </a:r>
            <a:endParaRPr lang="ko-KR" altLang="en-US" sz="1200" dirty="0">
              <a:ea typeface="나눔스퀘어OTF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C72FF-040C-8088-C47E-186C1F3B80C5}"/>
              </a:ext>
            </a:extLst>
          </p:cNvPr>
          <p:cNvSpPr txBox="1"/>
          <p:nvPr/>
        </p:nvSpPr>
        <p:spPr>
          <a:xfrm>
            <a:off x="7427189" y="1581772"/>
            <a:ext cx="1532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ea typeface="나눔스퀘어OTF" panose="020B0600000101010101"/>
              </a:rPr>
              <a:t>공연주최사</a:t>
            </a:r>
            <a:r>
              <a:rPr lang="ko-KR" altLang="en-US" sz="1200" dirty="0">
                <a:ea typeface="나눔스퀘어OTF" panose="020B0600000101010101"/>
              </a:rPr>
              <a:t> </a:t>
            </a:r>
            <a:r>
              <a:rPr lang="en-US" altLang="ko-KR" sz="1200" dirty="0">
                <a:ea typeface="나눔스퀘어OTF" panose="020B0600000101010101"/>
              </a:rPr>
              <a:t>(</a:t>
            </a:r>
            <a:r>
              <a:rPr lang="ko-KR" altLang="en-US" sz="1200" dirty="0">
                <a:ea typeface="나눔스퀘어OTF" panose="020B0600000101010101"/>
              </a:rPr>
              <a:t>사기업</a:t>
            </a:r>
            <a:r>
              <a:rPr lang="en-US" altLang="ko-KR" sz="1200" dirty="0">
                <a:ea typeface="나눔스퀘어OTF" panose="020B0600000101010101"/>
              </a:rPr>
              <a:t>, </a:t>
            </a:r>
            <a:r>
              <a:rPr lang="ko-KR" altLang="en-US" sz="1200" dirty="0">
                <a:ea typeface="나눔스퀘어OTF" panose="020B0600000101010101"/>
              </a:rPr>
              <a:t>공공기관</a:t>
            </a:r>
            <a:r>
              <a:rPr lang="en-US" altLang="ko-KR" sz="1200" dirty="0">
                <a:ea typeface="나눔스퀘어OTF" panose="020B0600000101010101"/>
              </a:rPr>
              <a:t>)</a:t>
            </a:r>
          </a:p>
          <a:p>
            <a:endParaRPr lang="en-US" altLang="ko-KR" sz="1200" dirty="0">
              <a:ea typeface="나눔스퀘어OTF" panose="020B0600000101010101"/>
            </a:endParaRPr>
          </a:p>
          <a:p>
            <a:r>
              <a:rPr lang="en-US" altLang="ko-KR" sz="1200" dirty="0">
                <a:solidFill>
                  <a:srgbClr val="0070C0"/>
                </a:solidFill>
                <a:ea typeface="나눔스퀘어OTF" panose="020B0600000101010101"/>
              </a:rPr>
              <a:t>-&gt; </a:t>
            </a:r>
            <a:r>
              <a:rPr lang="ko-KR" altLang="en-US" sz="1200" dirty="0">
                <a:solidFill>
                  <a:srgbClr val="0070C0"/>
                </a:solidFill>
                <a:ea typeface="나눔스퀘어OTF" panose="020B0600000101010101"/>
              </a:rPr>
              <a:t>서비스를 더 잘 </a:t>
            </a:r>
            <a:r>
              <a:rPr lang="ko-KR" altLang="en-US" sz="1200" dirty="0" err="1">
                <a:solidFill>
                  <a:srgbClr val="0070C0"/>
                </a:solidFill>
                <a:ea typeface="나눔스퀘어OTF" panose="020B0600000101010101"/>
              </a:rPr>
              <a:t>이용할만한</a:t>
            </a:r>
            <a:r>
              <a:rPr lang="ko-KR" altLang="en-US" sz="1200" dirty="0">
                <a:solidFill>
                  <a:srgbClr val="0070C0"/>
                </a:solidFill>
                <a:ea typeface="나눔스퀘어OTF" panose="020B0600000101010101"/>
              </a:rPr>
              <a:t> 고객층을 서술하자</a:t>
            </a:r>
            <a:r>
              <a:rPr lang="en-US" altLang="ko-KR" sz="1200" dirty="0">
                <a:solidFill>
                  <a:srgbClr val="0070C0"/>
                </a:solidFill>
                <a:ea typeface="나눔스퀘어OTF" panose="020B0600000101010101"/>
              </a:rPr>
              <a:t>.</a:t>
            </a:r>
          </a:p>
          <a:p>
            <a:endParaRPr lang="en-US" altLang="ko-KR" sz="1200" dirty="0">
              <a:solidFill>
                <a:srgbClr val="0070C0"/>
              </a:solidFill>
              <a:ea typeface="나눔스퀘어OTF" panose="020B0600000101010101"/>
            </a:endParaRPr>
          </a:p>
          <a:p>
            <a:r>
              <a:rPr lang="ko-KR" altLang="en-US" sz="1200" dirty="0">
                <a:solidFill>
                  <a:srgbClr val="0070C0"/>
                </a:solidFill>
                <a:ea typeface="나눔스퀘어OTF" panose="020B0600000101010101"/>
              </a:rPr>
              <a:t>과거에 진행하지 않았던 행사</a:t>
            </a:r>
            <a:endParaRPr lang="en-US" altLang="ko-KR" sz="1200" dirty="0">
              <a:solidFill>
                <a:srgbClr val="0070C0"/>
              </a:solidFill>
              <a:ea typeface="나눔스퀘어OTF" panose="020B0600000101010101"/>
            </a:endParaRPr>
          </a:p>
          <a:p>
            <a:endParaRPr lang="en-US" altLang="ko-KR" sz="1200" dirty="0">
              <a:solidFill>
                <a:srgbClr val="0070C0"/>
              </a:solidFill>
              <a:ea typeface="나눔스퀘어OTF" panose="020B0600000101010101"/>
            </a:endParaRPr>
          </a:p>
          <a:p>
            <a:r>
              <a:rPr lang="ko-KR" altLang="en-US" sz="1200" dirty="0">
                <a:solidFill>
                  <a:srgbClr val="0070C0"/>
                </a:solidFill>
                <a:ea typeface="나눔스퀘어OTF" panose="020B0600000101010101"/>
              </a:rPr>
              <a:t>날짜나 시간 추천</a:t>
            </a:r>
            <a:endParaRPr lang="en-US" altLang="ko-KR" sz="1200" dirty="0">
              <a:solidFill>
                <a:srgbClr val="0070C0"/>
              </a:solidFill>
              <a:ea typeface="나눔스퀘어OTF" panose="020B0600000101010101"/>
            </a:endParaRPr>
          </a:p>
          <a:p>
            <a:endParaRPr lang="en-US" altLang="ko-KR" sz="1200" dirty="0">
              <a:solidFill>
                <a:srgbClr val="0070C0"/>
              </a:solidFill>
              <a:ea typeface="나눔스퀘어OTF" panose="020B0600000101010101"/>
            </a:endParaRPr>
          </a:p>
          <a:p>
            <a:endParaRPr lang="en-US" altLang="ko-KR" sz="1200" dirty="0">
              <a:solidFill>
                <a:srgbClr val="0070C0"/>
              </a:solidFill>
              <a:ea typeface="나눔스퀘어OTF" panose="020B0600000101010101"/>
            </a:endParaRPr>
          </a:p>
          <a:p>
            <a:endParaRPr lang="en-US" altLang="ko-KR" sz="1200" dirty="0">
              <a:solidFill>
                <a:srgbClr val="0070C0"/>
              </a:solidFill>
              <a:ea typeface="나눔스퀘어OTF" panose="020B060000010101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43F09A-6FD3-611F-1C20-B3E3948FEE04}"/>
              </a:ext>
            </a:extLst>
          </p:cNvPr>
          <p:cNvSpPr txBox="1"/>
          <p:nvPr/>
        </p:nvSpPr>
        <p:spPr>
          <a:xfrm>
            <a:off x="5750355" y="3302826"/>
            <a:ext cx="153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OTF" panose="020B0600000101010101"/>
              </a:rPr>
              <a:t>웹사이트</a:t>
            </a:r>
            <a:endParaRPr lang="en-US" altLang="ko-KR" sz="1200" dirty="0">
              <a:ea typeface="나눔스퀘어OTF" panose="020B0600000101010101"/>
            </a:endParaRPr>
          </a:p>
          <a:p>
            <a:r>
              <a:rPr lang="ko-KR" altLang="en-US" sz="1200" dirty="0">
                <a:ea typeface="나눔스퀘어OTF" panose="020B0600000101010101"/>
              </a:rPr>
              <a:t>소셜 미디어</a:t>
            </a:r>
            <a:endParaRPr lang="en-US" altLang="ko-KR" sz="1200" dirty="0">
              <a:ea typeface="나눔스퀘어OTF" panose="020B0600000101010101"/>
            </a:endParaRPr>
          </a:p>
          <a:p>
            <a:endParaRPr lang="ko-KR" altLang="en-US" sz="1200" dirty="0">
              <a:ea typeface="나눔스퀘어OTF" panose="020B0600000101010101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54CBA-F97E-912D-0A43-39D390903656}"/>
              </a:ext>
            </a:extLst>
          </p:cNvPr>
          <p:cNvSpPr txBox="1"/>
          <p:nvPr/>
        </p:nvSpPr>
        <p:spPr>
          <a:xfrm>
            <a:off x="4967008" y="5322394"/>
            <a:ext cx="379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OTF" panose="020B0600000101010101"/>
              </a:rPr>
              <a:t>Referral fee</a:t>
            </a:r>
          </a:p>
          <a:p>
            <a:r>
              <a:rPr lang="ko-KR" altLang="en-US" sz="1200" dirty="0">
                <a:ea typeface="나눔스퀘어OTF" panose="020B0600000101010101"/>
              </a:rPr>
              <a:t>후원금</a:t>
            </a:r>
            <a:endParaRPr lang="en-US" altLang="ko-KR" sz="1200" dirty="0">
              <a:ea typeface="나눔스퀘어OTF" panose="020B060000010101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AB211B-C8E1-EC61-5D21-82A7AAF7A45A}"/>
              </a:ext>
            </a:extLst>
          </p:cNvPr>
          <p:cNvSpPr txBox="1"/>
          <p:nvPr/>
        </p:nvSpPr>
        <p:spPr>
          <a:xfrm>
            <a:off x="2362142" y="1514151"/>
            <a:ext cx="1532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OTF" panose="020B0600000101010101"/>
              </a:rPr>
              <a:t>참여 인원 예측 </a:t>
            </a:r>
            <a:r>
              <a:rPr lang="en-US" altLang="ko-KR" sz="1200" dirty="0">
                <a:ea typeface="나눔스퀘어OTF" panose="020B0600000101010101"/>
              </a:rPr>
              <a:t>(</a:t>
            </a:r>
            <a:r>
              <a:rPr lang="ko-KR" altLang="en-US" sz="1200" dirty="0">
                <a:ea typeface="나눔스퀘어OTF" panose="020B0600000101010101"/>
              </a:rPr>
              <a:t>과거 공연 데이터 </a:t>
            </a:r>
            <a:r>
              <a:rPr lang="en-US" altLang="ko-KR" sz="1200" dirty="0">
                <a:ea typeface="나눔스퀘어OTF" panose="020B0600000101010101"/>
              </a:rPr>
              <a:t>+ </a:t>
            </a:r>
            <a:r>
              <a:rPr lang="ko-KR" altLang="en-US" sz="1200" dirty="0">
                <a:ea typeface="나눔스퀘어OTF" panose="020B0600000101010101"/>
              </a:rPr>
              <a:t>실시간</a:t>
            </a:r>
            <a:r>
              <a:rPr lang="en-US" altLang="ko-KR" sz="1200" dirty="0">
                <a:ea typeface="나눔스퀘어OTF" panose="020B0600000101010101"/>
              </a:rPr>
              <a:t>, </a:t>
            </a:r>
            <a:r>
              <a:rPr lang="ko-KR" altLang="en-US" sz="1200" dirty="0">
                <a:ea typeface="나눔스퀘어OTF" panose="020B0600000101010101"/>
              </a:rPr>
              <a:t>교통 등 다양한 변수 포함</a:t>
            </a:r>
            <a:r>
              <a:rPr lang="en-US" altLang="ko-KR" sz="1200" dirty="0">
                <a:ea typeface="나눔스퀘어OTF" panose="020B0600000101010101"/>
              </a:rPr>
              <a:t>)</a:t>
            </a:r>
            <a:endParaRPr lang="ko-KR" altLang="en-US" sz="1200" dirty="0">
              <a:ea typeface="나눔스퀘어OTF" panose="020B0600000101010101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C669-E41D-A60C-0773-80974C0014C4}"/>
              </a:ext>
            </a:extLst>
          </p:cNvPr>
          <p:cNvSpPr txBox="1"/>
          <p:nvPr/>
        </p:nvSpPr>
        <p:spPr>
          <a:xfrm>
            <a:off x="818478" y="5137719"/>
            <a:ext cx="3792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OTF" panose="020B0600000101010101"/>
              </a:rPr>
              <a:t>데이터 구매</a:t>
            </a:r>
            <a:endParaRPr lang="en-US" altLang="ko-KR" sz="1200" dirty="0">
              <a:ea typeface="나눔스퀘어OTF" panose="020B0600000101010101"/>
            </a:endParaRPr>
          </a:p>
          <a:p>
            <a:r>
              <a:rPr lang="ko-KR" altLang="en-US" sz="1200" dirty="0">
                <a:ea typeface="나눔스퀘어OTF" panose="020B0600000101010101"/>
              </a:rPr>
              <a:t>마케팅 비용</a:t>
            </a:r>
            <a:endParaRPr lang="en-US" altLang="ko-KR" sz="1200" dirty="0">
              <a:ea typeface="나눔스퀘어OTF" panose="020B0600000101010101"/>
            </a:endParaRPr>
          </a:p>
          <a:p>
            <a:r>
              <a:rPr lang="ko-KR" altLang="en-US" sz="1200" dirty="0">
                <a:ea typeface="나눔스퀘어OTF" panose="020B0600000101010101"/>
              </a:rPr>
              <a:t>세금 </a:t>
            </a:r>
            <a:endParaRPr lang="en-US" altLang="ko-KR" sz="1200" dirty="0">
              <a:ea typeface="나눔스퀘어OTF" panose="020B0600000101010101"/>
            </a:endParaRPr>
          </a:p>
          <a:p>
            <a:r>
              <a:rPr lang="ko-KR" altLang="en-US" sz="1200" dirty="0">
                <a:ea typeface="나눔스퀘어OTF" panose="020B0600000101010101"/>
              </a:rPr>
              <a:t>웹사이트 유지 보수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25BED-65EB-9C1F-BFE8-DA582345F854}"/>
              </a:ext>
            </a:extLst>
          </p:cNvPr>
          <p:cNvSpPr txBox="1"/>
          <p:nvPr/>
        </p:nvSpPr>
        <p:spPr>
          <a:xfrm>
            <a:off x="4073669" y="1491042"/>
            <a:ext cx="1418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OTF" panose="020B0600000101010101"/>
              </a:rPr>
              <a:t>행사 주최자가 어떤 이득을 보는지</a:t>
            </a:r>
            <a:endParaRPr lang="en-US" altLang="ko-KR" sz="1200" dirty="0">
              <a:ea typeface="나눔스퀘어OTF" panose="020B0600000101010101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a typeface="나눔스퀘어OTF" panose="020B0600000101010101"/>
              </a:rPr>
              <a:t>수익 창출</a:t>
            </a:r>
            <a:endParaRPr lang="en-US" altLang="ko-KR" sz="1200" dirty="0">
              <a:ea typeface="나눔스퀘어OTF" panose="020B0600000101010101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a typeface="나눔스퀘어OTF" panose="020B0600000101010101"/>
              </a:rPr>
              <a:t>비용 절약</a:t>
            </a:r>
            <a:endParaRPr lang="en-US" altLang="ko-KR" sz="1200" dirty="0">
              <a:ea typeface="나눔스퀘어OTF" panose="020B0600000101010101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a typeface="나눔스퀘어OTF" panose="020B0600000101010101"/>
              </a:rPr>
              <a:t>시간 절약</a:t>
            </a:r>
            <a:endParaRPr lang="en-US" altLang="ko-KR" sz="1200" dirty="0">
              <a:ea typeface="나눔스퀘어OTF" panose="020B0600000101010101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ea typeface="나눔스퀘어OTF" panose="020B0600000101010101"/>
            </a:endParaRPr>
          </a:p>
          <a:p>
            <a:r>
              <a:rPr lang="ko-KR" altLang="en-US" sz="1200" dirty="0">
                <a:ea typeface="나눔스퀘어OTF" panose="020B0600000101010101"/>
              </a:rPr>
              <a:t>투자자 </a:t>
            </a:r>
            <a:r>
              <a:rPr lang="en-US" altLang="ko-KR" sz="1200" dirty="0">
                <a:ea typeface="나눔스퀘어OTF" panose="020B0600000101010101"/>
              </a:rPr>
              <a:t>(</a:t>
            </a:r>
            <a:r>
              <a:rPr lang="ko-KR" altLang="en-US" sz="1200" dirty="0" err="1">
                <a:ea typeface="나눔스퀘어OTF" panose="020B0600000101010101"/>
              </a:rPr>
              <a:t>후원사</a:t>
            </a:r>
            <a:r>
              <a:rPr lang="en-US" altLang="ko-KR" sz="1200" dirty="0">
                <a:ea typeface="나눔스퀘어OTF" panose="020B0600000101010101"/>
              </a:rPr>
              <a:t>)</a:t>
            </a:r>
          </a:p>
          <a:p>
            <a:r>
              <a:rPr lang="en-US" altLang="ko-KR" sz="1200" dirty="0">
                <a:ea typeface="나눔스퀘어OTF" panose="020B0600000101010101"/>
              </a:rPr>
              <a:t>Ex. </a:t>
            </a:r>
            <a:r>
              <a:rPr lang="ko-KR" altLang="en-US" sz="1200" dirty="0">
                <a:ea typeface="나눔스퀘어OTF" panose="020B0600000101010101"/>
              </a:rPr>
              <a:t>서울시</a:t>
            </a:r>
            <a:endParaRPr lang="en-US" altLang="ko-KR" sz="1200" dirty="0">
              <a:ea typeface="나눔스퀘어OTF" panose="020B0600000101010101"/>
            </a:endParaRPr>
          </a:p>
          <a:p>
            <a:endParaRPr lang="en-US" altLang="ko-KR" sz="1200" dirty="0">
              <a:ea typeface="나눔스퀘어OTF" panose="020B0600000101010101"/>
            </a:endParaRPr>
          </a:p>
          <a:p>
            <a:r>
              <a:rPr lang="ko-KR" altLang="en-US" sz="1200" dirty="0">
                <a:ea typeface="나눔스퀘어OTF" panose="020B0600000101010101"/>
              </a:rPr>
              <a:t>인터파크 </a:t>
            </a:r>
            <a:r>
              <a:rPr lang="en-US" altLang="ko-KR" sz="1200" dirty="0">
                <a:ea typeface="나눔스퀘어OTF" panose="020B0600000101010101"/>
              </a:rPr>
              <a:t>(</a:t>
            </a:r>
            <a:r>
              <a:rPr lang="ko-KR" altLang="en-US" sz="1200" dirty="0">
                <a:ea typeface="나눔스퀘어OTF" panose="020B0600000101010101"/>
              </a:rPr>
              <a:t>티켓</a:t>
            </a:r>
            <a:r>
              <a:rPr lang="en-US" altLang="ko-KR" sz="1200" dirty="0">
                <a:ea typeface="나눔스퀘어OTF" panose="020B0600000101010101"/>
              </a:rPr>
              <a:t> </a:t>
            </a:r>
            <a:r>
              <a:rPr lang="ko-KR" altLang="en-US" sz="1200" dirty="0">
                <a:ea typeface="나눔스퀘어OTF" panose="020B0600000101010101"/>
              </a:rPr>
              <a:t>수수료</a:t>
            </a:r>
            <a:r>
              <a:rPr lang="en-US" altLang="ko-KR" sz="1200" dirty="0">
                <a:ea typeface="나눔스퀘어OTF" panose="020B0600000101010101"/>
              </a:rPr>
              <a:t>_ </a:t>
            </a:r>
            <a:r>
              <a:rPr lang="ko-KR" altLang="en-US" sz="1200" dirty="0">
                <a:ea typeface="나눔스퀘어OTF" panose="020B0600000101010101"/>
              </a:rPr>
              <a:t>올림픽 공원은 인터파크 제휴</a:t>
            </a:r>
            <a:r>
              <a:rPr lang="en-US" altLang="ko-KR" sz="1200" dirty="0">
                <a:ea typeface="나눔스퀘어OTF" panose="020B0600000101010101"/>
              </a:rPr>
              <a:t>)</a:t>
            </a:r>
          </a:p>
          <a:p>
            <a:pPr marL="171450" indent="-171450">
              <a:buFontTx/>
              <a:buChar char="-"/>
            </a:pPr>
            <a:endParaRPr lang="ko-KR" altLang="en-US" sz="1200" dirty="0">
              <a:ea typeface="나눔스퀘어OTF" panose="020B0600000101010101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12AEE0-CF96-881A-54AD-3FFF9FB495E9}"/>
              </a:ext>
            </a:extLst>
          </p:cNvPr>
          <p:cNvSpPr txBox="1"/>
          <p:nvPr/>
        </p:nvSpPr>
        <p:spPr>
          <a:xfrm>
            <a:off x="9361991" y="1143368"/>
            <a:ext cx="2275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나눔스퀘어OTF" panose="020B0600000101010101"/>
              </a:rPr>
              <a:t>- </a:t>
            </a:r>
            <a:r>
              <a:rPr lang="ko-KR" altLang="en-US" sz="1200" dirty="0">
                <a:ea typeface="나눔스퀘어OTF" panose="020B0600000101010101"/>
              </a:rPr>
              <a:t>공연 주최사의 입장에서 보면 </a:t>
            </a:r>
            <a:r>
              <a:rPr lang="en-US" altLang="ko-KR" sz="1200" dirty="0">
                <a:ea typeface="나눔스퀘어OTF" panose="020B0600000101010101"/>
              </a:rPr>
              <a:t>Revenue model</a:t>
            </a:r>
            <a:r>
              <a:rPr lang="ko-KR" altLang="en-US" sz="1200" dirty="0">
                <a:ea typeface="나눔스퀘어OTF" panose="020B0600000101010101"/>
              </a:rPr>
              <a:t>이 보다 명확한데</a:t>
            </a:r>
            <a:r>
              <a:rPr lang="en-US" altLang="ko-KR" sz="1200" dirty="0">
                <a:ea typeface="나눔스퀘어OTF" panose="020B0600000101010101"/>
              </a:rPr>
              <a:t>, ‘</a:t>
            </a:r>
            <a:r>
              <a:rPr lang="ko-KR" altLang="en-US" sz="1200" dirty="0">
                <a:ea typeface="나눔스퀘어OTF" panose="020B0600000101010101"/>
              </a:rPr>
              <a:t>인원예측 플랫폼</a:t>
            </a:r>
            <a:r>
              <a:rPr lang="en-US" altLang="ko-KR" sz="1200" dirty="0">
                <a:ea typeface="나눔스퀘어OTF" panose="020B0600000101010101"/>
              </a:rPr>
              <a:t>’</a:t>
            </a:r>
            <a:r>
              <a:rPr lang="ko-KR" altLang="en-US" sz="1200" dirty="0">
                <a:ea typeface="나눔스퀘어OTF" panose="020B0600000101010101"/>
              </a:rPr>
              <a:t>을 파는 입장에서 </a:t>
            </a:r>
            <a:r>
              <a:rPr lang="en-US" altLang="ko-KR" sz="1200" dirty="0">
                <a:ea typeface="나눔스퀘어OTF" panose="020B0600000101010101"/>
              </a:rPr>
              <a:t>business model canvas </a:t>
            </a:r>
            <a:r>
              <a:rPr lang="ko-KR" altLang="en-US" sz="1200" dirty="0">
                <a:ea typeface="나눔스퀘어OTF" panose="020B0600000101010101"/>
              </a:rPr>
              <a:t>그리기 조금 애매</a:t>
            </a:r>
            <a:r>
              <a:rPr lang="en-US" altLang="ko-KR" sz="1200" dirty="0">
                <a:ea typeface="나눔스퀘어OTF" panose="020B0600000101010101"/>
              </a:rPr>
              <a:t>…</a:t>
            </a:r>
            <a:endParaRPr lang="ko-KR" altLang="en-US" sz="1200" dirty="0">
              <a:ea typeface="나눔스퀘어OTF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5E6DB-3B9A-79B9-77EF-3181DE0ED894}"/>
              </a:ext>
            </a:extLst>
          </p:cNvPr>
          <p:cNvSpPr txBox="1"/>
          <p:nvPr/>
        </p:nvSpPr>
        <p:spPr>
          <a:xfrm>
            <a:off x="582706" y="541421"/>
            <a:ext cx="6096000" cy="353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5. Business</a:t>
            </a:r>
            <a:r>
              <a:rPr lang="ko-KR" altLang="en-US" sz="13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3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Model</a:t>
            </a:r>
            <a:r>
              <a:rPr lang="ko-KR" altLang="en-US" sz="13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3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Canvas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3BF16-DD70-A797-8AAD-2ED645354852}"/>
              </a:ext>
            </a:extLst>
          </p:cNvPr>
          <p:cNvSpPr txBox="1"/>
          <p:nvPr/>
        </p:nvSpPr>
        <p:spPr>
          <a:xfrm>
            <a:off x="705950" y="1628327"/>
            <a:ext cx="1532965" cy="1467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dirty="0">
                <a:solidFill>
                  <a:srgbClr val="FF0000"/>
                </a:solidFill>
                <a:ea typeface="나눔스퀘어OTF" panose="020B0600000101010101"/>
              </a:rPr>
              <a:t>행사 대행 업체와 계약</a:t>
            </a:r>
            <a:r>
              <a:rPr lang="en-US" altLang="ko-KR" sz="1200" dirty="0">
                <a:solidFill>
                  <a:srgbClr val="FF0000"/>
                </a:solidFill>
                <a:ea typeface="나눔스퀘어OTF" panose="020B0600000101010101"/>
              </a:rPr>
              <a:t> -&gt; </a:t>
            </a:r>
            <a:r>
              <a:rPr lang="ko-KR" altLang="ko-KR" sz="1200" dirty="0">
                <a:solidFill>
                  <a:srgbClr val="FF0000"/>
                </a:solidFill>
                <a:ea typeface="나눔스퀘어OTF" panose="020B0600000101010101"/>
              </a:rPr>
              <a:t>수주</a:t>
            </a:r>
            <a:endParaRPr lang="en-US" altLang="ko-KR" sz="1200" dirty="0">
              <a:solidFill>
                <a:srgbClr val="FF0000"/>
              </a:solidFill>
              <a:ea typeface="나눔스퀘어OTF" panose="020B0600000101010101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dirty="0">
              <a:solidFill>
                <a:srgbClr val="FF0000"/>
              </a:solidFill>
              <a:ea typeface="나눔스퀘어OTF" panose="020B0600000101010101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solidFill>
                  <a:srgbClr val="FF0000"/>
                </a:solidFill>
                <a:ea typeface="나눔스퀘어OTF" panose="020B0600000101010101"/>
              </a:rPr>
              <a:t>행사가 진행되는 구조를 조사하고</a:t>
            </a:r>
            <a:r>
              <a:rPr lang="en-US" altLang="ko-KR" sz="1200" dirty="0">
                <a:solidFill>
                  <a:srgbClr val="FF0000"/>
                </a:solidFill>
                <a:ea typeface="나눔스퀘어OTF" panose="020B0600000101010101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ea typeface="나눔스퀘어OTF" panose="020B0600000101010101"/>
              </a:rPr>
              <a:t>이를 토대로 서술</a:t>
            </a:r>
            <a:r>
              <a:rPr lang="en-US" altLang="ko-KR" sz="1200" dirty="0">
                <a:solidFill>
                  <a:srgbClr val="FF0000"/>
                </a:solidFill>
                <a:ea typeface="나눔스퀘어OTF" panose="020B0600000101010101"/>
              </a:rPr>
              <a:t>.</a:t>
            </a:r>
            <a:endParaRPr lang="en-US" altLang="ko-KR" sz="1200" dirty="0">
              <a:ea typeface="나눔스퀘어OTF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202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6FECB-D132-9BCB-E267-388C0EC0B644}"/>
              </a:ext>
            </a:extLst>
          </p:cNvPr>
          <p:cNvSpPr txBox="1"/>
          <p:nvPr/>
        </p:nvSpPr>
        <p:spPr>
          <a:xfrm>
            <a:off x="730623" y="577103"/>
            <a:ext cx="10730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ea typeface="나눔스퀘어OTF" panose="020B0600000101010101"/>
              </a:rPr>
              <a:t>참고</a:t>
            </a:r>
            <a:r>
              <a:rPr lang="en-US" altLang="ko-KR" sz="1500" dirty="0">
                <a:ea typeface="나눔스퀘어OTF" panose="020B0600000101010101"/>
              </a:rPr>
              <a:t>) </a:t>
            </a:r>
            <a:r>
              <a:rPr lang="ko-KR" altLang="en-US" sz="1500" dirty="0">
                <a:ea typeface="나눔스퀘어OTF" panose="020B0600000101010101"/>
              </a:rPr>
              <a:t>행사 구조 및 기획 절차</a:t>
            </a:r>
            <a:endParaRPr lang="en-US" altLang="ko-KR" sz="1500" dirty="0">
              <a:ea typeface="나눔스퀘어OTF" panose="020B0600000101010101"/>
            </a:endParaRPr>
          </a:p>
          <a:p>
            <a:endParaRPr lang="ko-KR" altLang="en-US" sz="1500" dirty="0">
              <a:ea typeface="나눔스퀘어OTF" panose="020B0600000101010101"/>
            </a:endParaRPr>
          </a:p>
        </p:txBody>
      </p:sp>
      <p:pic>
        <p:nvPicPr>
          <p:cNvPr id="3074" name="Picture 2" descr="행사기획의순서 이벤트기획자,파티플래너가 하는일 : 네이버 블로그">
            <a:extLst>
              <a:ext uri="{FF2B5EF4-FFF2-40B4-BE49-F238E27FC236}">
                <a16:creationId xmlns:a16="http://schemas.microsoft.com/office/drawing/2014/main" id="{6DB69326-F61C-E66E-59A4-B0574821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17" y="985662"/>
            <a:ext cx="5365377" cy="30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TL/Event] #5. 이벤트업무 프로세스(2편) : 네이버 블로그">
            <a:extLst>
              <a:ext uri="{FF2B5EF4-FFF2-40B4-BE49-F238E27FC236}">
                <a16:creationId xmlns:a16="http://schemas.microsoft.com/office/drawing/2014/main" id="{020EF755-7E33-9BAD-FBA5-8D2A0466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1385239"/>
            <a:ext cx="4347613" cy="22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3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433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Apple SD Gothic Neo</vt:lpstr>
      <vt:lpstr>나눔스퀘어OTF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김수민[ 학부재학 / 통계학과 ]</dc:creator>
  <cp:lastModifiedBy>Seeun Lee</cp:lastModifiedBy>
  <cp:revision>14</cp:revision>
  <dcterms:created xsi:type="dcterms:W3CDTF">2023-05-18T16:43:31Z</dcterms:created>
  <dcterms:modified xsi:type="dcterms:W3CDTF">2023-11-14T18:03:03Z</dcterms:modified>
</cp:coreProperties>
</file>