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33" r:id="rId1"/>
  </p:sldMasterIdLst>
  <p:notesMasterIdLst>
    <p:notesMasterId r:id="rId24"/>
  </p:notesMasterIdLst>
  <p:handoutMasterIdLst>
    <p:handoutMasterId r:id="rId25"/>
  </p:handoutMasterIdLst>
  <p:sldIdLst>
    <p:sldId id="257" r:id="rId2"/>
    <p:sldId id="267" r:id="rId3"/>
    <p:sldId id="272" r:id="rId4"/>
    <p:sldId id="258" r:id="rId5"/>
    <p:sldId id="259" r:id="rId6"/>
    <p:sldId id="260" r:id="rId7"/>
    <p:sldId id="261" r:id="rId8"/>
    <p:sldId id="276" r:id="rId9"/>
    <p:sldId id="262" r:id="rId10"/>
    <p:sldId id="263" r:id="rId11"/>
    <p:sldId id="270" r:id="rId12"/>
    <p:sldId id="271" r:id="rId13"/>
    <p:sldId id="268" r:id="rId14"/>
    <p:sldId id="269" r:id="rId15"/>
    <p:sldId id="273" r:id="rId16"/>
    <p:sldId id="264" r:id="rId17"/>
    <p:sldId id="266" r:id="rId18"/>
    <p:sldId id="265" r:id="rId19"/>
    <p:sldId id="275" r:id="rId20"/>
    <p:sldId id="274" r:id="rId21"/>
    <p:sldId id="277" r:id="rId22"/>
    <p:sldId id="27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6" d="100"/>
          <a:sy n="116" d="100"/>
        </p:scale>
        <p:origin x="-88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0C481D-1502-194F-ADD3-0467F1EE4C3F}" type="datetimeFigureOut">
              <a:rPr lang="en-US" smtClean="0"/>
              <a:t>2/17/15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722577-0E68-854F-8C00-14C6D494EF43}" type="slidenum">
              <a:rPr lang="en-US" smtClean="0"/>
              <a:t>‹#›</a:t>
            </a:fld>
            <a:endParaRPr lang="en-US"/>
          </a:p>
        </p:txBody>
      </p:sp>
    </p:spTree>
    <p:extLst>
      <p:ext uri="{BB962C8B-B14F-4D97-AF65-F5344CB8AC3E}">
        <p14:creationId xmlns:p14="http://schemas.microsoft.com/office/powerpoint/2010/main" val="971218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0AA523-3F4A-B94C-8420-97052793D674}" type="datetimeFigureOut">
              <a:rPr lang="en-US" smtClean="0"/>
              <a:t>2/17/15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E1CFCB-1365-1E41-8968-81C8AD295495}" type="slidenum">
              <a:rPr lang="en-US" smtClean="0"/>
              <a:t>‹#›</a:t>
            </a:fld>
            <a:endParaRPr lang="en-US"/>
          </a:p>
        </p:txBody>
      </p:sp>
    </p:spTree>
    <p:extLst>
      <p:ext uri="{BB962C8B-B14F-4D97-AF65-F5344CB8AC3E}">
        <p14:creationId xmlns:p14="http://schemas.microsoft.com/office/powerpoint/2010/main" val="18226734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E1CFCB-1365-1E41-8968-81C8AD295495}" type="slidenum">
              <a:rPr lang="en-US" smtClean="0"/>
              <a:t>5</a:t>
            </a:fld>
            <a:endParaRPr lang="en-US"/>
          </a:p>
        </p:txBody>
      </p:sp>
    </p:spTree>
    <p:extLst>
      <p:ext uri="{BB962C8B-B14F-4D97-AF65-F5344CB8AC3E}">
        <p14:creationId xmlns:p14="http://schemas.microsoft.com/office/powerpoint/2010/main" val="3308564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E05469A-7488-A042-A0D2-61AEF3C30E1C}" type="datetime1">
              <a:rPr lang="en-US" smtClean="0"/>
              <a:t>2/17/15</a:t>
            </a:fld>
            <a:endParaRPr lang="en-US"/>
          </a:p>
        </p:txBody>
      </p:sp>
      <p:sp>
        <p:nvSpPr>
          <p:cNvPr id="5" name="Footer Placeholder 4"/>
          <p:cNvSpPr>
            <a:spLocks noGrp="1"/>
          </p:cNvSpPr>
          <p:nvPr>
            <p:ph type="ftr" sz="quarter" idx="11"/>
          </p:nvPr>
        </p:nvSpPr>
        <p:spPr/>
        <p:txBody>
          <a:bodyPr/>
          <a:lstStyle/>
          <a:p>
            <a:r>
              <a:rPr lang="en-US" smtClean="0"/>
              <a:t>DC719</a:t>
            </a:r>
            <a:endParaRPr lang="en-US"/>
          </a:p>
        </p:txBody>
      </p:sp>
      <p:sp>
        <p:nvSpPr>
          <p:cNvPr id="6" name="Slide Number Placeholder 5"/>
          <p:cNvSpPr>
            <a:spLocks noGrp="1"/>
          </p:cNvSpPr>
          <p:nvPr>
            <p:ph type="sldNum" sz="quarter" idx="12"/>
          </p:nvPr>
        </p:nvSpPr>
        <p:spPr/>
        <p:txBody>
          <a:bodyPr/>
          <a:lstStyle/>
          <a:p>
            <a:fld id="{2D57B0AA-AC8E-4463-ADAC-E87D09B82E4F}"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5AE39B-8211-284B-A773-9E38A2910DE1}" type="datetime1">
              <a:rPr lang="en-US" smtClean="0"/>
              <a:t>2/17/15</a:t>
            </a:fld>
            <a:endParaRPr lang="en-US"/>
          </a:p>
        </p:txBody>
      </p:sp>
      <p:sp>
        <p:nvSpPr>
          <p:cNvPr id="5" name="Footer Placeholder 4"/>
          <p:cNvSpPr>
            <a:spLocks noGrp="1"/>
          </p:cNvSpPr>
          <p:nvPr>
            <p:ph type="ftr" sz="quarter" idx="11"/>
          </p:nvPr>
        </p:nvSpPr>
        <p:spPr/>
        <p:txBody>
          <a:bodyPr/>
          <a:lstStyle/>
          <a:p>
            <a:r>
              <a:rPr lang="en-US" smtClean="0"/>
              <a:t>DC719</a:t>
            </a:r>
            <a:endParaRPr lang="en-US"/>
          </a:p>
        </p:txBody>
      </p:sp>
      <p:sp>
        <p:nvSpPr>
          <p:cNvPr id="6" name="Slide Number Placeholder 5"/>
          <p:cNvSpPr>
            <a:spLocks noGrp="1"/>
          </p:cNvSpPr>
          <p:nvPr>
            <p:ph type="sldNum" sz="quarter" idx="12"/>
          </p:nvPr>
        </p:nvSpPr>
        <p:spPr/>
        <p:txBody>
          <a:bodyPr/>
          <a:lstStyle/>
          <a:p>
            <a:fld id="{DC5D7144-CEBF-8146-8EE7-8E083186F3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472DA1-3509-C949-BB41-D3D1702E8545}" type="datetime1">
              <a:rPr lang="en-US" smtClean="0"/>
              <a:t>2/17/15</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DC719</a:t>
            </a:r>
            <a:endParaRPr lang="en-US"/>
          </a:p>
        </p:txBody>
      </p:sp>
      <p:sp>
        <p:nvSpPr>
          <p:cNvPr id="6" name="Slide Number Placeholder 5"/>
          <p:cNvSpPr>
            <a:spLocks noGrp="1"/>
          </p:cNvSpPr>
          <p:nvPr>
            <p:ph type="sldNum" sz="quarter" idx="12"/>
          </p:nvPr>
        </p:nvSpPr>
        <p:spPr/>
        <p:txBody>
          <a:bodyPr/>
          <a:lstStyle/>
          <a:p>
            <a:fld id="{DC5D7144-CEBF-8146-8EE7-8E083186F3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5B43A6-52F9-B648-8365-C8DB66AE910C}" type="datetime1">
              <a:rPr lang="en-US" smtClean="0"/>
              <a:t>2/17/15</a:t>
            </a:fld>
            <a:endParaRPr lang="en-US"/>
          </a:p>
        </p:txBody>
      </p:sp>
      <p:sp>
        <p:nvSpPr>
          <p:cNvPr id="5" name="Footer Placeholder 4"/>
          <p:cNvSpPr>
            <a:spLocks noGrp="1"/>
          </p:cNvSpPr>
          <p:nvPr>
            <p:ph type="ftr" sz="quarter" idx="11"/>
          </p:nvPr>
        </p:nvSpPr>
        <p:spPr/>
        <p:txBody>
          <a:bodyPr/>
          <a:lstStyle/>
          <a:p>
            <a:r>
              <a:rPr lang="en-US" smtClean="0"/>
              <a:t>DC719</a:t>
            </a:r>
            <a:endParaRPr lang="en-US"/>
          </a:p>
        </p:txBody>
      </p:sp>
      <p:sp>
        <p:nvSpPr>
          <p:cNvPr id="6" name="Slide Number Placeholder 5"/>
          <p:cNvSpPr>
            <a:spLocks noGrp="1"/>
          </p:cNvSpPr>
          <p:nvPr>
            <p:ph type="sldNum" sz="quarter" idx="12"/>
          </p:nvPr>
        </p:nvSpPr>
        <p:spPr/>
        <p:txBody>
          <a:bodyPr/>
          <a:lstStyle/>
          <a:p>
            <a:fld id="{DC5D7144-CEBF-8146-8EE7-8E083186F39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2CB72C-E42C-2441-A953-9CE8C2DFC036}" type="datetime1">
              <a:rPr lang="en-US" smtClean="0"/>
              <a:t>2/17/15</a:t>
            </a:fld>
            <a:endParaRPr lang="en-US"/>
          </a:p>
        </p:txBody>
      </p:sp>
      <p:sp>
        <p:nvSpPr>
          <p:cNvPr id="5" name="Footer Placeholder 4"/>
          <p:cNvSpPr>
            <a:spLocks noGrp="1"/>
          </p:cNvSpPr>
          <p:nvPr>
            <p:ph type="ftr" sz="quarter" idx="11"/>
          </p:nvPr>
        </p:nvSpPr>
        <p:spPr/>
        <p:txBody>
          <a:bodyPr/>
          <a:lstStyle/>
          <a:p>
            <a:r>
              <a:rPr lang="en-US" smtClean="0"/>
              <a:t>DC719</a:t>
            </a:r>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7D934B-9C21-4740-8731-57742A22211E}" type="datetime1">
              <a:rPr lang="en-US" smtClean="0"/>
              <a:t>2/17/15</a:t>
            </a:fld>
            <a:endParaRPr lang="en-US"/>
          </a:p>
        </p:txBody>
      </p:sp>
      <p:sp>
        <p:nvSpPr>
          <p:cNvPr id="6" name="Footer Placeholder 5"/>
          <p:cNvSpPr>
            <a:spLocks noGrp="1"/>
          </p:cNvSpPr>
          <p:nvPr>
            <p:ph type="ftr" sz="quarter" idx="11"/>
          </p:nvPr>
        </p:nvSpPr>
        <p:spPr/>
        <p:txBody>
          <a:bodyPr/>
          <a:lstStyle/>
          <a:p>
            <a:r>
              <a:rPr lang="en-US" smtClean="0"/>
              <a:t>DC719</a:t>
            </a:r>
            <a:endParaRPr lang="en-US"/>
          </a:p>
        </p:txBody>
      </p:sp>
      <p:sp>
        <p:nvSpPr>
          <p:cNvPr id="7" name="Slide Number Placeholder 6"/>
          <p:cNvSpPr>
            <a:spLocks noGrp="1"/>
          </p:cNvSpPr>
          <p:nvPr>
            <p:ph type="sldNum" sz="quarter" idx="12"/>
          </p:nvPr>
        </p:nvSpPr>
        <p:spPr/>
        <p:txBody>
          <a:bodyPr/>
          <a:lstStyle/>
          <a:p>
            <a:fld id="{DC5D7144-CEBF-8146-8EE7-8E083186F39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76BCBD8-ED92-D240-AC3F-F83ADFE333A1}" type="datetime1">
              <a:rPr lang="en-US" smtClean="0"/>
              <a:t>2/17/15</a:t>
            </a:fld>
            <a:endParaRPr lang="en-US"/>
          </a:p>
        </p:txBody>
      </p:sp>
      <p:sp>
        <p:nvSpPr>
          <p:cNvPr id="8" name="Footer Placeholder 7"/>
          <p:cNvSpPr>
            <a:spLocks noGrp="1"/>
          </p:cNvSpPr>
          <p:nvPr>
            <p:ph type="ftr" sz="quarter" idx="11"/>
          </p:nvPr>
        </p:nvSpPr>
        <p:spPr/>
        <p:txBody>
          <a:bodyPr/>
          <a:lstStyle/>
          <a:p>
            <a:r>
              <a:rPr lang="en-US" smtClean="0"/>
              <a:t>DC719</a:t>
            </a:r>
            <a:endParaRPr lang="en-US"/>
          </a:p>
        </p:txBody>
      </p:sp>
      <p:sp>
        <p:nvSpPr>
          <p:cNvPr id="9" name="Slide Number Placeholder 8"/>
          <p:cNvSpPr>
            <a:spLocks noGrp="1"/>
          </p:cNvSpPr>
          <p:nvPr>
            <p:ph type="sldNum" sz="quarter" idx="12"/>
          </p:nvPr>
        </p:nvSpPr>
        <p:spPr/>
        <p:txBody>
          <a:bodyPr/>
          <a:lstStyle/>
          <a:p>
            <a:fld id="{DC5D7144-CEBF-8146-8EE7-8E083186F39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AFF46C6-F7CE-4E49-8EE9-18C6AF10CB22}" type="datetime1">
              <a:rPr lang="en-US" smtClean="0"/>
              <a:t>2/17/15</a:t>
            </a:fld>
            <a:endParaRPr lang="en-US"/>
          </a:p>
        </p:txBody>
      </p:sp>
      <p:sp>
        <p:nvSpPr>
          <p:cNvPr id="4" name="Footer Placeholder 3"/>
          <p:cNvSpPr>
            <a:spLocks noGrp="1"/>
          </p:cNvSpPr>
          <p:nvPr>
            <p:ph type="ftr" sz="quarter" idx="11"/>
          </p:nvPr>
        </p:nvSpPr>
        <p:spPr/>
        <p:txBody>
          <a:bodyPr/>
          <a:lstStyle/>
          <a:p>
            <a:r>
              <a:rPr lang="en-US" smtClean="0"/>
              <a:t>DC719</a:t>
            </a:r>
            <a:endParaRPr lang="en-US"/>
          </a:p>
        </p:txBody>
      </p:sp>
      <p:sp>
        <p:nvSpPr>
          <p:cNvPr id="5" name="Slide Number Placeholder 4"/>
          <p:cNvSpPr>
            <a:spLocks noGrp="1"/>
          </p:cNvSpPr>
          <p:nvPr>
            <p:ph type="sldNum" sz="quarter" idx="12"/>
          </p:nvPr>
        </p:nvSpPr>
        <p:spPr/>
        <p:txBody>
          <a:bodyPr/>
          <a:lstStyle/>
          <a:p>
            <a:fld id="{DC5D7144-CEBF-8146-8EE7-8E083186F3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696C2A-CAD6-3B49-A5E4-62C0505BCDF6}" type="datetime1">
              <a:rPr lang="en-US" smtClean="0"/>
              <a:t>2/17/15</a:t>
            </a:fld>
            <a:endParaRPr lang="en-US"/>
          </a:p>
        </p:txBody>
      </p:sp>
      <p:sp>
        <p:nvSpPr>
          <p:cNvPr id="3" name="Footer Placeholder 2"/>
          <p:cNvSpPr>
            <a:spLocks noGrp="1"/>
          </p:cNvSpPr>
          <p:nvPr>
            <p:ph type="ftr" sz="quarter" idx="11"/>
          </p:nvPr>
        </p:nvSpPr>
        <p:spPr/>
        <p:txBody>
          <a:bodyPr/>
          <a:lstStyle/>
          <a:p>
            <a:r>
              <a:rPr lang="en-US" smtClean="0"/>
              <a:t>DC719</a:t>
            </a:r>
            <a:endParaRPr lang="en-US"/>
          </a:p>
        </p:txBody>
      </p:sp>
      <p:sp>
        <p:nvSpPr>
          <p:cNvPr id="4" name="Slide Number Placeholder 3"/>
          <p:cNvSpPr>
            <a:spLocks noGrp="1"/>
          </p:cNvSpPr>
          <p:nvPr>
            <p:ph type="sldNum" sz="quarter" idx="12"/>
          </p:nvPr>
        </p:nvSpPr>
        <p:spPr/>
        <p:txBody>
          <a:bodyPr/>
          <a:lstStyle/>
          <a:p>
            <a:fld id="{DC5D7144-CEBF-8146-8EE7-8E083186F3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BE900DD-BFF8-9A40-A1A3-2BB849BC1DEC}" type="datetime1">
              <a:rPr lang="en-US" smtClean="0"/>
              <a:t>2/17/15</a:t>
            </a:fld>
            <a:endParaRPr lang="en-US"/>
          </a:p>
        </p:txBody>
      </p:sp>
      <p:sp>
        <p:nvSpPr>
          <p:cNvPr id="6" name="Footer Placeholder 5"/>
          <p:cNvSpPr>
            <a:spLocks noGrp="1"/>
          </p:cNvSpPr>
          <p:nvPr>
            <p:ph type="ftr" sz="quarter" idx="11"/>
          </p:nvPr>
        </p:nvSpPr>
        <p:spPr/>
        <p:txBody>
          <a:bodyPr/>
          <a:lstStyle/>
          <a:p>
            <a:r>
              <a:rPr lang="en-US" smtClean="0"/>
              <a:t>DC719</a:t>
            </a:r>
            <a:endParaRPr lang="en-US"/>
          </a:p>
        </p:txBody>
      </p:sp>
      <p:sp>
        <p:nvSpPr>
          <p:cNvPr id="7" name="Slide Number Placeholder 6"/>
          <p:cNvSpPr>
            <a:spLocks noGrp="1"/>
          </p:cNvSpPr>
          <p:nvPr>
            <p:ph type="sldNum" sz="quarter" idx="12"/>
          </p:nvPr>
        </p:nvSpPr>
        <p:spPr/>
        <p:txBody>
          <a:bodyPr/>
          <a:lstStyle/>
          <a:p>
            <a:fld id="{DC5D7144-CEBF-8146-8EE7-8E083186F396}"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3B1D9A5-246E-D74E-8453-997DE6C23DE4}" type="datetime1">
              <a:rPr lang="en-US" smtClean="0"/>
              <a:t>2/17/15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DC719</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DC5D7144-CEBF-8146-8EE7-8E083186F39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260BE87-743C-6544-BA7E-29C9634F7C80}" type="datetime1">
              <a:rPr lang="en-US" smtClean="0"/>
              <a:t>2/17/15</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smtClean="0"/>
              <a:t>DC719</a:t>
            </a:r>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C5D7144-CEBF-8146-8EE7-8E083186F39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nventwithpython.com/chapter9.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hyperlink" Target="http://css.dzone.com/articles/best-python-companies-work" TargetMode="External"/><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www.codecademy.com/" TargetMode="External"/><Relationship Id="rId4" Type="http://schemas.openxmlformats.org/officeDocument/2006/relationships/hyperlink" Target="http://www.newthinktank.com/category/web-design/python-how-to/" TargetMode="External"/><Relationship Id="rId5" Type="http://schemas.openxmlformats.org/officeDocument/2006/relationships/hyperlink" Target="http://www.tutorialspoint.com/python/" TargetMode="External"/><Relationship Id="rId1" Type="http://schemas.openxmlformats.org/officeDocument/2006/relationships/slideLayout" Target="../slideLayouts/slideLayout2.xml"/><Relationship Id="rId2" Type="http://schemas.openxmlformats.org/officeDocument/2006/relationships/hyperlink" Target="https://www.python.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jetbrains.com/pycharm/downloa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eefor.pythonanywhere.com/pyNewFeed/default/fee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hehelloworldprogram.com/python/why-python-should-be-the-first-programming-language-you-lear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ftp/python/2.7.9/python-2.7.9.msi" TargetMode="External"/><Relationship Id="rId3" Type="http://schemas.openxmlformats.org/officeDocument/2006/relationships/hyperlink" Target="https://www.python.org/ftp/python/3.4.2/python-3.4.2.ms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747945" y="5277672"/>
            <a:ext cx="1056700" cy="369332"/>
          </a:xfrm>
          <a:prstGeom prst="rect">
            <a:avLst/>
          </a:prstGeom>
          <a:noFill/>
        </p:spPr>
        <p:txBody>
          <a:bodyPr wrap="none" rtlCol="0">
            <a:spAutoFit/>
          </a:bodyPr>
          <a:lstStyle/>
          <a:p>
            <a:r>
              <a:rPr lang="en-US" dirty="0" err="1" smtClean="0"/>
              <a:t>sif</a:t>
            </a:r>
            <a:r>
              <a:rPr lang="en-US" dirty="0" smtClean="0"/>
              <a:t> </a:t>
            </a:r>
            <a:r>
              <a:rPr lang="en-US" dirty="0" err="1" smtClean="0"/>
              <a:t>baksh</a:t>
            </a:r>
            <a:endParaRPr lang="en-US" dirty="0" smtClean="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492" y="210735"/>
            <a:ext cx="3215242" cy="1764691"/>
          </a:xfrm>
          <a:prstGeom prst="rect">
            <a:avLst/>
          </a:prstGeom>
          <a:effectLst>
            <a:glow rad="101600">
              <a:schemeClr val="tx2">
                <a:lumMod val="75000"/>
                <a:alpha val="40000"/>
              </a:schemeClr>
            </a:glow>
            <a:outerShdw blurRad="50800" dist="215900" dir="8100000" algn="tr" rotWithShape="0">
              <a:schemeClr val="tx2">
                <a:lumMod val="90000"/>
                <a:alpha val="40000"/>
              </a:schemeClr>
            </a:outerShdw>
          </a:effectLst>
        </p:spPr>
      </p:pic>
      <p:sp>
        <p:nvSpPr>
          <p:cNvPr id="2" name="TextBox 1"/>
          <p:cNvSpPr txBox="1"/>
          <p:nvPr/>
        </p:nvSpPr>
        <p:spPr>
          <a:xfrm>
            <a:off x="1771950" y="2348149"/>
            <a:ext cx="5271696" cy="1569660"/>
          </a:xfrm>
          <a:prstGeom prst="rect">
            <a:avLst/>
          </a:prstGeom>
          <a:noFill/>
        </p:spPr>
        <p:txBody>
          <a:bodyPr wrap="square" rtlCol="0">
            <a:spAutoFit/>
          </a:bodyPr>
          <a:lstStyle/>
          <a:p>
            <a:pPr algn="ctr"/>
            <a:r>
              <a:rPr lang="en-US" sz="4800" dirty="0" smtClean="0"/>
              <a:t>Introduction </a:t>
            </a:r>
          </a:p>
          <a:p>
            <a:pPr algn="ctr"/>
            <a:r>
              <a:rPr lang="en-US" sz="4800" dirty="0" smtClean="0"/>
              <a:t>to Python</a:t>
            </a:r>
            <a:endParaRPr lang="en-US" sz="4800" dirty="0"/>
          </a:p>
        </p:txBody>
      </p:sp>
    </p:spTree>
    <p:extLst>
      <p:ext uri="{BB962C8B-B14F-4D97-AF65-F5344CB8AC3E}">
        <p14:creationId xmlns:p14="http://schemas.microsoft.com/office/powerpoint/2010/main" val="225613333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Boolean Expression (Boolean…what?)</a:t>
            </a:r>
            <a:endParaRPr lang="en-US" sz="3600" dirty="0"/>
          </a:p>
        </p:txBody>
      </p:sp>
      <p:pic>
        <p:nvPicPr>
          <p:cNvPr id="4" name="Picture 3"/>
          <p:cNvPicPr>
            <a:picLocks noChangeAspect="1"/>
          </p:cNvPicPr>
          <p:nvPr/>
        </p:nvPicPr>
        <p:blipFill>
          <a:blip r:embed="rId2"/>
          <a:stretch>
            <a:fillRect/>
          </a:stretch>
        </p:blipFill>
        <p:spPr>
          <a:xfrm>
            <a:off x="2070100" y="2235200"/>
            <a:ext cx="5003800" cy="2374900"/>
          </a:xfrm>
          <a:prstGeom prst="rect">
            <a:avLst/>
          </a:prstGeom>
        </p:spPr>
      </p:pic>
      <p:sp>
        <p:nvSpPr>
          <p:cNvPr id="3" name="Footer Placeholder 2"/>
          <p:cNvSpPr>
            <a:spLocks noGrp="1"/>
          </p:cNvSpPr>
          <p:nvPr>
            <p:ph type="ftr" sz="quarter" idx="11"/>
          </p:nvPr>
        </p:nvSpPr>
        <p:spPr/>
        <p:txBody>
          <a:bodyPr/>
          <a:lstStyle/>
          <a:p>
            <a:r>
              <a:rPr lang="en-US" smtClean="0"/>
              <a:t>DC719</a:t>
            </a:r>
            <a:endParaRPr lang="en-US"/>
          </a:p>
        </p:txBody>
      </p:sp>
      <p:sp>
        <p:nvSpPr>
          <p:cNvPr id="5" name="Slide Number Placeholder 4"/>
          <p:cNvSpPr>
            <a:spLocks noGrp="1"/>
          </p:cNvSpPr>
          <p:nvPr>
            <p:ph type="sldNum" sz="quarter" idx="12"/>
          </p:nvPr>
        </p:nvSpPr>
        <p:spPr/>
        <p:txBody>
          <a:bodyPr/>
          <a:lstStyle/>
          <a:p>
            <a:fld id="{DC5D7144-CEBF-8146-8EE7-8E083186F396}" type="slidenum">
              <a:rPr lang="en-US" smtClean="0"/>
              <a:t>10</a:t>
            </a:fld>
            <a:endParaRPr lang="en-US"/>
          </a:p>
        </p:txBody>
      </p:sp>
    </p:spTree>
    <p:extLst>
      <p:ext uri="{BB962C8B-B14F-4D97-AF65-F5344CB8AC3E}">
        <p14:creationId xmlns:p14="http://schemas.microsoft.com/office/powerpoint/2010/main" val="7335282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Loops(for)</a:t>
            </a:r>
            <a:endParaRPr lang="en-US" dirty="0"/>
          </a:p>
        </p:txBody>
      </p:sp>
      <p:sp>
        <p:nvSpPr>
          <p:cNvPr id="4" name="Rectangle 3"/>
          <p:cNvSpPr/>
          <p:nvPr/>
        </p:nvSpPr>
        <p:spPr>
          <a:xfrm>
            <a:off x="185007" y="1658360"/>
            <a:ext cx="4572000" cy="646331"/>
          </a:xfrm>
          <a:prstGeom prst="rect">
            <a:avLst/>
          </a:prstGeom>
        </p:spPr>
        <p:style>
          <a:lnRef idx="3">
            <a:schemeClr val="lt1"/>
          </a:lnRef>
          <a:fillRef idx="1">
            <a:schemeClr val="accent6"/>
          </a:fillRef>
          <a:effectRef idx="1">
            <a:schemeClr val="accent6"/>
          </a:effectRef>
          <a:fontRef idx="minor">
            <a:schemeClr val="lt1"/>
          </a:fontRef>
        </p:style>
        <p:txBody>
          <a:bodyPr>
            <a:spAutoFit/>
          </a:bodyPr>
          <a:lstStyle/>
          <a:p>
            <a:r>
              <a:rPr lang="en-US" dirty="0"/>
              <a:t>for x in range(0, 3):</a:t>
            </a:r>
          </a:p>
          <a:p>
            <a:r>
              <a:rPr lang="en-US" dirty="0"/>
              <a:t>    print "We're on time %d" % (x)</a:t>
            </a:r>
          </a:p>
        </p:txBody>
      </p:sp>
      <p:sp>
        <p:nvSpPr>
          <p:cNvPr id="5" name="Rectangle 4"/>
          <p:cNvSpPr/>
          <p:nvPr/>
        </p:nvSpPr>
        <p:spPr>
          <a:xfrm>
            <a:off x="175667" y="2435037"/>
            <a:ext cx="4572000" cy="923330"/>
          </a:xfrm>
          <a:prstGeom prst="rect">
            <a:avLst/>
          </a:prstGeom>
        </p:spPr>
        <p:txBody>
          <a:bodyPr>
            <a:spAutoFit/>
          </a:bodyPr>
          <a:lstStyle/>
          <a:p>
            <a:r>
              <a:rPr lang="en-US" dirty="0"/>
              <a:t>We're on time 0</a:t>
            </a:r>
          </a:p>
          <a:p>
            <a:r>
              <a:rPr lang="en-US" dirty="0"/>
              <a:t>We're on time 1</a:t>
            </a:r>
          </a:p>
          <a:p>
            <a:r>
              <a:rPr lang="en-US" dirty="0"/>
              <a:t>We're on time 2</a:t>
            </a:r>
          </a:p>
        </p:txBody>
      </p:sp>
      <p:sp>
        <p:nvSpPr>
          <p:cNvPr id="6" name="Rectangle 5"/>
          <p:cNvSpPr/>
          <p:nvPr/>
        </p:nvSpPr>
        <p:spPr>
          <a:xfrm>
            <a:off x="194347" y="3809200"/>
            <a:ext cx="4572000" cy="1200329"/>
          </a:xfrm>
          <a:prstGeom prst="rect">
            <a:avLst/>
          </a:prstGeom>
        </p:spPr>
        <p:style>
          <a:lnRef idx="3">
            <a:schemeClr val="lt1"/>
          </a:lnRef>
          <a:fillRef idx="1">
            <a:schemeClr val="accent6"/>
          </a:fillRef>
          <a:effectRef idx="1">
            <a:schemeClr val="accent6"/>
          </a:effectRef>
          <a:fontRef idx="minor">
            <a:schemeClr val="lt1"/>
          </a:fontRef>
        </p:style>
        <p:txBody>
          <a:bodyPr>
            <a:spAutoFit/>
          </a:bodyPr>
          <a:lstStyle/>
          <a:p>
            <a:r>
              <a:rPr lang="en-US" dirty="0"/>
              <a:t>for x in range(0, 3):</a:t>
            </a:r>
          </a:p>
          <a:p>
            <a:r>
              <a:rPr lang="en-US" dirty="0"/>
              <a:t>    print "We're on time %d" % (x</a:t>
            </a:r>
            <a:r>
              <a:rPr lang="en-US" dirty="0" smtClean="0"/>
              <a:t>)</a:t>
            </a:r>
          </a:p>
          <a:p>
            <a:endParaRPr lang="en-US" dirty="0"/>
          </a:p>
          <a:p>
            <a:r>
              <a:rPr lang="en-US" dirty="0"/>
              <a:t>p</a:t>
            </a:r>
            <a:r>
              <a:rPr lang="en-US" dirty="0" smtClean="0"/>
              <a:t>rint “The End!”</a:t>
            </a:r>
          </a:p>
        </p:txBody>
      </p:sp>
      <p:sp>
        <p:nvSpPr>
          <p:cNvPr id="7" name="Rectangle 6"/>
          <p:cNvSpPr/>
          <p:nvPr/>
        </p:nvSpPr>
        <p:spPr>
          <a:xfrm>
            <a:off x="175667" y="5090409"/>
            <a:ext cx="4572000" cy="1200329"/>
          </a:xfrm>
          <a:prstGeom prst="rect">
            <a:avLst/>
          </a:prstGeom>
        </p:spPr>
        <p:txBody>
          <a:bodyPr>
            <a:spAutoFit/>
          </a:bodyPr>
          <a:lstStyle/>
          <a:p>
            <a:r>
              <a:rPr lang="en-US" dirty="0"/>
              <a:t>We're on time 0</a:t>
            </a:r>
          </a:p>
          <a:p>
            <a:r>
              <a:rPr lang="en-US" dirty="0"/>
              <a:t>We're on time 1</a:t>
            </a:r>
          </a:p>
          <a:p>
            <a:r>
              <a:rPr lang="en-US" dirty="0"/>
              <a:t>We're on time </a:t>
            </a:r>
            <a:r>
              <a:rPr lang="en-US" dirty="0" smtClean="0"/>
              <a:t>2</a:t>
            </a:r>
          </a:p>
          <a:p>
            <a:r>
              <a:rPr lang="en-US" dirty="0" smtClean="0"/>
              <a:t>The End!</a:t>
            </a:r>
            <a:endParaRPr lang="en-US" dirty="0"/>
          </a:p>
        </p:txBody>
      </p:sp>
      <p:sp>
        <p:nvSpPr>
          <p:cNvPr id="8" name="Footer Placeholder 7"/>
          <p:cNvSpPr>
            <a:spLocks noGrp="1"/>
          </p:cNvSpPr>
          <p:nvPr>
            <p:ph type="ftr" sz="quarter" idx="11"/>
          </p:nvPr>
        </p:nvSpPr>
        <p:spPr/>
        <p:txBody>
          <a:bodyPr/>
          <a:lstStyle/>
          <a:p>
            <a:r>
              <a:rPr lang="en-US" smtClean="0"/>
              <a:t>DC719</a:t>
            </a:r>
            <a:endParaRPr lang="en-US"/>
          </a:p>
        </p:txBody>
      </p:sp>
      <p:sp>
        <p:nvSpPr>
          <p:cNvPr id="9" name="Slide Number Placeholder 8"/>
          <p:cNvSpPr>
            <a:spLocks noGrp="1"/>
          </p:cNvSpPr>
          <p:nvPr>
            <p:ph type="sldNum" sz="quarter" idx="12"/>
          </p:nvPr>
        </p:nvSpPr>
        <p:spPr/>
        <p:txBody>
          <a:bodyPr/>
          <a:lstStyle/>
          <a:p>
            <a:fld id="{DC5D7144-CEBF-8146-8EE7-8E083186F396}" type="slidenum">
              <a:rPr lang="en-US" smtClean="0"/>
              <a:t>11</a:t>
            </a:fld>
            <a:endParaRPr lang="en-US"/>
          </a:p>
        </p:txBody>
      </p:sp>
    </p:spTree>
    <p:extLst>
      <p:ext uri="{BB962C8B-B14F-4D97-AF65-F5344CB8AC3E}">
        <p14:creationId xmlns:p14="http://schemas.microsoft.com/office/powerpoint/2010/main" val="6283972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4" name="Footer Placeholder 3"/>
          <p:cNvSpPr>
            <a:spLocks noGrp="1"/>
          </p:cNvSpPr>
          <p:nvPr>
            <p:ph type="ftr" sz="quarter" idx="11"/>
          </p:nvPr>
        </p:nvSpPr>
        <p:spPr/>
        <p:txBody>
          <a:bodyPr/>
          <a:lstStyle/>
          <a:p>
            <a:r>
              <a:rPr lang="en-US" smtClean="0"/>
              <a:t>DC719</a:t>
            </a:r>
            <a:endParaRPr lang="en-US"/>
          </a:p>
        </p:txBody>
      </p:sp>
      <p:sp>
        <p:nvSpPr>
          <p:cNvPr id="5" name="Slide Number Placeholder 4"/>
          <p:cNvSpPr>
            <a:spLocks noGrp="1"/>
          </p:cNvSpPr>
          <p:nvPr>
            <p:ph type="sldNum" sz="quarter" idx="12"/>
          </p:nvPr>
        </p:nvSpPr>
        <p:spPr/>
        <p:txBody>
          <a:bodyPr/>
          <a:lstStyle/>
          <a:p>
            <a:fld id="{DC5D7144-CEBF-8146-8EE7-8E083186F396}" type="slidenum">
              <a:rPr lang="en-US" smtClean="0"/>
              <a:t>12</a:t>
            </a:fld>
            <a:endParaRPr lang="en-US"/>
          </a:p>
        </p:txBody>
      </p:sp>
      <p:sp>
        <p:nvSpPr>
          <p:cNvPr id="7" name="Rectangle 6"/>
          <p:cNvSpPr/>
          <p:nvPr/>
        </p:nvSpPr>
        <p:spPr>
          <a:xfrm>
            <a:off x="457200" y="1597722"/>
            <a:ext cx="4572000" cy="1477328"/>
          </a:xfrm>
          <a:prstGeom prst="rect">
            <a:avLst/>
          </a:prstGeom>
        </p:spPr>
        <p:style>
          <a:lnRef idx="3">
            <a:schemeClr val="lt1"/>
          </a:lnRef>
          <a:fillRef idx="1">
            <a:schemeClr val="accent6"/>
          </a:fillRef>
          <a:effectRef idx="1">
            <a:schemeClr val="accent6"/>
          </a:effectRef>
          <a:fontRef idx="minor">
            <a:schemeClr val="lt1"/>
          </a:fontRef>
        </p:style>
        <p:txBody>
          <a:bodyPr>
            <a:spAutoFit/>
          </a:bodyPr>
          <a:lstStyle/>
          <a:p>
            <a:r>
              <a:rPr lang="en-US" dirty="0"/>
              <a:t># Function definition is here</a:t>
            </a:r>
          </a:p>
          <a:p>
            <a:r>
              <a:rPr lang="en-US" dirty="0" err="1"/>
              <a:t>def</a:t>
            </a:r>
            <a:r>
              <a:rPr lang="en-US" dirty="0"/>
              <a:t> </a:t>
            </a:r>
            <a:r>
              <a:rPr lang="en-US" dirty="0" err="1"/>
              <a:t>printme</a:t>
            </a:r>
            <a:r>
              <a:rPr lang="en-US" dirty="0"/>
              <a:t>( </a:t>
            </a:r>
            <a:r>
              <a:rPr lang="en-US" dirty="0" err="1"/>
              <a:t>str</a:t>
            </a:r>
            <a:r>
              <a:rPr lang="en-US" dirty="0"/>
              <a:t> ):</a:t>
            </a:r>
          </a:p>
          <a:p>
            <a:r>
              <a:rPr lang="en-US" dirty="0"/>
              <a:t>   "This prints a passed string into this function"</a:t>
            </a:r>
          </a:p>
          <a:p>
            <a:r>
              <a:rPr lang="en-US" dirty="0"/>
              <a:t>   print </a:t>
            </a:r>
            <a:r>
              <a:rPr lang="en-US" dirty="0" err="1"/>
              <a:t>str</a:t>
            </a:r>
            <a:r>
              <a:rPr lang="en-US" dirty="0"/>
              <a:t>;</a:t>
            </a:r>
          </a:p>
          <a:p>
            <a:r>
              <a:rPr lang="en-US" dirty="0"/>
              <a:t>   return;</a:t>
            </a:r>
          </a:p>
        </p:txBody>
      </p:sp>
      <p:sp>
        <p:nvSpPr>
          <p:cNvPr id="8" name="Rectangle 7"/>
          <p:cNvSpPr/>
          <p:nvPr/>
        </p:nvSpPr>
        <p:spPr>
          <a:xfrm>
            <a:off x="457200" y="3291299"/>
            <a:ext cx="6652260" cy="3139321"/>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dirty="0"/>
              <a:t>#!/</a:t>
            </a:r>
            <a:r>
              <a:rPr lang="en-US" dirty="0" err="1"/>
              <a:t>usr</a:t>
            </a:r>
            <a:r>
              <a:rPr lang="en-US" dirty="0"/>
              <a:t>/bin/python</a:t>
            </a:r>
          </a:p>
          <a:p>
            <a:endParaRPr lang="en-US" dirty="0"/>
          </a:p>
          <a:p>
            <a:r>
              <a:rPr lang="en-US" dirty="0"/>
              <a:t># Function definition is here</a:t>
            </a:r>
          </a:p>
          <a:p>
            <a:r>
              <a:rPr lang="en-US" dirty="0" err="1"/>
              <a:t>def</a:t>
            </a:r>
            <a:r>
              <a:rPr lang="en-US" dirty="0"/>
              <a:t> </a:t>
            </a:r>
            <a:r>
              <a:rPr lang="en-US" dirty="0" err="1"/>
              <a:t>printme</a:t>
            </a:r>
            <a:r>
              <a:rPr lang="en-US" dirty="0"/>
              <a:t>( </a:t>
            </a:r>
            <a:r>
              <a:rPr lang="en-US" dirty="0" err="1"/>
              <a:t>str</a:t>
            </a:r>
            <a:r>
              <a:rPr lang="en-US" dirty="0"/>
              <a:t> ):</a:t>
            </a:r>
          </a:p>
          <a:p>
            <a:r>
              <a:rPr lang="en-US" dirty="0"/>
              <a:t>   "This prints a passed string into this function"</a:t>
            </a:r>
          </a:p>
          <a:p>
            <a:r>
              <a:rPr lang="en-US" dirty="0"/>
              <a:t>   print </a:t>
            </a:r>
            <a:r>
              <a:rPr lang="en-US" dirty="0" err="1"/>
              <a:t>str</a:t>
            </a:r>
            <a:r>
              <a:rPr lang="en-US" dirty="0"/>
              <a:t>;</a:t>
            </a:r>
          </a:p>
          <a:p>
            <a:r>
              <a:rPr lang="en-US" dirty="0"/>
              <a:t>   return;</a:t>
            </a:r>
          </a:p>
          <a:p>
            <a:endParaRPr lang="en-US" dirty="0"/>
          </a:p>
          <a:p>
            <a:r>
              <a:rPr lang="en-US" dirty="0"/>
              <a:t># Now you can call </a:t>
            </a:r>
            <a:r>
              <a:rPr lang="en-US" dirty="0" err="1"/>
              <a:t>printme</a:t>
            </a:r>
            <a:r>
              <a:rPr lang="en-US" dirty="0"/>
              <a:t> function</a:t>
            </a:r>
          </a:p>
          <a:p>
            <a:r>
              <a:rPr lang="en-US" dirty="0" err="1"/>
              <a:t>printme</a:t>
            </a:r>
            <a:r>
              <a:rPr lang="en-US" dirty="0"/>
              <a:t>("I'm first call to user defined function!");</a:t>
            </a:r>
          </a:p>
          <a:p>
            <a:r>
              <a:rPr lang="en-US" dirty="0" err="1"/>
              <a:t>printme</a:t>
            </a:r>
            <a:r>
              <a:rPr lang="en-US" dirty="0"/>
              <a:t>("Again second call to the same function");</a:t>
            </a:r>
          </a:p>
        </p:txBody>
      </p:sp>
    </p:spTree>
    <p:extLst>
      <p:ext uri="{BB962C8B-B14F-4D97-AF65-F5344CB8AC3E}">
        <p14:creationId xmlns:p14="http://schemas.microsoft.com/office/powerpoint/2010/main" val="13569427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Using Python for some Security Testing</a:t>
            </a:r>
            <a:endParaRPr lang="en-US" sz="3600" dirty="0"/>
          </a:p>
        </p:txBody>
      </p:sp>
      <p:sp>
        <p:nvSpPr>
          <p:cNvPr id="3" name="Rectangle 2"/>
          <p:cNvSpPr/>
          <p:nvPr/>
        </p:nvSpPr>
        <p:spPr>
          <a:xfrm>
            <a:off x="174426" y="1757949"/>
            <a:ext cx="8623891" cy="3970318"/>
          </a:xfrm>
          <a:prstGeom prst="rect">
            <a:avLst/>
          </a:prstGeom>
        </p:spPr>
        <p:txBody>
          <a:bodyPr wrap="square">
            <a:spAutoFit/>
          </a:bodyPr>
          <a:lstStyle/>
          <a:p>
            <a:r>
              <a:rPr lang="en-US" dirty="0" smtClean="0"/>
              <a:t>import socket</a:t>
            </a:r>
          </a:p>
          <a:p>
            <a:r>
              <a:rPr lang="en-US" dirty="0" smtClean="0"/>
              <a:t># the </a:t>
            </a:r>
            <a:r>
              <a:rPr lang="en-US" dirty="0" err="1" smtClean="0"/>
              <a:t>folowing</a:t>
            </a:r>
            <a:r>
              <a:rPr lang="en-US" dirty="0" smtClean="0"/>
              <a:t> will set our timeout socket connection to 2 seconds</a:t>
            </a:r>
          </a:p>
          <a:p>
            <a:r>
              <a:rPr lang="en-US" dirty="0" err="1" smtClean="0"/>
              <a:t>socket.setdefaulttimeout</a:t>
            </a:r>
            <a:r>
              <a:rPr lang="en-US" dirty="0" smtClean="0"/>
              <a:t>(2)</a:t>
            </a:r>
          </a:p>
          <a:p>
            <a:endParaRPr lang="en-US" dirty="0" smtClean="0"/>
          </a:p>
          <a:p>
            <a:r>
              <a:rPr lang="en-US" dirty="0" smtClean="0"/>
              <a:t>#start a new socket connection</a:t>
            </a:r>
          </a:p>
          <a:p>
            <a:r>
              <a:rPr lang="en-US" dirty="0" smtClean="0"/>
              <a:t>s = </a:t>
            </a:r>
            <a:r>
              <a:rPr lang="en-US" dirty="0" err="1" smtClean="0"/>
              <a:t>socket.socket</a:t>
            </a:r>
            <a:r>
              <a:rPr lang="en-US" dirty="0" smtClean="0"/>
              <a:t>()</a:t>
            </a:r>
          </a:p>
          <a:p>
            <a:r>
              <a:rPr lang="en-US" dirty="0"/>
              <a:t>t</a:t>
            </a:r>
            <a:r>
              <a:rPr lang="en-US" dirty="0" smtClean="0"/>
              <a:t>ry:</a:t>
            </a:r>
          </a:p>
          <a:p>
            <a:r>
              <a:rPr lang="en-US" dirty="0" smtClean="0"/>
              <a:t>        </a:t>
            </a:r>
            <a:r>
              <a:rPr lang="en-US" dirty="0" err="1" smtClean="0"/>
              <a:t>s.connect</a:t>
            </a:r>
            <a:r>
              <a:rPr lang="en-US" dirty="0" smtClean="0"/>
              <a:t>(("172.16.180.130",21))</a:t>
            </a:r>
          </a:p>
          <a:p>
            <a:r>
              <a:rPr lang="en-US" dirty="0" smtClean="0"/>
              <a:t>	# we capture 1024 characters </a:t>
            </a:r>
          </a:p>
          <a:p>
            <a:r>
              <a:rPr lang="en-US" dirty="0" smtClean="0"/>
              <a:t>        </a:t>
            </a:r>
            <a:r>
              <a:rPr lang="en-US" dirty="0" err="1" smtClean="0"/>
              <a:t>ans</a:t>
            </a:r>
            <a:r>
              <a:rPr lang="en-US" dirty="0" smtClean="0"/>
              <a:t> = </a:t>
            </a:r>
            <a:r>
              <a:rPr lang="en-US" dirty="0" err="1" smtClean="0"/>
              <a:t>s.recv</a:t>
            </a:r>
            <a:r>
              <a:rPr lang="en-US" dirty="0" smtClean="0"/>
              <a:t>(1024)</a:t>
            </a:r>
          </a:p>
          <a:p>
            <a:r>
              <a:rPr lang="en-US" dirty="0"/>
              <a:t> </a:t>
            </a:r>
            <a:r>
              <a:rPr lang="en-US" dirty="0" smtClean="0"/>
              <a:t>       #this will print out all 1024</a:t>
            </a:r>
          </a:p>
          <a:p>
            <a:r>
              <a:rPr lang="en-US" dirty="0" smtClean="0"/>
              <a:t>        print </a:t>
            </a:r>
            <a:r>
              <a:rPr lang="en-US" dirty="0" err="1" smtClean="0"/>
              <a:t>ans</a:t>
            </a:r>
            <a:endParaRPr lang="en-US" dirty="0" smtClean="0"/>
          </a:p>
          <a:p>
            <a:r>
              <a:rPr lang="en-US" dirty="0" smtClean="0"/>
              <a:t>except Exception, e:</a:t>
            </a:r>
          </a:p>
          <a:p>
            <a:r>
              <a:rPr lang="en-US" dirty="0" smtClean="0"/>
              <a:t>        print "[-] Error = "+</a:t>
            </a:r>
            <a:r>
              <a:rPr lang="en-US" dirty="0" err="1" smtClean="0"/>
              <a:t>str</a:t>
            </a:r>
            <a:r>
              <a:rPr lang="en-US" dirty="0" smtClean="0"/>
              <a:t>(e)</a:t>
            </a:r>
            <a:endParaRPr lang="en-US" dirty="0"/>
          </a:p>
        </p:txBody>
      </p:sp>
      <p:sp>
        <p:nvSpPr>
          <p:cNvPr id="6" name="TextBox 5"/>
          <p:cNvSpPr txBox="1"/>
          <p:nvPr/>
        </p:nvSpPr>
        <p:spPr>
          <a:xfrm>
            <a:off x="6236210" y="6085881"/>
            <a:ext cx="2800767" cy="400110"/>
          </a:xfrm>
          <a:prstGeom prst="rect">
            <a:avLst/>
          </a:prstGeom>
          <a:noFill/>
        </p:spPr>
        <p:txBody>
          <a:bodyPr wrap="none" rtlCol="0">
            <a:spAutoFit/>
          </a:bodyPr>
          <a:lstStyle/>
          <a:p>
            <a:r>
              <a:rPr lang="en-US" sz="1000" dirty="0" smtClean="0"/>
              <a:t>NOTE:</a:t>
            </a:r>
          </a:p>
          <a:p>
            <a:r>
              <a:rPr lang="en-US" sz="1000" dirty="0" smtClean="0"/>
              <a:t>This script is from Violent Python by TJ. O’Connor</a:t>
            </a:r>
            <a:endParaRPr lang="en-US" sz="1000" dirty="0"/>
          </a:p>
        </p:txBody>
      </p:sp>
      <p:sp>
        <p:nvSpPr>
          <p:cNvPr id="7" name="Footer Placeholder 6"/>
          <p:cNvSpPr>
            <a:spLocks noGrp="1"/>
          </p:cNvSpPr>
          <p:nvPr>
            <p:ph type="ftr" sz="quarter" idx="11"/>
          </p:nvPr>
        </p:nvSpPr>
        <p:spPr/>
        <p:txBody>
          <a:bodyPr/>
          <a:lstStyle/>
          <a:p>
            <a:r>
              <a:rPr lang="en-US" dirty="0" smtClean="0"/>
              <a:t>DC719</a:t>
            </a:r>
            <a:endParaRPr lang="en-US" dirty="0"/>
          </a:p>
        </p:txBody>
      </p:sp>
      <p:sp>
        <p:nvSpPr>
          <p:cNvPr id="8" name="Slide Number Placeholder 7"/>
          <p:cNvSpPr>
            <a:spLocks noGrp="1"/>
          </p:cNvSpPr>
          <p:nvPr>
            <p:ph type="sldNum" sz="quarter" idx="12"/>
          </p:nvPr>
        </p:nvSpPr>
        <p:spPr/>
        <p:txBody>
          <a:bodyPr/>
          <a:lstStyle/>
          <a:p>
            <a:fld id="{DC5D7144-CEBF-8146-8EE7-8E083186F396}" type="slidenum">
              <a:rPr lang="en-US" smtClean="0"/>
              <a:t>13</a:t>
            </a:fld>
            <a:endParaRPr lang="en-US" dirty="0"/>
          </a:p>
        </p:txBody>
      </p:sp>
    </p:spTree>
    <p:extLst>
      <p:ext uri="{BB962C8B-B14F-4D97-AF65-F5344CB8AC3E}">
        <p14:creationId xmlns:p14="http://schemas.microsoft.com/office/powerpoint/2010/main" val="278491807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Using Python for some Security Testing cont.</a:t>
            </a:r>
            <a:endParaRPr lang="en-US" sz="3600" dirty="0"/>
          </a:p>
        </p:txBody>
      </p:sp>
      <p:sp>
        <p:nvSpPr>
          <p:cNvPr id="3" name="Rectangle 2"/>
          <p:cNvSpPr/>
          <p:nvPr/>
        </p:nvSpPr>
        <p:spPr>
          <a:xfrm>
            <a:off x="174426" y="1757949"/>
            <a:ext cx="8623891" cy="4401204"/>
          </a:xfrm>
          <a:prstGeom prst="rect">
            <a:avLst/>
          </a:prstGeom>
        </p:spPr>
        <p:txBody>
          <a:bodyPr wrap="square">
            <a:spAutoFit/>
          </a:bodyPr>
          <a:lstStyle/>
          <a:p>
            <a:r>
              <a:rPr lang="en-US" sz="1400" dirty="0"/>
              <a:t>import socket</a:t>
            </a:r>
          </a:p>
          <a:p>
            <a:r>
              <a:rPr lang="en-US" sz="1400" dirty="0" err="1"/>
              <a:t>def</a:t>
            </a:r>
            <a:r>
              <a:rPr lang="en-US" sz="1400" dirty="0"/>
              <a:t> </a:t>
            </a:r>
            <a:r>
              <a:rPr lang="en-US" sz="1400" dirty="0" err="1"/>
              <a:t>retBanner</a:t>
            </a:r>
            <a:r>
              <a:rPr lang="en-US" sz="1400" dirty="0"/>
              <a:t>(</a:t>
            </a:r>
            <a:r>
              <a:rPr lang="en-US" sz="1400" dirty="0" err="1"/>
              <a:t>ip</a:t>
            </a:r>
            <a:r>
              <a:rPr lang="en-US" sz="1400" dirty="0"/>
              <a:t>, port):</a:t>
            </a:r>
          </a:p>
          <a:p>
            <a:r>
              <a:rPr lang="en-US" sz="1400" dirty="0"/>
              <a:t>	try:</a:t>
            </a:r>
          </a:p>
          <a:p>
            <a:r>
              <a:rPr lang="en-US" sz="1400" dirty="0"/>
              <a:t>		</a:t>
            </a:r>
            <a:r>
              <a:rPr lang="en-US" sz="1400" dirty="0" err="1"/>
              <a:t>socket.setdefaulttimeout</a:t>
            </a:r>
            <a:r>
              <a:rPr lang="en-US" sz="1400" dirty="0"/>
              <a:t>(2)</a:t>
            </a:r>
          </a:p>
          <a:p>
            <a:r>
              <a:rPr lang="en-US" sz="1400" dirty="0"/>
              <a:t>		s = </a:t>
            </a:r>
            <a:r>
              <a:rPr lang="en-US" sz="1400" dirty="0" err="1"/>
              <a:t>socket.socket</a:t>
            </a:r>
            <a:r>
              <a:rPr lang="en-US" sz="1400" dirty="0"/>
              <a:t>()</a:t>
            </a:r>
          </a:p>
          <a:p>
            <a:r>
              <a:rPr lang="en-US" sz="1400" dirty="0"/>
              <a:t>		</a:t>
            </a:r>
            <a:r>
              <a:rPr lang="en-US" sz="1400" dirty="0" err="1"/>
              <a:t>s.connect</a:t>
            </a:r>
            <a:r>
              <a:rPr lang="en-US" sz="1400" dirty="0"/>
              <a:t>((</a:t>
            </a:r>
            <a:r>
              <a:rPr lang="en-US" sz="1400" dirty="0" err="1"/>
              <a:t>ip</a:t>
            </a:r>
            <a:r>
              <a:rPr lang="en-US" sz="1400" dirty="0"/>
              <a:t>, port))</a:t>
            </a:r>
          </a:p>
          <a:p>
            <a:r>
              <a:rPr lang="en-US" sz="1400" dirty="0"/>
              <a:t>		banner = </a:t>
            </a:r>
            <a:r>
              <a:rPr lang="en-US" sz="1400" dirty="0" err="1"/>
              <a:t>s.recv</a:t>
            </a:r>
            <a:r>
              <a:rPr lang="en-US" sz="1400" dirty="0"/>
              <a:t>(1024)</a:t>
            </a:r>
          </a:p>
          <a:p>
            <a:r>
              <a:rPr lang="en-US" sz="1400" dirty="0"/>
              <a:t>		return banner</a:t>
            </a:r>
          </a:p>
          <a:p>
            <a:r>
              <a:rPr lang="en-US" sz="1400" dirty="0"/>
              <a:t>	except Exception, e:</a:t>
            </a:r>
          </a:p>
          <a:p>
            <a:r>
              <a:rPr lang="en-US" sz="1400" dirty="0"/>
              <a:t>		print "[-] "+ </a:t>
            </a:r>
            <a:r>
              <a:rPr lang="en-US" sz="1400" dirty="0" err="1"/>
              <a:t>ip</a:t>
            </a:r>
            <a:r>
              <a:rPr lang="en-US" sz="1400" dirty="0"/>
              <a:t> + " Error : "+</a:t>
            </a:r>
            <a:r>
              <a:rPr lang="en-US" sz="1400" dirty="0" err="1"/>
              <a:t>str</a:t>
            </a:r>
            <a:r>
              <a:rPr lang="en-US" sz="1400" dirty="0"/>
              <a:t>(e</a:t>
            </a:r>
            <a:r>
              <a:rPr lang="en-US" sz="1400" dirty="0" smtClean="0"/>
              <a:t>)</a:t>
            </a:r>
            <a:endParaRPr lang="en-US" sz="1400" dirty="0"/>
          </a:p>
          <a:p>
            <a:endParaRPr lang="en-US" sz="1400" dirty="0"/>
          </a:p>
          <a:p>
            <a:r>
              <a:rPr lang="en-US" sz="1400" dirty="0" err="1"/>
              <a:t>def</a:t>
            </a:r>
            <a:r>
              <a:rPr lang="en-US" sz="1400" dirty="0"/>
              <a:t> main():</a:t>
            </a:r>
          </a:p>
          <a:p>
            <a:r>
              <a:rPr lang="en-US" sz="1400" dirty="0"/>
              <a:t>	port = 21</a:t>
            </a:r>
          </a:p>
          <a:p>
            <a:r>
              <a:rPr lang="en-US" sz="1400" dirty="0"/>
              <a:t>	for x in range (24,32):</a:t>
            </a:r>
          </a:p>
          <a:p>
            <a:r>
              <a:rPr lang="en-US" sz="1400" dirty="0"/>
              <a:t>		banner1 = </a:t>
            </a:r>
            <a:r>
              <a:rPr lang="en-US" sz="1400" dirty="0" err="1"/>
              <a:t>retBanner</a:t>
            </a:r>
            <a:r>
              <a:rPr lang="en-US" sz="1400" dirty="0"/>
              <a:t>("172.16.180.1"+str(x), port)</a:t>
            </a:r>
          </a:p>
          <a:p>
            <a:r>
              <a:rPr lang="en-US" sz="1400" dirty="0"/>
              <a:t>		if banner1:</a:t>
            </a:r>
          </a:p>
          <a:p>
            <a:r>
              <a:rPr lang="en-US" sz="1400" dirty="0"/>
              <a:t>			print '[+] 172.16.180.1' + </a:t>
            </a:r>
            <a:r>
              <a:rPr lang="en-US" sz="1400" dirty="0" err="1"/>
              <a:t>str</a:t>
            </a:r>
            <a:r>
              <a:rPr lang="en-US" sz="1400" dirty="0"/>
              <a:t>(x) + ' Found : ' + banner1</a:t>
            </a:r>
          </a:p>
          <a:p>
            <a:r>
              <a:rPr lang="en-US" sz="1400" dirty="0"/>
              <a:t>	</a:t>
            </a:r>
          </a:p>
          <a:p>
            <a:r>
              <a:rPr lang="en-US" sz="1400" dirty="0"/>
              <a:t>if __name__ == '__main__':</a:t>
            </a:r>
          </a:p>
          <a:p>
            <a:r>
              <a:rPr lang="en-US" sz="1400" dirty="0"/>
              <a:t>	main()</a:t>
            </a:r>
          </a:p>
        </p:txBody>
      </p:sp>
      <p:sp>
        <p:nvSpPr>
          <p:cNvPr id="6" name="TextBox 5"/>
          <p:cNvSpPr txBox="1"/>
          <p:nvPr/>
        </p:nvSpPr>
        <p:spPr>
          <a:xfrm>
            <a:off x="6236210" y="6085881"/>
            <a:ext cx="2800767" cy="400110"/>
          </a:xfrm>
          <a:prstGeom prst="rect">
            <a:avLst/>
          </a:prstGeom>
          <a:noFill/>
        </p:spPr>
        <p:txBody>
          <a:bodyPr wrap="none" rtlCol="0">
            <a:spAutoFit/>
          </a:bodyPr>
          <a:lstStyle/>
          <a:p>
            <a:r>
              <a:rPr lang="en-US" sz="1000" dirty="0" smtClean="0"/>
              <a:t>NOTE:</a:t>
            </a:r>
          </a:p>
          <a:p>
            <a:r>
              <a:rPr lang="en-US" sz="1000" dirty="0" smtClean="0"/>
              <a:t>This script is from Violent Python by TJ. O’Connor</a:t>
            </a:r>
            <a:endParaRPr lang="en-US" sz="1000" dirty="0"/>
          </a:p>
        </p:txBody>
      </p:sp>
      <p:sp>
        <p:nvSpPr>
          <p:cNvPr id="7" name="Footer Placeholder 6"/>
          <p:cNvSpPr>
            <a:spLocks noGrp="1"/>
          </p:cNvSpPr>
          <p:nvPr>
            <p:ph type="ftr" sz="quarter" idx="11"/>
          </p:nvPr>
        </p:nvSpPr>
        <p:spPr/>
        <p:txBody>
          <a:bodyPr/>
          <a:lstStyle/>
          <a:p>
            <a:r>
              <a:rPr lang="en-US" smtClean="0"/>
              <a:t>DC719</a:t>
            </a:r>
            <a:endParaRPr lang="en-US"/>
          </a:p>
        </p:txBody>
      </p:sp>
      <p:sp>
        <p:nvSpPr>
          <p:cNvPr id="8" name="Slide Number Placeholder 7"/>
          <p:cNvSpPr>
            <a:spLocks noGrp="1"/>
          </p:cNvSpPr>
          <p:nvPr>
            <p:ph type="sldNum" sz="quarter" idx="12"/>
          </p:nvPr>
        </p:nvSpPr>
        <p:spPr/>
        <p:txBody>
          <a:bodyPr/>
          <a:lstStyle/>
          <a:p>
            <a:fld id="{DC5D7144-CEBF-8146-8EE7-8E083186F396}" type="slidenum">
              <a:rPr lang="en-US" smtClean="0"/>
              <a:t>14</a:t>
            </a:fld>
            <a:endParaRPr lang="en-US"/>
          </a:p>
        </p:txBody>
      </p:sp>
    </p:spTree>
    <p:extLst>
      <p:ext uri="{BB962C8B-B14F-4D97-AF65-F5344CB8AC3E}">
        <p14:creationId xmlns:p14="http://schemas.microsoft.com/office/powerpoint/2010/main" val="168711642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Advance Ideas</a:t>
            </a:r>
            <a:endParaRPr lang="en-US" dirty="0"/>
          </a:p>
        </p:txBody>
      </p:sp>
      <p:sp>
        <p:nvSpPr>
          <p:cNvPr id="3" name="Content Placeholder 2"/>
          <p:cNvSpPr>
            <a:spLocks noGrp="1"/>
          </p:cNvSpPr>
          <p:nvPr>
            <p:ph idx="1"/>
          </p:nvPr>
        </p:nvSpPr>
        <p:spPr/>
        <p:txBody>
          <a:bodyPr/>
          <a:lstStyle/>
          <a:p>
            <a:r>
              <a:rPr lang="en-US" dirty="0" smtClean="0"/>
              <a:t>Website scraping</a:t>
            </a:r>
          </a:p>
          <a:p>
            <a:r>
              <a:rPr lang="en-US" dirty="0" smtClean="0"/>
              <a:t>API – via REST (I’m using this very often)</a:t>
            </a:r>
          </a:p>
          <a:p>
            <a:r>
              <a:rPr lang="en-US" dirty="0" smtClean="0"/>
              <a:t>Syslog Parsing</a:t>
            </a:r>
          </a:p>
          <a:p>
            <a:r>
              <a:rPr lang="en-US" dirty="0" smtClean="0"/>
              <a:t>RSS Parsing</a:t>
            </a:r>
          </a:p>
          <a:p>
            <a:r>
              <a:rPr lang="en-US" dirty="0" smtClean="0"/>
              <a:t>Etc…</a:t>
            </a:r>
            <a:endParaRPr lang="en-US" dirty="0"/>
          </a:p>
        </p:txBody>
      </p:sp>
      <p:sp>
        <p:nvSpPr>
          <p:cNvPr id="4" name="Footer Placeholder 3"/>
          <p:cNvSpPr>
            <a:spLocks noGrp="1"/>
          </p:cNvSpPr>
          <p:nvPr>
            <p:ph type="ftr" sz="quarter" idx="11"/>
          </p:nvPr>
        </p:nvSpPr>
        <p:spPr/>
        <p:txBody>
          <a:bodyPr/>
          <a:lstStyle/>
          <a:p>
            <a:r>
              <a:rPr lang="en-US" smtClean="0"/>
              <a:t>DC719</a:t>
            </a:r>
            <a:endParaRPr lang="en-US"/>
          </a:p>
        </p:txBody>
      </p:sp>
      <p:sp>
        <p:nvSpPr>
          <p:cNvPr id="5" name="Slide Number Placeholder 4"/>
          <p:cNvSpPr>
            <a:spLocks noGrp="1"/>
          </p:cNvSpPr>
          <p:nvPr>
            <p:ph type="sldNum" sz="quarter" idx="12"/>
          </p:nvPr>
        </p:nvSpPr>
        <p:spPr/>
        <p:txBody>
          <a:bodyPr/>
          <a:lstStyle/>
          <a:p>
            <a:fld id="{DC5D7144-CEBF-8146-8EE7-8E083186F396}" type="slidenum">
              <a:rPr lang="en-US" smtClean="0"/>
              <a:t>15</a:t>
            </a:fld>
            <a:endParaRPr lang="en-US"/>
          </a:p>
        </p:txBody>
      </p:sp>
    </p:spTree>
    <p:extLst>
      <p:ext uri="{BB962C8B-B14F-4D97-AF65-F5344CB8AC3E}">
        <p14:creationId xmlns:p14="http://schemas.microsoft.com/office/powerpoint/2010/main" val="193976328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RSS Feeds</a:t>
            </a:r>
            <a:endParaRPr lang="en-US" dirty="0"/>
          </a:p>
        </p:txBody>
      </p:sp>
      <p:sp>
        <p:nvSpPr>
          <p:cNvPr id="4" name="Rectangle 3"/>
          <p:cNvSpPr/>
          <p:nvPr/>
        </p:nvSpPr>
        <p:spPr>
          <a:xfrm>
            <a:off x="290946" y="1656561"/>
            <a:ext cx="8170120" cy="1200329"/>
          </a:xfrm>
          <a:prstGeom prst="rect">
            <a:avLst/>
          </a:prstGeom>
        </p:spPr>
        <p:txBody>
          <a:bodyPr wrap="square">
            <a:spAutoFit/>
          </a:bodyPr>
          <a:lstStyle/>
          <a:p>
            <a:r>
              <a:rPr lang="en-US" dirty="0" smtClean="0"/>
              <a:t>import </a:t>
            </a:r>
            <a:r>
              <a:rPr lang="en-US" dirty="0" err="1" smtClean="0"/>
              <a:t>feedparser</a:t>
            </a:r>
            <a:endParaRPr lang="en-US" dirty="0" smtClean="0"/>
          </a:p>
          <a:p>
            <a:r>
              <a:rPr lang="en-US" dirty="0" smtClean="0"/>
              <a:t>d = </a:t>
            </a:r>
            <a:r>
              <a:rPr lang="en-US" dirty="0" err="1" smtClean="0"/>
              <a:t>feedparser.parse</a:t>
            </a:r>
            <a:r>
              <a:rPr lang="en-US" dirty="0" smtClean="0"/>
              <a:t>('http://</a:t>
            </a:r>
            <a:r>
              <a:rPr lang="en-US" dirty="0" err="1" smtClean="0"/>
              <a:t>www.reddit.com</a:t>
            </a:r>
            <a:r>
              <a:rPr lang="en-US" dirty="0" smtClean="0"/>
              <a:t>/r/python/.</a:t>
            </a:r>
            <a:r>
              <a:rPr lang="en-US" dirty="0" err="1" smtClean="0"/>
              <a:t>rss</a:t>
            </a:r>
            <a:r>
              <a:rPr lang="en-US" dirty="0" smtClean="0"/>
              <a:t>')</a:t>
            </a:r>
          </a:p>
          <a:p>
            <a:r>
              <a:rPr lang="en-US" dirty="0" smtClean="0"/>
              <a:t>for post in </a:t>
            </a:r>
            <a:r>
              <a:rPr lang="en-US" dirty="0" err="1" smtClean="0"/>
              <a:t>d.entries</a:t>
            </a:r>
            <a:r>
              <a:rPr lang="en-US" dirty="0" smtClean="0"/>
              <a:t>:</a:t>
            </a:r>
          </a:p>
          <a:p>
            <a:r>
              <a:rPr lang="en-US" dirty="0" smtClean="0"/>
              <a:t>    print </a:t>
            </a:r>
            <a:r>
              <a:rPr lang="en-US" dirty="0" err="1" smtClean="0"/>
              <a:t>post.title</a:t>
            </a:r>
            <a:r>
              <a:rPr lang="en-US" dirty="0" smtClean="0"/>
              <a:t> + ": " + </a:t>
            </a:r>
            <a:r>
              <a:rPr lang="en-US" dirty="0" err="1" smtClean="0"/>
              <a:t>post.link</a:t>
            </a:r>
            <a:r>
              <a:rPr lang="en-US" dirty="0" smtClean="0"/>
              <a:t> + "\n"</a:t>
            </a:r>
            <a:endParaRPr lang="en-US" dirty="0"/>
          </a:p>
        </p:txBody>
      </p:sp>
      <p:sp>
        <p:nvSpPr>
          <p:cNvPr id="5" name="Rectangle 4"/>
          <p:cNvSpPr/>
          <p:nvPr/>
        </p:nvSpPr>
        <p:spPr>
          <a:xfrm>
            <a:off x="191959" y="3003606"/>
            <a:ext cx="8952042" cy="3693319"/>
          </a:xfrm>
          <a:prstGeom prst="rect">
            <a:avLst/>
          </a:prstGeom>
        </p:spPr>
        <p:txBody>
          <a:bodyPr wrap="square">
            <a:spAutoFit/>
          </a:bodyPr>
          <a:lstStyle/>
          <a:p>
            <a:r>
              <a:rPr lang="en-US" dirty="0" smtClean="0"/>
              <a:t>Microsoft makes older C++ compiler / headers available just for python: http://</a:t>
            </a:r>
            <a:r>
              <a:rPr lang="en-US" dirty="0" err="1" smtClean="0"/>
              <a:t>www.reddit.com</a:t>
            </a:r>
            <a:r>
              <a:rPr lang="en-US" dirty="0" smtClean="0"/>
              <a:t>/r/Python/comments/2hkauu/</a:t>
            </a:r>
            <a:r>
              <a:rPr lang="en-US" dirty="0" err="1" smtClean="0"/>
              <a:t>microsoft_makes_older_c_compiler_headers</a:t>
            </a:r>
            <a:r>
              <a:rPr lang="en-US" dirty="0" smtClean="0"/>
              <a:t>/</a:t>
            </a:r>
          </a:p>
          <a:p>
            <a:endParaRPr lang="en-US" dirty="0" smtClean="0"/>
          </a:p>
          <a:p>
            <a:r>
              <a:rPr lang="en-US" dirty="0" err="1" smtClean="0"/>
              <a:t>xlwings</a:t>
            </a:r>
            <a:r>
              <a:rPr lang="en-US" dirty="0" smtClean="0"/>
              <a:t> - Replace Excel VBA with Python: http://</a:t>
            </a:r>
            <a:r>
              <a:rPr lang="en-US" dirty="0" err="1" smtClean="0"/>
              <a:t>www.reddit.com</a:t>
            </a:r>
            <a:r>
              <a:rPr lang="en-US" dirty="0" smtClean="0"/>
              <a:t>/r/Python/comments/2hjcxz/</a:t>
            </a:r>
            <a:r>
              <a:rPr lang="en-US" dirty="0" err="1" smtClean="0"/>
              <a:t>xlwings_replace_excel_vba_with_python</a:t>
            </a:r>
            <a:r>
              <a:rPr lang="en-US" dirty="0" smtClean="0"/>
              <a:t>/</a:t>
            </a:r>
          </a:p>
          <a:p>
            <a:endParaRPr lang="en-US" dirty="0" smtClean="0"/>
          </a:p>
          <a:p>
            <a:r>
              <a:rPr lang="en-US" dirty="0" smtClean="0"/>
              <a:t>Discover Flask, Part 21 - User Authentication: http://</a:t>
            </a:r>
            <a:r>
              <a:rPr lang="en-US" dirty="0" err="1" smtClean="0"/>
              <a:t>www.reddit.com</a:t>
            </a:r>
            <a:r>
              <a:rPr lang="en-US" dirty="0" smtClean="0"/>
              <a:t>/r/Python/comments/2hixti/discover_flask_part_21_user_authentication/</a:t>
            </a:r>
          </a:p>
          <a:p>
            <a:endParaRPr lang="en-US" dirty="0" smtClean="0"/>
          </a:p>
          <a:p>
            <a:r>
              <a:rPr lang="en-US" dirty="0" err="1" smtClean="0"/>
              <a:t>CommonMark.py</a:t>
            </a:r>
            <a:r>
              <a:rPr lang="en-US" dirty="0" smtClean="0"/>
              <a:t> - pure python Markdown parser/render for the </a:t>
            </a:r>
            <a:r>
              <a:rPr lang="en-US" dirty="0" err="1" smtClean="0"/>
              <a:t>CommonMark</a:t>
            </a:r>
            <a:r>
              <a:rPr lang="en-US" dirty="0" smtClean="0"/>
              <a:t> specification: http://</a:t>
            </a:r>
            <a:r>
              <a:rPr lang="en-US" dirty="0" err="1" smtClean="0"/>
              <a:t>www.reddit.com</a:t>
            </a:r>
            <a:r>
              <a:rPr lang="en-US" dirty="0" smtClean="0"/>
              <a:t>/r/Python/comments/2hj01c/</a:t>
            </a:r>
            <a:r>
              <a:rPr lang="en-US" dirty="0" err="1" smtClean="0"/>
              <a:t>commonmarkpy_pure_python_markdown_parserrender</a:t>
            </a:r>
            <a:r>
              <a:rPr lang="en-US" dirty="0" smtClean="0"/>
              <a:t>/</a:t>
            </a:r>
          </a:p>
        </p:txBody>
      </p:sp>
      <p:sp>
        <p:nvSpPr>
          <p:cNvPr id="3" name="Footer Placeholder 2"/>
          <p:cNvSpPr>
            <a:spLocks noGrp="1"/>
          </p:cNvSpPr>
          <p:nvPr>
            <p:ph type="ftr" sz="quarter" idx="11"/>
          </p:nvPr>
        </p:nvSpPr>
        <p:spPr/>
        <p:txBody>
          <a:bodyPr/>
          <a:lstStyle/>
          <a:p>
            <a:r>
              <a:rPr lang="en-US" smtClean="0"/>
              <a:t>DC719</a:t>
            </a:r>
            <a:endParaRPr lang="en-US"/>
          </a:p>
        </p:txBody>
      </p:sp>
      <p:sp>
        <p:nvSpPr>
          <p:cNvPr id="6" name="Slide Number Placeholder 5"/>
          <p:cNvSpPr>
            <a:spLocks noGrp="1"/>
          </p:cNvSpPr>
          <p:nvPr>
            <p:ph type="sldNum" sz="quarter" idx="12"/>
          </p:nvPr>
        </p:nvSpPr>
        <p:spPr/>
        <p:txBody>
          <a:bodyPr/>
          <a:lstStyle/>
          <a:p>
            <a:fld id="{DC5D7144-CEBF-8146-8EE7-8E083186F396}" type="slidenum">
              <a:rPr lang="en-US" smtClean="0"/>
              <a:t>16</a:t>
            </a:fld>
            <a:endParaRPr lang="en-US"/>
          </a:p>
        </p:txBody>
      </p:sp>
    </p:spTree>
    <p:extLst>
      <p:ext uri="{BB962C8B-B14F-4D97-AF65-F5344CB8AC3E}">
        <p14:creationId xmlns:p14="http://schemas.microsoft.com/office/powerpoint/2010/main" val="35962101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Making sense out of SYSLOGs</a:t>
            </a:r>
            <a:endParaRPr lang="en-US" sz="4400" dirty="0"/>
          </a:p>
        </p:txBody>
      </p:sp>
      <p:sp>
        <p:nvSpPr>
          <p:cNvPr id="4" name="Rectangle 3"/>
          <p:cNvSpPr/>
          <p:nvPr/>
        </p:nvSpPr>
        <p:spPr>
          <a:xfrm>
            <a:off x="350006" y="1795262"/>
            <a:ext cx="8623489" cy="4708980"/>
          </a:xfrm>
          <a:prstGeom prst="rect">
            <a:avLst/>
          </a:prstGeom>
        </p:spPr>
        <p:txBody>
          <a:bodyPr wrap="square">
            <a:spAutoFit/>
          </a:bodyPr>
          <a:lstStyle/>
          <a:p>
            <a:r>
              <a:rPr lang="en-US" sz="1200" dirty="0" smtClean="0"/>
              <a:t>"</a:t>
            </a:r>
            <a:r>
              <a:rPr lang="en-US" sz="1200" dirty="0" err="1" smtClean="0"/>
              <a:t>Timestamp","Facility","Level","Server","Message</a:t>
            </a:r>
            <a:r>
              <a:rPr lang="en-US" sz="1200" dirty="0" smtClean="0"/>
              <a:t>"</a:t>
            </a:r>
          </a:p>
          <a:p>
            <a:r>
              <a:rPr lang="en-US" sz="1200" dirty="0" smtClean="0"/>
              <a:t>"2015-01-09 11:51:59 </a:t>
            </a:r>
            <a:r>
              <a:rPr lang="en-US" sz="1200" dirty="0" err="1" smtClean="0"/>
              <a:t>EST","daemon","INFO","named</a:t>
            </a:r>
            <a:r>
              <a:rPr lang="en-US" sz="1200" dirty="0" smtClean="0"/>
              <a:t>[14971]","CEF:0|Infoblox|NIOS|7.0.0-265843|RPZ-QNAME|Local-Data|4|app=DNS </a:t>
            </a:r>
            <a:r>
              <a:rPr lang="en-US" sz="1200" dirty="0" err="1" smtClean="0"/>
              <a:t>dst</a:t>
            </a:r>
            <a:r>
              <a:rPr lang="en-US" sz="1200" dirty="0" smtClean="0"/>
              <a:t>=192.168.5.66 </a:t>
            </a:r>
            <a:r>
              <a:rPr lang="en-US" sz="1200" dirty="0" err="1" smtClean="0"/>
              <a:t>src</a:t>
            </a:r>
            <a:r>
              <a:rPr lang="en-US" sz="1200" dirty="0" smtClean="0"/>
              <a:t>=192.168.0.113 </a:t>
            </a:r>
            <a:r>
              <a:rPr lang="en-US" sz="1200" dirty="0" err="1" smtClean="0"/>
              <a:t>spt</a:t>
            </a:r>
            <a:r>
              <a:rPr lang="en-US" sz="1200" dirty="0" smtClean="0"/>
              <a:t>=50614 view=_default </a:t>
            </a:r>
            <a:r>
              <a:rPr lang="en-US" sz="1200" dirty="0" err="1" smtClean="0"/>
              <a:t>qtype</a:t>
            </a:r>
            <a:r>
              <a:rPr lang="en-US" sz="1200" dirty="0" smtClean="0"/>
              <a:t>=A </a:t>
            </a:r>
            <a:r>
              <a:rPr lang="en-US" sz="1200" dirty="0" err="1" smtClean="0"/>
              <a:t>msg</a:t>
            </a:r>
            <a:r>
              <a:rPr lang="en-US" sz="1200" dirty="0" smtClean="0"/>
              <a:t>=""disabled </a:t>
            </a:r>
            <a:r>
              <a:rPr lang="en-US" sz="1200" dirty="0" err="1" smtClean="0"/>
              <a:t>rpz</a:t>
            </a:r>
            <a:r>
              <a:rPr lang="en-US" sz="1200" dirty="0" smtClean="0"/>
              <a:t> QNAME Local-Data rewrite </a:t>
            </a:r>
            <a:r>
              <a:rPr lang="en-US" sz="1200" dirty="0" err="1" smtClean="0"/>
              <a:t>soc.cr</a:t>
            </a:r>
            <a:r>
              <a:rPr lang="en-US" sz="1200" dirty="0" smtClean="0"/>
              <a:t> [A] via soc.cr.delrey-xpt.infobl11.rpz.infoblox.local"""</a:t>
            </a:r>
          </a:p>
          <a:p>
            <a:r>
              <a:rPr lang="en-US" sz="1200" dirty="0" smtClean="0"/>
              <a:t>"2015-01-09 11:51:49 </a:t>
            </a:r>
            <a:r>
              <a:rPr lang="en-US" sz="1200" dirty="0" err="1" smtClean="0"/>
              <a:t>EST","daemon","INFO","named</a:t>
            </a:r>
            <a:r>
              <a:rPr lang="en-US" sz="1200" dirty="0" smtClean="0"/>
              <a:t>[14971]","CEF:0|Infoblox|NIOS|7.0.0-265843|RPZ-QNAME|Local-Data|4|app=DNS </a:t>
            </a:r>
            <a:r>
              <a:rPr lang="en-US" sz="1200" dirty="0" err="1" smtClean="0"/>
              <a:t>dst</a:t>
            </a:r>
            <a:r>
              <a:rPr lang="en-US" sz="1200" dirty="0" smtClean="0"/>
              <a:t>=192.168.5.66 </a:t>
            </a:r>
            <a:r>
              <a:rPr lang="en-US" sz="1200" dirty="0" err="1" smtClean="0"/>
              <a:t>src</a:t>
            </a:r>
            <a:r>
              <a:rPr lang="en-US" sz="1200" dirty="0" smtClean="0"/>
              <a:t>=192.168.0.113 </a:t>
            </a:r>
            <a:r>
              <a:rPr lang="en-US" sz="1200" dirty="0" err="1" smtClean="0"/>
              <a:t>spt</a:t>
            </a:r>
            <a:r>
              <a:rPr lang="en-US" sz="1200" dirty="0" smtClean="0"/>
              <a:t>=50614 view=_default </a:t>
            </a:r>
            <a:r>
              <a:rPr lang="en-US" sz="1200" dirty="0" err="1" smtClean="0"/>
              <a:t>qtype</a:t>
            </a:r>
            <a:r>
              <a:rPr lang="en-US" sz="1200" dirty="0" smtClean="0"/>
              <a:t>=A </a:t>
            </a:r>
            <a:r>
              <a:rPr lang="en-US" sz="1200" dirty="0" err="1" smtClean="0"/>
              <a:t>msg</a:t>
            </a:r>
            <a:r>
              <a:rPr lang="en-US" sz="1200" dirty="0" smtClean="0"/>
              <a:t>=""disabled </a:t>
            </a:r>
            <a:r>
              <a:rPr lang="en-US" sz="1200" dirty="0" err="1" smtClean="0"/>
              <a:t>rpz</a:t>
            </a:r>
            <a:r>
              <a:rPr lang="en-US" sz="1200" dirty="0" smtClean="0"/>
              <a:t> QNAME Local-Data rewrite r20.rs6.net [A] via r20.rs6.net.delrey-xpt.infobl11.rpz.infoblox.local"""</a:t>
            </a:r>
          </a:p>
          <a:p>
            <a:r>
              <a:rPr lang="en-US" sz="1200" dirty="0" smtClean="0"/>
              <a:t>"2015-01-09 11:51:42 </a:t>
            </a:r>
            <a:r>
              <a:rPr lang="en-US" sz="1200" dirty="0" err="1" smtClean="0"/>
              <a:t>EST","daemon","INFO","named</a:t>
            </a:r>
            <a:r>
              <a:rPr lang="en-US" sz="1200" dirty="0" smtClean="0"/>
              <a:t>[14971]","CEF:0|Infoblox|NIOS|7.0.0-265843|RPZ-QNAME|Local-Data|4|app=DNS </a:t>
            </a:r>
            <a:r>
              <a:rPr lang="en-US" sz="1200" dirty="0" err="1" smtClean="0"/>
              <a:t>dst</a:t>
            </a:r>
            <a:r>
              <a:rPr lang="en-US" sz="1200" dirty="0" smtClean="0"/>
              <a:t>=192.168.5.66 </a:t>
            </a:r>
            <a:r>
              <a:rPr lang="en-US" sz="1200" dirty="0" err="1" smtClean="0"/>
              <a:t>src</a:t>
            </a:r>
            <a:r>
              <a:rPr lang="en-US" sz="1200" dirty="0" smtClean="0"/>
              <a:t>=192.168.0.113 </a:t>
            </a:r>
            <a:r>
              <a:rPr lang="en-US" sz="1200" dirty="0" err="1" smtClean="0"/>
              <a:t>spt</a:t>
            </a:r>
            <a:r>
              <a:rPr lang="en-US" sz="1200" dirty="0" smtClean="0"/>
              <a:t>=50614 view=_default </a:t>
            </a:r>
            <a:r>
              <a:rPr lang="en-US" sz="1200" dirty="0" err="1" smtClean="0"/>
              <a:t>qtype</a:t>
            </a:r>
            <a:r>
              <a:rPr lang="en-US" sz="1200" dirty="0" smtClean="0"/>
              <a:t>=A </a:t>
            </a:r>
            <a:r>
              <a:rPr lang="en-US" sz="1200" dirty="0" err="1" smtClean="0"/>
              <a:t>msg</a:t>
            </a:r>
            <a:r>
              <a:rPr lang="en-US" sz="1200" dirty="0" smtClean="0"/>
              <a:t>=""disabled </a:t>
            </a:r>
            <a:r>
              <a:rPr lang="en-US" sz="1200" dirty="0" err="1" smtClean="0"/>
              <a:t>rpz</a:t>
            </a:r>
            <a:r>
              <a:rPr lang="en-US" sz="1200" dirty="0" smtClean="0"/>
              <a:t> QNAME Local-Data rewrite </a:t>
            </a:r>
            <a:r>
              <a:rPr lang="en-US" sz="1200" dirty="0" err="1" smtClean="0"/>
              <a:t>ow.ly</a:t>
            </a:r>
            <a:r>
              <a:rPr lang="en-US" sz="1200" dirty="0" smtClean="0"/>
              <a:t> [A] via ow.ly.delrey-xpt.infobl11.rpz.infoblox.local"""</a:t>
            </a:r>
          </a:p>
          <a:p>
            <a:r>
              <a:rPr lang="en-US" sz="1200" dirty="0" smtClean="0"/>
              <a:t>"2015-01-09 11:51:42 </a:t>
            </a:r>
            <a:r>
              <a:rPr lang="en-US" sz="1200" dirty="0" err="1" smtClean="0"/>
              <a:t>EST","daemon","INFO","named</a:t>
            </a:r>
            <a:r>
              <a:rPr lang="en-US" sz="1200" dirty="0" smtClean="0"/>
              <a:t>[14971]","CEF:0|Infoblox|NIOS|7.0.0-265843|RPZ-QNAME|Local-Data|4|app=DNS </a:t>
            </a:r>
            <a:r>
              <a:rPr lang="en-US" sz="1200" dirty="0" err="1" smtClean="0"/>
              <a:t>dst</a:t>
            </a:r>
            <a:r>
              <a:rPr lang="en-US" sz="1200" dirty="0" smtClean="0"/>
              <a:t>=192.168.5.66 </a:t>
            </a:r>
            <a:r>
              <a:rPr lang="en-US" sz="1200" dirty="0" err="1" smtClean="0"/>
              <a:t>src</a:t>
            </a:r>
            <a:r>
              <a:rPr lang="en-US" sz="1200" dirty="0" smtClean="0"/>
              <a:t>=192.168.0.113 </a:t>
            </a:r>
            <a:r>
              <a:rPr lang="en-US" sz="1200" dirty="0" err="1" smtClean="0"/>
              <a:t>spt</a:t>
            </a:r>
            <a:r>
              <a:rPr lang="en-US" sz="1200" dirty="0" smtClean="0"/>
              <a:t>=50614 view=_default </a:t>
            </a:r>
            <a:r>
              <a:rPr lang="en-US" sz="1200" dirty="0" err="1" smtClean="0"/>
              <a:t>qtype</a:t>
            </a:r>
            <a:r>
              <a:rPr lang="en-US" sz="1200" dirty="0" smtClean="0"/>
              <a:t>=AAAA </a:t>
            </a:r>
            <a:r>
              <a:rPr lang="en-US" sz="1200" dirty="0" err="1" smtClean="0"/>
              <a:t>msg</a:t>
            </a:r>
            <a:r>
              <a:rPr lang="en-US" sz="1200" dirty="0" smtClean="0"/>
              <a:t>=""disabled </a:t>
            </a:r>
            <a:r>
              <a:rPr lang="en-US" sz="1200" dirty="0" err="1" smtClean="0"/>
              <a:t>rpz</a:t>
            </a:r>
            <a:r>
              <a:rPr lang="en-US" sz="1200" dirty="0" smtClean="0"/>
              <a:t> QNAME Local-Data rewrite </a:t>
            </a:r>
            <a:r>
              <a:rPr lang="en-US" sz="1200" dirty="0" err="1" smtClean="0"/>
              <a:t>ow.ly</a:t>
            </a:r>
            <a:r>
              <a:rPr lang="en-US" sz="1200" dirty="0" smtClean="0"/>
              <a:t> [AAAA] via ow.ly.delrey-xpt.infobl11.rpz.infoblox.local"""</a:t>
            </a:r>
          </a:p>
          <a:p>
            <a:r>
              <a:rPr lang="en-US" sz="1200" dirty="0" smtClean="0"/>
              <a:t>"2015-01-09 11:51:26 </a:t>
            </a:r>
            <a:r>
              <a:rPr lang="en-US" sz="1200" dirty="0" err="1" smtClean="0"/>
              <a:t>EST","daemon","INFO","named</a:t>
            </a:r>
            <a:r>
              <a:rPr lang="en-US" sz="1200" dirty="0" smtClean="0"/>
              <a:t>[14971]","CEF:0|Infoblox|NIOS|7.0.0-265843|RPZ-NSDNAME|Local-Data|4|app=DNS </a:t>
            </a:r>
            <a:r>
              <a:rPr lang="en-US" sz="1200" dirty="0" err="1" smtClean="0"/>
              <a:t>dst</a:t>
            </a:r>
            <a:r>
              <a:rPr lang="en-US" sz="1200" dirty="0" smtClean="0"/>
              <a:t>=192.168.5.66 </a:t>
            </a:r>
            <a:r>
              <a:rPr lang="en-US" sz="1200" dirty="0" err="1" smtClean="0"/>
              <a:t>src</a:t>
            </a:r>
            <a:r>
              <a:rPr lang="en-US" sz="1200" dirty="0" smtClean="0"/>
              <a:t>=192.168.0.113 </a:t>
            </a:r>
            <a:r>
              <a:rPr lang="en-US" sz="1200" dirty="0" err="1" smtClean="0"/>
              <a:t>spt</a:t>
            </a:r>
            <a:r>
              <a:rPr lang="en-US" sz="1200" dirty="0" smtClean="0"/>
              <a:t>=50614 view=_default </a:t>
            </a:r>
            <a:r>
              <a:rPr lang="en-US" sz="1200" dirty="0" err="1" smtClean="0"/>
              <a:t>qtype</a:t>
            </a:r>
            <a:r>
              <a:rPr lang="en-US" sz="1200" dirty="0" smtClean="0"/>
              <a:t>=A </a:t>
            </a:r>
            <a:r>
              <a:rPr lang="en-US" sz="1200" dirty="0" err="1" smtClean="0"/>
              <a:t>msg</a:t>
            </a:r>
            <a:r>
              <a:rPr lang="en-US" sz="1200" dirty="0" smtClean="0"/>
              <a:t>=""disabled </a:t>
            </a:r>
            <a:r>
              <a:rPr lang="en-US" sz="1200" dirty="0" err="1" smtClean="0"/>
              <a:t>rpz</a:t>
            </a:r>
            <a:r>
              <a:rPr lang="en-US" sz="1200" dirty="0" smtClean="0"/>
              <a:t> NSDNAME Local-Data rewrite nattup2.net [A] via ns2.csof.net.rpz-nsdname.delrey-xpt.infobl11.rpz.infoblox.local"""</a:t>
            </a:r>
          </a:p>
          <a:p>
            <a:r>
              <a:rPr lang="en-US" sz="1200" dirty="0" smtClean="0"/>
              <a:t>"2015-01-09 11:51:26 </a:t>
            </a:r>
            <a:r>
              <a:rPr lang="en-US" sz="1200" dirty="0" err="1" smtClean="0"/>
              <a:t>EST","daemon","INFO","named</a:t>
            </a:r>
            <a:r>
              <a:rPr lang="en-US" sz="1200" dirty="0" smtClean="0"/>
              <a:t>[14971]","CEF:0|Infoblox|NIOS|7.0.0-265843|RPZ-NSDNAME|Local-Data|4|app=DNS </a:t>
            </a:r>
            <a:r>
              <a:rPr lang="en-US" sz="1200" dirty="0" err="1" smtClean="0"/>
              <a:t>dst</a:t>
            </a:r>
            <a:r>
              <a:rPr lang="en-US" sz="1200" dirty="0" smtClean="0"/>
              <a:t>=192.168.5.66 </a:t>
            </a:r>
            <a:r>
              <a:rPr lang="en-US" sz="1200" dirty="0" err="1" smtClean="0"/>
              <a:t>src</a:t>
            </a:r>
            <a:r>
              <a:rPr lang="en-US" sz="1200" dirty="0" smtClean="0"/>
              <a:t>=192.168.0.113 </a:t>
            </a:r>
            <a:r>
              <a:rPr lang="en-US" sz="1200" dirty="0" err="1" smtClean="0"/>
              <a:t>spt</a:t>
            </a:r>
            <a:r>
              <a:rPr lang="en-US" sz="1200" dirty="0" smtClean="0"/>
              <a:t>=50614 view=_default </a:t>
            </a:r>
            <a:r>
              <a:rPr lang="en-US" sz="1200" dirty="0" err="1" smtClean="0"/>
              <a:t>qtype</a:t>
            </a:r>
            <a:r>
              <a:rPr lang="en-US" sz="1200" dirty="0" smtClean="0"/>
              <a:t>=A </a:t>
            </a:r>
            <a:r>
              <a:rPr lang="en-US" sz="1200" dirty="0" err="1" smtClean="0"/>
              <a:t>msg</a:t>
            </a:r>
            <a:r>
              <a:rPr lang="en-US" sz="1200" dirty="0" smtClean="0"/>
              <a:t>=""disabled </a:t>
            </a:r>
            <a:r>
              <a:rPr lang="en-US" sz="1200" dirty="0" err="1" smtClean="0"/>
              <a:t>rpz</a:t>
            </a:r>
            <a:r>
              <a:rPr lang="en-US" sz="1200" dirty="0" smtClean="0"/>
              <a:t> NSDNAME Local-Data rewrite nattup2.net [A] via ns1.csof.net.rpz-nsdname.delrey-xpt.infobl11.rpz.infoblox.local"""</a:t>
            </a:r>
          </a:p>
          <a:p>
            <a:r>
              <a:rPr lang="en-US" sz="1200" dirty="0" smtClean="0"/>
              <a:t>"2015-01-09 11:51:21 </a:t>
            </a:r>
            <a:r>
              <a:rPr lang="en-US" sz="1200" dirty="0" err="1" smtClean="0"/>
              <a:t>EST","daemon","INFO","named</a:t>
            </a:r>
            <a:r>
              <a:rPr lang="en-US" sz="1200" dirty="0" smtClean="0"/>
              <a:t>[14971]","CEF:0|Infoblox|NIOS|7.0.0-265843|RPZ-QNAME|Local-Data|4|app=DNS </a:t>
            </a:r>
            <a:r>
              <a:rPr lang="en-US" sz="1200" dirty="0" err="1" smtClean="0"/>
              <a:t>dst</a:t>
            </a:r>
            <a:r>
              <a:rPr lang="en-US" sz="1200" dirty="0" smtClean="0"/>
              <a:t>=192.168.5.66 </a:t>
            </a:r>
            <a:r>
              <a:rPr lang="en-US" sz="1200" dirty="0" err="1" smtClean="0"/>
              <a:t>src</a:t>
            </a:r>
            <a:r>
              <a:rPr lang="en-US" sz="1200" dirty="0" smtClean="0"/>
              <a:t>=192.168.0.113 </a:t>
            </a:r>
            <a:r>
              <a:rPr lang="en-US" sz="1200" dirty="0" err="1" smtClean="0"/>
              <a:t>spt</a:t>
            </a:r>
            <a:r>
              <a:rPr lang="en-US" sz="1200" dirty="0" smtClean="0"/>
              <a:t>=50614 view=_default </a:t>
            </a:r>
            <a:r>
              <a:rPr lang="en-US" sz="1200" dirty="0" err="1" smtClean="0"/>
              <a:t>qtype</a:t>
            </a:r>
            <a:r>
              <a:rPr lang="en-US" sz="1200" dirty="0" smtClean="0"/>
              <a:t>=A </a:t>
            </a:r>
            <a:r>
              <a:rPr lang="en-US" sz="1200" dirty="0" err="1" smtClean="0"/>
              <a:t>msg</a:t>
            </a:r>
            <a:r>
              <a:rPr lang="en-US" sz="1200" dirty="0" smtClean="0"/>
              <a:t>=""disabled </a:t>
            </a:r>
            <a:r>
              <a:rPr lang="en-US" sz="1200" dirty="0" err="1" smtClean="0"/>
              <a:t>rpz</a:t>
            </a:r>
            <a:r>
              <a:rPr lang="en-US" sz="1200" dirty="0" smtClean="0"/>
              <a:t> QNAME Local-Data rewrite </a:t>
            </a:r>
            <a:r>
              <a:rPr lang="en-US" sz="1200" dirty="0" err="1" smtClean="0"/>
              <a:t>mandrillapp.com</a:t>
            </a:r>
            <a:r>
              <a:rPr lang="en-US" sz="1200" dirty="0" smtClean="0"/>
              <a:t> [A] via mandrillapp.com.delrey-xpt.infobl11.rpz.infoblox.local"""</a:t>
            </a:r>
          </a:p>
          <a:p>
            <a:r>
              <a:rPr lang="en-US" sz="1200" dirty="0" smtClean="0"/>
              <a:t>"2015-01-09 11:51:21 </a:t>
            </a:r>
            <a:r>
              <a:rPr lang="en-US" sz="1200" dirty="0" err="1" smtClean="0"/>
              <a:t>EST","daemon","INFO","named</a:t>
            </a:r>
            <a:r>
              <a:rPr lang="en-US" sz="1200" dirty="0" smtClean="0"/>
              <a:t>[14971]","CEF:0|Infoblox|NIOS|7.0.0-265843|RPZ-QNAME|Local-Data|4|app=DNS </a:t>
            </a:r>
            <a:r>
              <a:rPr lang="en-US" sz="1200" dirty="0" err="1" smtClean="0"/>
              <a:t>dst</a:t>
            </a:r>
            <a:r>
              <a:rPr lang="en-US" sz="1200" dirty="0" smtClean="0"/>
              <a:t>=192.168.5.66 </a:t>
            </a:r>
            <a:r>
              <a:rPr lang="en-US" sz="1200" dirty="0" err="1" smtClean="0"/>
              <a:t>src</a:t>
            </a:r>
            <a:r>
              <a:rPr lang="en-US" sz="1200" dirty="0" smtClean="0"/>
              <a:t>=192.168.0.113 </a:t>
            </a:r>
            <a:r>
              <a:rPr lang="en-US" sz="1200" dirty="0" err="1" smtClean="0"/>
              <a:t>spt</a:t>
            </a:r>
            <a:r>
              <a:rPr lang="en-US" sz="1200" dirty="0" smtClean="0"/>
              <a:t>=50614 view=_default </a:t>
            </a:r>
            <a:r>
              <a:rPr lang="en-US" sz="1200" dirty="0" err="1" smtClean="0"/>
              <a:t>qtype</a:t>
            </a:r>
            <a:r>
              <a:rPr lang="en-US" sz="1200" dirty="0" smtClean="0"/>
              <a:t>=AAAA </a:t>
            </a:r>
            <a:r>
              <a:rPr lang="en-US" sz="1200" dirty="0" err="1" smtClean="0"/>
              <a:t>msg</a:t>
            </a:r>
            <a:r>
              <a:rPr lang="en-US" sz="1200" dirty="0" smtClean="0"/>
              <a:t>=""disabled </a:t>
            </a:r>
            <a:r>
              <a:rPr lang="en-US" sz="1200" dirty="0" err="1" smtClean="0"/>
              <a:t>rpz</a:t>
            </a:r>
            <a:r>
              <a:rPr lang="en-US" sz="1200" dirty="0" smtClean="0"/>
              <a:t> QNAME Local-Data rewrite </a:t>
            </a:r>
            <a:r>
              <a:rPr lang="en-US" sz="1200" dirty="0" err="1" smtClean="0"/>
              <a:t>mandrillapp.com</a:t>
            </a:r>
            <a:r>
              <a:rPr lang="en-US" sz="1200" dirty="0" smtClean="0"/>
              <a:t> [AAAA] via mandrillapp.com.delrey-xpt.infobl11.rpz.infoblox.local"""</a:t>
            </a:r>
            <a:endParaRPr lang="en-US" sz="1200" dirty="0"/>
          </a:p>
        </p:txBody>
      </p:sp>
      <p:sp>
        <p:nvSpPr>
          <p:cNvPr id="3" name="Footer Placeholder 2"/>
          <p:cNvSpPr>
            <a:spLocks noGrp="1"/>
          </p:cNvSpPr>
          <p:nvPr>
            <p:ph type="ftr" sz="quarter" idx="11"/>
          </p:nvPr>
        </p:nvSpPr>
        <p:spPr/>
        <p:txBody>
          <a:bodyPr/>
          <a:lstStyle/>
          <a:p>
            <a:r>
              <a:rPr lang="en-US" smtClean="0"/>
              <a:t>DC719</a:t>
            </a:r>
            <a:endParaRPr lang="en-US"/>
          </a:p>
        </p:txBody>
      </p:sp>
      <p:sp>
        <p:nvSpPr>
          <p:cNvPr id="5" name="Slide Number Placeholder 4"/>
          <p:cNvSpPr>
            <a:spLocks noGrp="1"/>
          </p:cNvSpPr>
          <p:nvPr>
            <p:ph type="sldNum" sz="quarter" idx="12"/>
          </p:nvPr>
        </p:nvSpPr>
        <p:spPr/>
        <p:txBody>
          <a:bodyPr/>
          <a:lstStyle/>
          <a:p>
            <a:fld id="{DC5D7144-CEBF-8146-8EE7-8E083186F396}" type="slidenum">
              <a:rPr lang="en-US" smtClean="0"/>
              <a:t>17</a:t>
            </a:fld>
            <a:endParaRPr lang="en-US"/>
          </a:p>
        </p:txBody>
      </p:sp>
    </p:spTree>
    <p:extLst>
      <p:ext uri="{BB962C8B-B14F-4D97-AF65-F5344CB8AC3E}">
        <p14:creationId xmlns:p14="http://schemas.microsoft.com/office/powerpoint/2010/main" val="28668430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Syslog file</a:t>
            </a:r>
            <a:endParaRPr lang="en-US" dirty="0"/>
          </a:p>
        </p:txBody>
      </p:sp>
      <p:sp>
        <p:nvSpPr>
          <p:cNvPr id="4" name="Rectangle 3"/>
          <p:cNvSpPr/>
          <p:nvPr/>
        </p:nvSpPr>
        <p:spPr>
          <a:xfrm>
            <a:off x="191961" y="1856221"/>
            <a:ext cx="8800685" cy="4708980"/>
          </a:xfrm>
          <a:prstGeom prst="rect">
            <a:avLst/>
          </a:prstGeom>
        </p:spPr>
        <p:txBody>
          <a:bodyPr wrap="square">
            <a:spAutoFit/>
          </a:bodyPr>
          <a:lstStyle/>
          <a:p>
            <a:r>
              <a:rPr lang="en-US" sz="1200" dirty="0" smtClean="0"/>
              <a:t>import re</a:t>
            </a:r>
          </a:p>
          <a:p>
            <a:r>
              <a:rPr lang="en-US" sz="1200" dirty="0" smtClean="0"/>
              <a:t>import sys</a:t>
            </a:r>
          </a:p>
          <a:p>
            <a:r>
              <a:rPr lang="en-US" sz="1200" dirty="0" smtClean="0"/>
              <a:t>import </a:t>
            </a:r>
            <a:r>
              <a:rPr lang="en-US" sz="1200" dirty="0" err="1" smtClean="0"/>
              <a:t>argparse</a:t>
            </a:r>
            <a:endParaRPr lang="en-US" sz="1200" dirty="0" smtClean="0"/>
          </a:p>
          <a:p>
            <a:r>
              <a:rPr lang="en-US" sz="1200" dirty="0" smtClean="0"/>
              <a:t>__author__ = '</a:t>
            </a:r>
            <a:r>
              <a:rPr lang="en-US" sz="1200" dirty="0" err="1" smtClean="0"/>
              <a:t>sif.baksh@gmail.com</a:t>
            </a:r>
            <a:r>
              <a:rPr lang="en-US" sz="1200" dirty="0" smtClean="0"/>
              <a:t>'</a:t>
            </a:r>
          </a:p>
          <a:p>
            <a:r>
              <a:rPr lang="en-US" sz="1200" dirty="0" smtClean="0"/>
              <a:t>	</a:t>
            </a:r>
          </a:p>
          <a:p>
            <a:r>
              <a:rPr lang="en-US" sz="1200" dirty="0" smtClean="0"/>
              <a:t>parser = </a:t>
            </a:r>
            <a:r>
              <a:rPr lang="en-US" sz="1200" dirty="0" err="1" smtClean="0"/>
              <a:t>argparse.ArgumentParser</a:t>
            </a:r>
            <a:r>
              <a:rPr lang="en-US" sz="1200" dirty="0" smtClean="0"/>
              <a:t>(description='RPZ Syslog Parser')</a:t>
            </a:r>
          </a:p>
          <a:p>
            <a:r>
              <a:rPr lang="en-US" sz="1200" dirty="0" err="1" smtClean="0"/>
              <a:t>parser.add_argument</a:t>
            </a:r>
            <a:r>
              <a:rPr lang="en-US" sz="1200" dirty="0" smtClean="0"/>
              <a:t>('-</a:t>
            </a:r>
            <a:r>
              <a:rPr lang="en-US" sz="1200" dirty="0" err="1" smtClean="0"/>
              <a:t>i</a:t>
            </a:r>
            <a:r>
              <a:rPr lang="en-US" sz="1200" dirty="0" smtClean="0"/>
              <a:t>','--input', help='Input file </a:t>
            </a:r>
            <a:r>
              <a:rPr lang="en-US" sz="1200" dirty="0" err="1" smtClean="0"/>
              <a:t>name',required</a:t>
            </a:r>
            <a:r>
              <a:rPr lang="en-US" sz="1200" dirty="0" smtClean="0"/>
              <a:t>=True)</a:t>
            </a:r>
          </a:p>
          <a:p>
            <a:r>
              <a:rPr lang="en-US" sz="1200" dirty="0" err="1" smtClean="0"/>
              <a:t>parser.add_argument</a:t>
            </a:r>
            <a:r>
              <a:rPr lang="en-US" sz="1200" dirty="0" smtClean="0"/>
              <a:t>('-o','--</a:t>
            </a:r>
            <a:r>
              <a:rPr lang="en-US" sz="1200" dirty="0" err="1" smtClean="0"/>
              <a:t>output',help</a:t>
            </a:r>
            <a:r>
              <a:rPr lang="en-US" sz="1200" dirty="0" smtClean="0"/>
              <a:t>='Output file name', required=True)</a:t>
            </a:r>
          </a:p>
          <a:p>
            <a:r>
              <a:rPr lang="en-US" sz="1200" dirty="0" err="1" smtClean="0"/>
              <a:t>parser.add_argument</a:t>
            </a:r>
            <a:r>
              <a:rPr lang="en-US" sz="1200" dirty="0" smtClean="0"/>
              <a:t>('-r','--</a:t>
            </a:r>
            <a:r>
              <a:rPr lang="en-US" sz="1200" dirty="0" err="1" smtClean="0"/>
              <a:t>replace',help</a:t>
            </a:r>
            <a:r>
              <a:rPr lang="en-US" sz="1200" dirty="0" smtClean="0"/>
              <a:t>='Replace String of local RPZ', required=False)</a:t>
            </a:r>
          </a:p>
          <a:p>
            <a:r>
              <a:rPr lang="en-US" sz="1200" dirty="0" err="1" smtClean="0"/>
              <a:t>args</a:t>
            </a:r>
            <a:r>
              <a:rPr lang="en-US" sz="1200" dirty="0" smtClean="0"/>
              <a:t> = </a:t>
            </a:r>
            <a:r>
              <a:rPr lang="en-US" sz="1200" dirty="0" err="1" smtClean="0"/>
              <a:t>parser.parse_args</a:t>
            </a:r>
            <a:r>
              <a:rPr lang="en-US" sz="1200" dirty="0" smtClean="0"/>
              <a:t>()</a:t>
            </a:r>
          </a:p>
          <a:p>
            <a:endParaRPr lang="en-US" sz="1200" dirty="0" smtClean="0"/>
          </a:p>
          <a:p>
            <a:r>
              <a:rPr lang="en-US" sz="1200" dirty="0" smtClean="0"/>
              <a:t>f = open(</a:t>
            </a:r>
            <a:r>
              <a:rPr lang="en-US" sz="1200" dirty="0" err="1" smtClean="0"/>
              <a:t>str</a:t>
            </a:r>
            <a:r>
              <a:rPr lang="en-US" sz="1200" dirty="0" smtClean="0"/>
              <a:t>(</a:t>
            </a:r>
            <a:r>
              <a:rPr lang="en-US" sz="1200" dirty="0" err="1" smtClean="0"/>
              <a:t>args.input</a:t>
            </a:r>
            <a:r>
              <a:rPr lang="en-US" sz="1200" dirty="0" smtClean="0"/>
              <a:t>))</a:t>
            </a:r>
          </a:p>
          <a:p>
            <a:r>
              <a:rPr lang="en-US" sz="1200" dirty="0" smtClean="0"/>
              <a:t>n = 1</a:t>
            </a:r>
          </a:p>
          <a:p>
            <a:r>
              <a:rPr lang="en-US" sz="1200" dirty="0" smtClean="0"/>
              <a:t>r = open(</a:t>
            </a:r>
            <a:r>
              <a:rPr lang="en-US" sz="1200" dirty="0" err="1" smtClean="0"/>
              <a:t>str</a:t>
            </a:r>
            <a:r>
              <a:rPr lang="en-US" sz="1200" dirty="0" smtClean="0"/>
              <a:t>(</a:t>
            </a:r>
            <a:r>
              <a:rPr lang="en-US" sz="1200" dirty="0" err="1" smtClean="0"/>
              <a:t>args.output</a:t>
            </a:r>
            <a:r>
              <a:rPr lang="en-US" sz="1200" dirty="0" smtClean="0"/>
              <a:t>),"w") #opens file with name of "</a:t>
            </a:r>
            <a:r>
              <a:rPr lang="en-US" sz="1200" dirty="0" err="1" smtClean="0"/>
              <a:t>test.txt</a:t>
            </a:r>
            <a:r>
              <a:rPr lang="en-US" sz="1200" dirty="0" smtClean="0"/>
              <a:t>"</a:t>
            </a:r>
          </a:p>
          <a:p>
            <a:r>
              <a:rPr lang="en-US" sz="1200" dirty="0" smtClean="0"/>
              <a:t>for line in </a:t>
            </a:r>
            <a:r>
              <a:rPr lang="en-US" sz="1200" dirty="0" err="1" smtClean="0"/>
              <a:t>iter</a:t>
            </a:r>
            <a:r>
              <a:rPr lang="en-US" sz="1200" dirty="0" smtClean="0"/>
              <a:t>(f):</a:t>
            </a:r>
          </a:p>
          <a:p>
            <a:r>
              <a:rPr lang="en-US" sz="1200" dirty="0" smtClean="0"/>
              <a:t>    m = </a:t>
            </a:r>
            <a:r>
              <a:rPr lang="en-US" sz="1200" dirty="0" err="1" smtClean="0"/>
              <a:t>re.search</a:t>
            </a:r>
            <a:r>
              <a:rPr lang="en-US" sz="1200" dirty="0" smtClean="0"/>
              <a:t>(r'(?&lt;=\s\[A\]\</a:t>
            </a:r>
            <a:r>
              <a:rPr lang="en-US" sz="1200" dirty="0" err="1" smtClean="0"/>
              <a:t>svia</a:t>
            </a:r>
            <a:r>
              <a:rPr lang="en-US" sz="1200" dirty="0" smtClean="0"/>
              <a:t>\s)(\S*)(?=\"\"\"$)', line)</a:t>
            </a:r>
          </a:p>
          <a:p>
            <a:r>
              <a:rPr lang="en-US" sz="1200" dirty="0" smtClean="0"/>
              <a:t>    if m:</a:t>
            </a:r>
          </a:p>
          <a:p>
            <a:r>
              <a:rPr lang="en-US" sz="1200" dirty="0" smtClean="0"/>
              <a:t>    	test = </a:t>
            </a:r>
            <a:r>
              <a:rPr lang="en-US" sz="1200" dirty="0" err="1" smtClean="0"/>
              <a:t>re.sub</a:t>
            </a:r>
            <a:r>
              <a:rPr lang="en-US" sz="1200" dirty="0" smtClean="0"/>
              <a:t>(</a:t>
            </a:r>
            <a:r>
              <a:rPr lang="en-US" sz="1200" dirty="0" err="1" smtClean="0"/>
              <a:t>str</a:t>
            </a:r>
            <a:r>
              <a:rPr lang="en-US" sz="1200" dirty="0" smtClean="0"/>
              <a:t>(</a:t>
            </a:r>
            <a:r>
              <a:rPr lang="en-US" sz="1200" dirty="0" err="1" smtClean="0"/>
              <a:t>args.replace</a:t>
            </a:r>
            <a:r>
              <a:rPr lang="en-US" sz="1200" dirty="0" smtClean="0"/>
              <a:t>),"malware",</a:t>
            </a:r>
            <a:r>
              <a:rPr lang="en-US" sz="1200" dirty="0" err="1" smtClean="0"/>
              <a:t>m.group</a:t>
            </a:r>
            <a:r>
              <a:rPr lang="en-US" sz="1200" dirty="0" smtClean="0"/>
              <a:t>(1))</a:t>
            </a:r>
          </a:p>
          <a:p>
            <a:r>
              <a:rPr lang="en-US" sz="1200" dirty="0" smtClean="0"/>
              <a:t>    	print test</a:t>
            </a:r>
          </a:p>
          <a:p>
            <a:r>
              <a:rPr lang="en-US" sz="1200" dirty="0" smtClean="0"/>
              <a:t>        </a:t>
            </a:r>
            <a:r>
              <a:rPr lang="en-US" sz="1200" dirty="0" err="1" smtClean="0"/>
              <a:t>r.write</a:t>
            </a:r>
            <a:r>
              <a:rPr lang="en-US" sz="1200" dirty="0" smtClean="0"/>
              <a:t> (test)</a:t>
            </a:r>
          </a:p>
          <a:p>
            <a:r>
              <a:rPr lang="en-US" sz="1200" dirty="0" smtClean="0"/>
              <a:t>        </a:t>
            </a:r>
            <a:r>
              <a:rPr lang="en-US" sz="1200" dirty="0" err="1" smtClean="0"/>
              <a:t>r.write</a:t>
            </a:r>
            <a:r>
              <a:rPr lang="en-US" sz="1200" dirty="0" smtClean="0"/>
              <a:t> ("\n")</a:t>
            </a:r>
          </a:p>
          <a:p>
            <a:r>
              <a:rPr lang="en-US" sz="1200" dirty="0" smtClean="0"/>
              <a:t>        n = n+1</a:t>
            </a:r>
          </a:p>
          <a:p>
            <a:r>
              <a:rPr lang="en-US" sz="1200" dirty="0" err="1" smtClean="0"/>
              <a:t>f.close</a:t>
            </a:r>
            <a:r>
              <a:rPr lang="en-US" sz="1200" dirty="0" smtClean="0"/>
              <a:t>()</a:t>
            </a:r>
          </a:p>
          <a:p>
            <a:r>
              <a:rPr lang="en-US" sz="1200" dirty="0" smtClean="0"/>
              <a:t>print "[+] Found %s domains in : %s" % (</a:t>
            </a:r>
            <a:r>
              <a:rPr lang="en-US" sz="1200" dirty="0" err="1" smtClean="0"/>
              <a:t>n,str</a:t>
            </a:r>
            <a:r>
              <a:rPr lang="en-US" sz="1200" dirty="0" smtClean="0"/>
              <a:t>(</a:t>
            </a:r>
            <a:r>
              <a:rPr lang="en-US" sz="1200" dirty="0" err="1" smtClean="0"/>
              <a:t>args.input</a:t>
            </a:r>
            <a:r>
              <a:rPr lang="en-US" sz="1200" dirty="0" smtClean="0"/>
              <a:t>))</a:t>
            </a:r>
          </a:p>
          <a:p>
            <a:r>
              <a:rPr lang="en-US" sz="1200" dirty="0" smtClean="0"/>
              <a:t>print "[+] Please check %s for the output!" % </a:t>
            </a:r>
            <a:r>
              <a:rPr lang="en-US" sz="1200" dirty="0" err="1" smtClean="0"/>
              <a:t>str</a:t>
            </a:r>
            <a:r>
              <a:rPr lang="en-US" sz="1200" dirty="0" smtClean="0"/>
              <a:t>(</a:t>
            </a:r>
            <a:r>
              <a:rPr lang="en-US" sz="1200" dirty="0" err="1" smtClean="0"/>
              <a:t>args.output</a:t>
            </a:r>
            <a:r>
              <a:rPr lang="en-US" sz="1200" dirty="0" smtClean="0"/>
              <a:t>)</a:t>
            </a:r>
            <a:endParaRPr lang="en-US" sz="1200" dirty="0"/>
          </a:p>
        </p:txBody>
      </p:sp>
      <p:sp>
        <p:nvSpPr>
          <p:cNvPr id="3" name="Footer Placeholder 2"/>
          <p:cNvSpPr>
            <a:spLocks noGrp="1"/>
          </p:cNvSpPr>
          <p:nvPr>
            <p:ph type="ftr" sz="quarter" idx="11"/>
          </p:nvPr>
        </p:nvSpPr>
        <p:spPr/>
        <p:txBody>
          <a:bodyPr/>
          <a:lstStyle/>
          <a:p>
            <a:r>
              <a:rPr lang="en-US" smtClean="0"/>
              <a:t>DC719</a:t>
            </a:r>
            <a:endParaRPr lang="en-US"/>
          </a:p>
        </p:txBody>
      </p:sp>
      <p:sp>
        <p:nvSpPr>
          <p:cNvPr id="5" name="Slide Number Placeholder 4"/>
          <p:cNvSpPr>
            <a:spLocks noGrp="1"/>
          </p:cNvSpPr>
          <p:nvPr>
            <p:ph type="sldNum" sz="quarter" idx="12"/>
          </p:nvPr>
        </p:nvSpPr>
        <p:spPr/>
        <p:txBody>
          <a:bodyPr/>
          <a:lstStyle/>
          <a:p>
            <a:fld id="{DC5D7144-CEBF-8146-8EE7-8E083186F396}" type="slidenum">
              <a:rPr lang="en-US" smtClean="0"/>
              <a:t>18</a:t>
            </a:fld>
            <a:endParaRPr lang="en-US"/>
          </a:p>
        </p:txBody>
      </p:sp>
    </p:spTree>
    <p:extLst>
      <p:ext uri="{BB962C8B-B14F-4D97-AF65-F5344CB8AC3E}">
        <p14:creationId xmlns:p14="http://schemas.microsoft.com/office/powerpoint/2010/main" val="195125820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Gaming Writing</a:t>
            </a:r>
            <a:endParaRPr lang="en-US" dirty="0"/>
          </a:p>
        </p:txBody>
      </p:sp>
      <p:sp>
        <p:nvSpPr>
          <p:cNvPr id="3" name="Content Placeholder 2"/>
          <p:cNvSpPr>
            <a:spLocks noGrp="1"/>
          </p:cNvSpPr>
          <p:nvPr>
            <p:ph idx="1"/>
          </p:nvPr>
        </p:nvSpPr>
        <p:spPr/>
        <p:txBody>
          <a:bodyPr/>
          <a:lstStyle/>
          <a:p>
            <a:r>
              <a:rPr lang="en-US" dirty="0" smtClean="0"/>
              <a:t>Let’s look at Hangman</a:t>
            </a:r>
          </a:p>
          <a:p>
            <a:r>
              <a:rPr lang="en-US" dirty="0">
                <a:hlinkClick r:id="rId2"/>
              </a:rPr>
              <a:t>http://inventwithpython.com/chapter9.</a:t>
            </a:r>
            <a:r>
              <a:rPr lang="en-US" dirty="0" smtClean="0">
                <a:hlinkClick r:id="rId2"/>
              </a:rPr>
              <a:t>html</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DC719</a:t>
            </a:r>
            <a:endParaRPr lang="en-US"/>
          </a:p>
        </p:txBody>
      </p:sp>
      <p:sp>
        <p:nvSpPr>
          <p:cNvPr id="5" name="Slide Number Placeholder 4"/>
          <p:cNvSpPr>
            <a:spLocks noGrp="1"/>
          </p:cNvSpPr>
          <p:nvPr>
            <p:ph type="sldNum" sz="quarter" idx="12"/>
          </p:nvPr>
        </p:nvSpPr>
        <p:spPr/>
        <p:txBody>
          <a:bodyPr/>
          <a:lstStyle/>
          <a:p>
            <a:fld id="{DC5D7144-CEBF-8146-8EE7-8E083186F396}" type="slidenum">
              <a:rPr lang="en-US" smtClean="0"/>
              <a:t>19</a:t>
            </a:fld>
            <a:endParaRPr lang="en-US"/>
          </a:p>
        </p:txBody>
      </p:sp>
    </p:spTree>
    <p:extLst>
      <p:ext uri="{BB962C8B-B14F-4D97-AF65-F5344CB8AC3E}">
        <p14:creationId xmlns:p14="http://schemas.microsoft.com/office/powerpoint/2010/main" val="8156884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6858000" cy="620881"/>
          </a:xfrm>
        </p:spPr>
        <p:txBody>
          <a:bodyPr>
            <a:normAutofit fontScale="90000"/>
          </a:bodyPr>
          <a:lstStyle/>
          <a:p>
            <a:pPr algn="ctr"/>
            <a:r>
              <a:rPr lang="en-US" dirty="0" smtClean="0"/>
              <a:t>Who uses python?</a:t>
            </a:r>
            <a:endParaRPr lang="en-US" dirty="0"/>
          </a:p>
        </p:txBody>
      </p:sp>
      <p:pic>
        <p:nvPicPr>
          <p:cNvPr id="5" name="Picture 4"/>
          <p:cNvPicPr>
            <a:picLocks noChangeAspect="1"/>
          </p:cNvPicPr>
          <p:nvPr/>
        </p:nvPicPr>
        <p:blipFill>
          <a:blip r:embed="rId2"/>
          <a:stretch>
            <a:fillRect/>
          </a:stretch>
        </p:blipFill>
        <p:spPr>
          <a:xfrm>
            <a:off x="5425487" y="2120325"/>
            <a:ext cx="1181100" cy="1181100"/>
          </a:xfrm>
          <a:prstGeom prst="rect">
            <a:avLst/>
          </a:prstGeom>
        </p:spPr>
      </p:pic>
      <p:pic>
        <p:nvPicPr>
          <p:cNvPr id="6" name="Picture 5"/>
          <p:cNvPicPr>
            <a:picLocks noChangeAspect="1"/>
          </p:cNvPicPr>
          <p:nvPr/>
        </p:nvPicPr>
        <p:blipFill>
          <a:blip r:embed="rId3"/>
          <a:stretch>
            <a:fillRect/>
          </a:stretch>
        </p:blipFill>
        <p:spPr>
          <a:xfrm rot="20541879">
            <a:off x="633171" y="2432762"/>
            <a:ext cx="2178145" cy="745005"/>
          </a:xfrm>
          <a:prstGeom prst="rect">
            <a:avLst/>
          </a:prstGeom>
        </p:spPr>
      </p:pic>
      <p:pic>
        <p:nvPicPr>
          <p:cNvPr id="7" name="Picture 6"/>
          <p:cNvPicPr>
            <a:picLocks noChangeAspect="1"/>
          </p:cNvPicPr>
          <p:nvPr/>
        </p:nvPicPr>
        <p:blipFill>
          <a:blip r:embed="rId4"/>
          <a:stretch>
            <a:fillRect/>
          </a:stretch>
        </p:blipFill>
        <p:spPr>
          <a:xfrm>
            <a:off x="3151831" y="2755346"/>
            <a:ext cx="863405" cy="863405"/>
          </a:xfrm>
          <a:prstGeom prst="rect">
            <a:avLst/>
          </a:prstGeom>
        </p:spPr>
      </p:pic>
      <p:pic>
        <p:nvPicPr>
          <p:cNvPr id="8" name="Picture 7"/>
          <p:cNvPicPr>
            <a:picLocks noChangeAspect="1"/>
          </p:cNvPicPr>
          <p:nvPr/>
        </p:nvPicPr>
        <p:blipFill>
          <a:blip r:embed="rId5"/>
          <a:stretch>
            <a:fillRect/>
          </a:stretch>
        </p:blipFill>
        <p:spPr>
          <a:xfrm>
            <a:off x="1312292" y="4213093"/>
            <a:ext cx="1180889" cy="1180889"/>
          </a:xfrm>
          <a:prstGeom prst="rect">
            <a:avLst/>
          </a:prstGeom>
        </p:spPr>
      </p:pic>
      <p:pic>
        <p:nvPicPr>
          <p:cNvPr id="9" name="Picture 8"/>
          <p:cNvPicPr>
            <a:picLocks noChangeAspect="1"/>
          </p:cNvPicPr>
          <p:nvPr/>
        </p:nvPicPr>
        <p:blipFill>
          <a:blip r:embed="rId6"/>
          <a:stretch>
            <a:fillRect/>
          </a:stretch>
        </p:blipFill>
        <p:spPr>
          <a:xfrm>
            <a:off x="4665323" y="3979283"/>
            <a:ext cx="1092081" cy="1092081"/>
          </a:xfrm>
          <a:prstGeom prst="rect">
            <a:avLst/>
          </a:prstGeom>
        </p:spPr>
      </p:pic>
      <p:pic>
        <p:nvPicPr>
          <p:cNvPr id="10" name="Picture 9"/>
          <p:cNvPicPr>
            <a:picLocks noChangeAspect="1"/>
          </p:cNvPicPr>
          <p:nvPr/>
        </p:nvPicPr>
        <p:blipFill>
          <a:blip r:embed="rId7"/>
          <a:stretch>
            <a:fillRect/>
          </a:stretch>
        </p:blipFill>
        <p:spPr>
          <a:xfrm>
            <a:off x="6165638" y="3774181"/>
            <a:ext cx="1109882" cy="1109882"/>
          </a:xfrm>
          <a:prstGeom prst="rect">
            <a:avLst/>
          </a:prstGeom>
        </p:spPr>
      </p:pic>
      <p:sp>
        <p:nvSpPr>
          <p:cNvPr id="11" name="Rectangle 10"/>
          <p:cNvSpPr/>
          <p:nvPr/>
        </p:nvSpPr>
        <p:spPr>
          <a:xfrm>
            <a:off x="2612821" y="5870047"/>
            <a:ext cx="4572000" cy="369332"/>
          </a:xfrm>
          <a:prstGeom prst="rect">
            <a:avLst/>
          </a:prstGeom>
        </p:spPr>
        <p:txBody>
          <a:bodyPr>
            <a:spAutoFit/>
          </a:bodyPr>
          <a:lstStyle/>
          <a:p>
            <a:r>
              <a:rPr lang="en-US" dirty="0" smtClean="0"/>
              <a:t>For more companies - </a:t>
            </a:r>
            <a:r>
              <a:rPr lang="en-US" dirty="0" smtClean="0">
                <a:hlinkClick r:id="rId8"/>
              </a:rPr>
              <a:t>link</a:t>
            </a:r>
            <a:endParaRPr lang="en-US" dirty="0"/>
          </a:p>
        </p:txBody>
      </p:sp>
      <p:sp>
        <p:nvSpPr>
          <p:cNvPr id="12" name="Footer Placeholder 11"/>
          <p:cNvSpPr>
            <a:spLocks noGrp="1"/>
          </p:cNvSpPr>
          <p:nvPr>
            <p:ph type="ftr" sz="quarter" idx="11"/>
          </p:nvPr>
        </p:nvSpPr>
        <p:spPr/>
        <p:txBody>
          <a:bodyPr/>
          <a:lstStyle/>
          <a:p>
            <a:r>
              <a:rPr lang="en-US" smtClean="0"/>
              <a:t>DC719</a:t>
            </a:r>
            <a:endParaRPr lang="en-US"/>
          </a:p>
        </p:txBody>
      </p:sp>
      <p:sp>
        <p:nvSpPr>
          <p:cNvPr id="13" name="Slide Number Placeholder 12"/>
          <p:cNvSpPr>
            <a:spLocks noGrp="1"/>
          </p:cNvSpPr>
          <p:nvPr>
            <p:ph type="sldNum" sz="quarter" idx="12"/>
          </p:nvPr>
        </p:nvSpPr>
        <p:spPr/>
        <p:txBody>
          <a:bodyPr/>
          <a:lstStyle/>
          <a:p>
            <a:fld id="{DC5D7144-CEBF-8146-8EE7-8E083186F396}" type="slidenum">
              <a:rPr lang="en-US" smtClean="0"/>
              <a:t>2</a:t>
            </a:fld>
            <a:endParaRPr lang="en-US"/>
          </a:p>
        </p:txBody>
      </p:sp>
    </p:spTree>
    <p:extLst>
      <p:ext uri="{BB962C8B-B14F-4D97-AF65-F5344CB8AC3E}">
        <p14:creationId xmlns:p14="http://schemas.microsoft.com/office/powerpoint/2010/main" val="16478950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ppt_y</p:attrName>
                                        </p:attrNameLst>
                                      </p:cBhvr>
                                      <p:tavLst>
                                        <p:tav tm="0">
                                          <p:val>
                                            <p:strVal val="#ppt_y+#ppt_h*1.125000"/>
                                          </p:val>
                                        </p:tav>
                                        <p:tav tm="100000">
                                          <p:val>
                                            <p:strVal val="#ppt_y"/>
                                          </p:val>
                                        </p:tav>
                                      </p:tavLst>
                                    </p:anim>
                                    <p:animEffect transition="in" filter="wipe(up)">
                                      <p:cBhvr>
                                        <p:cTn id="20" dur="500"/>
                                        <p:tgtEl>
                                          <p:spTgt spid="9"/>
                                        </p:tgtEl>
                                      </p:cBhvr>
                                    </p:animEffect>
                                  </p:childTnLst>
                                </p:cTn>
                              </p:par>
                              <p:par>
                                <p:cTn id="21" presetID="1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p:tgtEl>
                                          <p:spTgt spid="10"/>
                                        </p:tgtEl>
                                        <p:attrNameLst>
                                          <p:attrName>ppt_y</p:attrName>
                                        </p:attrNameLst>
                                      </p:cBhvr>
                                      <p:tavLst>
                                        <p:tav tm="0">
                                          <p:val>
                                            <p:strVal val="#ppt_y+#ppt_h*1.125000"/>
                                          </p:val>
                                        </p:tav>
                                        <p:tav tm="100000">
                                          <p:val>
                                            <p:strVal val="#ppt_y"/>
                                          </p:val>
                                        </p:tav>
                                      </p:tavLst>
                                    </p:anim>
                                    <p:animEffect transition="in" filter="wipe(up)">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checkerboard(across)">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arn(inVertical)">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21600000">
                                      <p:cBhvr>
                                        <p:cTn id="38"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https://www.python.org</a:t>
            </a:r>
            <a:r>
              <a:rPr lang="en-US" dirty="0" smtClean="0">
                <a:hlinkClick r:id="rId2"/>
              </a:rPr>
              <a:t>/</a:t>
            </a:r>
            <a:endParaRPr lang="en-US" dirty="0" smtClean="0"/>
          </a:p>
          <a:p>
            <a:r>
              <a:rPr lang="en-US" dirty="0">
                <a:hlinkClick r:id="rId3"/>
              </a:rPr>
              <a:t>http://www.codecademy.com</a:t>
            </a:r>
            <a:r>
              <a:rPr lang="en-US" dirty="0" smtClean="0">
                <a:hlinkClick r:id="rId3"/>
              </a:rPr>
              <a:t>/</a:t>
            </a:r>
            <a:endParaRPr lang="en-US" dirty="0" smtClean="0"/>
          </a:p>
          <a:p>
            <a:r>
              <a:rPr lang="en-US" dirty="0">
                <a:hlinkClick r:id="rId4"/>
              </a:rPr>
              <a:t>http://www.newthinktank.com/category/web-design/python-how-to</a:t>
            </a:r>
            <a:r>
              <a:rPr lang="en-US" dirty="0" smtClean="0">
                <a:hlinkClick r:id="rId4"/>
              </a:rPr>
              <a:t>/</a:t>
            </a:r>
            <a:endParaRPr lang="en-US" dirty="0" smtClean="0"/>
          </a:p>
          <a:p>
            <a:r>
              <a:rPr lang="en-US" dirty="0">
                <a:hlinkClick r:id="rId5"/>
              </a:rPr>
              <a:t>http://www.tutorialspoint.com/python</a:t>
            </a:r>
            <a:r>
              <a:rPr lang="en-US" dirty="0" smtClean="0">
                <a:hlinkClick r:id="rId5"/>
              </a:rPr>
              <a:t>/</a:t>
            </a:r>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US" smtClean="0"/>
              <a:t>DC719</a:t>
            </a:r>
            <a:endParaRPr lang="en-US"/>
          </a:p>
        </p:txBody>
      </p:sp>
      <p:sp>
        <p:nvSpPr>
          <p:cNvPr id="5" name="Slide Number Placeholder 4"/>
          <p:cNvSpPr>
            <a:spLocks noGrp="1"/>
          </p:cNvSpPr>
          <p:nvPr>
            <p:ph type="sldNum" sz="quarter" idx="12"/>
          </p:nvPr>
        </p:nvSpPr>
        <p:spPr/>
        <p:txBody>
          <a:bodyPr/>
          <a:lstStyle/>
          <a:p>
            <a:fld id="{DC5D7144-CEBF-8146-8EE7-8E083186F396}" type="slidenum">
              <a:rPr lang="en-US" smtClean="0"/>
              <a:t>20</a:t>
            </a:fld>
            <a:endParaRPr lang="en-US"/>
          </a:p>
        </p:txBody>
      </p:sp>
    </p:spTree>
    <p:extLst>
      <p:ext uri="{BB962C8B-B14F-4D97-AF65-F5344CB8AC3E}">
        <p14:creationId xmlns:p14="http://schemas.microsoft.com/office/powerpoint/2010/main" val="407734707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	</a:t>
            </a:r>
            <a:endParaRPr lang="en-US" dirty="0"/>
          </a:p>
        </p:txBody>
      </p:sp>
      <p:sp>
        <p:nvSpPr>
          <p:cNvPr id="3" name="Content Placeholder 2"/>
          <p:cNvSpPr>
            <a:spLocks noGrp="1"/>
          </p:cNvSpPr>
          <p:nvPr>
            <p:ph idx="1"/>
          </p:nvPr>
        </p:nvSpPr>
        <p:spPr/>
        <p:txBody>
          <a:bodyPr/>
          <a:lstStyle/>
          <a:p>
            <a:r>
              <a:rPr lang="en-US" dirty="0" err="1" smtClean="0"/>
              <a:t>PyCharm</a:t>
            </a:r>
            <a:r>
              <a:rPr lang="en-US" dirty="0" smtClean="0"/>
              <a:t> – Community Edition (</a:t>
            </a:r>
            <a:r>
              <a:rPr lang="en-US" dirty="0" smtClean="0">
                <a:hlinkClick r:id="rId2"/>
              </a:rPr>
              <a:t>Link</a:t>
            </a:r>
            <a:r>
              <a:rPr lang="en-US" dirty="0" smtClean="0"/>
              <a:t>)</a:t>
            </a:r>
          </a:p>
          <a:p>
            <a:r>
              <a:rPr lang="en-US" dirty="0" err="1" smtClean="0"/>
              <a:t>pyDev</a:t>
            </a:r>
            <a:r>
              <a:rPr lang="en-US" dirty="0" smtClean="0"/>
              <a:t> (Eclipse) – (it’s a beast)</a:t>
            </a:r>
          </a:p>
          <a:p>
            <a:r>
              <a:rPr lang="en-US" dirty="0" smtClean="0"/>
              <a:t>Komodo IDE</a:t>
            </a:r>
          </a:p>
          <a:p>
            <a:pPr marL="118872"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DC719</a:t>
            </a:r>
            <a:endParaRPr lang="en-US"/>
          </a:p>
        </p:txBody>
      </p:sp>
      <p:sp>
        <p:nvSpPr>
          <p:cNvPr id="5" name="Slide Number Placeholder 4"/>
          <p:cNvSpPr>
            <a:spLocks noGrp="1"/>
          </p:cNvSpPr>
          <p:nvPr>
            <p:ph type="sldNum" sz="quarter" idx="12"/>
          </p:nvPr>
        </p:nvSpPr>
        <p:spPr/>
        <p:txBody>
          <a:bodyPr/>
          <a:lstStyle/>
          <a:p>
            <a:fld id="{DC5D7144-CEBF-8146-8EE7-8E083186F396}" type="slidenum">
              <a:rPr lang="en-US" smtClean="0"/>
              <a:t>21</a:t>
            </a:fld>
            <a:endParaRPr lang="en-US"/>
          </a:p>
        </p:txBody>
      </p:sp>
    </p:spTree>
    <p:extLst>
      <p:ext uri="{BB962C8B-B14F-4D97-AF65-F5344CB8AC3E}">
        <p14:creationId xmlns:p14="http://schemas.microsoft.com/office/powerpoint/2010/main" val="33574274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a:t>
            </a:r>
            <a:endParaRPr lang="en-US" dirty="0"/>
          </a:p>
        </p:txBody>
      </p:sp>
      <p:sp>
        <p:nvSpPr>
          <p:cNvPr id="3" name="Content Placeholder 2"/>
          <p:cNvSpPr>
            <a:spLocks noGrp="1"/>
          </p:cNvSpPr>
          <p:nvPr>
            <p:ph idx="1"/>
          </p:nvPr>
        </p:nvSpPr>
        <p:spPr/>
        <p:txBody>
          <a:bodyPr/>
          <a:lstStyle/>
          <a:p>
            <a:r>
              <a:rPr lang="en-US" dirty="0" smtClean="0"/>
              <a:t>Web2py – example – (</a:t>
            </a:r>
            <a:r>
              <a:rPr lang="en-US" dirty="0" smtClean="0">
                <a:hlinkClick r:id="rId2"/>
              </a:rPr>
              <a:t>Link</a:t>
            </a:r>
            <a:r>
              <a:rPr lang="en-US" dirty="0" smtClean="0"/>
              <a:t>)</a:t>
            </a:r>
          </a:p>
          <a:p>
            <a:r>
              <a:rPr lang="en-US" dirty="0" err="1" smtClean="0"/>
              <a:t>Danjo</a:t>
            </a:r>
            <a:endParaRPr lang="en-US" dirty="0" smtClean="0"/>
          </a:p>
          <a:p>
            <a:r>
              <a:rPr lang="en-US" dirty="0" smtClean="0"/>
              <a:t>Flask</a:t>
            </a:r>
          </a:p>
          <a:p>
            <a:r>
              <a:rPr lang="en-US" dirty="0" smtClean="0"/>
              <a:t>Pyramid</a:t>
            </a:r>
          </a:p>
          <a:p>
            <a:r>
              <a:rPr lang="en-US" dirty="0" err="1" smtClean="0"/>
              <a:t>Pythonanywhere.com</a:t>
            </a:r>
            <a:r>
              <a:rPr lang="en-US" dirty="0" smtClean="0"/>
              <a:t> (free and paid)</a:t>
            </a:r>
          </a:p>
          <a:p>
            <a:r>
              <a:rPr lang="en-US" dirty="0" smtClean="0"/>
              <a:t>Python Mechanize</a:t>
            </a:r>
          </a:p>
          <a:p>
            <a:pPr marL="118872" indent="0">
              <a:buNone/>
            </a:pPr>
            <a:endParaRPr lang="en-US" dirty="0" smtClean="0"/>
          </a:p>
          <a:p>
            <a:r>
              <a:rPr lang="en-US" dirty="0" smtClean="0"/>
              <a:t>To start a local webserver(thanks Brian)</a:t>
            </a:r>
          </a:p>
          <a:p>
            <a:r>
              <a:rPr lang="en-US" dirty="0"/>
              <a:t>python -m </a:t>
            </a:r>
            <a:r>
              <a:rPr lang="en-US" dirty="0" err="1"/>
              <a:t>SimpleHTTPServer</a:t>
            </a:r>
            <a:r>
              <a:rPr lang="en-US" dirty="0"/>
              <a:t> 8000</a:t>
            </a:r>
          </a:p>
        </p:txBody>
      </p:sp>
      <p:sp>
        <p:nvSpPr>
          <p:cNvPr id="4" name="Footer Placeholder 3"/>
          <p:cNvSpPr>
            <a:spLocks noGrp="1"/>
          </p:cNvSpPr>
          <p:nvPr>
            <p:ph type="ftr" sz="quarter" idx="11"/>
          </p:nvPr>
        </p:nvSpPr>
        <p:spPr/>
        <p:txBody>
          <a:bodyPr/>
          <a:lstStyle/>
          <a:p>
            <a:r>
              <a:rPr lang="en-US" smtClean="0"/>
              <a:t>DC719</a:t>
            </a:r>
            <a:endParaRPr lang="en-US"/>
          </a:p>
        </p:txBody>
      </p:sp>
      <p:sp>
        <p:nvSpPr>
          <p:cNvPr id="5" name="Slide Number Placeholder 4"/>
          <p:cNvSpPr>
            <a:spLocks noGrp="1"/>
          </p:cNvSpPr>
          <p:nvPr>
            <p:ph type="sldNum" sz="quarter" idx="12"/>
          </p:nvPr>
        </p:nvSpPr>
        <p:spPr/>
        <p:txBody>
          <a:bodyPr/>
          <a:lstStyle/>
          <a:p>
            <a:fld id="{DC5D7144-CEBF-8146-8EE7-8E083186F396}" type="slidenum">
              <a:rPr lang="en-US" smtClean="0"/>
              <a:t>22</a:t>
            </a:fld>
            <a:endParaRPr lang="en-US"/>
          </a:p>
        </p:txBody>
      </p:sp>
    </p:spTree>
    <p:extLst>
      <p:ext uri="{BB962C8B-B14F-4D97-AF65-F5344CB8AC3E}">
        <p14:creationId xmlns:p14="http://schemas.microsoft.com/office/powerpoint/2010/main" val="6378582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learn Python</a:t>
            </a:r>
            <a:endParaRPr lang="en-US" dirty="0"/>
          </a:p>
        </p:txBody>
      </p:sp>
      <p:sp>
        <p:nvSpPr>
          <p:cNvPr id="4" name="Footer Placeholder 3"/>
          <p:cNvSpPr>
            <a:spLocks noGrp="1"/>
          </p:cNvSpPr>
          <p:nvPr>
            <p:ph type="ftr" sz="quarter" idx="11"/>
          </p:nvPr>
        </p:nvSpPr>
        <p:spPr/>
        <p:txBody>
          <a:bodyPr/>
          <a:lstStyle/>
          <a:p>
            <a:r>
              <a:rPr lang="en-US" smtClean="0"/>
              <a:t>DC719</a:t>
            </a:r>
            <a:endParaRPr lang="en-US"/>
          </a:p>
        </p:txBody>
      </p:sp>
      <p:sp>
        <p:nvSpPr>
          <p:cNvPr id="5" name="Slide Number Placeholder 4"/>
          <p:cNvSpPr>
            <a:spLocks noGrp="1"/>
          </p:cNvSpPr>
          <p:nvPr>
            <p:ph type="sldNum" sz="quarter" idx="12"/>
          </p:nvPr>
        </p:nvSpPr>
        <p:spPr/>
        <p:txBody>
          <a:bodyPr/>
          <a:lstStyle/>
          <a:p>
            <a:fld id="{DC5D7144-CEBF-8146-8EE7-8E083186F396}" type="slidenum">
              <a:rPr lang="en-US" smtClean="0"/>
              <a:t>3</a:t>
            </a:fld>
            <a:endParaRPr lang="en-US"/>
          </a:p>
        </p:txBody>
      </p:sp>
      <p:sp>
        <p:nvSpPr>
          <p:cNvPr id="6" name="Rectangle 5"/>
          <p:cNvSpPr/>
          <p:nvPr/>
        </p:nvSpPr>
        <p:spPr>
          <a:xfrm>
            <a:off x="457200" y="1632891"/>
            <a:ext cx="8229600" cy="1477328"/>
          </a:xfrm>
          <a:prstGeom prst="rect">
            <a:avLst/>
          </a:prstGeom>
        </p:spPr>
        <p:txBody>
          <a:bodyPr wrap="square">
            <a:spAutoFit/>
          </a:bodyPr>
          <a:lstStyle/>
          <a:p>
            <a:r>
              <a:rPr lang="en-US" dirty="0"/>
              <a:t>Besides being awesome, Python should be your first programming language because you will quickly learn how to think like a programmer. Python is very readable. You won’t waste a lot of time memorizing the arcane syntax that other programming languages will present you. Instead, you will be able to focus on learning programming concepts and paradigms.</a:t>
            </a:r>
          </a:p>
        </p:txBody>
      </p:sp>
      <p:sp>
        <p:nvSpPr>
          <p:cNvPr id="7" name="Rectangle 6"/>
          <p:cNvSpPr/>
          <p:nvPr/>
        </p:nvSpPr>
        <p:spPr>
          <a:xfrm>
            <a:off x="457200" y="3187797"/>
            <a:ext cx="8433960" cy="1477328"/>
          </a:xfrm>
          <a:prstGeom prst="rect">
            <a:avLst/>
          </a:prstGeom>
        </p:spPr>
        <p:txBody>
          <a:bodyPr wrap="square">
            <a:spAutoFit/>
          </a:bodyPr>
          <a:lstStyle/>
          <a:p>
            <a:r>
              <a:rPr lang="en-US" dirty="0"/>
              <a:t>Python is easy to learn. The learning curve is very gradual. Other languages can be quite steep. With Python and the proper combination of ambition and attention, you could whip together a game in a day knowing nothing before you started. As I mentioned above, Python places an emphasis on readability. Here’s an example of how easy and readable Python is. The first code example below is written in C++:</a:t>
            </a:r>
          </a:p>
        </p:txBody>
      </p:sp>
      <p:sp>
        <p:nvSpPr>
          <p:cNvPr id="8" name="Rectangle 7"/>
          <p:cNvSpPr/>
          <p:nvPr/>
        </p:nvSpPr>
        <p:spPr>
          <a:xfrm>
            <a:off x="457200" y="4787274"/>
            <a:ext cx="3169510" cy="1477328"/>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dirty="0" smtClean="0"/>
              <a:t>#</a:t>
            </a:r>
            <a:r>
              <a:rPr lang="en-US" dirty="0"/>
              <a:t>include </a:t>
            </a:r>
            <a:r>
              <a:rPr lang="en-US" dirty="0" err="1" smtClean="0"/>
              <a:t>stdout</a:t>
            </a:r>
            <a:endParaRPr lang="en-US" dirty="0"/>
          </a:p>
          <a:p>
            <a:r>
              <a:rPr lang="en-US" dirty="0" err="1"/>
              <a:t>int</a:t>
            </a:r>
            <a:r>
              <a:rPr lang="en-US" dirty="0"/>
              <a:t> main()</a:t>
            </a:r>
          </a:p>
          <a:p>
            <a:r>
              <a:rPr lang="en-US" dirty="0"/>
              <a:t>{</a:t>
            </a:r>
          </a:p>
          <a:p>
            <a:r>
              <a:rPr lang="en-US" dirty="0"/>
              <a:t> </a:t>
            </a:r>
            <a:r>
              <a:rPr lang="en-US" dirty="0" err="1"/>
              <a:t>std</a:t>
            </a:r>
            <a:r>
              <a:rPr lang="en-US" dirty="0"/>
              <a:t>::</a:t>
            </a:r>
            <a:r>
              <a:rPr lang="en-US" dirty="0" err="1"/>
              <a:t>cout</a:t>
            </a:r>
            <a:r>
              <a:rPr lang="en-US" dirty="0"/>
              <a:t> &lt;&lt; "Hello, world!\n";</a:t>
            </a:r>
          </a:p>
          <a:p>
            <a:r>
              <a:rPr lang="en-US" dirty="0"/>
              <a:t>}</a:t>
            </a:r>
          </a:p>
        </p:txBody>
      </p:sp>
      <p:sp>
        <p:nvSpPr>
          <p:cNvPr id="9" name="Rectangle 8"/>
          <p:cNvSpPr/>
          <p:nvPr/>
        </p:nvSpPr>
        <p:spPr>
          <a:xfrm>
            <a:off x="5130707" y="5395415"/>
            <a:ext cx="2131638" cy="369332"/>
          </a:xfrm>
          <a:prstGeom prst="rect">
            <a:avLst/>
          </a:prstGeom>
        </p:spPr>
        <p:style>
          <a:lnRef idx="3">
            <a:schemeClr val="lt1"/>
          </a:lnRef>
          <a:fillRef idx="1">
            <a:schemeClr val="accent6"/>
          </a:fillRef>
          <a:effectRef idx="1">
            <a:schemeClr val="accent6"/>
          </a:effectRef>
          <a:fontRef idx="minor">
            <a:schemeClr val="lt1"/>
          </a:fontRef>
        </p:style>
        <p:txBody>
          <a:bodyPr wrap="none">
            <a:spAutoFit/>
          </a:bodyPr>
          <a:lstStyle/>
          <a:p>
            <a:r>
              <a:rPr lang="en-US" dirty="0"/>
              <a:t>p</a:t>
            </a:r>
            <a:r>
              <a:rPr lang="en-US" dirty="0" smtClean="0"/>
              <a:t>rint "</a:t>
            </a:r>
            <a:r>
              <a:rPr lang="en-US" dirty="0"/>
              <a:t>Hello, world</a:t>
            </a:r>
            <a:r>
              <a:rPr lang="en-US" dirty="0" smtClean="0"/>
              <a:t>!”</a:t>
            </a:r>
            <a:endParaRPr lang="en-US" dirty="0"/>
          </a:p>
        </p:txBody>
      </p:sp>
      <p:sp>
        <p:nvSpPr>
          <p:cNvPr id="10" name="TextBox 9"/>
          <p:cNvSpPr txBox="1"/>
          <p:nvPr/>
        </p:nvSpPr>
        <p:spPr>
          <a:xfrm>
            <a:off x="5663159" y="4954351"/>
            <a:ext cx="1038904" cy="369332"/>
          </a:xfrm>
          <a:prstGeom prst="rect">
            <a:avLst/>
          </a:prstGeom>
          <a:noFill/>
        </p:spPr>
        <p:txBody>
          <a:bodyPr wrap="none" rtlCol="0">
            <a:spAutoFit/>
          </a:bodyPr>
          <a:lstStyle/>
          <a:p>
            <a:r>
              <a:rPr lang="en-US" dirty="0" smtClean="0"/>
              <a:t>Python 2</a:t>
            </a:r>
          </a:p>
        </p:txBody>
      </p:sp>
      <p:sp>
        <p:nvSpPr>
          <p:cNvPr id="11" name="TextBox 10"/>
          <p:cNvSpPr txBox="1"/>
          <p:nvPr/>
        </p:nvSpPr>
        <p:spPr>
          <a:xfrm>
            <a:off x="5594518" y="6079936"/>
            <a:ext cx="1107545" cy="369332"/>
          </a:xfrm>
          <a:prstGeom prst="rect">
            <a:avLst/>
          </a:prstGeom>
          <a:noFill/>
        </p:spPr>
        <p:txBody>
          <a:bodyPr wrap="none" rtlCol="0">
            <a:spAutoFit/>
          </a:bodyPr>
          <a:lstStyle/>
          <a:p>
            <a:r>
              <a:rPr lang="en-US" dirty="0" smtClean="0">
                <a:hlinkClick r:id="rId2"/>
              </a:rPr>
              <a:t>More info</a:t>
            </a:r>
            <a:endParaRPr lang="en-US" dirty="0"/>
          </a:p>
        </p:txBody>
      </p:sp>
    </p:spTree>
    <p:extLst>
      <p:ext uri="{BB962C8B-B14F-4D97-AF65-F5344CB8AC3E}">
        <p14:creationId xmlns:p14="http://schemas.microsoft.com/office/powerpoint/2010/main" val="374859022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9156" y="1786957"/>
            <a:ext cx="8475827" cy="3139321"/>
          </a:xfrm>
          <a:prstGeom prst="rect">
            <a:avLst/>
          </a:prstGeom>
          <a:noFill/>
        </p:spPr>
        <p:txBody>
          <a:bodyPr wrap="square" rtlCol="0">
            <a:spAutoFit/>
          </a:bodyPr>
          <a:lstStyle/>
          <a:p>
            <a:r>
              <a:rPr lang="en-US" b="1" dirty="0" smtClean="0"/>
              <a:t>For Windows:</a:t>
            </a:r>
          </a:p>
          <a:p>
            <a:r>
              <a:rPr lang="en-US" dirty="0" smtClean="0"/>
              <a:t>How to install python</a:t>
            </a:r>
          </a:p>
          <a:p>
            <a:endParaRPr lang="en-US" dirty="0" smtClean="0"/>
          </a:p>
          <a:p>
            <a:r>
              <a:rPr lang="en-US" dirty="0" smtClean="0"/>
              <a:t>Download Python 2.7.9 – </a:t>
            </a:r>
            <a:r>
              <a:rPr lang="en-US" dirty="0" smtClean="0">
                <a:hlinkClick r:id="rId2"/>
              </a:rPr>
              <a:t>Link</a:t>
            </a:r>
            <a:endParaRPr lang="en-US" dirty="0" smtClean="0"/>
          </a:p>
          <a:p>
            <a:r>
              <a:rPr lang="en-US" dirty="0" smtClean="0"/>
              <a:t>Download Python 3.4.2 - </a:t>
            </a:r>
            <a:r>
              <a:rPr lang="en-US" dirty="0" smtClean="0">
                <a:hlinkClick r:id="rId3"/>
              </a:rPr>
              <a:t>Link</a:t>
            </a:r>
            <a:endParaRPr lang="en-US" dirty="0" smtClean="0"/>
          </a:p>
          <a:p>
            <a:endParaRPr lang="en-US" dirty="0" smtClean="0"/>
          </a:p>
          <a:p>
            <a:r>
              <a:rPr lang="en-US" dirty="0" smtClean="0"/>
              <a:t>First download Python-2.7.9.msi</a:t>
            </a:r>
          </a:p>
          <a:p>
            <a:r>
              <a:rPr lang="en-US" dirty="0" smtClean="0"/>
              <a:t>Run the file you just downloaded, and follow the prompts.</a:t>
            </a:r>
          </a:p>
          <a:p>
            <a:r>
              <a:rPr lang="en-US" dirty="0" smtClean="0"/>
              <a:t>OK! Hopefully now everything is good! Now, to test if that just worked, type this in your DOS window:</a:t>
            </a:r>
          </a:p>
          <a:p>
            <a:endParaRPr lang="en-US" dirty="0"/>
          </a:p>
        </p:txBody>
      </p:sp>
      <p:sp>
        <p:nvSpPr>
          <p:cNvPr id="9" name="TextBox 8"/>
          <p:cNvSpPr txBox="1"/>
          <p:nvPr/>
        </p:nvSpPr>
        <p:spPr>
          <a:xfrm>
            <a:off x="369156" y="4862603"/>
            <a:ext cx="8419905" cy="1477328"/>
          </a:xfrm>
          <a:prstGeom prst="rect">
            <a:avLst/>
          </a:prstGeom>
          <a:noFill/>
        </p:spPr>
        <p:txBody>
          <a:bodyPr wrap="none" rtlCol="0">
            <a:spAutoFit/>
          </a:bodyPr>
          <a:lstStyle/>
          <a:p>
            <a:r>
              <a:rPr lang="en-US" dirty="0"/>
              <a:t>	</a:t>
            </a:r>
            <a:r>
              <a:rPr lang="en-US" dirty="0" smtClean="0"/>
              <a:t>python –v</a:t>
            </a:r>
          </a:p>
          <a:p>
            <a:r>
              <a:rPr lang="en-US" dirty="0" smtClean="0"/>
              <a:t>On my MAC it’s native 2.7.6 and Linux VM it</a:t>
            </a:r>
            <a:r>
              <a:rPr lang="fr-FR" dirty="0" smtClean="0"/>
              <a:t>’</a:t>
            </a:r>
            <a:r>
              <a:rPr lang="en-US" dirty="0" smtClean="0"/>
              <a:t>s 2.7.9</a:t>
            </a:r>
          </a:p>
          <a:p>
            <a:endParaRPr lang="en-US" dirty="0"/>
          </a:p>
          <a:p>
            <a:r>
              <a:rPr lang="en-US" dirty="0" smtClean="0"/>
              <a:t>I’ve only used version 2.7.x.  </a:t>
            </a:r>
            <a:r>
              <a:rPr lang="en-US" dirty="0"/>
              <a:t>N</a:t>
            </a:r>
            <a:r>
              <a:rPr lang="en-US" dirty="0" smtClean="0"/>
              <a:t>ot sure how much of a difference between 3 and 2 there is</a:t>
            </a:r>
          </a:p>
          <a:p>
            <a:r>
              <a:rPr lang="en-US" dirty="0" smtClean="0"/>
              <a:t>But I do know 3 is not backward compatible with 2.  Need to look into to this.</a:t>
            </a:r>
            <a:endParaRPr lang="en-US" dirty="0"/>
          </a:p>
        </p:txBody>
      </p:sp>
      <p:sp>
        <p:nvSpPr>
          <p:cNvPr id="8" name="Title 1"/>
          <p:cNvSpPr>
            <a:spLocks noGrp="1"/>
          </p:cNvSpPr>
          <p:nvPr>
            <p:ph type="title"/>
          </p:nvPr>
        </p:nvSpPr>
        <p:spPr>
          <a:xfrm>
            <a:off x="457200" y="155448"/>
            <a:ext cx="8229600" cy="1252728"/>
          </a:xfrm>
        </p:spPr>
        <p:txBody>
          <a:bodyPr/>
          <a:lstStyle/>
          <a:p>
            <a:r>
              <a:rPr lang="en-US" dirty="0" smtClean="0"/>
              <a:t>Windows Install</a:t>
            </a:r>
            <a:endParaRPr lang="en-US" dirty="0"/>
          </a:p>
        </p:txBody>
      </p:sp>
      <p:sp>
        <p:nvSpPr>
          <p:cNvPr id="2" name="Footer Placeholder 1"/>
          <p:cNvSpPr>
            <a:spLocks noGrp="1"/>
          </p:cNvSpPr>
          <p:nvPr>
            <p:ph type="ftr" sz="quarter" idx="11"/>
          </p:nvPr>
        </p:nvSpPr>
        <p:spPr/>
        <p:txBody>
          <a:bodyPr/>
          <a:lstStyle/>
          <a:p>
            <a:r>
              <a:rPr lang="en-US" smtClean="0"/>
              <a:t>DC719</a:t>
            </a:r>
            <a:endParaRPr lang="en-US"/>
          </a:p>
        </p:txBody>
      </p:sp>
      <p:sp>
        <p:nvSpPr>
          <p:cNvPr id="4" name="Slide Number Placeholder 3"/>
          <p:cNvSpPr>
            <a:spLocks noGrp="1"/>
          </p:cNvSpPr>
          <p:nvPr>
            <p:ph type="sldNum" sz="quarter" idx="12"/>
          </p:nvPr>
        </p:nvSpPr>
        <p:spPr/>
        <p:txBody>
          <a:bodyPr/>
          <a:lstStyle/>
          <a:p>
            <a:fld id="{DC5D7144-CEBF-8146-8EE7-8E083186F396}" type="slidenum">
              <a:rPr lang="en-US" smtClean="0"/>
              <a:t>4</a:t>
            </a:fld>
            <a:endParaRPr lang="en-US"/>
          </a:p>
        </p:txBody>
      </p:sp>
    </p:spTree>
    <p:extLst>
      <p:ext uri="{BB962C8B-B14F-4D97-AF65-F5344CB8AC3E}">
        <p14:creationId xmlns:p14="http://schemas.microsoft.com/office/powerpoint/2010/main" val="274959434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9156" y="1742653"/>
            <a:ext cx="8475827" cy="1200329"/>
          </a:xfrm>
          <a:prstGeom prst="rect">
            <a:avLst/>
          </a:prstGeom>
          <a:noFill/>
        </p:spPr>
        <p:txBody>
          <a:bodyPr wrap="square" rtlCol="0">
            <a:spAutoFit/>
          </a:bodyPr>
          <a:lstStyle/>
          <a:p>
            <a:r>
              <a:rPr lang="en-US" dirty="0" smtClean="0"/>
              <a:t>&gt;&gt;&gt; print "Hello, World!”</a:t>
            </a:r>
          </a:p>
          <a:p>
            <a:r>
              <a:rPr lang="en-US" dirty="0" smtClean="0"/>
              <a:t>Hello, World!</a:t>
            </a:r>
          </a:p>
          <a:p>
            <a:endParaRPr lang="en-US" dirty="0"/>
          </a:p>
          <a:p>
            <a:endParaRPr lang="en-US" dirty="0"/>
          </a:p>
        </p:txBody>
      </p:sp>
      <p:sp>
        <p:nvSpPr>
          <p:cNvPr id="4" name="Rectangle 3"/>
          <p:cNvSpPr/>
          <p:nvPr/>
        </p:nvSpPr>
        <p:spPr>
          <a:xfrm>
            <a:off x="369156" y="2276451"/>
            <a:ext cx="4572000" cy="2862323"/>
          </a:xfrm>
          <a:prstGeom prst="rect">
            <a:avLst/>
          </a:prstGeom>
        </p:spPr>
        <p:txBody>
          <a:bodyPr>
            <a:spAutoFit/>
          </a:bodyPr>
          <a:lstStyle/>
          <a:p>
            <a:r>
              <a:rPr lang="en-US" dirty="0" smtClean="0"/>
              <a:t>&gt;&gt;&gt; 1 + 1</a:t>
            </a:r>
          </a:p>
          <a:p>
            <a:r>
              <a:rPr lang="en-US" dirty="0" smtClean="0"/>
              <a:t>2</a:t>
            </a:r>
          </a:p>
          <a:p>
            <a:r>
              <a:rPr lang="en-US" dirty="0" smtClean="0"/>
              <a:t>&gt;&gt;&gt; 20+80</a:t>
            </a:r>
          </a:p>
          <a:p>
            <a:r>
              <a:rPr lang="en-US" dirty="0" smtClean="0"/>
              <a:t>100</a:t>
            </a:r>
          </a:p>
          <a:p>
            <a:r>
              <a:rPr lang="en-US" dirty="0" smtClean="0"/>
              <a:t>&gt;&gt;&gt; 18294+449566</a:t>
            </a:r>
          </a:p>
          <a:p>
            <a:r>
              <a:rPr lang="en-US" dirty="0" smtClean="0"/>
              <a:t>467860</a:t>
            </a:r>
          </a:p>
          <a:p>
            <a:r>
              <a:rPr lang="en-US" dirty="0" smtClean="0"/>
              <a:t>(These are additions)</a:t>
            </a:r>
          </a:p>
          <a:p>
            <a:r>
              <a:rPr lang="en-US" dirty="0" smtClean="0"/>
              <a:t>&gt;&gt;&gt; 6-5</a:t>
            </a:r>
          </a:p>
          <a:p>
            <a:r>
              <a:rPr lang="en-US" dirty="0" smtClean="0"/>
              <a:t>1</a:t>
            </a:r>
          </a:p>
          <a:p>
            <a:r>
              <a:rPr lang="en-US" dirty="0" smtClean="0"/>
              <a:t>(Subtraction)</a:t>
            </a:r>
          </a:p>
        </p:txBody>
      </p:sp>
      <p:pic>
        <p:nvPicPr>
          <p:cNvPr id="10" name="Picture 9"/>
          <p:cNvPicPr>
            <a:picLocks noChangeAspect="1"/>
          </p:cNvPicPr>
          <p:nvPr/>
        </p:nvPicPr>
        <p:blipFill rotWithShape="1">
          <a:blip r:embed="rId3"/>
          <a:srcRect r="19095"/>
          <a:stretch/>
        </p:blipFill>
        <p:spPr>
          <a:xfrm>
            <a:off x="767832" y="5084657"/>
            <a:ext cx="7397891" cy="1533071"/>
          </a:xfrm>
          <a:prstGeom prst="rect">
            <a:avLst/>
          </a:prstGeom>
        </p:spPr>
      </p:pic>
      <p:sp>
        <p:nvSpPr>
          <p:cNvPr id="6" name="Title 1"/>
          <p:cNvSpPr>
            <a:spLocks noGrp="1"/>
          </p:cNvSpPr>
          <p:nvPr>
            <p:ph type="title"/>
          </p:nvPr>
        </p:nvSpPr>
        <p:spPr>
          <a:xfrm>
            <a:off x="457200" y="155448"/>
            <a:ext cx="8229600" cy="1252728"/>
          </a:xfrm>
        </p:spPr>
        <p:txBody>
          <a:bodyPr/>
          <a:lstStyle/>
          <a:p>
            <a:r>
              <a:rPr lang="en-US" dirty="0" smtClean="0"/>
              <a:t>Idle</a:t>
            </a:r>
            <a:endParaRPr lang="en-US" dirty="0"/>
          </a:p>
        </p:txBody>
      </p:sp>
      <p:sp>
        <p:nvSpPr>
          <p:cNvPr id="2" name="Footer Placeholder 1"/>
          <p:cNvSpPr>
            <a:spLocks noGrp="1"/>
          </p:cNvSpPr>
          <p:nvPr>
            <p:ph type="ftr" sz="quarter" idx="11"/>
          </p:nvPr>
        </p:nvSpPr>
        <p:spPr/>
        <p:txBody>
          <a:bodyPr/>
          <a:lstStyle/>
          <a:p>
            <a:r>
              <a:rPr lang="en-US" smtClean="0"/>
              <a:t>DC719</a:t>
            </a:r>
            <a:endParaRPr lang="en-US"/>
          </a:p>
        </p:txBody>
      </p:sp>
      <p:sp>
        <p:nvSpPr>
          <p:cNvPr id="5" name="Slide Number Placeholder 4"/>
          <p:cNvSpPr>
            <a:spLocks noGrp="1"/>
          </p:cNvSpPr>
          <p:nvPr>
            <p:ph type="sldNum" sz="quarter" idx="12"/>
          </p:nvPr>
        </p:nvSpPr>
        <p:spPr/>
        <p:txBody>
          <a:bodyPr/>
          <a:lstStyle/>
          <a:p>
            <a:fld id="{DC5D7144-CEBF-8146-8EE7-8E083186F396}" type="slidenum">
              <a:rPr lang="en-US" smtClean="0"/>
              <a:t>5</a:t>
            </a:fld>
            <a:endParaRPr lang="en-US"/>
          </a:p>
        </p:txBody>
      </p:sp>
    </p:spTree>
    <p:extLst>
      <p:ext uri="{BB962C8B-B14F-4D97-AF65-F5344CB8AC3E}">
        <p14:creationId xmlns:p14="http://schemas.microsoft.com/office/powerpoint/2010/main" val="82813855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4" name="Rectangle 3"/>
          <p:cNvSpPr/>
          <p:nvPr/>
        </p:nvSpPr>
        <p:spPr>
          <a:xfrm>
            <a:off x="413455" y="1785104"/>
            <a:ext cx="8475827" cy="3970318"/>
          </a:xfrm>
          <a:prstGeom prst="rect">
            <a:avLst/>
          </a:prstGeom>
        </p:spPr>
        <p:txBody>
          <a:bodyPr wrap="square">
            <a:spAutoFit/>
          </a:bodyPr>
          <a:lstStyle/>
          <a:p>
            <a:r>
              <a:rPr lang="en-US" dirty="0" smtClean="0"/>
              <a:t>#variables demonstrated</a:t>
            </a:r>
          </a:p>
          <a:p>
            <a:r>
              <a:rPr lang="en-US" dirty="0" smtClean="0"/>
              <a:t>print "This program is a demo of variables"</a:t>
            </a:r>
          </a:p>
          <a:p>
            <a:r>
              <a:rPr lang="en-US" dirty="0" smtClean="0"/>
              <a:t>v = 1</a:t>
            </a:r>
          </a:p>
          <a:p>
            <a:r>
              <a:rPr lang="en-US" dirty="0" smtClean="0"/>
              <a:t>print "The value of v is now", v</a:t>
            </a:r>
          </a:p>
          <a:p>
            <a:r>
              <a:rPr lang="en-US" dirty="0" smtClean="0"/>
              <a:t>v = v + 1</a:t>
            </a:r>
          </a:p>
          <a:p>
            <a:r>
              <a:rPr lang="en-US" dirty="0" smtClean="0"/>
              <a:t>print "v now equals itself plus one, making it worth", v</a:t>
            </a:r>
          </a:p>
          <a:p>
            <a:r>
              <a:rPr lang="en-US" dirty="0" smtClean="0"/>
              <a:t>v = 51</a:t>
            </a:r>
          </a:p>
          <a:p>
            <a:r>
              <a:rPr lang="en-US" dirty="0" smtClean="0"/>
              <a:t>print "v can store any numerical value, to be used elsewhere."</a:t>
            </a:r>
          </a:p>
          <a:p>
            <a:r>
              <a:rPr lang="en-US" dirty="0" smtClean="0"/>
              <a:t>print "for example, in a sentence. v is now worth", v</a:t>
            </a:r>
          </a:p>
          <a:p>
            <a:r>
              <a:rPr lang="en-US" dirty="0" smtClean="0"/>
              <a:t>print "v times 5 equals", v*5</a:t>
            </a:r>
          </a:p>
          <a:p>
            <a:r>
              <a:rPr lang="en-US" dirty="0" smtClean="0"/>
              <a:t>print "but v still only remains", v</a:t>
            </a:r>
          </a:p>
          <a:p>
            <a:r>
              <a:rPr lang="en-US" dirty="0" smtClean="0"/>
              <a:t>print "to make v five times bigger, you would have to type v = v * 5"</a:t>
            </a:r>
          </a:p>
          <a:p>
            <a:r>
              <a:rPr lang="en-US" dirty="0" smtClean="0"/>
              <a:t>v = v * 5</a:t>
            </a:r>
          </a:p>
          <a:p>
            <a:r>
              <a:rPr lang="en-US" dirty="0" smtClean="0"/>
              <a:t>print "there you go, now v equals", v, "and not", v / 5</a:t>
            </a:r>
            <a:endParaRPr lang="en-US" dirty="0"/>
          </a:p>
        </p:txBody>
      </p:sp>
      <p:sp>
        <p:nvSpPr>
          <p:cNvPr id="3" name="Footer Placeholder 2"/>
          <p:cNvSpPr>
            <a:spLocks noGrp="1"/>
          </p:cNvSpPr>
          <p:nvPr>
            <p:ph type="ftr" sz="quarter" idx="11"/>
          </p:nvPr>
        </p:nvSpPr>
        <p:spPr/>
        <p:txBody>
          <a:bodyPr/>
          <a:lstStyle/>
          <a:p>
            <a:r>
              <a:rPr lang="en-US" smtClean="0"/>
              <a:t>DC719</a:t>
            </a:r>
            <a:endParaRPr lang="en-US"/>
          </a:p>
        </p:txBody>
      </p:sp>
      <p:sp>
        <p:nvSpPr>
          <p:cNvPr id="5" name="Slide Number Placeholder 4"/>
          <p:cNvSpPr>
            <a:spLocks noGrp="1"/>
          </p:cNvSpPr>
          <p:nvPr>
            <p:ph type="sldNum" sz="quarter" idx="12"/>
          </p:nvPr>
        </p:nvSpPr>
        <p:spPr/>
        <p:txBody>
          <a:bodyPr/>
          <a:lstStyle/>
          <a:p>
            <a:fld id="{DC5D7144-CEBF-8146-8EE7-8E083186F396}" type="slidenum">
              <a:rPr lang="en-US" smtClean="0"/>
              <a:t>6</a:t>
            </a:fld>
            <a:endParaRPr lang="en-US"/>
          </a:p>
        </p:txBody>
      </p:sp>
    </p:spTree>
    <p:extLst>
      <p:ext uri="{BB962C8B-B14F-4D97-AF65-F5344CB8AC3E}">
        <p14:creationId xmlns:p14="http://schemas.microsoft.com/office/powerpoint/2010/main" val="32242694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4" name="Rectangle 3"/>
          <p:cNvSpPr/>
          <p:nvPr/>
        </p:nvSpPr>
        <p:spPr>
          <a:xfrm>
            <a:off x="571500" y="1860798"/>
            <a:ext cx="8001000" cy="2031325"/>
          </a:xfrm>
          <a:prstGeom prst="rect">
            <a:avLst/>
          </a:prstGeom>
        </p:spPr>
        <p:txBody>
          <a:bodyPr wrap="square">
            <a:spAutoFit/>
          </a:bodyPr>
          <a:lstStyle/>
          <a:p>
            <a:r>
              <a:rPr lang="en-US" dirty="0" smtClean="0"/>
              <a:t>#giving variables text, and adding text.</a:t>
            </a:r>
          </a:p>
          <a:p>
            <a:r>
              <a:rPr lang="en-US" dirty="0" smtClean="0"/>
              <a:t>word1 = "Good"</a:t>
            </a:r>
          </a:p>
          <a:p>
            <a:r>
              <a:rPr lang="en-US" dirty="0" smtClean="0"/>
              <a:t>word2 = "Morning"</a:t>
            </a:r>
          </a:p>
          <a:p>
            <a:r>
              <a:rPr lang="en-US" dirty="0" smtClean="0"/>
              <a:t>word3 = "to you too!"</a:t>
            </a:r>
          </a:p>
          <a:p>
            <a:r>
              <a:rPr lang="en-US" dirty="0" smtClean="0"/>
              <a:t>print word1, word2</a:t>
            </a:r>
          </a:p>
          <a:p>
            <a:r>
              <a:rPr lang="en-US" dirty="0" smtClean="0"/>
              <a:t>sentence = word1 + " " + word2 + " " +word3</a:t>
            </a:r>
          </a:p>
          <a:p>
            <a:r>
              <a:rPr lang="en-US" dirty="0" smtClean="0"/>
              <a:t>print sentence</a:t>
            </a:r>
            <a:endParaRPr lang="en-US" dirty="0"/>
          </a:p>
        </p:txBody>
      </p:sp>
      <p:sp>
        <p:nvSpPr>
          <p:cNvPr id="3" name="Footer Placeholder 2"/>
          <p:cNvSpPr>
            <a:spLocks noGrp="1"/>
          </p:cNvSpPr>
          <p:nvPr>
            <p:ph type="ftr" sz="quarter" idx="11"/>
          </p:nvPr>
        </p:nvSpPr>
        <p:spPr/>
        <p:txBody>
          <a:bodyPr/>
          <a:lstStyle/>
          <a:p>
            <a:r>
              <a:rPr lang="en-US" smtClean="0"/>
              <a:t>DC719</a:t>
            </a:r>
            <a:endParaRPr lang="en-US"/>
          </a:p>
        </p:txBody>
      </p:sp>
      <p:sp>
        <p:nvSpPr>
          <p:cNvPr id="5" name="Slide Number Placeholder 4"/>
          <p:cNvSpPr>
            <a:spLocks noGrp="1"/>
          </p:cNvSpPr>
          <p:nvPr>
            <p:ph type="sldNum" sz="quarter" idx="12"/>
          </p:nvPr>
        </p:nvSpPr>
        <p:spPr/>
        <p:txBody>
          <a:bodyPr/>
          <a:lstStyle/>
          <a:p>
            <a:fld id="{DC5D7144-CEBF-8146-8EE7-8E083186F396}" type="slidenum">
              <a:rPr lang="en-US" smtClean="0"/>
              <a:t>7</a:t>
            </a:fld>
            <a:endParaRPr lang="en-US"/>
          </a:p>
        </p:txBody>
      </p:sp>
      <p:sp>
        <p:nvSpPr>
          <p:cNvPr id="6" name="Rectangle 5"/>
          <p:cNvSpPr/>
          <p:nvPr/>
        </p:nvSpPr>
        <p:spPr>
          <a:xfrm>
            <a:off x="571500" y="4168675"/>
            <a:ext cx="7632896" cy="2308324"/>
          </a:xfrm>
          <a:prstGeom prst="rect">
            <a:avLst/>
          </a:prstGeom>
        </p:spPr>
        <p:txBody>
          <a:bodyPr wrap="square">
            <a:spAutoFit/>
          </a:bodyPr>
          <a:lstStyle/>
          <a:p>
            <a:r>
              <a:rPr lang="en-US" b="1" dirty="0"/>
              <a:t>Repeating Strings</a:t>
            </a:r>
          </a:p>
          <a:p>
            <a:r>
              <a:rPr lang="en-US" dirty="0"/>
              <a:t>print("Pie" * 10)</a:t>
            </a:r>
          </a:p>
          <a:p>
            <a:r>
              <a:rPr lang="en-US" dirty="0"/>
              <a:t>This line creates a new string, "</a:t>
            </a:r>
            <a:r>
              <a:rPr lang="en-US" dirty="0" err="1"/>
              <a:t>PiePiePiePiePiePiePiePiePiePie</a:t>
            </a:r>
            <a:r>
              <a:rPr lang="en-US" dirty="0"/>
              <a:t>", and prints it out. That’s the</a:t>
            </a:r>
          </a:p>
          <a:p>
            <a:r>
              <a:rPr lang="en-US" dirty="0"/>
              <a:t>string "Pie" repeated 10 times, by the way</a:t>
            </a:r>
            <a:r>
              <a:rPr lang="en-US" dirty="0" smtClean="0"/>
              <a:t>.</a:t>
            </a:r>
          </a:p>
          <a:p>
            <a:endParaRPr lang="en-US" dirty="0"/>
          </a:p>
          <a:p>
            <a:r>
              <a:rPr lang="en-US" dirty="0" smtClean="0"/>
              <a:t>Now let’s run the following to see how the output change</a:t>
            </a:r>
          </a:p>
          <a:p>
            <a:r>
              <a:rPr lang="en-US" dirty="0"/>
              <a:t>print("</a:t>
            </a:r>
            <a:r>
              <a:rPr lang="en-US" dirty="0" smtClean="0"/>
              <a:t>Pie\n" </a:t>
            </a:r>
            <a:r>
              <a:rPr lang="en-US" dirty="0"/>
              <a:t>* 10</a:t>
            </a:r>
            <a:r>
              <a:rPr lang="en-US" dirty="0" smtClean="0"/>
              <a:t>)</a:t>
            </a:r>
            <a:endParaRPr lang="en-US" dirty="0"/>
          </a:p>
        </p:txBody>
      </p:sp>
    </p:spTree>
    <p:extLst>
      <p:ext uri="{BB962C8B-B14F-4D97-AF65-F5344CB8AC3E}">
        <p14:creationId xmlns:p14="http://schemas.microsoft.com/office/powerpoint/2010/main" val="217082108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Asking the user a question</a:t>
            </a:r>
            <a:endParaRPr lang="en-US" dirty="0"/>
          </a:p>
        </p:txBody>
      </p:sp>
      <p:sp>
        <p:nvSpPr>
          <p:cNvPr id="4" name="Footer Placeholder 3"/>
          <p:cNvSpPr>
            <a:spLocks noGrp="1"/>
          </p:cNvSpPr>
          <p:nvPr>
            <p:ph type="ftr" sz="quarter" idx="11"/>
          </p:nvPr>
        </p:nvSpPr>
        <p:spPr/>
        <p:txBody>
          <a:bodyPr/>
          <a:lstStyle/>
          <a:p>
            <a:r>
              <a:rPr lang="en-US" smtClean="0"/>
              <a:t>DC719</a:t>
            </a:r>
            <a:endParaRPr lang="en-US"/>
          </a:p>
        </p:txBody>
      </p:sp>
      <p:sp>
        <p:nvSpPr>
          <p:cNvPr id="5" name="Slide Number Placeholder 4"/>
          <p:cNvSpPr>
            <a:spLocks noGrp="1"/>
          </p:cNvSpPr>
          <p:nvPr>
            <p:ph type="sldNum" sz="quarter" idx="12"/>
          </p:nvPr>
        </p:nvSpPr>
        <p:spPr/>
        <p:txBody>
          <a:bodyPr/>
          <a:lstStyle/>
          <a:p>
            <a:fld id="{DC5D7144-CEBF-8146-8EE7-8E083186F396}" type="slidenum">
              <a:rPr lang="en-US" smtClean="0"/>
              <a:t>8</a:t>
            </a:fld>
            <a:endParaRPr lang="en-US"/>
          </a:p>
        </p:txBody>
      </p:sp>
      <p:sp>
        <p:nvSpPr>
          <p:cNvPr id="8" name="Rectangle 7"/>
          <p:cNvSpPr/>
          <p:nvPr/>
        </p:nvSpPr>
        <p:spPr>
          <a:xfrm>
            <a:off x="739412" y="1583317"/>
            <a:ext cx="7144623" cy="2862323"/>
          </a:xfrm>
          <a:prstGeom prst="rect">
            <a:avLst/>
          </a:prstGeom>
        </p:spPr>
        <p:txBody>
          <a:bodyPr wrap="square">
            <a:spAutoFit/>
          </a:bodyPr>
          <a:lstStyle/>
          <a:p>
            <a:r>
              <a:rPr lang="en-US" dirty="0"/>
              <a:t>&gt;&gt;&gt; name = </a:t>
            </a:r>
            <a:r>
              <a:rPr lang="en-US" dirty="0" err="1"/>
              <a:t>raw_input</a:t>
            </a:r>
            <a:r>
              <a:rPr lang="en-US" dirty="0"/>
              <a:t>("Hi.  What's your name? ")</a:t>
            </a:r>
          </a:p>
          <a:p>
            <a:r>
              <a:rPr lang="en-US" dirty="0"/>
              <a:t>Hi.  What's your name? Sif</a:t>
            </a:r>
          </a:p>
          <a:p>
            <a:r>
              <a:rPr lang="en-US" dirty="0"/>
              <a:t>&gt;&gt;&gt; print name</a:t>
            </a:r>
          </a:p>
          <a:p>
            <a:r>
              <a:rPr lang="en-US" dirty="0"/>
              <a:t>Sif</a:t>
            </a:r>
          </a:p>
          <a:p>
            <a:r>
              <a:rPr lang="en-US" dirty="0"/>
              <a:t>&gt;&gt;&gt; print "</a:t>
            </a:r>
            <a:r>
              <a:rPr lang="en-US" dirty="0" err="1"/>
              <a:t>Hi,",name</a:t>
            </a:r>
            <a:endParaRPr lang="en-US" dirty="0"/>
          </a:p>
          <a:p>
            <a:r>
              <a:rPr lang="en-US" dirty="0"/>
              <a:t>Hi, Sif</a:t>
            </a:r>
          </a:p>
          <a:p>
            <a:r>
              <a:rPr lang="en-US" dirty="0"/>
              <a:t>&gt;&gt;&gt; </a:t>
            </a:r>
            <a:r>
              <a:rPr lang="en-US" dirty="0" err="1"/>
              <a:t>raw_input</a:t>
            </a:r>
            <a:r>
              <a:rPr lang="en-US" dirty="0" smtClean="0"/>
              <a:t>(”\</a:t>
            </a:r>
            <a:r>
              <a:rPr lang="en-US" dirty="0" err="1"/>
              <a:t>nPress</a:t>
            </a:r>
            <a:r>
              <a:rPr lang="en-US" dirty="0"/>
              <a:t> the enter key to exit.")</a:t>
            </a:r>
          </a:p>
          <a:p>
            <a:endParaRPr lang="en-US" dirty="0"/>
          </a:p>
          <a:p>
            <a:r>
              <a:rPr lang="en-US" dirty="0"/>
              <a:t>Press the enter key to exit.</a:t>
            </a:r>
          </a:p>
          <a:p>
            <a:r>
              <a:rPr lang="en-US" dirty="0"/>
              <a:t>''</a:t>
            </a:r>
          </a:p>
        </p:txBody>
      </p:sp>
    </p:spTree>
    <p:extLst>
      <p:ext uri="{BB962C8B-B14F-4D97-AF65-F5344CB8AC3E}">
        <p14:creationId xmlns:p14="http://schemas.microsoft.com/office/powerpoint/2010/main" val="123730756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Loops(while)</a:t>
            </a:r>
            <a:endParaRPr lang="en-US" dirty="0"/>
          </a:p>
        </p:txBody>
      </p:sp>
      <p:sp>
        <p:nvSpPr>
          <p:cNvPr id="4" name="Rectangle 3"/>
          <p:cNvSpPr/>
          <p:nvPr/>
        </p:nvSpPr>
        <p:spPr>
          <a:xfrm>
            <a:off x="248257" y="1662147"/>
            <a:ext cx="4572000" cy="1200329"/>
          </a:xfrm>
          <a:prstGeom prst="rect">
            <a:avLst/>
          </a:prstGeom>
        </p:spPr>
        <p:style>
          <a:lnRef idx="3">
            <a:schemeClr val="lt1"/>
          </a:lnRef>
          <a:fillRef idx="1">
            <a:schemeClr val="accent6"/>
          </a:fillRef>
          <a:effectRef idx="1">
            <a:schemeClr val="accent6"/>
          </a:effectRef>
          <a:fontRef idx="minor">
            <a:schemeClr val="lt1"/>
          </a:fontRef>
        </p:style>
        <p:txBody>
          <a:bodyPr>
            <a:spAutoFit/>
          </a:bodyPr>
          <a:lstStyle/>
          <a:p>
            <a:r>
              <a:rPr lang="en-US" dirty="0" smtClean="0"/>
              <a:t>a = 0</a:t>
            </a:r>
          </a:p>
          <a:p>
            <a:r>
              <a:rPr lang="en-US" dirty="0" smtClean="0"/>
              <a:t>while a &lt; 10:</a:t>
            </a:r>
          </a:p>
          <a:p>
            <a:r>
              <a:rPr lang="en-US" dirty="0" smtClean="0"/>
              <a:t>    a = a + 1</a:t>
            </a:r>
          </a:p>
          <a:p>
            <a:r>
              <a:rPr lang="en-US" dirty="0" smtClean="0"/>
              <a:t>    print a</a:t>
            </a:r>
            <a:endParaRPr lang="en-US" dirty="0"/>
          </a:p>
        </p:txBody>
      </p:sp>
      <p:sp>
        <p:nvSpPr>
          <p:cNvPr id="5" name="Rectangle 4"/>
          <p:cNvSpPr/>
          <p:nvPr/>
        </p:nvSpPr>
        <p:spPr>
          <a:xfrm>
            <a:off x="233491" y="2893419"/>
            <a:ext cx="7444958" cy="3693319"/>
          </a:xfrm>
          <a:prstGeom prst="rect">
            <a:avLst/>
          </a:prstGeom>
        </p:spPr>
        <p:txBody>
          <a:bodyPr wrap="square">
            <a:spAutoFit/>
          </a:bodyPr>
          <a:lstStyle/>
          <a:p>
            <a:r>
              <a:rPr lang="en-US" dirty="0" smtClean="0"/>
              <a:t>while {condition that the loop continues}:</a:t>
            </a:r>
          </a:p>
          <a:p>
            <a:r>
              <a:rPr lang="en-US" dirty="0" smtClean="0"/>
              <a:t>    {what to do in the loop}</a:t>
            </a:r>
          </a:p>
          <a:p>
            <a:r>
              <a:rPr lang="en-US" dirty="0" smtClean="0"/>
              <a:t>    {have it indented, usually four spaces}</a:t>
            </a:r>
          </a:p>
          <a:p>
            <a:r>
              <a:rPr lang="en-US" dirty="0" smtClean="0"/>
              <a:t>{the code here is not looped}</a:t>
            </a:r>
          </a:p>
          <a:p>
            <a:r>
              <a:rPr lang="en-US" dirty="0" smtClean="0"/>
              <a:t>{because it isn't indented}</a:t>
            </a:r>
          </a:p>
          <a:p>
            <a:endParaRPr lang="en-US" dirty="0" smtClean="0"/>
          </a:p>
          <a:p>
            <a:r>
              <a:rPr lang="en-US" dirty="0" smtClean="0"/>
              <a:t>#Type this in, see what it does</a:t>
            </a:r>
          </a:p>
          <a:p>
            <a:r>
              <a:rPr lang="en-US" dirty="0" smtClean="0"/>
              <a:t>x = 10</a:t>
            </a:r>
          </a:p>
          <a:p>
            <a:r>
              <a:rPr lang="en-US" dirty="0" smtClean="0"/>
              <a:t>while x != 0:</a:t>
            </a:r>
          </a:p>
          <a:p>
            <a:r>
              <a:rPr lang="en-US" dirty="0" smtClean="0"/>
              <a:t>    print x</a:t>
            </a:r>
          </a:p>
          <a:p>
            <a:r>
              <a:rPr lang="en-US" dirty="0" smtClean="0"/>
              <a:t>    x = x - 1</a:t>
            </a:r>
          </a:p>
          <a:p>
            <a:r>
              <a:rPr lang="en-US" dirty="0" smtClean="0"/>
              <a:t>    print "wow, we've counted x down, and now it equals", x</a:t>
            </a:r>
          </a:p>
          <a:p>
            <a:r>
              <a:rPr lang="en-US" dirty="0" smtClean="0"/>
              <a:t>print "And now the loop has ended."</a:t>
            </a:r>
            <a:endParaRPr lang="en-US" dirty="0"/>
          </a:p>
        </p:txBody>
      </p:sp>
      <p:sp>
        <p:nvSpPr>
          <p:cNvPr id="3" name="Footer Placeholder 2"/>
          <p:cNvSpPr>
            <a:spLocks noGrp="1"/>
          </p:cNvSpPr>
          <p:nvPr>
            <p:ph type="ftr" sz="quarter" idx="11"/>
          </p:nvPr>
        </p:nvSpPr>
        <p:spPr/>
        <p:txBody>
          <a:bodyPr/>
          <a:lstStyle/>
          <a:p>
            <a:r>
              <a:rPr lang="en-US" smtClean="0"/>
              <a:t>DC719</a:t>
            </a:r>
            <a:endParaRPr lang="en-US"/>
          </a:p>
        </p:txBody>
      </p:sp>
      <p:sp>
        <p:nvSpPr>
          <p:cNvPr id="6" name="Slide Number Placeholder 5"/>
          <p:cNvSpPr>
            <a:spLocks noGrp="1"/>
          </p:cNvSpPr>
          <p:nvPr>
            <p:ph type="sldNum" sz="quarter" idx="12"/>
          </p:nvPr>
        </p:nvSpPr>
        <p:spPr/>
        <p:txBody>
          <a:bodyPr/>
          <a:lstStyle/>
          <a:p>
            <a:fld id="{DC5D7144-CEBF-8146-8EE7-8E083186F396}" type="slidenum">
              <a:rPr lang="en-US" smtClean="0"/>
              <a:t>9</a:t>
            </a:fld>
            <a:endParaRPr lang="en-US"/>
          </a:p>
        </p:txBody>
      </p:sp>
    </p:spTree>
    <p:extLst>
      <p:ext uri="{BB962C8B-B14F-4D97-AF65-F5344CB8AC3E}">
        <p14:creationId xmlns:p14="http://schemas.microsoft.com/office/powerpoint/2010/main" val="289721181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26245</TotalTime>
  <Words>2172</Words>
  <Application>Microsoft Macintosh PowerPoint</Application>
  <PresentationFormat>On-screen Show (4:3)</PresentationFormat>
  <Paragraphs>294</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Module</vt:lpstr>
      <vt:lpstr>PowerPoint Presentation</vt:lpstr>
      <vt:lpstr>Who uses python?</vt:lpstr>
      <vt:lpstr>Why learn Python</vt:lpstr>
      <vt:lpstr>Windows Install</vt:lpstr>
      <vt:lpstr>Idle</vt:lpstr>
      <vt:lpstr>Variables</vt:lpstr>
      <vt:lpstr>Strings</vt:lpstr>
      <vt:lpstr>Asking the user a question</vt:lpstr>
      <vt:lpstr>Loops(while)</vt:lpstr>
      <vt:lpstr>Boolean Expression (Boolean…what?)</vt:lpstr>
      <vt:lpstr>Loops(for)</vt:lpstr>
      <vt:lpstr>Functions</vt:lpstr>
      <vt:lpstr>Using Python for some Security Testing</vt:lpstr>
      <vt:lpstr>Using Python for some Security Testing cont.</vt:lpstr>
      <vt:lpstr>Some Advance Ideas</vt:lpstr>
      <vt:lpstr>Parsing RSS Feeds</vt:lpstr>
      <vt:lpstr>Making sense out of SYSLOGs</vt:lpstr>
      <vt:lpstr>Parsing Syslog file</vt:lpstr>
      <vt:lpstr>Gaming Writing</vt:lpstr>
      <vt:lpstr>Resources</vt:lpstr>
      <vt:lpstr>IDE </vt:lpstr>
      <vt:lpstr>Web</vt:lpstr>
    </vt:vector>
  </TitlesOfParts>
  <Company>Infoblox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Sif Baksh</dc:creator>
  <cp:lastModifiedBy>Sif Baksh</cp:lastModifiedBy>
  <cp:revision>41</cp:revision>
  <dcterms:created xsi:type="dcterms:W3CDTF">2015-01-11T18:08:37Z</dcterms:created>
  <dcterms:modified xsi:type="dcterms:W3CDTF">2015-02-17T17:39:23Z</dcterms:modified>
</cp:coreProperties>
</file>