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34"/>
  </p:notesMasterIdLst>
  <p:sldIdLst>
    <p:sldId id="256" r:id="rId2"/>
    <p:sldId id="290" r:id="rId3"/>
    <p:sldId id="285" r:id="rId4"/>
    <p:sldId id="258" r:id="rId5"/>
    <p:sldId id="263" r:id="rId6"/>
    <p:sldId id="271" r:id="rId7"/>
    <p:sldId id="279" r:id="rId8"/>
    <p:sldId id="280" r:id="rId9"/>
    <p:sldId id="298" r:id="rId10"/>
    <p:sldId id="264" r:id="rId11"/>
    <p:sldId id="265" r:id="rId12"/>
    <p:sldId id="288" r:id="rId13"/>
    <p:sldId id="272" r:id="rId14"/>
    <p:sldId id="289" r:id="rId15"/>
    <p:sldId id="291" r:id="rId16"/>
    <p:sldId id="266" r:id="rId17"/>
    <p:sldId id="267" r:id="rId18"/>
    <p:sldId id="274" r:id="rId19"/>
    <p:sldId id="296" r:id="rId20"/>
    <p:sldId id="268" r:id="rId21"/>
    <p:sldId id="275" r:id="rId22"/>
    <p:sldId id="276" r:id="rId23"/>
    <p:sldId id="283" r:id="rId24"/>
    <p:sldId id="287" r:id="rId25"/>
    <p:sldId id="297" r:id="rId26"/>
    <p:sldId id="269" r:id="rId27"/>
    <p:sldId id="273" r:id="rId28"/>
    <p:sldId id="295" r:id="rId29"/>
    <p:sldId id="286" r:id="rId30"/>
    <p:sldId id="299" r:id="rId31"/>
    <p:sldId id="300" r:id="rId32"/>
    <p:sldId id="261" r:id="rId33"/>
  </p:sldIdLst>
  <p:sldSz cx="9144000" cy="5148263"/>
  <p:notesSz cx="6858000" cy="9144000"/>
  <p:embeddedFontLst>
    <p:embeddedFont>
      <p:font typeface="Poppins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A9296A-0DB6-53B5-3EE8-82676179E945}" name="Seeger, Abigail Lillian" initials="AS" userId="S::u249135@bcm.edu::e3709265-eee9-48cd-acc8-892fe041b13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B6409-3AE6-42AD-BB6B-7DB9EAD01763}" v="1" dt="2025-05-30T11:37:01.631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91"/>
  </p:normalViewPr>
  <p:slideViewPr>
    <p:cSldViewPr snapToGrid="0">
      <p:cViewPr varScale="1">
        <p:scale>
          <a:sx n="98" d="100"/>
          <a:sy n="98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eger, Abigail Lillian" userId="e3709265-eee9-48cd-acc8-892fe041b131" providerId="ADAL" clId="{783B6409-3AE6-42AD-BB6B-7DB9EAD01763}"/>
    <pc:docChg chg="addSld delSld modSld">
      <pc:chgData name="Seeger, Abigail Lillian" userId="e3709265-eee9-48cd-acc8-892fe041b131" providerId="ADAL" clId="{783B6409-3AE6-42AD-BB6B-7DB9EAD01763}" dt="2025-05-30T11:37:04.476" v="1" actId="47"/>
      <pc:docMkLst>
        <pc:docMk/>
      </pc:docMkLst>
      <pc:sldChg chg="del">
        <pc:chgData name="Seeger, Abigail Lillian" userId="e3709265-eee9-48cd-acc8-892fe041b131" providerId="ADAL" clId="{783B6409-3AE6-42AD-BB6B-7DB9EAD01763}" dt="2025-05-30T11:37:04.476" v="1" actId="47"/>
        <pc:sldMkLst>
          <pc:docMk/>
          <pc:sldMk cId="883803791" sldId="294"/>
        </pc:sldMkLst>
      </pc:sldChg>
      <pc:sldChg chg="add">
        <pc:chgData name="Seeger, Abigail Lillian" userId="e3709265-eee9-48cd-acc8-892fe041b131" providerId="ADAL" clId="{783B6409-3AE6-42AD-BB6B-7DB9EAD01763}" dt="2025-05-30T11:37:01.631" v="0"/>
        <pc:sldMkLst>
          <pc:docMk/>
          <pc:sldMk cId="573935379" sldId="299"/>
        </pc:sldMkLst>
      </pc:sldChg>
      <pc:sldChg chg="add">
        <pc:chgData name="Seeger, Abigail Lillian" userId="e3709265-eee9-48cd-acc8-892fe041b131" providerId="ADAL" clId="{783B6409-3AE6-42AD-BB6B-7DB9EAD01763}" dt="2025-05-30T11:37:01.631" v="0"/>
        <pc:sldMkLst>
          <pc:docMk/>
          <pc:sldMk cId="1000673695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8215" y="1143000"/>
            <a:ext cx="54816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53378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db8aa9c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db8aa9c6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2adb8aa9c6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ZA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796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E78CC9E-2921-6EF5-1337-B882C8CB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b8aa9c6c_1_27:notes">
            <a:extLst>
              <a:ext uri="{FF2B5EF4-FFF2-40B4-BE49-F238E27FC236}">
                <a16:creationId xmlns:a16="http://schemas.microsoft.com/office/drawing/2014/main" id="{9FFF9EA2-418B-EE88-14F7-BE55AF0B41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b8aa9c6c_1_27:notes">
            <a:extLst>
              <a:ext uri="{FF2B5EF4-FFF2-40B4-BE49-F238E27FC236}">
                <a16:creationId xmlns:a16="http://schemas.microsoft.com/office/drawing/2014/main" id="{07FABC98-C27E-60F9-8733-BCC61E5DA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adb8aa9c6c_1_27:notes">
            <a:extLst>
              <a:ext uri="{FF2B5EF4-FFF2-40B4-BE49-F238E27FC236}">
                <a16:creationId xmlns:a16="http://schemas.microsoft.com/office/drawing/2014/main" id="{52C2473B-8F93-F546-0965-B941D39753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Z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484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db8aa9c6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db8aa9c6c_1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adb8aa9c6c_1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ZA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012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 rot="-5400000">
            <a:off x="1022498" y="-1051704"/>
            <a:ext cx="5146800" cy="72252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77075" y="261439"/>
            <a:ext cx="907350" cy="8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4789"/>
          <a:stretch/>
        </p:blipFill>
        <p:spPr>
          <a:xfrm>
            <a:off x="-21394" y="3946088"/>
            <a:ext cx="1901776" cy="120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9217" y="3946088"/>
            <a:ext cx="2199008" cy="1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80369" y="3946088"/>
            <a:ext cx="1810047" cy="12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88825" y="3946088"/>
            <a:ext cx="1810050" cy="1206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7676" y="3946088"/>
            <a:ext cx="1810050" cy="12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title"/>
          </p:nvPr>
        </p:nvSpPr>
        <p:spPr>
          <a:xfrm>
            <a:off x="534825" y="1258600"/>
            <a:ext cx="59472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581150" y="2818575"/>
            <a:ext cx="5236800" cy="60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B460D3-9943-FD8E-39D5-59862658656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28816" y="1757561"/>
            <a:ext cx="1709113" cy="418485"/>
          </a:xfrm>
          <a:prstGeom prst="rect">
            <a:avLst/>
          </a:prstGeom>
        </p:spPr>
      </p:pic>
      <p:pic>
        <p:nvPicPr>
          <p:cNvPr id="5" name="Picture 4" descr="A blue and black sign with white text&#10;&#10;AI-generated content may be incorrect.">
            <a:extLst>
              <a:ext uri="{FF2B5EF4-FFF2-40B4-BE49-F238E27FC236}">
                <a16:creationId xmlns:a16="http://schemas.microsoft.com/office/drawing/2014/main" id="{EB60CE5C-7363-7421-519C-566656735AA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28815" y="2749300"/>
            <a:ext cx="1709113" cy="7858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Title Slid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-5400000">
            <a:off x="3219785" y="-1089169"/>
            <a:ext cx="5190000" cy="7326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6744" y="325461"/>
            <a:ext cx="907350" cy="8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/>
        </p:nvSpPr>
        <p:spPr>
          <a:xfrm>
            <a:off x="2813040" y="1688460"/>
            <a:ext cx="4508100" cy="15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ZA" sz="4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THANK YOU. SIYABONGA.</a:t>
            </a:r>
            <a:endParaRPr sz="4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2988588" y="3621425"/>
            <a:ext cx="2213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+ 268 2409 6000</a:t>
            </a:r>
            <a:endParaRPr sz="1200" baseline="-25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4"/>
          <p:cNvSpPr txBox="1"/>
          <p:nvPr/>
        </p:nvSpPr>
        <p:spPr>
          <a:xfrm>
            <a:off x="3031038" y="3990450"/>
            <a:ext cx="3026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www.baylorfoundationeswatini.org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4"/>
          <p:cNvSpPr txBox="1"/>
          <p:nvPr/>
        </p:nvSpPr>
        <p:spPr>
          <a:xfrm>
            <a:off x="6302363" y="3621425"/>
            <a:ext cx="206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@bayloreswatini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" name="Google Shape;41;p4"/>
          <p:cNvSpPr txBox="1"/>
          <p:nvPr/>
        </p:nvSpPr>
        <p:spPr>
          <a:xfrm>
            <a:off x="6302367" y="3990448"/>
            <a:ext cx="2691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Baylor College of Medicine Children’s Foundation Eswatini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" name="Google Shape;42;p4"/>
          <p:cNvGrpSpPr/>
          <p:nvPr/>
        </p:nvGrpSpPr>
        <p:grpSpPr>
          <a:xfrm>
            <a:off x="6019944" y="3621429"/>
            <a:ext cx="277191" cy="276885"/>
            <a:chOff x="3303268" y="3817349"/>
            <a:chExt cx="346056" cy="345674"/>
          </a:xfrm>
        </p:grpSpPr>
        <p:sp>
          <p:nvSpPr>
            <p:cNvPr id="43" name="Google Shape;43;p4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6019936" y="4082550"/>
            <a:ext cx="277201" cy="277508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2813047" y="4024981"/>
            <a:ext cx="217991" cy="207875"/>
            <a:chOff x="6659725" y="3808035"/>
            <a:chExt cx="367608" cy="350548"/>
          </a:xfrm>
        </p:grpSpPr>
        <p:sp>
          <p:nvSpPr>
            <p:cNvPr id="49" name="Google Shape;49;p4"/>
            <p:cNvSpPr/>
            <p:nvPr/>
          </p:nvSpPr>
          <p:spPr>
            <a:xfrm>
              <a:off x="6659725" y="3845942"/>
              <a:ext cx="321394" cy="312642"/>
            </a:xfrm>
            <a:custGeom>
              <a:avLst/>
              <a:gdLst/>
              <a:ahLst/>
              <a:cxnLst/>
              <a:rect l="l" t="t" r="r" b="b"/>
              <a:pathLst>
                <a:path w="10098" h="9823" extrusionOk="0">
                  <a:moveTo>
                    <a:pt x="8740" y="0"/>
                  </a:moveTo>
                  <a:cubicBezTo>
                    <a:pt x="8383" y="0"/>
                    <a:pt x="8037" y="131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4"/>
                    <a:pt x="6847" y="1596"/>
                  </a:cubicBezTo>
                  <a:cubicBezTo>
                    <a:pt x="6882" y="1631"/>
                    <a:pt x="6927" y="1649"/>
                    <a:pt x="6972" y="1649"/>
                  </a:cubicBezTo>
                  <a:cubicBezTo>
                    <a:pt x="7016" y="1649"/>
                    <a:pt x="7061" y="1631"/>
                    <a:pt x="7097" y="1596"/>
                  </a:cubicBezTo>
                  <a:lnTo>
                    <a:pt x="8037" y="655"/>
                  </a:lnTo>
                  <a:cubicBezTo>
                    <a:pt x="8228" y="464"/>
                    <a:pt x="8466" y="357"/>
                    <a:pt x="8740" y="357"/>
                  </a:cubicBezTo>
                  <a:cubicBezTo>
                    <a:pt x="9002" y="357"/>
                    <a:pt x="9264" y="464"/>
                    <a:pt x="9442" y="655"/>
                  </a:cubicBezTo>
                  <a:cubicBezTo>
                    <a:pt x="9633" y="857"/>
                    <a:pt x="9740" y="1096"/>
                    <a:pt x="9740" y="1357"/>
                  </a:cubicBezTo>
                  <a:cubicBezTo>
                    <a:pt x="9740" y="1631"/>
                    <a:pt x="9633" y="1881"/>
                    <a:pt x="9442" y="2060"/>
                  </a:cubicBezTo>
                  <a:lnTo>
                    <a:pt x="8156" y="3334"/>
                  </a:lnTo>
                  <a:cubicBezTo>
                    <a:pt x="8025" y="3024"/>
                    <a:pt x="7847" y="2739"/>
                    <a:pt x="7597" y="2489"/>
                  </a:cubicBezTo>
                  <a:cubicBezTo>
                    <a:pt x="7097" y="1988"/>
                    <a:pt x="6436" y="1738"/>
                    <a:pt x="5777" y="1738"/>
                  </a:cubicBezTo>
                  <a:cubicBezTo>
                    <a:pt x="5117" y="1738"/>
                    <a:pt x="4459" y="1988"/>
                    <a:pt x="3965" y="2489"/>
                  </a:cubicBezTo>
                  <a:lnTo>
                    <a:pt x="1001" y="5453"/>
                  </a:lnTo>
                  <a:cubicBezTo>
                    <a:pt x="1" y="6453"/>
                    <a:pt x="1" y="8084"/>
                    <a:pt x="1001" y="9085"/>
                  </a:cubicBezTo>
                  <a:cubicBezTo>
                    <a:pt x="1501" y="9585"/>
                    <a:pt x="2156" y="9823"/>
                    <a:pt x="2810" y="9823"/>
                  </a:cubicBezTo>
                  <a:cubicBezTo>
                    <a:pt x="3465" y="9823"/>
                    <a:pt x="4120" y="9573"/>
                    <a:pt x="4632" y="9085"/>
                  </a:cubicBezTo>
                  <a:lnTo>
                    <a:pt x="6204" y="7501"/>
                  </a:lnTo>
                  <a:cubicBezTo>
                    <a:pt x="6287" y="7430"/>
                    <a:pt x="6287" y="7322"/>
                    <a:pt x="6204" y="7251"/>
                  </a:cubicBezTo>
                  <a:cubicBezTo>
                    <a:pt x="6176" y="7242"/>
                    <a:pt x="6143" y="7236"/>
                    <a:pt x="6109" y="7236"/>
                  </a:cubicBezTo>
                  <a:cubicBezTo>
                    <a:pt x="6055" y="7236"/>
                    <a:pt x="5997" y="7250"/>
                    <a:pt x="5954" y="7287"/>
                  </a:cubicBezTo>
                  <a:lnTo>
                    <a:pt x="4382" y="8858"/>
                  </a:lnTo>
                  <a:cubicBezTo>
                    <a:pt x="3965" y="9275"/>
                    <a:pt x="3406" y="9513"/>
                    <a:pt x="2810" y="9513"/>
                  </a:cubicBezTo>
                  <a:cubicBezTo>
                    <a:pt x="2215" y="9513"/>
                    <a:pt x="1667" y="9287"/>
                    <a:pt x="1251" y="8858"/>
                  </a:cubicBezTo>
                  <a:cubicBezTo>
                    <a:pt x="394" y="8001"/>
                    <a:pt x="394" y="6596"/>
                    <a:pt x="1251" y="5739"/>
                  </a:cubicBezTo>
                  <a:lnTo>
                    <a:pt x="4215" y="2774"/>
                  </a:lnTo>
                  <a:cubicBezTo>
                    <a:pt x="4632" y="2358"/>
                    <a:pt x="5180" y="2119"/>
                    <a:pt x="5775" y="2119"/>
                  </a:cubicBezTo>
                  <a:cubicBezTo>
                    <a:pt x="6370" y="2119"/>
                    <a:pt x="6918" y="2346"/>
                    <a:pt x="7335" y="2774"/>
                  </a:cubicBezTo>
                  <a:cubicBezTo>
                    <a:pt x="7573" y="3012"/>
                    <a:pt x="7775" y="3310"/>
                    <a:pt x="7871" y="3632"/>
                  </a:cubicBezTo>
                  <a:lnTo>
                    <a:pt x="6478" y="5036"/>
                  </a:lnTo>
                  <a:cubicBezTo>
                    <a:pt x="6287" y="5227"/>
                    <a:pt x="6049" y="5334"/>
                    <a:pt x="5775" y="5334"/>
                  </a:cubicBezTo>
                  <a:cubicBezTo>
                    <a:pt x="5513" y="5334"/>
                    <a:pt x="5251" y="5227"/>
                    <a:pt x="5073" y="5036"/>
                  </a:cubicBezTo>
                  <a:cubicBezTo>
                    <a:pt x="4989" y="4941"/>
                    <a:pt x="4918" y="4822"/>
                    <a:pt x="4858" y="4703"/>
                  </a:cubicBezTo>
                  <a:cubicBezTo>
                    <a:pt x="4829" y="4634"/>
                    <a:pt x="4751" y="4590"/>
                    <a:pt x="4677" y="4590"/>
                  </a:cubicBezTo>
                  <a:cubicBezTo>
                    <a:pt x="4662" y="4590"/>
                    <a:pt x="4647" y="4592"/>
                    <a:pt x="4632" y="4596"/>
                  </a:cubicBezTo>
                  <a:cubicBezTo>
                    <a:pt x="4537" y="4632"/>
                    <a:pt x="4501" y="4739"/>
                    <a:pt x="4525" y="4822"/>
                  </a:cubicBezTo>
                  <a:cubicBezTo>
                    <a:pt x="4596" y="4989"/>
                    <a:pt x="4692" y="5132"/>
                    <a:pt x="4823" y="5275"/>
                  </a:cubicBezTo>
                  <a:cubicBezTo>
                    <a:pt x="5073" y="5525"/>
                    <a:pt x="5418" y="5679"/>
                    <a:pt x="5775" y="5679"/>
                  </a:cubicBezTo>
                  <a:cubicBezTo>
                    <a:pt x="6132" y="5679"/>
                    <a:pt x="6478" y="5537"/>
                    <a:pt x="6728" y="5275"/>
                  </a:cubicBezTo>
                  <a:lnTo>
                    <a:pt x="9692" y="2310"/>
                  </a:lnTo>
                  <a:cubicBezTo>
                    <a:pt x="9942" y="2060"/>
                    <a:pt x="10097" y="1715"/>
                    <a:pt x="10097" y="1357"/>
                  </a:cubicBezTo>
                  <a:cubicBezTo>
                    <a:pt x="10097" y="1000"/>
                    <a:pt x="9954" y="655"/>
                    <a:pt x="9692" y="405"/>
                  </a:cubicBezTo>
                  <a:cubicBezTo>
                    <a:pt x="9442" y="155"/>
                    <a:pt x="9097" y="0"/>
                    <a:pt x="87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705588" y="3808035"/>
              <a:ext cx="321744" cy="313787"/>
            </a:xfrm>
            <a:custGeom>
              <a:avLst/>
              <a:gdLst/>
              <a:ahLst/>
              <a:cxnLst/>
              <a:rect l="l" t="t" r="r" b="b"/>
              <a:pathLst>
                <a:path w="10109" h="9859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22"/>
                  </a:lnTo>
                  <a:cubicBezTo>
                    <a:pt x="3810" y="2406"/>
                    <a:pt x="3810" y="2501"/>
                    <a:pt x="3894" y="2584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4"/>
                  </a:cubicBezTo>
                  <a:lnTo>
                    <a:pt x="5715" y="1001"/>
                  </a:lnTo>
                  <a:cubicBezTo>
                    <a:pt x="6150" y="572"/>
                    <a:pt x="6715" y="358"/>
                    <a:pt x="7281" y="358"/>
                  </a:cubicBezTo>
                  <a:cubicBezTo>
                    <a:pt x="7846" y="358"/>
                    <a:pt x="8412" y="572"/>
                    <a:pt x="8847" y="1001"/>
                  </a:cubicBezTo>
                  <a:cubicBezTo>
                    <a:pt x="9704" y="1870"/>
                    <a:pt x="9704" y="3263"/>
                    <a:pt x="8847" y="4132"/>
                  </a:cubicBezTo>
                  <a:lnTo>
                    <a:pt x="5882" y="7085"/>
                  </a:lnTo>
                  <a:cubicBezTo>
                    <a:pt x="5465" y="7501"/>
                    <a:pt x="4918" y="7740"/>
                    <a:pt x="4322" y="7740"/>
                  </a:cubicBezTo>
                  <a:cubicBezTo>
                    <a:pt x="3727" y="7740"/>
                    <a:pt x="3179" y="7525"/>
                    <a:pt x="2763" y="7085"/>
                  </a:cubicBezTo>
                  <a:cubicBezTo>
                    <a:pt x="2524" y="6847"/>
                    <a:pt x="2322" y="6549"/>
                    <a:pt x="2227" y="6227"/>
                  </a:cubicBezTo>
                  <a:lnTo>
                    <a:pt x="3620" y="4823"/>
                  </a:lnTo>
                  <a:cubicBezTo>
                    <a:pt x="3810" y="4632"/>
                    <a:pt x="4048" y="4525"/>
                    <a:pt x="4322" y="4525"/>
                  </a:cubicBezTo>
                  <a:cubicBezTo>
                    <a:pt x="4584" y="4525"/>
                    <a:pt x="4846" y="4632"/>
                    <a:pt x="5025" y="4823"/>
                  </a:cubicBezTo>
                  <a:cubicBezTo>
                    <a:pt x="5108" y="4918"/>
                    <a:pt x="5179" y="5037"/>
                    <a:pt x="5239" y="5156"/>
                  </a:cubicBezTo>
                  <a:cubicBezTo>
                    <a:pt x="5269" y="5225"/>
                    <a:pt x="5347" y="5269"/>
                    <a:pt x="5420" y="5269"/>
                  </a:cubicBezTo>
                  <a:cubicBezTo>
                    <a:pt x="5435" y="5269"/>
                    <a:pt x="5451" y="5267"/>
                    <a:pt x="5465" y="5263"/>
                  </a:cubicBezTo>
                  <a:cubicBezTo>
                    <a:pt x="5560" y="5227"/>
                    <a:pt x="5596" y="5120"/>
                    <a:pt x="5572" y="5037"/>
                  </a:cubicBezTo>
                  <a:cubicBezTo>
                    <a:pt x="5501" y="4870"/>
                    <a:pt x="5406" y="4727"/>
                    <a:pt x="5275" y="4584"/>
                  </a:cubicBezTo>
                  <a:cubicBezTo>
                    <a:pt x="5025" y="4334"/>
                    <a:pt x="4679" y="4192"/>
                    <a:pt x="4322" y="4192"/>
                  </a:cubicBezTo>
                  <a:cubicBezTo>
                    <a:pt x="3965" y="4192"/>
                    <a:pt x="3620" y="4322"/>
                    <a:pt x="3370" y="4584"/>
                  </a:cubicBezTo>
                  <a:lnTo>
                    <a:pt x="1929" y="6037"/>
                  </a:lnTo>
                  <a:cubicBezTo>
                    <a:pt x="1893" y="6049"/>
                    <a:pt x="1881" y="6061"/>
                    <a:pt x="1870" y="6097"/>
                  </a:cubicBezTo>
                  <a:lnTo>
                    <a:pt x="405" y="7549"/>
                  </a:lnTo>
                  <a:cubicBezTo>
                    <a:pt x="155" y="7799"/>
                    <a:pt x="0" y="8144"/>
                    <a:pt x="0" y="8502"/>
                  </a:cubicBezTo>
                  <a:cubicBezTo>
                    <a:pt x="0" y="8859"/>
                    <a:pt x="143" y="9204"/>
                    <a:pt x="405" y="9454"/>
                  </a:cubicBezTo>
                  <a:cubicBezTo>
                    <a:pt x="655" y="9704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13"/>
                  </a:lnTo>
                  <a:cubicBezTo>
                    <a:pt x="3322" y="8442"/>
                    <a:pt x="3322" y="8335"/>
                    <a:pt x="3251" y="8263"/>
                  </a:cubicBezTo>
                  <a:cubicBezTo>
                    <a:pt x="3215" y="8228"/>
                    <a:pt x="3170" y="8210"/>
                    <a:pt x="3126" y="8210"/>
                  </a:cubicBezTo>
                  <a:cubicBezTo>
                    <a:pt x="3081" y="8210"/>
                    <a:pt x="3036" y="8228"/>
                    <a:pt x="3001" y="8263"/>
                  </a:cubicBezTo>
                  <a:lnTo>
                    <a:pt x="2060" y="9204"/>
                  </a:lnTo>
                  <a:cubicBezTo>
                    <a:pt x="1870" y="9395"/>
                    <a:pt x="1631" y="9502"/>
                    <a:pt x="1358" y="9502"/>
                  </a:cubicBezTo>
                  <a:cubicBezTo>
                    <a:pt x="1096" y="9502"/>
                    <a:pt x="834" y="9395"/>
                    <a:pt x="655" y="9204"/>
                  </a:cubicBezTo>
                  <a:cubicBezTo>
                    <a:pt x="465" y="9014"/>
                    <a:pt x="357" y="8775"/>
                    <a:pt x="357" y="8502"/>
                  </a:cubicBezTo>
                  <a:cubicBezTo>
                    <a:pt x="357" y="8240"/>
                    <a:pt x="465" y="7978"/>
                    <a:pt x="655" y="7799"/>
                  </a:cubicBezTo>
                  <a:lnTo>
                    <a:pt x="1941" y="6525"/>
                  </a:lnTo>
                  <a:cubicBezTo>
                    <a:pt x="2072" y="6835"/>
                    <a:pt x="2251" y="7120"/>
                    <a:pt x="2501" y="7370"/>
                  </a:cubicBezTo>
                  <a:cubicBezTo>
                    <a:pt x="2989" y="7859"/>
                    <a:pt x="3632" y="8132"/>
                    <a:pt x="4322" y="8132"/>
                  </a:cubicBezTo>
                  <a:cubicBezTo>
                    <a:pt x="5001" y="8132"/>
                    <a:pt x="5644" y="7859"/>
                    <a:pt x="6132" y="7370"/>
                  </a:cubicBezTo>
                  <a:lnTo>
                    <a:pt x="9097" y="4406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2813040" y="3651736"/>
            <a:ext cx="217975" cy="216284"/>
          </a:xfrm>
          <a:custGeom>
            <a:avLst/>
            <a:gdLst/>
            <a:ahLst/>
            <a:cxnLst/>
            <a:rect l="l" t="t" r="r" b="b"/>
            <a:pathLst>
              <a:path w="10181" h="10102" extrusionOk="0">
                <a:moveTo>
                  <a:pt x="2632" y="410"/>
                </a:moveTo>
                <a:lnTo>
                  <a:pt x="4085" y="2863"/>
                </a:lnTo>
                <a:lnTo>
                  <a:pt x="3311" y="3327"/>
                </a:lnTo>
                <a:lnTo>
                  <a:pt x="1858" y="874"/>
                </a:lnTo>
                <a:lnTo>
                  <a:pt x="2632" y="410"/>
                </a:lnTo>
                <a:close/>
                <a:moveTo>
                  <a:pt x="2715" y="0"/>
                </a:moveTo>
                <a:cubicBezTo>
                  <a:pt x="2684" y="0"/>
                  <a:pt x="2655" y="12"/>
                  <a:pt x="2620" y="29"/>
                </a:cubicBezTo>
                <a:lnTo>
                  <a:pt x="1537" y="660"/>
                </a:lnTo>
                <a:cubicBezTo>
                  <a:pt x="1442" y="708"/>
                  <a:pt x="1418" y="827"/>
                  <a:pt x="1477" y="922"/>
                </a:cubicBezTo>
                <a:lnTo>
                  <a:pt x="1573" y="1101"/>
                </a:lnTo>
                <a:lnTo>
                  <a:pt x="1132" y="1339"/>
                </a:lnTo>
                <a:cubicBezTo>
                  <a:pt x="668" y="1577"/>
                  <a:pt x="322" y="1993"/>
                  <a:pt x="168" y="2482"/>
                </a:cubicBezTo>
                <a:cubicBezTo>
                  <a:pt x="1" y="2982"/>
                  <a:pt x="49" y="3506"/>
                  <a:pt x="263" y="3982"/>
                </a:cubicBezTo>
                <a:cubicBezTo>
                  <a:pt x="489" y="4446"/>
                  <a:pt x="1180" y="5220"/>
                  <a:pt x="1692" y="5803"/>
                </a:cubicBezTo>
                <a:cubicBezTo>
                  <a:pt x="1727" y="5839"/>
                  <a:pt x="1787" y="5863"/>
                  <a:pt x="1835" y="5863"/>
                </a:cubicBezTo>
                <a:cubicBezTo>
                  <a:pt x="1870" y="5863"/>
                  <a:pt x="1918" y="5839"/>
                  <a:pt x="1954" y="5815"/>
                </a:cubicBezTo>
                <a:cubicBezTo>
                  <a:pt x="2025" y="5744"/>
                  <a:pt x="2025" y="5637"/>
                  <a:pt x="1965" y="5565"/>
                </a:cubicBezTo>
                <a:cubicBezTo>
                  <a:pt x="1251" y="4768"/>
                  <a:pt x="763" y="4149"/>
                  <a:pt x="596" y="3815"/>
                </a:cubicBezTo>
                <a:cubicBezTo>
                  <a:pt x="203" y="3029"/>
                  <a:pt x="525" y="2065"/>
                  <a:pt x="1299" y="1648"/>
                </a:cubicBezTo>
                <a:lnTo>
                  <a:pt x="1751" y="1410"/>
                </a:lnTo>
                <a:lnTo>
                  <a:pt x="2763" y="3125"/>
                </a:lnTo>
                <a:cubicBezTo>
                  <a:pt x="2668" y="3160"/>
                  <a:pt x="2573" y="3220"/>
                  <a:pt x="2501" y="3303"/>
                </a:cubicBezTo>
                <a:cubicBezTo>
                  <a:pt x="2096" y="3660"/>
                  <a:pt x="2037" y="4232"/>
                  <a:pt x="2346" y="4672"/>
                </a:cubicBezTo>
                <a:cubicBezTo>
                  <a:pt x="2513" y="4887"/>
                  <a:pt x="5299" y="7685"/>
                  <a:pt x="5525" y="7839"/>
                </a:cubicBezTo>
                <a:cubicBezTo>
                  <a:pt x="5704" y="7970"/>
                  <a:pt x="5906" y="8030"/>
                  <a:pt x="6133" y="8030"/>
                </a:cubicBezTo>
                <a:cubicBezTo>
                  <a:pt x="6418" y="8030"/>
                  <a:pt x="6692" y="7911"/>
                  <a:pt x="6907" y="7673"/>
                </a:cubicBezTo>
                <a:cubicBezTo>
                  <a:pt x="6978" y="7601"/>
                  <a:pt x="7038" y="7494"/>
                  <a:pt x="7085" y="7387"/>
                </a:cubicBezTo>
                <a:lnTo>
                  <a:pt x="8800" y="8399"/>
                </a:lnTo>
                <a:lnTo>
                  <a:pt x="8562" y="8863"/>
                </a:lnTo>
                <a:cubicBezTo>
                  <a:pt x="8267" y="9418"/>
                  <a:pt x="7695" y="9741"/>
                  <a:pt x="7107" y="9741"/>
                </a:cubicBezTo>
                <a:cubicBezTo>
                  <a:pt x="6862" y="9741"/>
                  <a:pt x="6614" y="9685"/>
                  <a:pt x="6383" y="9566"/>
                </a:cubicBezTo>
                <a:cubicBezTo>
                  <a:pt x="5764" y="9256"/>
                  <a:pt x="4097" y="7768"/>
                  <a:pt x="2513" y="6113"/>
                </a:cubicBezTo>
                <a:cubicBezTo>
                  <a:pt x="2477" y="6077"/>
                  <a:pt x="2433" y="6059"/>
                  <a:pt x="2388" y="6059"/>
                </a:cubicBezTo>
                <a:cubicBezTo>
                  <a:pt x="2344" y="6059"/>
                  <a:pt x="2299" y="6077"/>
                  <a:pt x="2263" y="6113"/>
                </a:cubicBezTo>
                <a:cubicBezTo>
                  <a:pt x="2192" y="6184"/>
                  <a:pt x="2192" y="6292"/>
                  <a:pt x="2263" y="6363"/>
                </a:cubicBezTo>
                <a:cubicBezTo>
                  <a:pt x="3656" y="7839"/>
                  <a:pt x="5466" y="9518"/>
                  <a:pt x="6240" y="9887"/>
                </a:cubicBezTo>
                <a:cubicBezTo>
                  <a:pt x="6514" y="10030"/>
                  <a:pt x="6811" y="10102"/>
                  <a:pt x="7109" y="10102"/>
                </a:cubicBezTo>
                <a:cubicBezTo>
                  <a:pt x="7323" y="10102"/>
                  <a:pt x="7526" y="10066"/>
                  <a:pt x="7740" y="9994"/>
                </a:cubicBezTo>
                <a:cubicBezTo>
                  <a:pt x="8240" y="9828"/>
                  <a:pt x="8645" y="9494"/>
                  <a:pt x="8883" y="9030"/>
                </a:cubicBezTo>
                <a:lnTo>
                  <a:pt x="9121" y="8578"/>
                </a:lnTo>
                <a:lnTo>
                  <a:pt x="9300" y="8685"/>
                </a:lnTo>
                <a:cubicBezTo>
                  <a:pt x="9335" y="8697"/>
                  <a:pt x="9359" y="8721"/>
                  <a:pt x="9395" y="8721"/>
                </a:cubicBezTo>
                <a:cubicBezTo>
                  <a:pt x="9455" y="8721"/>
                  <a:pt x="9514" y="8685"/>
                  <a:pt x="9538" y="8625"/>
                </a:cubicBezTo>
                <a:lnTo>
                  <a:pt x="10181" y="7542"/>
                </a:lnTo>
                <a:cubicBezTo>
                  <a:pt x="10169" y="7494"/>
                  <a:pt x="10169" y="7447"/>
                  <a:pt x="10169" y="7411"/>
                </a:cubicBezTo>
                <a:cubicBezTo>
                  <a:pt x="10157" y="7363"/>
                  <a:pt x="10121" y="7316"/>
                  <a:pt x="10074" y="7304"/>
                </a:cubicBezTo>
                <a:lnTo>
                  <a:pt x="8871" y="6589"/>
                </a:lnTo>
                <a:cubicBezTo>
                  <a:pt x="8845" y="6574"/>
                  <a:pt x="8816" y="6568"/>
                  <a:pt x="8788" y="6568"/>
                </a:cubicBezTo>
                <a:cubicBezTo>
                  <a:pt x="8725" y="6568"/>
                  <a:pt x="8662" y="6600"/>
                  <a:pt x="8621" y="6649"/>
                </a:cubicBezTo>
                <a:cubicBezTo>
                  <a:pt x="8573" y="6732"/>
                  <a:pt x="8609" y="6839"/>
                  <a:pt x="8681" y="6899"/>
                </a:cubicBezTo>
                <a:lnTo>
                  <a:pt x="9740" y="7530"/>
                </a:lnTo>
                <a:lnTo>
                  <a:pt x="9276" y="8304"/>
                </a:lnTo>
                <a:lnTo>
                  <a:pt x="6823" y="6851"/>
                </a:lnTo>
                <a:lnTo>
                  <a:pt x="7276" y="6077"/>
                </a:lnTo>
                <a:lnTo>
                  <a:pt x="8038" y="6530"/>
                </a:lnTo>
                <a:cubicBezTo>
                  <a:pt x="8064" y="6545"/>
                  <a:pt x="8092" y="6551"/>
                  <a:pt x="8121" y="6551"/>
                </a:cubicBezTo>
                <a:cubicBezTo>
                  <a:pt x="8184" y="6551"/>
                  <a:pt x="8247" y="6519"/>
                  <a:pt x="8288" y="6470"/>
                </a:cubicBezTo>
                <a:cubicBezTo>
                  <a:pt x="8335" y="6375"/>
                  <a:pt x="8312" y="6280"/>
                  <a:pt x="8228" y="6220"/>
                </a:cubicBezTo>
                <a:lnTo>
                  <a:pt x="7311" y="5684"/>
                </a:lnTo>
                <a:cubicBezTo>
                  <a:pt x="7281" y="5662"/>
                  <a:pt x="7251" y="5653"/>
                  <a:pt x="7221" y="5653"/>
                </a:cubicBezTo>
                <a:cubicBezTo>
                  <a:pt x="7203" y="5653"/>
                  <a:pt x="7186" y="5656"/>
                  <a:pt x="7169" y="5661"/>
                </a:cubicBezTo>
                <a:cubicBezTo>
                  <a:pt x="7133" y="5684"/>
                  <a:pt x="7085" y="5708"/>
                  <a:pt x="7073" y="5756"/>
                </a:cubicBezTo>
                <a:lnTo>
                  <a:pt x="6430" y="6839"/>
                </a:lnTo>
                <a:cubicBezTo>
                  <a:pt x="6383" y="6935"/>
                  <a:pt x="6418" y="7030"/>
                  <a:pt x="6490" y="7089"/>
                </a:cubicBezTo>
                <a:lnTo>
                  <a:pt x="6728" y="7244"/>
                </a:lnTo>
                <a:lnTo>
                  <a:pt x="6716" y="7268"/>
                </a:lnTo>
                <a:cubicBezTo>
                  <a:pt x="6680" y="7351"/>
                  <a:pt x="6633" y="7411"/>
                  <a:pt x="6597" y="7470"/>
                </a:cubicBezTo>
                <a:cubicBezTo>
                  <a:pt x="6466" y="7615"/>
                  <a:pt x="6284" y="7692"/>
                  <a:pt x="6098" y="7692"/>
                </a:cubicBezTo>
                <a:cubicBezTo>
                  <a:pt x="5962" y="7692"/>
                  <a:pt x="5825" y="7651"/>
                  <a:pt x="5704" y="7566"/>
                </a:cubicBezTo>
                <a:cubicBezTo>
                  <a:pt x="5514" y="7423"/>
                  <a:pt x="2751" y="4672"/>
                  <a:pt x="2608" y="4470"/>
                </a:cubicBezTo>
                <a:cubicBezTo>
                  <a:pt x="2394" y="4196"/>
                  <a:pt x="2442" y="3815"/>
                  <a:pt x="2716" y="3577"/>
                </a:cubicBezTo>
                <a:cubicBezTo>
                  <a:pt x="2775" y="3541"/>
                  <a:pt x="2835" y="3494"/>
                  <a:pt x="2906" y="3458"/>
                </a:cubicBezTo>
                <a:lnTo>
                  <a:pt x="2930" y="3446"/>
                </a:lnTo>
                <a:lnTo>
                  <a:pt x="3085" y="3684"/>
                </a:lnTo>
                <a:cubicBezTo>
                  <a:pt x="3108" y="3744"/>
                  <a:pt x="3168" y="3779"/>
                  <a:pt x="3228" y="3779"/>
                </a:cubicBezTo>
                <a:cubicBezTo>
                  <a:pt x="3263" y="3779"/>
                  <a:pt x="3287" y="3756"/>
                  <a:pt x="3323" y="3744"/>
                </a:cubicBezTo>
                <a:lnTo>
                  <a:pt x="4406" y="3101"/>
                </a:lnTo>
                <a:cubicBezTo>
                  <a:pt x="4454" y="3077"/>
                  <a:pt x="4478" y="3041"/>
                  <a:pt x="4490" y="3006"/>
                </a:cubicBezTo>
                <a:cubicBezTo>
                  <a:pt x="4513" y="2958"/>
                  <a:pt x="4490" y="2910"/>
                  <a:pt x="4478" y="2863"/>
                </a:cubicBezTo>
                <a:lnTo>
                  <a:pt x="2858" y="100"/>
                </a:lnTo>
                <a:cubicBezTo>
                  <a:pt x="2823" y="53"/>
                  <a:pt x="2799" y="29"/>
                  <a:pt x="2751" y="5"/>
                </a:cubicBezTo>
                <a:cubicBezTo>
                  <a:pt x="2739" y="2"/>
                  <a:pt x="2727" y="0"/>
                  <a:pt x="2715" y="0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81342EE-B3F6-A459-9758-A80849454B3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68" y="2224942"/>
            <a:ext cx="1908318" cy="428835"/>
          </a:xfrm>
          <a:prstGeom prst="rect">
            <a:avLst/>
          </a:prstGeom>
        </p:spPr>
      </p:pic>
      <p:pic>
        <p:nvPicPr>
          <p:cNvPr id="5" name="Picture 4" descr="A blue and black sign with white text&#10;&#10;AI-generated content may be incorrect.">
            <a:extLst>
              <a:ext uri="{FF2B5EF4-FFF2-40B4-BE49-F238E27FC236}">
                <a16:creationId xmlns:a16="http://schemas.microsoft.com/office/drawing/2014/main" id="{60D16610-CE98-3C22-EF24-E93E25F5F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2556" y="3621425"/>
            <a:ext cx="1739943" cy="8000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BLANK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11704" y="4581087"/>
            <a:ext cx="477371" cy="468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1331" y="4582566"/>
            <a:ext cx="631250" cy="44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7"/>
          <p:cNvCxnSpPr/>
          <p:nvPr/>
        </p:nvCxnSpPr>
        <p:spPr>
          <a:xfrm rot="10800000" flipH="1">
            <a:off x="0" y="4478282"/>
            <a:ext cx="9144000" cy="267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581800" y="432650"/>
            <a:ext cx="66417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581800" y="2046625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2"/>
          </p:nvPr>
        </p:nvSpPr>
        <p:spPr>
          <a:xfrm>
            <a:off x="634050" y="3380975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subTitle" idx="5"/>
          </p:nvPr>
        </p:nvSpPr>
        <p:spPr>
          <a:xfrm>
            <a:off x="3236825" y="2046613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6"/>
          </p:nvPr>
        </p:nvSpPr>
        <p:spPr>
          <a:xfrm>
            <a:off x="3289075" y="3380963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9"/>
          </p:nvPr>
        </p:nvSpPr>
        <p:spPr>
          <a:xfrm>
            <a:off x="5891850" y="2046625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3"/>
          </p:nvPr>
        </p:nvSpPr>
        <p:spPr>
          <a:xfrm>
            <a:off x="5944100" y="3380975"/>
            <a:ext cx="2618100" cy="67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2pPr>
            <a:lvl3pPr lvl="2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3pPr>
            <a:lvl4pPr lvl="3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4pPr>
            <a:lvl5pPr lvl="4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5pPr>
            <a:lvl6pPr lvl="5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6pPr>
            <a:lvl7pPr lvl="6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7pPr>
            <a:lvl8pPr lvl="7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8pPr>
            <a:lvl9pPr lvl="8" rtl="0">
              <a:spcBef>
                <a:spcPts val="50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7501606-37ED-09DE-4528-58D3C0413A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678198" y="4687530"/>
            <a:ext cx="1402438" cy="315154"/>
          </a:xfrm>
          <a:prstGeom prst="rect">
            <a:avLst/>
          </a:prstGeom>
        </p:spPr>
      </p:pic>
      <p:pic>
        <p:nvPicPr>
          <p:cNvPr id="3" name="Picture 2" descr="A blue and black sign with white text&#10;&#10;AI-generated content may be incorrect.">
            <a:extLst>
              <a:ext uri="{FF2B5EF4-FFF2-40B4-BE49-F238E27FC236}">
                <a16:creationId xmlns:a16="http://schemas.microsoft.com/office/drawing/2014/main" id="{77F7BD25-3051-F343-2AFF-78245E4705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69759" y="4618710"/>
            <a:ext cx="890455" cy="409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135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0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628650" y="1370437"/>
            <a:ext cx="7886700" cy="3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417E"/>
              </a:buClr>
              <a:buSzPts val="1200"/>
              <a:buFont typeface="Poppins"/>
              <a:buChar char="•"/>
              <a:defRPr sz="1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9417E"/>
              </a:buClr>
              <a:buSzPts val="1000"/>
              <a:buFont typeface="Poppins"/>
              <a:buChar char="•"/>
              <a:defRPr sz="10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Include bullets, level 1</a:t>
            </a:r>
          </a:p>
          <a:p>
            <a:pPr lvl="2"/>
            <a:r>
              <a:rPr lang="en-US" dirty="0"/>
              <a:t>Include bullets, level 2</a:t>
            </a:r>
          </a:p>
          <a:p>
            <a:pPr lvl="2"/>
            <a:endParaRPr lang="en-US"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457950" y="4771503"/>
            <a:ext cx="20574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581800" y="432650"/>
            <a:ext cx="66417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sz="28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79500" marR="0" lvl="2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9" Type="http://schemas.openxmlformats.org/officeDocument/2006/relationships/image" Target="../media/image92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356839" y="133815"/>
            <a:ext cx="5813440" cy="174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solidFill>
                  <a:prstClr val="white"/>
                </a:solidFill>
                <a:latin typeface="Calibri Light"/>
                <a:ea typeface="+mj-ea"/>
                <a:cs typeface="Calibri Light"/>
              </a:rPr>
              <a:t>Introduction to Basic Statistical Analysis</a:t>
            </a:r>
            <a:endParaRPr dirty="0"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506833" y="2574131"/>
            <a:ext cx="6466396" cy="7117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/>
            <a:r>
              <a:rPr lang="en-ZA" dirty="0"/>
              <a:t>R workshop</a:t>
            </a:r>
          </a:p>
          <a:p>
            <a:pPr marL="0" lvl="0" indent="0"/>
            <a:r>
              <a:rPr lang="en-ZA" dirty="0"/>
              <a:t>Zanele Nhlabatsi (PhD, MPH) and Abigail Seeger (MS)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t-test?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167" y="907420"/>
            <a:ext cx="8599548" cy="3427255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 t-Tests: Comparing means between two groups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Groups Types: 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1-sample t-test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Independent samples t-test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Paired samples t-test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Example of an </a:t>
            </a:r>
            <a:r>
              <a:rPr lang="en-US" b="1" dirty="0"/>
              <a:t>independent samples t-test</a:t>
            </a:r>
            <a:r>
              <a:rPr lang="en-US" dirty="0"/>
              <a:t>:  is there a difference in respiratory rates between genders among children?</a:t>
            </a:r>
          </a:p>
        </p:txBody>
      </p:sp>
    </p:spTree>
    <p:extLst>
      <p:ext uri="{BB962C8B-B14F-4D97-AF65-F5344CB8AC3E}">
        <p14:creationId xmlns:p14="http://schemas.microsoft.com/office/powerpoint/2010/main" val="204472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Assumptions of t-tests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285" y="1047023"/>
            <a:ext cx="8585587" cy="2295109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When is a t-test appropriate?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Data is numeric and continuous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Data is normally distributed (check with histogram*)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dirty="0"/>
              <a:t>Equal variances (check with histogram**)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E98DB-8E0E-D07A-90D3-EBC38976042C}"/>
              </a:ext>
            </a:extLst>
          </p:cNvPr>
          <p:cNvSpPr txBox="1"/>
          <p:nvPr/>
        </p:nvSpPr>
        <p:spPr>
          <a:xfrm>
            <a:off x="641236" y="3956505"/>
            <a:ext cx="690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an alternative way to check normality is the Shapiro-Wilk test</a:t>
            </a:r>
          </a:p>
          <a:p>
            <a:r>
              <a:rPr lang="en-US" sz="1200" dirty="0"/>
              <a:t>** an alternative way to check equal variances is the Levene test</a:t>
            </a:r>
          </a:p>
        </p:txBody>
      </p:sp>
    </p:spTree>
    <p:extLst>
      <p:ext uri="{BB962C8B-B14F-4D97-AF65-F5344CB8AC3E}">
        <p14:creationId xmlns:p14="http://schemas.microsoft.com/office/powerpoint/2010/main" val="350162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C349-51BA-C530-E056-4F5A5C9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E9AD1D-D8AA-9975-27FC-FB641A36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36" b="32217"/>
          <a:stretch>
            <a:fillRect/>
          </a:stretch>
        </p:blipFill>
        <p:spPr>
          <a:xfrm>
            <a:off x="238205" y="1877240"/>
            <a:ext cx="2804672" cy="1526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FEA667-7690-73DE-2883-54B49FD5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698"/>
          <a:stretch>
            <a:fillRect/>
          </a:stretch>
        </p:blipFill>
        <p:spPr>
          <a:xfrm>
            <a:off x="3227293" y="1781280"/>
            <a:ext cx="2689414" cy="1622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853AD-4A51-E475-A38D-7273807268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36146"/>
          <a:stretch>
            <a:fillRect/>
          </a:stretch>
        </p:blipFill>
        <p:spPr>
          <a:xfrm>
            <a:off x="6101122" y="1781279"/>
            <a:ext cx="2551099" cy="15410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997CA3-FB25-DB19-FBA1-D7C925E25229}"/>
              </a:ext>
            </a:extLst>
          </p:cNvPr>
          <p:cNvSpPr txBox="1"/>
          <p:nvPr/>
        </p:nvSpPr>
        <p:spPr>
          <a:xfrm>
            <a:off x="481907" y="1353246"/>
            <a:ext cx="25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distribution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7B66E-2F83-D9C1-02B7-12863A351FA6}"/>
              </a:ext>
            </a:extLst>
          </p:cNvPr>
          <p:cNvSpPr txBox="1"/>
          <p:nvPr/>
        </p:nvSpPr>
        <p:spPr>
          <a:xfrm>
            <a:off x="3468299" y="1353246"/>
            <a:ext cx="25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Skewed to the right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37A02-3A8D-997A-AAD7-DF81D7E2A786}"/>
              </a:ext>
            </a:extLst>
          </p:cNvPr>
          <p:cNvSpPr txBox="1"/>
          <p:nvPr/>
        </p:nvSpPr>
        <p:spPr>
          <a:xfrm>
            <a:off x="6096186" y="1353246"/>
            <a:ext cx="2560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Skewed to the left</a:t>
            </a:r>
          </a:p>
        </p:txBody>
      </p:sp>
    </p:spTree>
    <p:extLst>
      <p:ext uri="{BB962C8B-B14F-4D97-AF65-F5344CB8AC3E}">
        <p14:creationId xmlns:p14="http://schemas.microsoft.com/office/powerpoint/2010/main" val="26141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2" y="369964"/>
            <a:ext cx="3334408" cy="3894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149" y="531189"/>
            <a:ext cx="4950777" cy="37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FB25-9BAE-1931-0E9F-765440F9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0" y="226559"/>
            <a:ext cx="7547908" cy="541844"/>
          </a:xfrm>
        </p:spPr>
        <p:txBody>
          <a:bodyPr/>
          <a:lstStyle/>
          <a:p>
            <a:r>
              <a:rPr lang="en-US" dirty="0"/>
              <a:t>Wilcoxon rank sum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84F5C-5CAC-356E-38CB-D27A2D41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8" y="837561"/>
            <a:ext cx="4164746" cy="345781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What it is:</a:t>
            </a:r>
            <a:br>
              <a:rPr lang="en-US" sz="1200" dirty="0"/>
            </a:br>
            <a:r>
              <a:rPr lang="en-US" sz="1200" dirty="0"/>
              <a:t>A </a:t>
            </a:r>
            <a:r>
              <a:rPr lang="en-US" sz="1200" b="1" dirty="0"/>
              <a:t>non-parametric test</a:t>
            </a:r>
            <a:r>
              <a:rPr lang="en-US" sz="1200" dirty="0"/>
              <a:t> used to compare two </a:t>
            </a:r>
            <a:r>
              <a:rPr lang="en-US" sz="1200" b="1" dirty="0"/>
              <a:t>independent groups</a:t>
            </a:r>
            <a:r>
              <a:rPr lang="en-US" sz="1200" dirty="0"/>
              <a:t> when data are </a:t>
            </a:r>
            <a:r>
              <a:rPr lang="en-US" sz="1200" b="1" dirty="0"/>
              <a:t>not normally distributed</a:t>
            </a:r>
            <a:r>
              <a:rPr lang="en-US" sz="1200" dirty="0"/>
              <a:t> or when </a:t>
            </a:r>
            <a:r>
              <a:rPr lang="en-US" sz="1200" b="1" dirty="0"/>
              <a:t>variances are unequal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What it tests:</a:t>
            </a:r>
            <a:br>
              <a:rPr lang="en-US" sz="1200" dirty="0"/>
            </a:br>
            <a:r>
              <a:rPr lang="en-US" sz="1200" dirty="0"/>
              <a:t>Whether the </a:t>
            </a:r>
            <a:r>
              <a:rPr lang="en-US" sz="1200" b="1" dirty="0"/>
              <a:t>distributions</a:t>
            </a:r>
            <a:r>
              <a:rPr lang="en-US" sz="1200" dirty="0"/>
              <a:t> (typically the </a:t>
            </a:r>
            <a:r>
              <a:rPr lang="en-US" sz="1200" b="1" dirty="0"/>
              <a:t>medians</a:t>
            </a:r>
            <a:r>
              <a:rPr lang="en-US" sz="1200" dirty="0"/>
              <a:t>) of the two groups differ significantly.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When to use: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Data are </a:t>
            </a:r>
            <a:r>
              <a:rPr lang="en-US" sz="1200" b="1" dirty="0"/>
              <a:t>ordinal</a:t>
            </a:r>
            <a:r>
              <a:rPr lang="en-US" sz="1200" dirty="0"/>
              <a:t> or </a:t>
            </a:r>
            <a:r>
              <a:rPr lang="en-US" sz="1200" b="1" dirty="0"/>
              <a:t>continuous</a:t>
            </a:r>
            <a:r>
              <a:rPr lang="en-US" sz="1200" dirty="0"/>
              <a:t>, but </a:t>
            </a:r>
            <a:r>
              <a:rPr lang="en-US" sz="1200" b="1" dirty="0"/>
              <a:t>not normally distributed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Unequal variances</a:t>
            </a:r>
            <a:r>
              <a:rPr lang="en-US" sz="1200" dirty="0"/>
              <a:t> or </a:t>
            </a:r>
            <a:r>
              <a:rPr lang="en-US" sz="1200" b="1" dirty="0"/>
              <a:t>outliers</a:t>
            </a:r>
            <a:r>
              <a:rPr lang="en-US" sz="1200" dirty="0"/>
              <a:t> are present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Small sample sizes</a:t>
            </a:r>
            <a:r>
              <a:rPr lang="en-US" sz="1200" dirty="0"/>
              <a:t> where normality cannot be assumed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34AC5D-269D-95EC-16B9-51EAE024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69204"/>
              </p:ext>
            </p:extLst>
          </p:nvPr>
        </p:nvGraphicFramePr>
        <p:xfrm>
          <a:off x="4571999" y="837561"/>
          <a:ext cx="4372216" cy="34578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86108">
                  <a:extLst>
                    <a:ext uri="{9D8B030D-6E8A-4147-A177-3AD203B41FA5}">
                      <a16:colId xmlns:a16="http://schemas.microsoft.com/office/drawing/2014/main" val="4275166137"/>
                    </a:ext>
                  </a:extLst>
                </a:gridCol>
                <a:gridCol w="2186108">
                  <a:extLst>
                    <a:ext uri="{9D8B030D-6E8A-4147-A177-3AD203B41FA5}">
                      <a16:colId xmlns:a16="http://schemas.microsoft.com/office/drawing/2014/main" val="436957848"/>
                    </a:ext>
                  </a:extLst>
                </a:gridCol>
              </a:tblGrid>
              <a:tr h="753626">
                <a:tc>
                  <a:txBody>
                    <a:bodyPr/>
                    <a:lstStyle/>
                    <a:p>
                      <a:r>
                        <a:rPr lang="en-US" b="1" dirty="0"/>
                        <a:t>Wilcoxon Rank Sum Test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Independent t-test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239556"/>
                  </a:ext>
                </a:extLst>
              </a:tr>
              <a:tr h="443309">
                <a:tc>
                  <a:txBody>
                    <a:bodyPr/>
                    <a:lstStyle/>
                    <a:p>
                      <a:r>
                        <a:rPr lang="en-US"/>
                        <a:t>Non-parametric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Parametric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850147"/>
                  </a:ext>
                </a:extLst>
              </a:tr>
              <a:tr h="443309">
                <a:tc>
                  <a:txBody>
                    <a:bodyPr/>
                    <a:lstStyle/>
                    <a:p>
                      <a:r>
                        <a:rPr lang="en-US"/>
                        <a:t>Compares </a:t>
                      </a:r>
                      <a:r>
                        <a:rPr lang="en-US" b="1"/>
                        <a:t>ranks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Compares </a:t>
                      </a:r>
                      <a:r>
                        <a:rPr lang="en-US" b="1"/>
                        <a:t>means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294923"/>
                  </a:ext>
                </a:extLst>
              </a:tr>
              <a:tr h="1063942">
                <a:tc>
                  <a:txBody>
                    <a:bodyPr/>
                    <a:lstStyle/>
                    <a:p>
                      <a:r>
                        <a:rPr lang="en-US"/>
                        <a:t>No assumption of normality or equal variances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Assumes </a:t>
                      </a:r>
                      <a:r>
                        <a:rPr lang="en-US" b="1"/>
                        <a:t>normal distribution</a:t>
                      </a:r>
                      <a:r>
                        <a:rPr lang="en-US"/>
                        <a:t> and </a:t>
                      </a:r>
                      <a:r>
                        <a:rPr lang="en-US" b="1"/>
                        <a:t>equal variances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830468"/>
                  </a:ext>
                </a:extLst>
              </a:tr>
              <a:tr h="753626">
                <a:tc>
                  <a:txBody>
                    <a:bodyPr/>
                    <a:lstStyle/>
                    <a:p>
                      <a:r>
                        <a:rPr lang="en-US" dirty="0"/>
                        <a:t>More robust to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84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4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8B8D-BCC3-85B9-5F09-9558291E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AD17-E17E-52C6-B341-6A483D48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43" y="1853076"/>
            <a:ext cx="4067113" cy="1122605"/>
          </a:xfrm>
        </p:spPr>
        <p:txBody>
          <a:bodyPr/>
          <a:lstStyle/>
          <a:p>
            <a:r>
              <a:rPr lang="en-US" sz="4000" dirty="0"/>
              <a:t>Head over to R</a:t>
            </a:r>
          </a:p>
        </p:txBody>
      </p:sp>
    </p:spTree>
    <p:extLst>
      <p:ext uri="{BB962C8B-B14F-4D97-AF65-F5344CB8AC3E}">
        <p14:creationId xmlns:p14="http://schemas.microsoft.com/office/powerpoint/2010/main" val="131789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Chi-squared Test?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267" y="984202"/>
            <a:ext cx="8676328" cy="3392353"/>
          </a:xfrm>
        </p:spPr>
        <p:txBody>
          <a:bodyPr/>
          <a:lstStyle/>
          <a:p>
            <a:r>
              <a:rPr lang="en-US" dirty="0"/>
              <a:t>Chi-squared Test: Comparing categories</a:t>
            </a:r>
          </a:p>
          <a:p>
            <a:r>
              <a:rPr lang="en-US" dirty="0"/>
              <a:t>Purpose: Compare observed frequencies to expected frequencies</a:t>
            </a:r>
          </a:p>
          <a:p>
            <a:r>
              <a:rPr lang="en-US" dirty="0"/>
              <a:t>Suitable for two categorical variables </a:t>
            </a:r>
          </a:p>
          <a:p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Is there an association between age category and categorical CD4 (&lt;=200 and &gt;200)?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5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799" y="432650"/>
            <a:ext cx="7469775" cy="803100"/>
          </a:xfrm>
        </p:spPr>
        <p:txBody>
          <a:bodyPr/>
          <a:lstStyle/>
          <a:p>
            <a:r>
              <a:rPr lang="en-US" dirty="0"/>
              <a:t>Assumption for a  Chi-squared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622" y="1137237"/>
            <a:ext cx="8553854" cy="321139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1. Independence of Observations</a:t>
            </a:r>
          </a:p>
          <a:p>
            <a:r>
              <a:rPr lang="en-US" dirty="0"/>
              <a:t>Each observation must be independent of the others (i.e., no individual should appear in more than one category).</a:t>
            </a:r>
          </a:p>
          <a:p>
            <a:r>
              <a:rPr lang="en-US" dirty="0"/>
              <a:t>This generally means your data should come from a </a:t>
            </a:r>
            <a:r>
              <a:rPr lang="en-US" b="1" dirty="0"/>
              <a:t>random sample</a:t>
            </a:r>
            <a:r>
              <a:rPr lang="en-US" dirty="0"/>
              <a:t>.</a:t>
            </a:r>
          </a:p>
          <a:p>
            <a:r>
              <a:rPr lang="en-US" b="1" dirty="0"/>
              <a:t>2. Categorical Variables</a:t>
            </a:r>
          </a:p>
          <a:p>
            <a:r>
              <a:rPr lang="en-US" dirty="0"/>
              <a:t>The test is designed for categorical (nominal or ordinal) data, not continuous variables.</a:t>
            </a:r>
          </a:p>
          <a:p>
            <a:r>
              <a:rPr lang="en-US" b="1" dirty="0"/>
              <a:t>3. Expected Frequency</a:t>
            </a:r>
          </a:p>
          <a:p>
            <a:r>
              <a:rPr lang="en-US" b="1" dirty="0"/>
              <a:t>Expected frequencies</a:t>
            </a:r>
            <a:r>
              <a:rPr lang="en-US" dirty="0"/>
              <a:t> in each cell should be </a:t>
            </a:r>
            <a:r>
              <a:rPr lang="en-US" b="1" dirty="0"/>
              <a:t>at least 5</a:t>
            </a:r>
            <a:r>
              <a:rPr lang="en-US" dirty="0"/>
              <a:t> for the Chi-squared approximation to be reliable.</a:t>
            </a:r>
          </a:p>
          <a:p>
            <a:pPr lvl="1"/>
            <a:r>
              <a:rPr lang="en-US" dirty="0"/>
              <a:t>If any expected count is less than 5, consider using </a:t>
            </a:r>
            <a:r>
              <a:rPr lang="en-US" b="1" dirty="0"/>
              <a:t>Fisher's Exact Test</a:t>
            </a:r>
            <a:r>
              <a:rPr lang="en-US" dirty="0"/>
              <a:t> (for 2×2 tables) or collapsing categories.</a:t>
            </a:r>
          </a:p>
          <a:p>
            <a:r>
              <a:rPr lang="en-US" b="1" dirty="0"/>
              <a:t>4. Sample Size</a:t>
            </a:r>
          </a:p>
          <a:p>
            <a:r>
              <a:rPr lang="en-US" dirty="0"/>
              <a:t>The overall </a:t>
            </a:r>
            <a:r>
              <a:rPr lang="en-US" b="1" dirty="0"/>
              <a:t>sample size should be sufficiently large</a:t>
            </a:r>
            <a:r>
              <a:rPr lang="en-US" dirty="0"/>
              <a:t> to justify using the Chi-squared approximation.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506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90" y="493615"/>
            <a:ext cx="4348620" cy="34546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06B023-0733-0D7B-C875-DB995B79AC76}"/>
              </a:ext>
            </a:extLst>
          </p:cNvPr>
          <p:cNvSpPr txBox="1"/>
          <p:nvPr/>
        </p:nvSpPr>
        <p:spPr>
          <a:xfrm>
            <a:off x="1747880" y="493615"/>
            <a:ext cx="262503" cy="1419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10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1AC5-3497-1F06-D87A-09B10466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31E-128E-3B6C-BB07-C9992084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43" y="1853076"/>
            <a:ext cx="4067113" cy="1122605"/>
          </a:xfrm>
        </p:spPr>
        <p:txBody>
          <a:bodyPr/>
          <a:lstStyle/>
          <a:p>
            <a:r>
              <a:rPr lang="en-US" sz="4000" dirty="0"/>
              <a:t>Head over to R</a:t>
            </a:r>
          </a:p>
        </p:txBody>
      </p:sp>
    </p:spTree>
    <p:extLst>
      <p:ext uri="{BB962C8B-B14F-4D97-AF65-F5344CB8AC3E}">
        <p14:creationId xmlns:p14="http://schemas.microsoft.com/office/powerpoint/2010/main" val="8408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5B6-7F15-B2DF-B3F3-84FE9B4E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8" y="225181"/>
            <a:ext cx="6641700" cy="803100"/>
          </a:xfrm>
        </p:spPr>
        <p:txBody>
          <a:bodyPr/>
          <a:lstStyle/>
          <a:p>
            <a:r>
              <a:rPr lang="en-ZA" dirty="0"/>
              <a:t>TABLE OF CONTENTS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3EB0-CA0E-108E-2424-76244476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26" y="960504"/>
            <a:ext cx="8437068" cy="3373291"/>
          </a:xfrm>
        </p:spPr>
        <p:txBody>
          <a:bodyPr>
            <a:norm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Welcome and Goals of the Session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To build a foundational understanding of key statistical tests used in research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1400" b="1" dirty="0"/>
              <a:t>What We Will Cover: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Descriptive statistics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t-tests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Chi-squared tests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Correlation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ANOVA</a:t>
            </a:r>
          </a:p>
          <a:p>
            <a:pPr marL="9525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Why these tests are useful in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52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Correlation?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405" y="998162"/>
            <a:ext cx="8683309" cy="3308591"/>
          </a:xfrm>
        </p:spPr>
        <p:txBody>
          <a:bodyPr/>
          <a:lstStyle/>
          <a:p>
            <a:r>
              <a:rPr lang="en-US" dirty="0"/>
              <a:t>Correlation: Measure strength and direction of a linear relationship between two numeric variables</a:t>
            </a:r>
          </a:p>
          <a:p>
            <a:r>
              <a:rPr lang="en-US" dirty="0"/>
              <a:t>Values range from -1 (perfect negative) to +1 (perfect positive)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What is the correlation between weight and height among adults?</a:t>
            </a:r>
          </a:p>
        </p:txBody>
      </p:sp>
    </p:spTree>
    <p:extLst>
      <p:ext uri="{BB962C8B-B14F-4D97-AF65-F5344CB8AC3E}">
        <p14:creationId xmlns:p14="http://schemas.microsoft.com/office/powerpoint/2010/main" val="225184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b="14985"/>
          <a:stretch/>
        </p:blipFill>
        <p:spPr>
          <a:xfrm>
            <a:off x="219342" y="600293"/>
            <a:ext cx="8603608" cy="287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3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47" y="1287534"/>
            <a:ext cx="6915505" cy="2629035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1683" y="160545"/>
            <a:ext cx="8899694" cy="1099068"/>
          </a:xfrm>
        </p:spPr>
        <p:txBody>
          <a:bodyPr/>
          <a:lstStyle/>
          <a:p>
            <a:r>
              <a:rPr lang="en-US" sz="2400" dirty="0"/>
              <a:t>Pearson Correlation Coefficient (cont’d) Effect size and</a:t>
            </a:r>
            <a:br>
              <a:rPr lang="en-US" sz="2400" dirty="0"/>
            </a:br>
            <a:r>
              <a:rPr lang="en-US" sz="2400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19429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7F21-F3A7-EA9E-6A9E-189600DB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Spearman correlation info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3CD3B-AF85-C11A-71E3-EC4BA1EF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75" y="986227"/>
            <a:ext cx="8147263" cy="3301463"/>
          </a:xfrm>
        </p:spPr>
        <p:txBody>
          <a:bodyPr/>
          <a:lstStyle/>
          <a:p>
            <a:pPr>
              <a:buNone/>
            </a:pPr>
            <a:r>
              <a:rPr lang="en-US" sz="1200" b="1" dirty="0"/>
              <a:t>What is Spearman Correlation?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 </a:t>
            </a:r>
            <a:r>
              <a:rPr lang="en-US" sz="1200" b="1" dirty="0"/>
              <a:t>non-parametric</a:t>
            </a:r>
            <a:r>
              <a:rPr lang="en-US" sz="1200" dirty="0"/>
              <a:t> measure of rank correlation.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Assesses the </a:t>
            </a:r>
            <a:r>
              <a:rPr lang="en-US" sz="1200" b="1" dirty="0"/>
              <a:t>strength and direction of the association</a:t>
            </a:r>
            <a:r>
              <a:rPr lang="en-US" sz="1200" dirty="0"/>
              <a:t> between two variables based on </a:t>
            </a:r>
            <a:r>
              <a:rPr lang="en-US" sz="1200" b="1" dirty="0"/>
              <a:t>ranked values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Used when data are </a:t>
            </a:r>
            <a:r>
              <a:rPr lang="en-US" sz="1200" b="1" dirty="0"/>
              <a:t>not normally distributed</a:t>
            </a:r>
            <a:r>
              <a:rPr lang="en-US" sz="1200" dirty="0"/>
              <a:t> or are </a:t>
            </a:r>
            <a:r>
              <a:rPr lang="en-US" sz="1200" b="1" dirty="0"/>
              <a:t>ordinal</a:t>
            </a:r>
            <a:r>
              <a:rPr lang="en-US" sz="1200" dirty="0"/>
              <a:t>.</a:t>
            </a:r>
          </a:p>
          <a:p>
            <a:pPr>
              <a:buNone/>
            </a:pPr>
            <a:r>
              <a:rPr lang="en-US" sz="1200" b="1" dirty="0"/>
              <a:t>When to Use It: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Variables are </a:t>
            </a:r>
            <a:r>
              <a:rPr lang="en-US" sz="1200" b="1" dirty="0"/>
              <a:t>ordinal</a:t>
            </a:r>
            <a:r>
              <a:rPr lang="en-US" sz="1200" dirty="0"/>
              <a:t>, </a:t>
            </a:r>
            <a:r>
              <a:rPr lang="en-US" sz="1200" b="1" dirty="0"/>
              <a:t>non-linear</a:t>
            </a:r>
            <a:r>
              <a:rPr lang="en-US" sz="1200" dirty="0"/>
              <a:t>, or </a:t>
            </a:r>
            <a:r>
              <a:rPr lang="en-US" sz="1200" b="1" dirty="0"/>
              <a:t>not normally distributed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Data contains </a:t>
            </a:r>
            <a:r>
              <a:rPr lang="en-US" sz="1200" b="1" dirty="0"/>
              <a:t>outliers</a:t>
            </a:r>
            <a:r>
              <a:rPr lang="en-US" sz="1200" dirty="0"/>
              <a:t> or violates assumptions of Pearson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60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4CF7-FFFD-4B02-3D8E-4AAC730B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0" y="432650"/>
            <a:ext cx="8162630" cy="766059"/>
          </a:xfrm>
        </p:spPr>
        <p:txBody>
          <a:bodyPr/>
          <a:lstStyle/>
          <a:p>
            <a:r>
              <a:rPr lang="en-US" b="1" dirty="0"/>
              <a:t>Interpretation of correlation values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2C1960-2952-117A-9CE1-9ACF2164E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15084"/>
              </p:ext>
            </p:extLst>
          </p:nvPr>
        </p:nvGraphicFramePr>
        <p:xfrm>
          <a:off x="628650" y="1357307"/>
          <a:ext cx="7992836" cy="243364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996418">
                  <a:extLst>
                    <a:ext uri="{9D8B030D-6E8A-4147-A177-3AD203B41FA5}">
                      <a16:colId xmlns:a16="http://schemas.microsoft.com/office/drawing/2014/main" val="4225640367"/>
                    </a:ext>
                  </a:extLst>
                </a:gridCol>
                <a:gridCol w="3996418">
                  <a:extLst>
                    <a:ext uri="{9D8B030D-6E8A-4147-A177-3AD203B41FA5}">
                      <a16:colId xmlns:a16="http://schemas.microsoft.com/office/drawing/2014/main" val="2315667504"/>
                    </a:ext>
                  </a:extLst>
                </a:gridCol>
              </a:tblGrid>
              <a:tr h="347664">
                <a:tc>
                  <a:txBody>
                    <a:bodyPr/>
                    <a:lstStyle/>
                    <a:p>
                      <a:r>
                        <a:rPr lang="en-US" dirty="0"/>
                        <a:t>Correlation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Strength of Association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115618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 dirty="0"/>
                        <a:t>1.00 to 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97784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 dirty="0"/>
                        <a:t>0.79 to 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999462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/>
                        <a:t>0.49 to 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Weak/no 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11467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/>
                        <a:t>0.00 to –0.49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Weak/no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59329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/>
                        <a:t>–0.50 to –0.79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084377"/>
                  </a:ext>
                </a:extLst>
              </a:tr>
              <a:tr h="347664">
                <a:tc>
                  <a:txBody>
                    <a:bodyPr/>
                    <a:lstStyle/>
                    <a:p>
                      <a:r>
                        <a:rPr lang="en-US"/>
                        <a:t>–0.80 to –1.00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126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27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5BCE7-E757-6F4B-AB43-8EB5D9E3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683A-0A52-9B5B-A217-F7E5E88C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43" y="1853076"/>
            <a:ext cx="4067113" cy="1122605"/>
          </a:xfrm>
        </p:spPr>
        <p:txBody>
          <a:bodyPr/>
          <a:lstStyle/>
          <a:p>
            <a:r>
              <a:rPr lang="en-US" sz="4000" dirty="0"/>
              <a:t>Head over to R</a:t>
            </a:r>
          </a:p>
        </p:txBody>
      </p:sp>
    </p:spTree>
    <p:extLst>
      <p:ext uri="{BB962C8B-B14F-4D97-AF65-F5344CB8AC3E}">
        <p14:creationId xmlns:p14="http://schemas.microsoft.com/office/powerpoint/2010/main" val="169632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00" y="202305"/>
            <a:ext cx="6641700" cy="803100"/>
          </a:xfrm>
        </p:spPr>
        <p:txBody>
          <a:bodyPr/>
          <a:lstStyle/>
          <a:p>
            <a:r>
              <a:rPr lang="en-US" dirty="0"/>
              <a:t>What is ANOVA?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227" y="718956"/>
            <a:ext cx="8732170" cy="3594777"/>
          </a:xfrm>
        </p:spPr>
        <p:txBody>
          <a:bodyPr/>
          <a:lstStyle/>
          <a:p>
            <a:r>
              <a:rPr lang="en-US" dirty="0"/>
              <a:t>ANOVA: Comparing More Than Two Groups</a:t>
            </a:r>
          </a:p>
          <a:p>
            <a:r>
              <a:rPr lang="en-US" dirty="0"/>
              <a:t>Purpose: Compare means across 3 or more groups</a:t>
            </a:r>
          </a:p>
          <a:p>
            <a:r>
              <a:rPr lang="en-US" dirty="0"/>
              <a:t>Significant result → at least one group mean is different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Is there a difference in CD4 count between the three countries?</a:t>
            </a:r>
          </a:p>
        </p:txBody>
      </p:sp>
    </p:spTree>
    <p:extLst>
      <p:ext uri="{BB962C8B-B14F-4D97-AF65-F5344CB8AC3E}">
        <p14:creationId xmlns:p14="http://schemas.microsoft.com/office/powerpoint/2010/main" val="788568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63" y="278883"/>
            <a:ext cx="6129844" cy="3936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DE4366-89FA-E8F9-398B-551FE4967A7E}"/>
              </a:ext>
            </a:extLst>
          </p:cNvPr>
          <p:cNvSpPr txBox="1"/>
          <p:nvPr/>
        </p:nvSpPr>
        <p:spPr>
          <a:xfrm>
            <a:off x="4272594" y="3750267"/>
            <a:ext cx="2581359" cy="3479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4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5D0E-7633-E2BE-F88F-47B2E5EB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7970-FB72-EEAF-2FD4-971720AA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43" y="1853076"/>
            <a:ext cx="4067113" cy="1122605"/>
          </a:xfrm>
        </p:spPr>
        <p:txBody>
          <a:bodyPr/>
          <a:lstStyle/>
          <a:p>
            <a:r>
              <a:rPr lang="en-US" sz="4000" dirty="0"/>
              <a:t>Head over to R</a:t>
            </a:r>
          </a:p>
        </p:txBody>
      </p:sp>
    </p:spTree>
    <p:extLst>
      <p:ext uri="{BB962C8B-B14F-4D97-AF65-F5344CB8AC3E}">
        <p14:creationId xmlns:p14="http://schemas.microsoft.com/office/powerpoint/2010/main" val="1536527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44328"/>
              </p:ext>
            </p:extLst>
          </p:nvPr>
        </p:nvGraphicFramePr>
        <p:xfrm>
          <a:off x="735569" y="533633"/>
          <a:ext cx="7670959" cy="3644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1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6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7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BINARY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(2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categories)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05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ts val="2135"/>
                        </a:lnSpc>
                        <a:spcBef>
                          <a:spcPts val="72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CATEGORICAL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403225">
                        <a:lnSpc>
                          <a:spcPts val="21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(more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3)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05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996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CONTINUOUS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92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28575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495"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  <a:spcBef>
                          <a:spcPts val="48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BINARY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(2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categories)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13510">
                        <a:lnSpc>
                          <a:spcPts val="211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Chi-Squared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Fisher’s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Exact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85445">
                        <a:lnSpc>
                          <a:spcPts val="211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Chi-Squared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Fisher’s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Exact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6198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48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T-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test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Wilcoxon’s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Mann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Whitney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28575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468">
                <a:tc>
                  <a:txBody>
                    <a:bodyPr/>
                    <a:lstStyle/>
                    <a:p>
                      <a:pPr marL="234315">
                        <a:lnSpc>
                          <a:spcPts val="2125"/>
                        </a:lnSpc>
                        <a:spcBef>
                          <a:spcPts val="68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CATEGORICAL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237490">
                        <a:lnSpc>
                          <a:spcPts val="212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(more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3)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413510">
                        <a:lnSpc>
                          <a:spcPts val="209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Chi-Squared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Fisher’s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Exact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7153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85445">
                        <a:lnSpc>
                          <a:spcPts val="2090"/>
                        </a:lnSpc>
                        <a:spcBef>
                          <a:spcPts val="8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Chi-Squared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Fisher’s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Exact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7153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25"/>
                        </a:lnSpc>
                        <a:spcBef>
                          <a:spcPts val="68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ANOVA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2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Kruskal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Wallis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524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021"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CONTINUOUS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668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T-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test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Wilcoxon’s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Mann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Whitney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35"/>
                        </a:lnSpc>
                        <a:spcBef>
                          <a:spcPts val="56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P: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ANOVA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NP: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Kruskal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Wallis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381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Pearson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Correlation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156686" marB="0">
                    <a:lnL w="12700">
                      <a:solidFill>
                        <a:srgbClr val="A5A5A5"/>
                      </a:solidFill>
                      <a:prstDash val="solid"/>
                    </a:lnL>
                    <a:lnR w="12700">
                      <a:solidFill>
                        <a:srgbClr val="A5A5A5"/>
                      </a:solidFill>
                      <a:prstDash val="solid"/>
                    </a:lnR>
                    <a:lnT w="12700">
                      <a:solidFill>
                        <a:srgbClr val="A5A5A5"/>
                      </a:solidFill>
                      <a:prstDash val="solid"/>
                    </a:lnT>
                    <a:lnB w="12700">
                      <a:solidFill>
                        <a:srgbClr val="A5A5A5"/>
                      </a:solidFill>
                      <a:prstDash val="solid"/>
                    </a:lnB>
                    <a:solidFill>
                      <a:srgbClr val="A5A5A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464" y="4728134"/>
            <a:ext cx="1660684" cy="418148"/>
          </a:xfrm>
          <a:custGeom>
            <a:avLst/>
            <a:gdLst/>
            <a:ahLst/>
            <a:cxnLst/>
            <a:rect l="l" t="t" r="r" b="b"/>
            <a:pathLst>
              <a:path w="2214245" h="557529">
                <a:moveTo>
                  <a:pt x="1935510" y="0"/>
                </a:moveTo>
                <a:lnTo>
                  <a:pt x="0" y="0"/>
                </a:lnTo>
                <a:lnTo>
                  <a:pt x="278496" y="278497"/>
                </a:lnTo>
                <a:lnTo>
                  <a:pt x="0" y="556994"/>
                </a:lnTo>
                <a:lnTo>
                  <a:pt x="1935510" y="556994"/>
                </a:lnTo>
                <a:lnTo>
                  <a:pt x="2214007" y="278497"/>
                </a:lnTo>
                <a:lnTo>
                  <a:pt x="1935510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" name="object 5"/>
          <p:cNvSpPr txBox="1"/>
          <p:nvPr/>
        </p:nvSpPr>
        <p:spPr>
          <a:xfrm>
            <a:off x="526654" y="4711159"/>
            <a:ext cx="652463" cy="414055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9525" marR="3810" indent="1429">
              <a:lnSpc>
                <a:spcPts val="1492"/>
              </a:lnSpc>
              <a:spcBef>
                <a:spcPts val="229"/>
              </a:spcBef>
            </a:pP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Research Question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4156" y="4723371"/>
            <a:ext cx="1670209" cy="427673"/>
            <a:chOff x="1992208" y="6294654"/>
            <a:chExt cx="2226945" cy="570230"/>
          </a:xfrm>
        </p:grpSpPr>
        <p:sp>
          <p:nvSpPr>
            <p:cNvPr id="7" name="object 7"/>
            <p:cNvSpPr/>
            <p:nvPr/>
          </p:nvSpPr>
          <p:spPr>
            <a:xfrm>
              <a:off x="1998558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1935511" y="0"/>
                  </a:moveTo>
                  <a:lnTo>
                    <a:pt x="0" y="0"/>
                  </a:lnTo>
                  <a:lnTo>
                    <a:pt x="278497" y="278497"/>
                  </a:lnTo>
                  <a:lnTo>
                    <a:pt x="0" y="556994"/>
                  </a:lnTo>
                  <a:lnTo>
                    <a:pt x="1935511" y="556994"/>
                  </a:lnTo>
                  <a:lnTo>
                    <a:pt x="2214008" y="278497"/>
                  </a:lnTo>
                  <a:lnTo>
                    <a:pt x="1935511" y="0"/>
                  </a:lnTo>
                  <a:close/>
                </a:path>
              </a:pathLst>
            </a:custGeom>
            <a:solidFill>
              <a:srgbClr val="55C3CF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8" name="object 8"/>
            <p:cNvSpPr/>
            <p:nvPr/>
          </p:nvSpPr>
          <p:spPr>
            <a:xfrm>
              <a:off x="1998558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0" y="0"/>
                  </a:moveTo>
                  <a:lnTo>
                    <a:pt x="1935511" y="0"/>
                  </a:lnTo>
                  <a:lnTo>
                    <a:pt x="2214008" y="278497"/>
                  </a:lnTo>
                  <a:lnTo>
                    <a:pt x="1935511" y="556995"/>
                  </a:lnTo>
                  <a:lnTo>
                    <a:pt x="0" y="556995"/>
                  </a:lnTo>
                  <a:lnTo>
                    <a:pt x="278496" y="2784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87331" y="4804886"/>
            <a:ext cx="91963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Study</a:t>
            </a:r>
            <a:r>
              <a:rPr sz="1350" spc="-3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88612" y="4723371"/>
            <a:ext cx="1670209" cy="427673"/>
            <a:chOff x="3984816" y="6294654"/>
            <a:chExt cx="2226945" cy="570230"/>
          </a:xfrm>
        </p:grpSpPr>
        <p:sp>
          <p:nvSpPr>
            <p:cNvPr id="11" name="object 11"/>
            <p:cNvSpPr/>
            <p:nvPr/>
          </p:nvSpPr>
          <p:spPr>
            <a:xfrm>
              <a:off x="3991166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1935511" y="0"/>
                  </a:moveTo>
                  <a:lnTo>
                    <a:pt x="0" y="0"/>
                  </a:lnTo>
                  <a:lnTo>
                    <a:pt x="278497" y="278497"/>
                  </a:lnTo>
                  <a:lnTo>
                    <a:pt x="0" y="556994"/>
                  </a:lnTo>
                  <a:lnTo>
                    <a:pt x="1935511" y="556994"/>
                  </a:lnTo>
                  <a:lnTo>
                    <a:pt x="2214008" y="278497"/>
                  </a:lnTo>
                  <a:lnTo>
                    <a:pt x="1935511" y="0"/>
                  </a:lnTo>
                  <a:close/>
                </a:path>
              </a:pathLst>
            </a:custGeom>
            <a:solidFill>
              <a:srgbClr val="50C8A7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1166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0" y="0"/>
                  </a:moveTo>
                  <a:lnTo>
                    <a:pt x="1935511" y="0"/>
                  </a:lnTo>
                  <a:lnTo>
                    <a:pt x="2214008" y="278497"/>
                  </a:lnTo>
                  <a:lnTo>
                    <a:pt x="1935511" y="556995"/>
                  </a:lnTo>
                  <a:lnTo>
                    <a:pt x="0" y="556995"/>
                  </a:lnTo>
                  <a:lnTo>
                    <a:pt x="278496" y="2784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74024" y="4711159"/>
            <a:ext cx="935355" cy="414055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9525" marR="3810" indent="114300">
              <a:lnSpc>
                <a:spcPts val="1492"/>
              </a:lnSpc>
              <a:spcBef>
                <a:spcPts val="229"/>
              </a:spcBef>
            </a:pP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Subjects</a:t>
            </a:r>
            <a:r>
              <a:rPr sz="1350" spc="-5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Observations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83069" y="4723371"/>
            <a:ext cx="1670209" cy="427673"/>
            <a:chOff x="5977425" y="6294654"/>
            <a:chExt cx="2226945" cy="570230"/>
          </a:xfrm>
        </p:grpSpPr>
        <p:sp>
          <p:nvSpPr>
            <p:cNvPr id="15" name="object 15"/>
            <p:cNvSpPr/>
            <p:nvPr/>
          </p:nvSpPr>
          <p:spPr>
            <a:xfrm>
              <a:off x="5983775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1935510" y="0"/>
                  </a:moveTo>
                  <a:lnTo>
                    <a:pt x="0" y="0"/>
                  </a:lnTo>
                  <a:lnTo>
                    <a:pt x="278497" y="278497"/>
                  </a:lnTo>
                  <a:lnTo>
                    <a:pt x="0" y="556994"/>
                  </a:lnTo>
                  <a:lnTo>
                    <a:pt x="1935510" y="556994"/>
                  </a:lnTo>
                  <a:lnTo>
                    <a:pt x="2214007" y="278497"/>
                  </a:lnTo>
                  <a:lnTo>
                    <a:pt x="1935510" y="0"/>
                  </a:lnTo>
                  <a:close/>
                </a:path>
              </a:pathLst>
            </a:custGeom>
            <a:solidFill>
              <a:srgbClr val="4BC17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983775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0" y="0"/>
                  </a:moveTo>
                  <a:lnTo>
                    <a:pt x="1935511" y="0"/>
                  </a:lnTo>
                  <a:lnTo>
                    <a:pt x="2214008" y="278497"/>
                  </a:lnTo>
                  <a:lnTo>
                    <a:pt x="1935511" y="556995"/>
                  </a:lnTo>
                  <a:lnTo>
                    <a:pt x="0" y="556995"/>
                  </a:lnTo>
                  <a:lnTo>
                    <a:pt x="278496" y="2784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01973" y="4711159"/>
            <a:ext cx="1068705" cy="414055"/>
          </a:xfrm>
          <a:prstGeom prst="rect">
            <a:avLst/>
          </a:prstGeom>
        </p:spPr>
        <p:txBody>
          <a:bodyPr vert="horz" wrap="square" lIns="0" tIns="29051" rIns="0" bIns="0" rtlCol="0">
            <a:spAutoFit/>
          </a:bodyPr>
          <a:lstStyle/>
          <a:p>
            <a:pPr marL="9525" marR="3810" indent="155258">
              <a:lnSpc>
                <a:spcPts val="1492"/>
              </a:lnSpc>
              <a:spcBef>
                <a:spcPts val="229"/>
              </a:spcBef>
            </a:pP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35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Calibri"/>
                <a:cs typeface="Calibri"/>
              </a:rPr>
              <a:t>/ </a:t>
            </a: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Measurements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1314" y="4709254"/>
            <a:ext cx="1728216" cy="43662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459471" y="4699349"/>
            <a:ext cx="745808" cy="440185"/>
          </a:xfrm>
          <a:prstGeom prst="rect">
            <a:avLst/>
          </a:prstGeom>
        </p:spPr>
        <p:txBody>
          <a:bodyPr vert="horz" wrap="square" lIns="0" tIns="29528" rIns="0" bIns="0" rtlCol="0">
            <a:spAutoFit/>
          </a:bodyPr>
          <a:lstStyle/>
          <a:p>
            <a:pPr marL="65723" marR="3810" indent="-56674">
              <a:lnSpc>
                <a:spcPts val="1583"/>
              </a:lnSpc>
              <a:spcBef>
                <a:spcPts val="233"/>
              </a:spcBef>
            </a:pPr>
            <a:r>
              <a:rPr sz="1425" b="1" spc="-15" dirty="0">
                <a:solidFill>
                  <a:srgbClr val="FFFFFF"/>
                </a:solidFill>
                <a:latin typeface="Calibri"/>
                <a:cs typeface="Calibri"/>
              </a:rPr>
              <a:t>Statistical </a:t>
            </a:r>
            <a:r>
              <a:rPr sz="1425" b="1" spc="-8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endParaRPr sz="1425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71980" y="4723371"/>
            <a:ext cx="1670209" cy="427673"/>
            <a:chOff x="9962639" y="6294654"/>
            <a:chExt cx="2226945" cy="570230"/>
          </a:xfrm>
        </p:grpSpPr>
        <p:sp>
          <p:nvSpPr>
            <p:cNvPr id="21" name="object 21"/>
            <p:cNvSpPr/>
            <p:nvPr/>
          </p:nvSpPr>
          <p:spPr>
            <a:xfrm>
              <a:off x="9968989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1107004" y="0"/>
                  </a:moveTo>
                  <a:lnTo>
                    <a:pt x="1034218" y="592"/>
                  </a:lnTo>
                  <a:lnTo>
                    <a:pt x="962689" y="2345"/>
                  </a:lnTo>
                  <a:lnTo>
                    <a:pt x="892564" y="5221"/>
                  </a:lnTo>
                  <a:lnTo>
                    <a:pt x="823987" y="9184"/>
                  </a:lnTo>
                  <a:lnTo>
                    <a:pt x="757105" y="14197"/>
                  </a:lnTo>
                  <a:lnTo>
                    <a:pt x="692063" y="20224"/>
                  </a:lnTo>
                  <a:lnTo>
                    <a:pt x="629009" y="27228"/>
                  </a:lnTo>
                  <a:lnTo>
                    <a:pt x="568086" y="35172"/>
                  </a:lnTo>
                  <a:lnTo>
                    <a:pt x="509442" y="44019"/>
                  </a:lnTo>
                  <a:lnTo>
                    <a:pt x="453221" y="53733"/>
                  </a:lnTo>
                  <a:lnTo>
                    <a:pt x="399571" y="64277"/>
                  </a:lnTo>
                  <a:lnTo>
                    <a:pt x="348637" y="75615"/>
                  </a:lnTo>
                  <a:lnTo>
                    <a:pt x="300564" y="87709"/>
                  </a:lnTo>
                  <a:lnTo>
                    <a:pt x="255499" y="100523"/>
                  </a:lnTo>
                  <a:lnTo>
                    <a:pt x="213587" y="114020"/>
                  </a:lnTo>
                  <a:lnTo>
                    <a:pt x="174975" y="128164"/>
                  </a:lnTo>
                  <a:lnTo>
                    <a:pt x="139807" y="142917"/>
                  </a:lnTo>
                  <a:lnTo>
                    <a:pt x="80392" y="174107"/>
                  </a:lnTo>
                  <a:lnTo>
                    <a:pt x="36507" y="207296"/>
                  </a:lnTo>
                  <a:lnTo>
                    <a:pt x="9321" y="242191"/>
                  </a:lnTo>
                  <a:lnTo>
                    <a:pt x="0" y="278497"/>
                  </a:lnTo>
                  <a:lnTo>
                    <a:pt x="2354" y="296808"/>
                  </a:lnTo>
                  <a:lnTo>
                    <a:pt x="20754" y="332445"/>
                  </a:lnTo>
                  <a:lnTo>
                    <a:pt x="56435" y="366524"/>
                  </a:lnTo>
                  <a:lnTo>
                    <a:pt x="108231" y="398750"/>
                  </a:lnTo>
                  <a:lnTo>
                    <a:pt x="174975" y="428830"/>
                  </a:lnTo>
                  <a:lnTo>
                    <a:pt x="213587" y="442974"/>
                  </a:lnTo>
                  <a:lnTo>
                    <a:pt x="255499" y="456471"/>
                  </a:lnTo>
                  <a:lnTo>
                    <a:pt x="300564" y="469285"/>
                  </a:lnTo>
                  <a:lnTo>
                    <a:pt x="348637" y="481379"/>
                  </a:lnTo>
                  <a:lnTo>
                    <a:pt x="399571" y="492717"/>
                  </a:lnTo>
                  <a:lnTo>
                    <a:pt x="453221" y="503261"/>
                  </a:lnTo>
                  <a:lnTo>
                    <a:pt x="509442" y="512975"/>
                  </a:lnTo>
                  <a:lnTo>
                    <a:pt x="568086" y="521822"/>
                  </a:lnTo>
                  <a:lnTo>
                    <a:pt x="629009" y="529766"/>
                  </a:lnTo>
                  <a:lnTo>
                    <a:pt x="692063" y="536770"/>
                  </a:lnTo>
                  <a:lnTo>
                    <a:pt x="757105" y="542796"/>
                  </a:lnTo>
                  <a:lnTo>
                    <a:pt x="823987" y="547810"/>
                  </a:lnTo>
                  <a:lnTo>
                    <a:pt x="892564" y="551773"/>
                  </a:lnTo>
                  <a:lnTo>
                    <a:pt x="962689" y="554649"/>
                  </a:lnTo>
                  <a:lnTo>
                    <a:pt x="1034218" y="556402"/>
                  </a:lnTo>
                  <a:lnTo>
                    <a:pt x="1107004" y="556994"/>
                  </a:lnTo>
                  <a:lnTo>
                    <a:pt x="1179790" y="556402"/>
                  </a:lnTo>
                  <a:lnTo>
                    <a:pt x="1251318" y="554649"/>
                  </a:lnTo>
                  <a:lnTo>
                    <a:pt x="1321444" y="551773"/>
                  </a:lnTo>
                  <a:lnTo>
                    <a:pt x="1390021" y="547810"/>
                  </a:lnTo>
                  <a:lnTo>
                    <a:pt x="1456903" y="542796"/>
                  </a:lnTo>
                  <a:lnTo>
                    <a:pt x="1521944" y="536770"/>
                  </a:lnTo>
                  <a:lnTo>
                    <a:pt x="1584999" y="529766"/>
                  </a:lnTo>
                  <a:lnTo>
                    <a:pt x="1645922" y="521822"/>
                  </a:lnTo>
                  <a:lnTo>
                    <a:pt x="1704566" y="512975"/>
                  </a:lnTo>
                  <a:lnTo>
                    <a:pt x="1760786" y="503261"/>
                  </a:lnTo>
                  <a:lnTo>
                    <a:pt x="1814437" y="492717"/>
                  </a:lnTo>
                  <a:lnTo>
                    <a:pt x="1865371" y="481379"/>
                  </a:lnTo>
                  <a:lnTo>
                    <a:pt x="1913444" y="469285"/>
                  </a:lnTo>
                  <a:lnTo>
                    <a:pt x="1958509" y="456471"/>
                  </a:lnTo>
                  <a:lnTo>
                    <a:pt x="2000421" y="442974"/>
                  </a:lnTo>
                  <a:lnTo>
                    <a:pt x="2039033" y="428830"/>
                  </a:lnTo>
                  <a:lnTo>
                    <a:pt x="2074200" y="414077"/>
                  </a:lnTo>
                  <a:lnTo>
                    <a:pt x="2133616" y="382887"/>
                  </a:lnTo>
                  <a:lnTo>
                    <a:pt x="2177500" y="349698"/>
                  </a:lnTo>
                  <a:lnTo>
                    <a:pt x="2204687" y="314803"/>
                  </a:lnTo>
                  <a:lnTo>
                    <a:pt x="2214008" y="278497"/>
                  </a:lnTo>
                  <a:lnTo>
                    <a:pt x="2211654" y="260186"/>
                  </a:lnTo>
                  <a:lnTo>
                    <a:pt x="2193254" y="224549"/>
                  </a:lnTo>
                  <a:lnTo>
                    <a:pt x="2157572" y="190470"/>
                  </a:lnTo>
                  <a:lnTo>
                    <a:pt x="2105777" y="158244"/>
                  </a:lnTo>
                  <a:lnTo>
                    <a:pt x="2039033" y="128164"/>
                  </a:lnTo>
                  <a:lnTo>
                    <a:pt x="2000421" y="114020"/>
                  </a:lnTo>
                  <a:lnTo>
                    <a:pt x="1958509" y="100523"/>
                  </a:lnTo>
                  <a:lnTo>
                    <a:pt x="1913444" y="87709"/>
                  </a:lnTo>
                  <a:lnTo>
                    <a:pt x="1865371" y="75615"/>
                  </a:lnTo>
                  <a:lnTo>
                    <a:pt x="1814437" y="64277"/>
                  </a:lnTo>
                  <a:lnTo>
                    <a:pt x="1760786" y="53733"/>
                  </a:lnTo>
                  <a:lnTo>
                    <a:pt x="1704566" y="44019"/>
                  </a:lnTo>
                  <a:lnTo>
                    <a:pt x="1645922" y="35172"/>
                  </a:lnTo>
                  <a:lnTo>
                    <a:pt x="1584999" y="27228"/>
                  </a:lnTo>
                  <a:lnTo>
                    <a:pt x="1521944" y="20224"/>
                  </a:lnTo>
                  <a:lnTo>
                    <a:pt x="1456903" y="14197"/>
                  </a:lnTo>
                  <a:lnTo>
                    <a:pt x="1390021" y="9184"/>
                  </a:lnTo>
                  <a:lnTo>
                    <a:pt x="1321444" y="5221"/>
                  </a:lnTo>
                  <a:lnTo>
                    <a:pt x="1251318" y="2345"/>
                  </a:lnTo>
                  <a:lnTo>
                    <a:pt x="1179790" y="592"/>
                  </a:lnTo>
                  <a:lnTo>
                    <a:pt x="110700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968989" y="6301004"/>
              <a:ext cx="2214245" cy="557530"/>
            </a:xfrm>
            <a:custGeom>
              <a:avLst/>
              <a:gdLst/>
              <a:ahLst/>
              <a:cxnLst/>
              <a:rect l="l" t="t" r="r" b="b"/>
              <a:pathLst>
                <a:path w="2214245" h="557529">
                  <a:moveTo>
                    <a:pt x="0" y="278497"/>
                  </a:moveTo>
                  <a:lnTo>
                    <a:pt x="20754" y="224549"/>
                  </a:lnTo>
                  <a:lnTo>
                    <a:pt x="56435" y="190470"/>
                  </a:lnTo>
                  <a:lnTo>
                    <a:pt x="108231" y="158244"/>
                  </a:lnTo>
                  <a:lnTo>
                    <a:pt x="174975" y="128164"/>
                  </a:lnTo>
                  <a:lnTo>
                    <a:pt x="213587" y="114020"/>
                  </a:lnTo>
                  <a:lnTo>
                    <a:pt x="255499" y="100523"/>
                  </a:lnTo>
                  <a:lnTo>
                    <a:pt x="300564" y="87709"/>
                  </a:lnTo>
                  <a:lnTo>
                    <a:pt x="348637" y="75615"/>
                  </a:lnTo>
                  <a:lnTo>
                    <a:pt x="399571" y="64277"/>
                  </a:lnTo>
                  <a:lnTo>
                    <a:pt x="453221" y="53733"/>
                  </a:lnTo>
                  <a:lnTo>
                    <a:pt x="509442" y="44019"/>
                  </a:lnTo>
                  <a:lnTo>
                    <a:pt x="568086" y="35172"/>
                  </a:lnTo>
                  <a:lnTo>
                    <a:pt x="629008" y="27228"/>
                  </a:lnTo>
                  <a:lnTo>
                    <a:pt x="692063" y="20224"/>
                  </a:lnTo>
                  <a:lnTo>
                    <a:pt x="757105" y="14197"/>
                  </a:lnTo>
                  <a:lnTo>
                    <a:pt x="823987" y="9184"/>
                  </a:lnTo>
                  <a:lnTo>
                    <a:pt x="892563" y="5221"/>
                  </a:lnTo>
                  <a:lnTo>
                    <a:pt x="962689" y="2345"/>
                  </a:lnTo>
                  <a:lnTo>
                    <a:pt x="1034218" y="592"/>
                  </a:lnTo>
                  <a:lnTo>
                    <a:pt x="1107004" y="0"/>
                  </a:lnTo>
                  <a:lnTo>
                    <a:pt x="1179789" y="592"/>
                  </a:lnTo>
                  <a:lnTo>
                    <a:pt x="1251318" y="2345"/>
                  </a:lnTo>
                  <a:lnTo>
                    <a:pt x="1321444" y="5221"/>
                  </a:lnTo>
                  <a:lnTo>
                    <a:pt x="1390020" y="9184"/>
                  </a:lnTo>
                  <a:lnTo>
                    <a:pt x="1456902" y="14197"/>
                  </a:lnTo>
                  <a:lnTo>
                    <a:pt x="1521944" y="20224"/>
                  </a:lnTo>
                  <a:lnTo>
                    <a:pt x="1584998" y="27228"/>
                  </a:lnTo>
                  <a:lnTo>
                    <a:pt x="1645921" y="35172"/>
                  </a:lnTo>
                  <a:lnTo>
                    <a:pt x="1704565" y="44019"/>
                  </a:lnTo>
                  <a:lnTo>
                    <a:pt x="1760786" y="53733"/>
                  </a:lnTo>
                  <a:lnTo>
                    <a:pt x="1814436" y="64277"/>
                  </a:lnTo>
                  <a:lnTo>
                    <a:pt x="1865370" y="75615"/>
                  </a:lnTo>
                  <a:lnTo>
                    <a:pt x="1913443" y="87709"/>
                  </a:lnTo>
                  <a:lnTo>
                    <a:pt x="1958508" y="100523"/>
                  </a:lnTo>
                  <a:lnTo>
                    <a:pt x="2000420" y="114020"/>
                  </a:lnTo>
                  <a:lnTo>
                    <a:pt x="2039032" y="128164"/>
                  </a:lnTo>
                  <a:lnTo>
                    <a:pt x="2074200" y="142917"/>
                  </a:lnTo>
                  <a:lnTo>
                    <a:pt x="2133615" y="174107"/>
                  </a:lnTo>
                  <a:lnTo>
                    <a:pt x="2177500" y="207296"/>
                  </a:lnTo>
                  <a:lnTo>
                    <a:pt x="2204686" y="242191"/>
                  </a:lnTo>
                  <a:lnTo>
                    <a:pt x="2214008" y="278497"/>
                  </a:lnTo>
                  <a:lnTo>
                    <a:pt x="2211653" y="296808"/>
                  </a:lnTo>
                  <a:lnTo>
                    <a:pt x="2193253" y="332445"/>
                  </a:lnTo>
                  <a:lnTo>
                    <a:pt x="2157572" y="366524"/>
                  </a:lnTo>
                  <a:lnTo>
                    <a:pt x="2105776" y="398750"/>
                  </a:lnTo>
                  <a:lnTo>
                    <a:pt x="2039032" y="428830"/>
                  </a:lnTo>
                  <a:lnTo>
                    <a:pt x="2000420" y="442974"/>
                  </a:lnTo>
                  <a:lnTo>
                    <a:pt x="1958508" y="456471"/>
                  </a:lnTo>
                  <a:lnTo>
                    <a:pt x="1913443" y="469285"/>
                  </a:lnTo>
                  <a:lnTo>
                    <a:pt x="1865370" y="481379"/>
                  </a:lnTo>
                  <a:lnTo>
                    <a:pt x="1814436" y="492717"/>
                  </a:lnTo>
                  <a:lnTo>
                    <a:pt x="1760786" y="503261"/>
                  </a:lnTo>
                  <a:lnTo>
                    <a:pt x="1704565" y="512975"/>
                  </a:lnTo>
                  <a:lnTo>
                    <a:pt x="1645921" y="521822"/>
                  </a:lnTo>
                  <a:lnTo>
                    <a:pt x="1584998" y="529766"/>
                  </a:lnTo>
                  <a:lnTo>
                    <a:pt x="1521944" y="536770"/>
                  </a:lnTo>
                  <a:lnTo>
                    <a:pt x="1456902" y="542797"/>
                  </a:lnTo>
                  <a:lnTo>
                    <a:pt x="1390020" y="547810"/>
                  </a:lnTo>
                  <a:lnTo>
                    <a:pt x="1321444" y="551773"/>
                  </a:lnTo>
                  <a:lnTo>
                    <a:pt x="1251318" y="554649"/>
                  </a:lnTo>
                  <a:lnTo>
                    <a:pt x="1179789" y="556402"/>
                  </a:lnTo>
                  <a:lnTo>
                    <a:pt x="1107004" y="556995"/>
                  </a:lnTo>
                  <a:lnTo>
                    <a:pt x="1034218" y="556402"/>
                  </a:lnTo>
                  <a:lnTo>
                    <a:pt x="962689" y="554649"/>
                  </a:lnTo>
                  <a:lnTo>
                    <a:pt x="892563" y="551773"/>
                  </a:lnTo>
                  <a:lnTo>
                    <a:pt x="823987" y="547810"/>
                  </a:lnTo>
                  <a:lnTo>
                    <a:pt x="757105" y="542797"/>
                  </a:lnTo>
                  <a:lnTo>
                    <a:pt x="692063" y="536770"/>
                  </a:lnTo>
                  <a:lnTo>
                    <a:pt x="629008" y="529766"/>
                  </a:lnTo>
                  <a:lnTo>
                    <a:pt x="568086" y="521822"/>
                  </a:lnTo>
                  <a:lnTo>
                    <a:pt x="509442" y="512975"/>
                  </a:lnTo>
                  <a:lnTo>
                    <a:pt x="453221" y="503261"/>
                  </a:lnTo>
                  <a:lnTo>
                    <a:pt x="399571" y="492717"/>
                  </a:lnTo>
                  <a:lnTo>
                    <a:pt x="348637" y="481379"/>
                  </a:lnTo>
                  <a:lnTo>
                    <a:pt x="300564" y="469285"/>
                  </a:lnTo>
                  <a:lnTo>
                    <a:pt x="255499" y="456471"/>
                  </a:lnTo>
                  <a:lnTo>
                    <a:pt x="213587" y="442974"/>
                  </a:lnTo>
                  <a:lnTo>
                    <a:pt x="174975" y="428830"/>
                  </a:lnTo>
                  <a:lnTo>
                    <a:pt x="139807" y="414077"/>
                  </a:lnTo>
                  <a:lnTo>
                    <a:pt x="80392" y="382887"/>
                  </a:lnTo>
                  <a:lnTo>
                    <a:pt x="36507" y="349698"/>
                  </a:lnTo>
                  <a:lnTo>
                    <a:pt x="9321" y="314803"/>
                  </a:lnTo>
                  <a:lnTo>
                    <a:pt x="0" y="27849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08089" y="4804886"/>
            <a:ext cx="43434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5569" y="199551"/>
            <a:ext cx="7670959" cy="315471"/>
          </a:xfrm>
          <a:prstGeom prst="rect">
            <a:avLst/>
          </a:prstGeom>
          <a:solidFill>
            <a:srgbClr val="2E4F89"/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spcBef>
                <a:spcPts val="120"/>
              </a:spcBef>
            </a:pPr>
            <a:r>
              <a:rPr sz="1950" spc="-8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9677" y="199552"/>
            <a:ext cx="355539" cy="3978220"/>
          </a:xfrm>
          <a:custGeom>
            <a:avLst/>
            <a:gdLst/>
            <a:ahLst/>
            <a:cxnLst/>
            <a:rect l="l" t="t" r="r" b="b"/>
            <a:pathLst>
              <a:path w="492759" h="3085465">
                <a:moveTo>
                  <a:pt x="492443" y="0"/>
                </a:moveTo>
                <a:lnTo>
                  <a:pt x="0" y="0"/>
                </a:lnTo>
                <a:lnTo>
                  <a:pt x="0" y="3085106"/>
                </a:lnTo>
                <a:lnTo>
                  <a:pt x="492443" y="3085106"/>
                </a:lnTo>
                <a:lnTo>
                  <a:pt x="492443" y="0"/>
                </a:lnTo>
                <a:close/>
              </a:path>
            </a:pathLst>
          </a:custGeom>
          <a:solidFill>
            <a:srgbClr val="2E4F89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6" name="object 26"/>
          <p:cNvSpPr txBox="1"/>
          <p:nvPr/>
        </p:nvSpPr>
        <p:spPr>
          <a:xfrm>
            <a:off x="360263" y="2272337"/>
            <a:ext cx="294953" cy="1089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9525">
              <a:lnSpc>
                <a:spcPts val="2321"/>
              </a:lnSpc>
            </a:pPr>
            <a:r>
              <a:rPr sz="1950" spc="-8" dirty="0">
                <a:solidFill>
                  <a:srgbClr val="FFFFFF"/>
                </a:solidFill>
                <a:latin typeface="Calibri"/>
                <a:cs typeface="Calibri"/>
              </a:rPr>
              <a:t>EXPOSURE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569" y="4214175"/>
            <a:ext cx="5965031" cy="41998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lnSpc>
                <a:spcPts val="1594"/>
              </a:lnSpc>
              <a:spcBef>
                <a:spcPts val="75"/>
              </a:spcBef>
            </a:pPr>
            <a:r>
              <a:rPr sz="1350" dirty="0">
                <a:latin typeface="Calibri"/>
                <a:cs typeface="Calibri"/>
              </a:rPr>
              <a:t>P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Parametric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–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Assumes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normal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distribution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variables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involved</a:t>
            </a:r>
            <a:endParaRPr sz="1350" dirty="0">
              <a:latin typeface="Calibri"/>
              <a:cs typeface="Calibri"/>
            </a:endParaRPr>
          </a:p>
          <a:p>
            <a:pPr marL="9525">
              <a:lnSpc>
                <a:spcPts val="1594"/>
              </a:lnSpc>
            </a:pPr>
            <a:r>
              <a:rPr sz="1350" dirty="0">
                <a:latin typeface="Calibri"/>
                <a:cs typeface="Calibri"/>
              </a:rPr>
              <a:t>NP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=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Non-Parametric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–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Does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not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assume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normal</a:t>
            </a:r>
            <a:r>
              <a:rPr sz="1350" spc="-26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distribution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of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the</a:t>
            </a:r>
            <a:r>
              <a:rPr sz="1350" spc="-19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variables</a:t>
            </a:r>
            <a:r>
              <a:rPr sz="1350" spc="-23" dirty="0">
                <a:latin typeface="Calibri"/>
                <a:cs typeface="Calibri"/>
              </a:rPr>
              <a:t> </a:t>
            </a:r>
            <a:r>
              <a:rPr sz="1350" spc="-8" dirty="0">
                <a:latin typeface="Calibri"/>
                <a:cs typeface="Calibri"/>
              </a:rPr>
              <a:t>involved</a:t>
            </a:r>
            <a:endParaRPr sz="1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7627" y="1236059"/>
            <a:ext cx="820103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b="1" spc="-8" dirty="0">
                <a:latin typeface="Calibri"/>
                <a:cs typeface="Calibri"/>
              </a:rPr>
              <a:t>EXPOSURE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1561" y="2035777"/>
            <a:ext cx="1239203" cy="640881"/>
          </a:xfrm>
          <a:prstGeom prst="rect">
            <a:avLst/>
          </a:prstGeom>
        </p:spPr>
        <p:txBody>
          <a:bodyPr vert="horz" wrap="square" lIns="0" tIns="27623" rIns="0" bIns="0" rtlCol="0">
            <a:spAutoFit/>
          </a:bodyPr>
          <a:lstStyle/>
          <a:p>
            <a:pPr marL="180499" indent="-170974">
              <a:spcBef>
                <a:spcPts val="217"/>
              </a:spcBef>
              <a:buChar char="•"/>
              <a:tabLst>
                <a:tab pos="180499" algn="l"/>
              </a:tabLst>
            </a:pPr>
            <a:r>
              <a:rPr sz="1950" spc="-8" dirty="0">
                <a:latin typeface="Calibri"/>
                <a:cs typeface="Calibri"/>
              </a:rPr>
              <a:t>Predictor</a:t>
            </a:r>
            <a:endParaRPr sz="1950">
              <a:latin typeface="Calibri"/>
              <a:cs typeface="Calibri"/>
            </a:endParaRPr>
          </a:p>
          <a:p>
            <a:pPr marL="180499" indent="-170974">
              <a:spcBef>
                <a:spcPts val="143"/>
              </a:spcBef>
              <a:buChar char="•"/>
              <a:tabLst>
                <a:tab pos="180499" algn="l"/>
              </a:tabLst>
            </a:pPr>
            <a:r>
              <a:rPr sz="1950" dirty="0">
                <a:latin typeface="Calibri"/>
                <a:cs typeface="Calibri"/>
              </a:rPr>
              <a:t>Risk</a:t>
            </a:r>
            <a:r>
              <a:rPr sz="1950" spc="-34" dirty="0">
                <a:latin typeface="Calibri"/>
                <a:cs typeface="Calibri"/>
              </a:rPr>
              <a:t> </a:t>
            </a:r>
            <a:r>
              <a:rPr sz="1950" spc="-8" dirty="0">
                <a:latin typeface="Calibri"/>
                <a:cs typeface="Calibri"/>
              </a:rPr>
              <a:t>factor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8159" y="1024824"/>
            <a:ext cx="104643" cy="1046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01410" y="878322"/>
            <a:ext cx="104643" cy="1046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7212" y="907623"/>
            <a:ext cx="164441" cy="16444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223713" y="746472"/>
            <a:ext cx="371951" cy="401003"/>
            <a:chOff x="4298284" y="992121"/>
            <a:chExt cx="495934" cy="5346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284" y="992121"/>
              <a:ext cx="139524" cy="1395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35020" y="1167922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179388" y="0"/>
                  </a:moveTo>
                  <a:lnTo>
                    <a:pt x="131700" y="6408"/>
                  </a:lnTo>
                  <a:lnTo>
                    <a:pt x="88847" y="24492"/>
                  </a:lnTo>
                  <a:lnTo>
                    <a:pt x="52541" y="52542"/>
                  </a:lnTo>
                  <a:lnTo>
                    <a:pt x="24491" y="88848"/>
                  </a:lnTo>
                  <a:lnTo>
                    <a:pt x="6407" y="131701"/>
                  </a:lnTo>
                  <a:lnTo>
                    <a:pt x="0" y="179390"/>
                  </a:lnTo>
                  <a:lnTo>
                    <a:pt x="6407" y="227078"/>
                  </a:lnTo>
                  <a:lnTo>
                    <a:pt x="24491" y="269931"/>
                  </a:lnTo>
                  <a:lnTo>
                    <a:pt x="52541" y="306237"/>
                  </a:lnTo>
                  <a:lnTo>
                    <a:pt x="88847" y="334287"/>
                  </a:lnTo>
                  <a:lnTo>
                    <a:pt x="131700" y="352372"/>
                  </a:lnTo>
                  <a:lnTo>
                    <a:pt x="179388" y="358780"/>
                  </a:lnTo>
                  <a:lnTo>
                    <a:pt x="227077" y="352372"/>
                  </a:lnTo>
                  <a:lnTo>
                    <a:pt x="269930" y="334287"/>
                  </a:lnTo>
                  <a:lnTo>
                    <a:pt x="306236" y="306237"/>
                  </a:lnTo>
                  <a:lnTo>
                    <a:pt x="334286" y="269931"/>
                  </a:lnTo>
                  <a:lnTo>
                    <a:pt x="352370" y="227078"/>
                  </a:lnTo>
                  <a:lnTo>
                    <a:pt x="358778" y="179390"/>
                  </a:lnTo>
                  <a:lnTo>
                    <a:pt x="352370" y="131701"/>
                  </a:lnTo>
                  <a:lnTo>
                    <a:pt x="334286" y="88848"/>
                  </a:lnTo>
                  <a:lnTo>
                    <a:pt x="306236" y="52542"/>
                  </a:lnTo>
                  <a:lnTo>
                    <a:pt x="269930" y="24492"/>
                  </a:lnTo>
                  <a:lnTo>
                    <a:pt x="227077" y="6408"/>
                  </a:lnTo>
                  <a:lnTo>
                    <a:pt x="179388" y="0"/>
                  </a:lnTo>
                  <a:close/>
                </a:path>
              </a:pathLst>
            </a:custGeom>
            <a:solidFill>
              <a:srgbClr val="30E84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14167" y="687871"/>
            <a:ext cx="104643" cy="10464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48569" y="790421"/>
            <a:ext cx="104643" cy="10464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95070" y="863672"/>
            <a:ext cx="164441" cy="16444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00173" y="1024824"/>
            <a:ext cx="104643" cy="10464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029473" y="907380"/>
            <a:ext cx="1042511" cy="922020"/>
            <a:chOff x="5372630" y="1206665"/>
            <a:chExt cx="1390015" cy="12293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0765" y="1578127"/>
              <a:ext cx="139524" cy="1395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72630" y="2125066"/>
              <a:ext cx="219254" cy="21925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91885" y="1206665"/>
              <a:ext cx="644525" cy="1229360"/>
            </a:xfrm>
            <a:custGeom>
              <a:avLst/>
              <a:gdLst/>
              <a:ahLst/>
              <a:cxnLst/>
              <a:rect l="l" t="t" r="r" b="b"/>
              <a:pathLst>
                <a:path w="644525" h="1229360">
                  <a:moveTo>
                    <a:pt x="242694" y="0"/>
                  </a:moveTo>
                  <a:lnTo>
                    <a:pt x="0" y="0"/>
                  </a:lnTo>
                  <a:lnTo>
                    <a:pt x="401229" y="614654"/>
                  </a:lnTo>
                  <a:lnTo>
                    <a:pt x="0" y="1229310"/>
                  </a:lnTo>
                  <a:lnTo>
                    <a:pt x="242694" y="1229310"/>
                  </a:lnTo>
                  <a:lnTo>
                    <a:pt x="643924" y="614654"/>
                  </a:lnTo>
                  <a:lnTo>
                    <a:pt x="24269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8728" y="1206665"/>
              <a:ext cx="644525" cy="1229360"/>
            </a:xfrm>
            <a:custGeom>
              <a:avLst/>
              <a:gdLst/>
              <a:ahLst/>
              <a:cxnLst/>
              <a:rect l="l" t="t" r="r" b="b"/>
              <a:pathLst>
                <a:path w="644525" h="1229360">
                  <a:moveTo>
                    <a:pt x="242694" y="0"/>
                  </a:moveTo>
                  <a:lnTo>
                    <a:pt x="0" y="0"/>
                  </a:lnTo>
                  <a:lnTo>
                    <a:pt x="401229" y="614654"/>
                  </a:lnTo>
                  <a:lnTo>
                    <a:pt x="0" y="1229310"/>
                  </a:lnTo>
                  <a:lnTo>
                    <a:pt x="242694" y="1229310"/>
                  </a:lnTo>
                  <a:lnTo>
                    <a:pt x="643924" y="614654"/>
                  </a:lnTo>
                  <a:lnTo>
                    <a:pt x="242694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754909" y="1435030"/>
            <a:ext cx="252413" cy="296704"/>
            <a:chOff x="3673212" y="1910198"/>
            <a:chExt cx="336550" cy="395605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3212" y="1910198"/>
              <a:ext cx="139524" cy="1395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90412" y="2086000"/>
              <a:ext cx="219254" cy="219254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3062562" y="1684082"/>
            <a:ext cx="239554" cy="239554"/>
          </a:xfrm>
          <a:custGeom>
            <a:avLst/>
            <a:gdLst/>
            <a:ahLst/>
            <a:cxnLst/>
            <a:rect l="l" t="t" r="r" b="b"/>
            <a:pathLst>
              <a:path w="319404" h="319405">
                <a:moveTo>
                  <a:pt x="159457" y="0"/>
                </a:moveTo>
                <a:lnTo>
                  <a:pt x="109056" y="8129"/>
                </a:lnTo>
                <a:lnTo>
                  <a:pt x="65284" y="30766"/>
                </a:lnTo>
                <a:lnTo>
                  <a:pt x="30766" y="65284"/>
                </a:lnTo>
                <a:lnTo>
                  <a:pt x="8129" y="109056"/>
                </a:lnTo>
                <a:lnTo>
                  <a:pt x="0" y="159457"/>
                </a:lnTo>
                <a:lnTo>
                  <a:pt x="8129" y="209858"/>
                </a:lnTo>
                <a:lnTo>
                  <a:pt x="30766" y="253631"/>
                </a:lnTo>
                <a:lnTo>
                  <a:pt x="65284" y="288149"/>
                </a:lnTo>
                <a:lnTo>
                  <a:pt x="109056" y="310785"/>
                </a:lnTo>
                <a:lnTo>
                  <a:pt x="159457" y="318914"/>
                </a:lnTo>
                <a:lnTo>
                  <a:pt x="209858" y="310785"/>
                </a:lnTo>
                <a:lnTo>
                  <a:pt x="253630" y="288149"/>
                </a:lnTo>
                <a:lnTo>
                  <a:pt x="288148" y="253631"/>
                </a:lnTo>
                <a:lnTo>
                  <a:pt x="310785" y="209858"/>
                </a:lnTo>
                <a:lnTo>
                  <a:pt x="318914" y="159457"/>
                </a:lnTo>
                <a:lnTo>
                  <a:pt x="310785" y="109056"/>
                </a:lnTo>
                <a:lnTo>
                  <a:pt x="288148" y="65284"/>
                </a:lnTo>
                <a:lnTo>
                  <a:pt x="253630" y="30766"/>
                </a:lnTo>
                <a:lnTo>
                  <a:pt x="209858" y="8129"/>
                </a:lnTo>
                <a:lnTo>
                  <a:pt x="159457" y="0"/>
                </a:lnTo>
                <a:close/>
              </a:path>
            </a:pathLst>
          </a:custGeom>
          <a:solidFill>
            <a:srgbClr val="3FE19B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23" name="object 23"/>
          <p:cNvGrpSpPr/>
          <p:nvPr/>
        </p:nvGrpSpPr>
        <p:grpSpPr>
          <a:xfrm>
            <a:off x="3370215" y="1654781"/>
            <a:ext cx="576263" cy="339090"/>
            <a:chOff x="4493620" y="2203200"/>
            <a:chExt cx="768350" cy="452120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93620" y="2496205"/>
              <a:ext cx="139526" cy="1395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1754" y="2242267"/>
              <a:ext cx="219254" cy="21925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7091" y="2515737"/>
              <a:ext cx="139524" cy="1395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42893" y="2203200"/>
              <a:ext cx="319405" cy="319405"/>
            </a:xfrm>
            <a:custGeom>
              <a:avLst/>
              <a:gdLst/>
              <a:ahLst/>
              <a:cxnLst/>
              <a:rect l="l" t="t" r="r" b="b"/>
              <a:pathLst>
                <a:path w="319404" h="319405">
                  <a:moveTo>
                    <a:pt x="159457" y="0"/>
                  </a:moveTo>
                  <a:lnTo>
                    <a:pt x="109056" y="8129"/>
                  </a:lnTo>
                  <a:lnTo>
                    <a:pt x="65284" y="30766"/>
                  </a:lnTo>
                  <a:lnTo>
                    <a:pt x="30766" y="65284"/>
                  </a:lnTo>
                  <a:lnTo>
                    <a:pt x="8129" y="109056"/>
                  </a:lnTo>
                  <a:lnTo>
                    <a:pt x="0" y="159457"/>
                  </a:lnTo>
                  <a:lnTo>
                    <a:pt x="8129" y="209858"/>
                  </a:lnTo>
                  <a:lnTo>
                    <a:pt x="30766" y="253630"/>
                  </a:lnTo>
                  <a:lnTo>
                    <a:pt x="65284" y="288148"/>
                  </a:lnTo>
                  <a:lnTo>
                    <a:pt x="109056" y="310785"/>
                  </a:lnTo>
                  <a:lnTo>
                    <a:pt x="159457" y="318914"/>
                  </a:lnTo>
                  <a:lnTo>
                    <a:pt x="209858" y="310785"/>
                  </a:lnTo>
                  <a:lnTo>
                    <a:pt x="253630" y="288148"/>
                  </a:lnTo>
                  <a:lnTo>
                    <a:pt x="288148" y="253630"/>
                  </a:lnTo>
                  <a:lnTo>
                    <a:pt x="310785" y="209858"/>
                  </a:lnTo>
                  <a:lnTo>
                    <a:pt x="318914" y="159457"/>
                  </a:lnTo>
                  <a:lnTo>
                    <a:pt x="310785" y="109056"/>
                  </a:lnTo>
                  <a:lnTo>
                    <a:pt x="288148" y="65284"/>
                  </a:lnTo>
                  <a:lnTo>
                    <a:pt x="253630" y="30766"/>
                  </a:lnTo>
                  <a:lnTo>
                    <a:pt x="209858" y="8129"/>
                  </a:lnTo>
                  <a:lnTo>
                    <a:pt x="159457" y="0"/>
                  </a:lnTo>
                  <a:close/>
                </a:path>
              </a:pathLst>
            </a:custGeom>
            <a:solidFill>
              <a:srgbClr val="52C1D9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28" name="object 28"/>
          <p:cNvSpPr/>
          <p:nvPr/>
        </p:nvSpPr>
        <p:spPr>
          <a:xfrm>
            <a:off x="5170768" y="841973"/>
            <a:ext cx="1119664" cy="1119664"/>
          </a:xfrm>
          <a:custGeom>
            <a:avLst/>
            <a:gdLst/>
            <a:ahLst/>
            <a:cxnLst/>
            <a:rect l="l" t="t" r="r" b="b"/>
            <a:pathLst>
              <a:path w="1492884" h="1492885">
                <a:moveTo>
                  <a:pt x="746359" y="0"/>
                </a:moveTo>
                <a:lnTo>
                  <a:pt x="699158" y="1468"/>
                </a:lnTo>
                <a:lnTo>
                  <a:pt x="652738" y="5815"/>
                </a:lnTo>
                <a:lnTo>
                  <a:pt x="607184" y="12953"/>
                </a:lnTo>
                <a:lnTo>
                  <a:pt x="562586" y="22794"/>
                </a:lnTo>
                <a:lnTo>
                  <a:pt x="519030" y="35252"/>
                </a:lnTo>
                <a:lnTo>
                  <a:pt x="476604" y="50238"/>
                </a:lnTo>
                <a:lnTo>
                  <a:pt x="435395" y="67666"/>
                </a:lnTo>
                <a:lnTo>
                  <a:pt x="395492" y="87447"/>
                </a:lnTo>
                <a:lnTo>
                  <a:pt x="356980" y="109495"/>
                </a:lnTo>
                <a:lnTo>
                  <a:pt x="319948" y="133722"/>
                </a:lnTo>
                <a:lnTo>
                  <a:pt x="284483" y="160041"/>
                </a:lnTo>
                <a:lnTo>
                  <a:pt x="250672" y="188364"/>
                </a:lnTo>
                <a:lnTo>
                  <a:pt x="218603" y="218603"/>
                </a:lnTo>
                <a:lnTo>
                  <a:pt x="188364" y="250672"/>
                </a:lnTo>
                <a:lnTo>
                  <a:pt x="160041" y="284483"/>
                </a:lnTo>
                <a:lnTo>
                  <a:pt x="133722" y="319948"/>
                </a:lnTo>
                <a:lnTo>
                  <a:pt x="109495" y="356980"/>
                </a:lnTo>
                <a:lnTo>
                  <a:pt x="87447" y="395492"/>
                </a:lnTo>
                <a:lnTo>
                  <a:pt x="67666" y="435395"/>
                </a:lnTo>
                <a:lnTo>
                  <a:pt x="50238" y="476604"/>
                </a:lnTo>
                <a:lnTo>
                  <a:pt x="35252" y="519030"/>
                </a:lnTo>
                <a:lnTo>
                  <a:pt x="22794" y="562586"/>
                </a:lnTo>
                <a:lnTo>
                  <a:pt x="12953" y="607184"/>
                </a:lnTo>
                <a:lnTo>
                  <a:pt x="5815" y="652738"/>
                </a:lnTo>
                <a:lnTo>
                  <a:pt x="1468" y="699158"/>
                </a:lnTo>
                <a:lnTo>
                  <a:pt x="0" y="746359"/>
                </a:lnTo>
                <a:lnTo>
                  <a:pt x="1468" y="793560"/>
                </a:lnTo>
                <a:lnTo>
                  <a:pt x="5815" y="839981"/>
                </a:lnTo>
                <a:lnTo>
                  <a:pt x="12953" y="885534"/>
                </a:lnTo>
                <a:lnTo>
                  <a:pt x="22794" y="930133"/>
                </a:lnTo>
                <a:lnTo>
                  <a:pt x="35252" y="973688"/>
                </a:lnTo>
                <a:lnTo>
                  <a:pt x="50238" y="1016114"/>
                </a:lnTo>
                <a:lnTo>
                  <a:pt x="67666" y="1057323"/>
                </a:lnTo>
                <a:lnTo>
                  <a:pt x="87447" y="1097227"/>
                </a:lnTo>
                <a:lnTo>
                  <a:pt x="109495" y="1135739"/>
                </a:lnTo>
                <a:lnTo>
                  <a:pt x="133722" y="1172771"/>
                </a:lnTo>
                <a:lnTo>
                  <a:pt x="160041" y="1208236"/>
                </a:lnTo>
                <a:lnTo>
                  <a:pt x="188364" y="1242047"/>
                </a:lnTo>
                <a:lnTo>
                  <a:pt x="218603" y="1274115"/>
                </a:lnTo>
                <a:lnTo>
                  <a:pt x="250672" y="1304355"/>
                </a:lnTo>
                <a:lnTo>
                  <a:pt x="284483" y="1332678"/>
                </a:lnTo>
                <a:lnTo>
                  <a:pt x="319948" y="1358996"/>
                </a:lnTo>
                <a:lnTo>
                  <a:pt x="356980" y="1383223"/>
                </a:lnTo>
                <a:lnTo>
                  <a:pt x="395492" y="1405272"/>
                </a:lnTo>
                <a:lnTo>
                  <a:pt x="435395" y="1425053"/>
                </a:lnTo>
                <a:lnTo>
                  <a:pt x="476604" y="1442481"/>
                </a:lnTo>
                <a:lnTo>
                  <a:pt x="519030" y="1457467"/>
                </a:lnTo>
                <a:lnTo>
                  <a:pt x="562586" y="1469925"/>
                </a:lnTo>
                <a:lnTo>
                  <a:pt x="607184" y="1479766"/>
                </a:lnTo>
                <a:lnTo>
                  <a:pt x="652738" y="1486904"/>
                </a:lnTo>
                <a:lnTo>
                  <a:pt x="699158" y="1491251"/>
                </a:lnTo>
                <a:lnTo>
                  <a:pt x="746359" y="1492719"/>
                </a:lnTo>
                <a:lnTo>
                  <a:pt x="793560" y="1491251"/>
                </a:lnTo>
                <a:lnTo>
                  <a:pt x="839981" y="1486904"/>
                </a:lnTo>
                <a:lnTo>
                  <a:pt x="885534" y="1479766"/>
                </a:lnTo>
                <a:lnTo>
                  <a:pt x="930133" y="1469925"/>
                </a:lnTo>
                <a:lnTo>
                  <a:pt x="973688" y="1457467"/>
                </a:lnTo>
                <a:lnTo>
                  <a:pt x="1016114" y="1442481"/>
                </a:lnTo>
                <a:lnTo>
                  <a:pt x="1057323" y="1425053"/>
                </a:lnTo>
                <a:lnTo>
                  <a:pt x="1097227" y="1405272"/>
                </a:lnTo>
                <a:lnTo>
                  <a:pt x="1135739" y="1383223"/>
                </a:lnTo>
                <a:lnTo>
                  <a:pt x="1172771" y="1358996"/>
                </a:lnTo>
                <a:lnTo>
                  <a:pt x="1208236" y="1332678"/>
                </a:lnTo>
                <a:lnTo>
                  <a:pt x="1242047" y="1304355"/>
                </a:lnTo>
                <a:lnTo>
                  <a:pt x="1274115" y="1274115"/>
                </a:lnTo>
                <a:lnTo>
                  <a:pt x="1304355" y="1242047"/>
                </a:lnTo>
                <a:lnTo>
                  <a:pt x="1332678" y="1208236"/>
                </a:lnTo>
                <a:lnTo>
                  <a:pt x="1358996" y="1172771"/>
                </a:lnTo>
                <a:lnTo>
                  <a:pt x="1383223" y="1135739"/>
                </a:lnTo>
                <a:lnTo>
                  <a:pt x="1405272" y="1097227"/>
                </a:lnTo>
                <a:lnTo>
                  <a:pt x="1425053" y="1057323"/>
                </a:lnTo>
                <a:lnTo>
                  <a:pt x="1442481" y="1016114"/>
                </a:lnTo>
                <a:lnTo>
                  <a:pt x="1457467" y="973688"/>
                </a:lnTo>
                <a:lnTo>
                  <a:pt x="1469925" y="930133"/>
                </a:lnTo>
                <a:lnTo>
                  <a:pt x="1479766" y="885534"/>
                </a:lnTo>
                <a:lnTo>
                  <a:pt x="1486904" y="839981"/>
                </a:lnTo>
                <a:lnTo>
                  <a:pt x="1491251" y="793560"/>
                </a:lnTo>
                <a:lnTo>
                  <a:pt x="1492719" y="746359"/>
                </a:lnTo>
                <a:lnTo>
                  <a:pt x="1491251" y="699158"/>
                </a:lnTo>
                <a:lnTo>
                  <a:pt x="1486904" y="652738"/>
                </a:lnTo>
                <a:lnTo>
                  <a:pt x="1479766" y="607184"/>
                </a:lnTo>
                <a:lnTo>
                  <a:pt x="1469925" y="562586"/>
                </a:lnTo>
                <a:lnTo>
                  <a:pt x="1457467" y="519030"/>
                </a:lnTo>
                <a:lnTo>
                  <a:pt x="1442481" y="476604"/>
                </a:lnTo>
                <a:lnTo>
                  <a:pt x="1425053" y="435395"/>
                </a:lnTo>
                <a:lnTo>
                  <a:pt x="1405272" y="395492"/>
                </a:lnTo>
                <a:lnTo>
                  <a:pt x="1383223" y="356980"/>
                </a:lnTo>
                <a:lnTo>
                  <a:pt x="1358996" y="319948"/>
                </a:lnTo>
                <a:lnTo>
                  <a:pt x="1332678" y="284483"/>
                </a:lnTo>
                <a:lnTo>
                  <a:pt x="1304355" y="250672"/>
                </a:lnTo>
                <a:lnTo>
                  <a:pt x="1274115" y="218603"/>
                </a:lnTo>
                <a:lnTo>
                  <a:pt x="1242047" y="188364"/>
                </a:lnTo>
                <a:lnTo>
                  <a:pt x="1208236" y="160041"/>
                </a:lnTo>
                <a:lnTo>
                  <a:pt x="1172771" y="133722"/>
                </a:lnTo>
                <a:lnTo>
                  <a:pt x="1135739" y="109495"/>
                </a:lnTo>
                <a:lnTo>
                  <a:pt x="1097227" y="87447"/>
                </a:lnTo>
                <a:lnTo>
                  <a:pt x="1057323" y="67666"/>
                </a:lnTo>
                <a:lnTo>
                  <a:pt x="1016114" y="50238"/>
                </a:lnTo>
                <a:lnTo>
                  <a:pt x="973688" y="35252"/>
                </a:lnTo>
                <a:lnTo>
                  <a:pt x="930133" y="22794"/>
                </a:lnTo>
                <a:lnTo>
                  <a:pt x="885534" y="12953"/>
                </a:lnTo>
                <a:lnTo>
                  <a:pt x="839981" y="5815"/>
                </a:lnTo>
                <a:lnTo>
                  <a:pt x="793560" y="1468"/>
                </a:lnTo>
                <a:lnTo>
                  <a:pt x="74635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9" name="object 29"/>
          <p:cNvSpPr txBox="1"/>
          <p:nvPr/>
        </p:nvSpPr>
        <p:spPr>
          <a:xfrm>
            <a:off x="5331892" y="1263491"/>
            <a:ext cx="797243" cy="2289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425" spc="-8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endParaRPr sz="1425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93892" y="2035777"/>
            <a:ext cx="958691" cy="640881"/>
          </a:xfrm>
          <a:prstGeom prst="rect">
            <a:avLst/>
          </a:prstGeom>
        </p:spPr>
        <p:txBody>
          <a:bodyPr vert="horz" wrap="square" lIns="0" tIns="27623" rIns="0" bIns="0" rtlCol="0">
            <a:spAutoFit/>
          </a:bodyPr>
          <a:lstStyle/>
          <a:p>
            <a:pPr marL="180499" indent="-170974">
              <a:spcBef>
                <a:spcPts val="217"/>
              </a:spcBef>
              <a:buChar char="•"/>
              <a:tabLst>
                <a:tab pos="180499" algn="l"/>
              </a:tabLst>
            </a:pPr>
            <a:r>
              <a:rPr sz="1950" spc="-8" dirty="0">
                <a:latin typeface="Calibri"/>
                <a:cs typeface="Calibri"/>
              </a:rPr>
              <a:t>Disease</a:t>
            </a:r>
            <a:endParaRPr sz="1950" dirty="0">
              <a:latin typeface="Calibri"/>
              <a:cs typeface="Calibri"/>
            </a:endParaRPr>
          </a:p>
          <a:p>
            <a:pPr marL="180499" indent="-170974">
              <a:spcBef>
                <a:spcPts val="143"/>
              </a:spcBef>
              <a:buChar char="•"/>
              <a:tabLst>
                <a:tab pos="180499" algn="l"/>
              </a:tabLst>
            </a:pPr>
            <a:r>
              <a:rPr sz="1950" spc="-8" dirty="0">
                <a:latin typeface="Calibri"/>
                <a:cs typeface="Calibri"/>
              </a:rPr>
              <a:t>Death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1161" y="3670268"/>
            <a:ext cx="1175385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dirty="0">
                <a:latin typeface="Calibri"/>
                <a:cs typeface="Calibri"/>
              </a:rPr>
              <a:t>COVID</a:t>
            </a:r>
            <a:r>
              <a:rPr sz="1500" b="1" spc="-79" dirty="0">
                <a:latin typeface="Calibri"/>
                <a:cs typeface="Calibri"/>
              </a:rPr>
              <a:t> </a:t>
            </a:r>
            <a:r>
              <a:rPr sz="1500" b="1" spc="-8" dirty="0">
                <a:latin typeface="Calibri"/>
                <a:cs typeface="Calibri"/>
              </a:rPr>
              <a:t>Disease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44088" y="4614005"/>
            <a:ext cx="1189673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75" spc="-8" dirty="0">
                <a:latin typeface="Calibri"/>
                <a:cs typeface="Calibri"/>
              </a:rPr>
              <a:t>Exposure</a:t>
            </a:r>
            <a:endParaRPr sz="2475">
              <a:latin typeface="Calibri"/>
              <a:cs typeface="Calibri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16431" y="3483321"/>
            <a:ext cx="98793" cy="9879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385588" y="3345010"/>
            <a:ext cx="98792" cy="9879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51559" y="3372672"/>
            <a:ext cx="155246" cy="15524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869674" y="3165207"/>
            <a:ext cx="98793" cy="98793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5689870" y="3220530"/>
            <a:ext cx="350996" cy="378619"/>
            <a:chOff x="7586493" y="4290865"/>
            <a:chExt cx="467995" cy="504825"/>
          </a:xfrm>
        </p:grpSpPr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86493" y="4290865"/>
              <a:ext cx="131724" cy="1317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715585" y="4456838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90" h="339089">
                  <a:moveTo>
                    <a:pt x="169359" y="0"/>
                  </a:moveTo>
                  <a:lnTo>
                    <a:pt x="124336" y="6049"/>
                  </a:lnTo>
                  <a:lnTo>
                    <a:pt x="83880" y="23122"/>
                  </a:lnTo>
                  <a:lnTo>
                    <a:pt x="49603" y="49604"/>
                  </a:lnTo>
                  <a:lnTo>
                    <a:pt x="23122" y="83880"/>
                  </a:lnTo>
                  <a:lnTo>
                    <a:pt x="6049" y="124337"/>
                  </a:lnTo>
                  <a:lnTo>
                    <a:pt x="0" y="169359"/>
                  </a:lnTo>
                  <a:lnTo>
                    <a:pt x="6049" y="214382"/>
                  </a:lnTo>
                  <a:lnTo>
                    <a:pt x="23122" y="254839"/>
                  </a:lnTo>
                  <a:lnTo>
                    <a:pt x="49603" y="289115"/>
                  </a:lnTo>
                  <a:lnTo>
                    <a:pt x="83880" y="315597"/>
                  </a:lnTo>
                  <a:lnTo>
                    <a:pt x="124336" y="332670"/>
                  </a:lnTo>
                  <a:lnTo>
                    <a:pt x="169359" y="338720"/>
                  </a:lnTo>
                  <a:lnTo>
                    <a:pt x="214381" y="332670"/>
                  </a:lnTo>
                  <a:lnTo>
                    <a:pt x="254838" y="315597"/>
                  </a:lnTo>
                  <a:lnTo>
                    <a:pt x="289114" y="289115"/>
                  </a:lnTo>
                  <a:lnTo>
                    <a:pt x="315596" y="254839"/>
                  </a:lnTo>
                  <a:lnTo>
                    <a:pt x="332669" y="214382"/>
                  </a:lnTo>
                  <a:lnTo>
                    <a:pt x="338719" y="169359"/>
                  </a:lnTo>
                  <a:lnTo>
                    <a:pt x="332669" y="124337"/>
                  </a:lnTo>
                  <a:lnTo>
                    <a:pt x="315596" y="83880"/>
                  </a:lnTo>
                  <a:lnTo>
                    <a:pt x="289114" y="49604"/>
                  </a:lnTo>
                  <a:lnTo>
                    <a:pt x="254838" y="23122"/>
                  </a:lnTo>
                  <a:lnTo>
                    <a:pt x="214381" y="6049"/>
                  </a:lnTo>
                  <a:lnTo>
                    <a:pt x="169359" y="0"/>
                  </a:lnTo>
                  <a:close/>
                </a:path>
              </a:pathLst>
            </a:custGeom>
            <a:solidFill>
              <a:srgbClr val="F5CABB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90971" y="3262024"/>
            <a:ext cx="98793" cy="9879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229282" y="3331179"/>
            <a:ext cx="155246" cy="15524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22918" y="3483321"/>
            <a:ext cx="98793" cy="98793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5247276" y="3870591"/>
            <a:ext cx="238601" cy="280035"/>
            <a:chOff x="6996367" y="5157613"/>
            <a:chExt cx="318135" cy="373380"/>
          </a:xfrm>
        </p:grpSpPr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367" y="5157613"/>
              <a:ext cx="131724" cy="13172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107016" y="5323587"/>
              <a:ext cx="206994" cy="20699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450581" y="3372442"/>
            <a:ext cx="984409" cy="870585"/>
            <a:chOff x="8600774" y="4493414"/>
            <a:chExt cx="1312545" cy="1160780"/>
          </a:xfrm>
        </p:grpSpPr>
        <p:pic>
          <p:nvPicPr>
            <p:cNvPr id="47" name="object 4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74540" y="4844110"/>
              <a:ext cx="131723" cy="13172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00774" y="5360469"/>
              <a:ext cx="206994" cy="20699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807770" y="4493414"/>
              <a:ext cx="608330" cy="1160780"/>
            </a:xfrm>
            <a:custGeom>
              <a:avLst/>
              <a:gdLst/>
              <a:ahLst/>
              <a:cxnLst/>
              <a:rect l="l" t="t" r="r" b="b"/>
              <a:pathLst>
                <a:path w="608329" h="1160779">
                  <a:moveTo>
                    <a:pt x="229125" y="0"/>
                  </a:moveTo>
                  <a:lnTo>
                    <a:pt x="0" y="0"/>
                  </a:lnTo>
                  <a:lnTo>
                    <a:pt x="378796" y="580289"/>
                  </a:lnTo>
                  <a:lnTo>
                    <a:pt x="0" y="1160579"/>
                  </a:lnTo>
                  <a:lnTo>
                    <a:pt x="229125" y="1160579"/>
                  </a:lnTo>
                  <a:lnTo>
                    <a:pt x="607922" y="580289"/>
                  </a:lnTo>
                  <a:lnTo>
                    <a:pt x="229125" y="0"/>
                  </a:lnTo>
                  <a:close/>
                </a:path>
              </a:pathLst>
            </a:custGeom>
            <a:solidFill>
              <a:srgbClr val="E2772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50" name="object 50"/>
            <p:cNvSpPr/>
            <p:nvPr/>
          </p:nvSpPr>
          <p:spPr>
            <a:xfrm>
              <a:off x="9305156" y="4493414"/>
              <a:ext cx="608330" cy="1160780"/>
            </a:xfrm>
            <a:custGeom>
              <a:avLst/>
              <a:gdLst/>
              <a:ahLst/>
              <a:cxnLst/>
              <a:rect l="l" t="t" r="r" b="b"/>
              <a:pathLst>
                <a:path w="608329" h="1160779">
                  <a:moveTo>
                    <a:pt x="229125" y="0"/>
                  </a:moveTo>
                  <a:lnTo>
                    <a:pt x="0" y="0"/>
                  </a:lnTo>
                  <a:lnTo>
                    <a:pt x="378797" y="580289"/>
                  </a:lnTo>
                  <a:lnTo>
                    <a:pt x="0" y="1160579"/>
                  </a:lnTo>
                  <a:lnTo>
                    <a:pt x="229125" y="1160579"/>
                  </a:lnTo>
                  <a:lnTo>
                    <a:pt x="607923" y="580289"/>
                  </a:lnTo>
                  <a:lnTo>
                    <a:pt x="229125" y="0"/>
                  </a:lnTo>
                  <a:close/>
                </a:path>
              </a:pathLst>
            </a:custGeom>
            <a:solidFill>
              <a:srgbClr val="F6CCBE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1" name="object 51"/>
          <p:cNvSpPr/>
          <p:nvPr/>
        </p:nvSpPr>
        <p:spPr>
          <a:xfrm>
            <a:off x="5537730" y="4105721"/>
            <a:ext cx="226219" cy="226219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50541" y="0"/>
                </a:moveTo>
                <a:lnTo>
                  <a:pt x="102959" y="7674"/>
                </a:lnTo>
                <a:lnTo>
                  <a:pt x="61633" y="29045"/>
                </a:lnTo>
                <a:lnTo>
                  <a:pt x="29045" y="61633"/>
                </a:lnTo>
                <a:lnTo>
                  <a:pt x="7674" y="102958"/>
                </a:lnTo>
                <a:lnTo>
                  <a:pt x="0" y="150541"/>
                </a:lnTo>
                <a:lnTo>
                  <a:pt x="7674" y="198124"/>
                </a:lnTo>
                <a:lnTo>
                  <a:pt x="29045" y="239449"/>
                </a:lnTo>
                <a:lnTo>
                  <a:pt x="61633" y="272037"/>
                </a:lnTo>
                <a:lnTo>
                  <a:pt x="102959" y="293408"/>
                </a:lnTo>
                <a:lnTo>
                  <a:pt x="150541" y="301083"/>
                </a:lnTo>
                <a:lnTo>
                  <a:pt x="198124" y="293408"/>
                </a:lnTo>
                <a:lnTo>
                  <a:pt x="239450" y="272037"/>
                </a:lnTo>
                <a:lnTo>
                  <a:pt x="272038" y="239449"/>
                </a:lnTo>
                <a:lnTo>
                  <a:pt x="293409" y="198124"/>
                </a:lnTo>
                <a:lnTo>
                  <a:pt x="301083" y="150541"/>
                </a:lnTo>
                <a:lnTo>
                  <a:pt x="293409" y="102958"/>
                </a:lnTo>
                <a:lnTo>
                  <a:pt x="272038" y="61633"/>
                </a:lnTo>
                <a:lnTo>
                  <a:pt x="239450" y="29045"/>
                </a:lnTo>
                <a:lnTo>
                  <a:pt x="198124" y="7674"/>
                </a:lnTo>
                <a:lnTo>
                  <a:pt x="150541" y="0"/>
                </a:lnTo>
                <a:close/>
              </a:path>
            </a:pathLst>
          </a:custGeom>
          <a:solidFill>
            <a:srgbClr val="EEAB9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52" name="object 52"/>
          <p:cNvGrpSpPr/>
          <p:nvPr/>
        </p:nvGrpSpPr>
        <p:grpSpPr>
          <a:xfrm>
            <a:off x="5828182" y="4078059"/>
            <a:ext cx="544354" cy="320516"/>
            <a:chOff x="7770909" y="5434236"/>
            <a:chExt cx="725805" cy="427355"/>
          </a:xfrm>
        </p:grpSpPr>
        <p:pic>
          <p:nvPicPr>
            <p:cNvPr id="53" name="object 5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70909" y="5710858"/>
              <a:ext cx="131723" cy="13172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44674" y="5471119"/>
              <a:ext cx="206994" cy="20699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29088" y="5729299"/>
              <a:ext cx="131724" cy="13172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195062" y="5434236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150541" y="0"/>
                  </a:moveTo>
                  <a:lnTo>
                    <a:pt x="102959" y="7674"/>
                  </a:lnTo>
                  <a:lnTo>
                    <a:pt x="61633" y="29045"/>
                  </a:lnTo>
                  <a:lnTo>
                    <a:pt x="29045" y="61633"/>
                  </a:lnTo>
                  <a:lnTo>
                    <a:pt x="7674" y="102959"/>
                  </a:lnTo>
                  <a:lnTo>
                    <a:pt x="0" y="150541"/>
                  </a:lnTo>
                  <a:lnTo>
                    <a:pt x="7674" y="198124"/>
                  </a:lnTo>
                  <a:lnTo>
                    <a:pt x="29045" y="239450"/>
                  </a:lnTo>
                  <a:lnTo>
                    <a:pt x="61633" y="272038"/>
                  </a:lnTo>
                  <a:lnTo>
                    <a:pt x="102959" y="293409"/>
                  </a:lnTo>
                  <a:lnTo>
                    <a:pt x="150541" y="301083"/>
                  </a:lnTo>
                  <a:lnTo>
                    <a:pt x="198124" y="293409"/>
                  </a:lnTo>
                  <a:lnTo>
                    <a:pt x="239450" y="272038"/>
                  </a:lnTo>
                  <a:lnTo>
                    <a:pt x="272038" y="239450"/>
                  </a:lnTo>
                  <a:lnTo>
                    <a:pt x="293409" y="198124"/>
                  </a:lnTo>
                  <a:lnTo>
                    <a:pt x="301083" y="150541"/>
                  </a:lnTo>
                  <a:lnTo>
                    <a:pt x="293409" y="102959"/>
                  </a:lnTo>
                  <a:lnTo>
                    <a:pt x="272038" y="61633"/>
                  </a:lnTo>
                  <a:lnTo>
                    <a:pt x="239450" y="29045"/>
                  </a:lnTo>
                  <a:lnTo>
                    <a:pt x="198124" y="7674"/>
                  </a:lnTo>
                  <a:lnTo>
                    <a:pt x="150541" y="0"/>
                  </a:lnTo>
                  <a:close/>
                </a:path>
              </a:pathLst>
            </a:custGeom>
            <a:solidFill>
              <a:srgbClr val="DD753D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57" name="object 57"/>
          <p:cNvSpPr/>
          <p:nvPr/>
        </p:nvSpPr>
        <p:spPr>
          <a:xfrm>
            <a:off x="7528064" y="3310691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409700" h="1409700">
                <a:moveTo>
                  <a:pt x="704630" y="0"/>
                </a:moveTo>
                <a:lnTo>
                  <a:pt x="656387" y="1625"/>
                </a:lnTo>
                <a:lnTo>
                  <a:pt x="609016" y="6432"/>
                </a:lnTo>
                <a:lnTo>
                  <a:pt x="562622" y="14315"/>
                </a:lnTo>
                <a:lnTo>
                  <a:pt x="517311" y="25170"/>
                </a:lnTo>
                <a:lnTo>
                  <a:pt x="473188" y="38891"/>
                </a:lnTo>
                <a:lnTo>
                  <a:pt x="430356" y="55373"/>
                </a:lnTo>
                <a:lnTo>
                  <a:pt x="388922" y="74512"/>
                </a:lnTo>
                <a:lnTo>
                  <a:pt x="348990" y="96202"/>
                </a:lnTo>
                <a:lnTo>
                  <a:pt x="310665" y="120340"/>
                </a:lnTo>
                <a:lnTo>
                  <a:pt x="274051" y="146818"/>
                </a:lnTo>
                <a:lnTo>
                  <a:pt x="239255" y="175534"/>
                </a:lnTo>
                <a:lnTo>
                  <a:pt x="206381" y="206381"/>
                </a:lnTo>
                <a:lnTo>
                  <a:pt x="175534" y="239256"/>
                </a:lnTo>
                <a:lnTo>
                  <a:pt x="146818" y="274052"/>
                </a:lnTo>
                <a:lnTo>
                  <a:pt x="120339" y="310665"/>
                </a:lnTo>
                <a:lnTo>
                  <a:pt x="96202" y="348990"/>
                </a:lnTo>
                <a:lnTo>
                  <a:pt x="74512" y="388922"/>
                </a:lnTo>
                <a:lnTo>
                  <a:pt x="55373" y="430357"/>
                </a:lnTo>
                <a:lnTo>
                  <a:pt x="38891" y="473188"/>
                </a:lnTo>
                <a:lnTo>
                  <a:pt x="25170" y="517312"/>
                </a:lnTo>
                <a:lnTo>
                  <a:pt x="14315" y="562623"/>
                </a:lnTo>
                <a:lnTo>
                  <a:pt x="6432" y="609017"/>
                </a:lnTo>
                <a:lnTo>
                  <a:pt x="1625" y="656388"/>
                </a:lnTo>
                <a:lnTo>
                  <a:pt x="0" y="704631"/>
                </a:lnTo>
                <a:lnTo>
                  <a:pt x="1625" y="752874"/>
                </a:lnTo>
                <a:lnTo>
                  <a:pt x="6432" y="800245"/>
                </a:lnTo>
                <a:lnTo>
                  <a:pt x="14315" y="846638"/>
                </a:lnTo>
                <a:lnTo>
                  <a:pt x="25170" y="891950"/>
                </a:lnTo>
                <a:lnTo>
                  <a:pt x="38891" y="936073"/>
                </a:lnTo>
                <a:lnTo>
                  <a:pt x="55373" y="978905"/>
                </a:lnTo>
                <a:lnTo>
                  <a:pt x="74512" y="1020339"/>
                </a:lnTo>
                <a:lnTo>
                  <a:pt x="96202" y="1060271"/>
                </a:lnTo>
                <a:lnTo>
                  <a:pt x="120339" y="1098596"/>
                </a:lnTo>
                <a:lnTo>
                  <a:pt x="146818" y="1135209"/>
                </a:lnTo>
                <a:lnTo>
                  <a:pt x="175534" y="1170006"/>
                </a:lnTo>
                <a:lnTo>
                  <a:pt x="206381" y="1202880"/>
                </a:lnTo>
                <a:lnTo>
                  <a:pt x="239255" y="1233727"/>
                </a:lnTo>
                <a:lnTo>
                  <a:pt x="274051" y="1262443"/>
                </a:lnTo>
                <a:lnTo>
                  <a:pt x="310665" y="1288922"/>
                </a:lnTo>
                <a:lnTo>
                  <a:pt x="348990" y="1313059"/>
                </a:lnTo>
                <a:lnTo>
                  <a:pt x="388922" y="1334749"/>
                </a:lnTo>
                <a:lnTo>
                  <a:pt x="430356" y="1353888"/>
                </a:lnTo>
                <a:lnTo>
                  <a:pt x="473188" y="1370371"/>
                </a:lnTo>
                <a:lnTo>
                  <a:pt x="517311" y="1384091"/>
                </a:lnTo>
                <a:lnTo>
                  <a:pt x="562622" y="1394946"/>
                </a:lnTo>
                <a:lnTo>
                  <a:pt x="609016" y="1402829"/>
                </a:lnTo>
                <a:lnTo>
                  <a:pt x="656387" y="1407636"/>
                </a:lnTo>
                <a:lnTo>
                  <a:pt x="704630" y="1409262"/>
                </a:lnTo>
                <a:lnTo>
                  <a:pt x="752873" y="1407636"/>
                </a:lnTo>
                <a:lnTo>
                  <a:pt x="800244" y="1402829"/>
                </a:lnTo>
                <a:lnTo>
                  <a:pt x="846638" y="1394946"/>
                </a:lnTo>
                <a:lnTo>
                  <a:pt x="891949" y="1384091"/>
                </a:lnTo>
                <a:lnTo>
                  <a:pt x="936073" y="1370371"/>
                </a:lnTo>
                <a:lnTo>
                  <a:pt x="978904" y="1353888"/>
                </a:lnTo>
                <a:lnTo>
                  <a:pt x="1020339" y="1334749"/>
                </a:lnTo>
                <a:lnTo>
                  <a:pt x="1060271" y="1313059"/>
                </a:lnTo>
                <a:lnTo>
                  <a:pt x="1098596" y="1288922"/>
                </a:lnTo>
                <a:lnTo>
                  <a:pt x="1135209" y="1262443"/>
                </a:lnTo>
                <a:lnTo>
                  <a:pt x="1170005" y="1233727"/>
                </a:lnTo>
                <a:lnTo>
                  <a:pt x="1202880" y="1202880"/>
                </a:lnTo>
                <a:lnTo>
                  <a:pt x="1233727" y="1170006"/>
                </a:lnTo>
                <a:lnTo>
                  <a:pt x="1262442" y="1135209"/>
                </a:lnTo>
                <a:lnTo>
                  <a:pt x="1288921" y="1098596"/>
                </a:lnTo>
                <a:lnTo>
                  <a:pt x="1313058" y="1060271"/>
                </a:lnTo>
                <a:lnTo>
                  <a:pt x="1334749" y="1020339"/>
                </a:lnTo>
                <a:lnTo>
                  <a:pt x="1353888" y="978905"/>
                </a:lnTo>
                <a:lnTo>
                  <a:pt x="1370370" y="936073"/>
                </a:lnTo>
                <a:lnTo>
                  <a:pt x="1384091" y="891950"/>
                </a:lnTo>
                <a:lnTo>
                  <a:pt x="1394946" y="846638"/>
                </a:lnTo>
                <a:lnTo>
                  <a:pt x="1402829" y="800245"/>
                </a:lnTo>
                <a:lnTo>
                  <a:pt x="1407636" y="752874"/>
                </a:lnTo>
                <a:lnTo>
                  <a:pt x="1409261" y="704631"/>
                </a:lnTo>
                <a:lnTo>
                  <a:pt x="1407636" y="656388"/>
                </a:lnTo>
                <a:lnTo>
                  <a:pt x="1402829" y="609017"/>
                </a:lnTo>
                <a:lnTo>
                  <a:pt x="1394946" y="562623"/>
                </a:lnTo>
                <a:lnTo>
                  <a:pt x="1384091" y="517312"/>
                </a:lnTo>
                <a:lnTo>
                  <a:pt x="1370370" y="473188"/>
                </a:lnTo>
                <a:lnTo>
                  <a:pt x="1353888" y="430357"/>
                </a:lnTo>
                <a:lnTo>
                  <a:pt x="1334749" y="388922"/>
                </a:lnTo>
                <a:lnTo>
                  <a:pt x="1313058" y="348990"/>
                </a:lnTo>
                <a:lnTo>
                  <a:pt x="1288921" y="310665"/>
                </a:lnTo>
                <a:lnTo>
                  <a:pt x="1262442" y="274052"/>
                </a:lnTo>
                <a:lnTo>
                  <a:pt x="1233727" y="239256"/>
                </a:lnTo>
                <a:lnTo>
                  <a:pt x="1202880" y="206381"/>
                </a:lnTo>
                <a:lnTo>
                  <a:pt x="1170005" y="175534"/>
                </a:lnTo>
                <a:lnTo>
                  <a:pt x="1135209" y="146818"/>
                </a:lnTo>
                <a:lnTo>
                  <a:pt x="1098596" y="120340"/>
                </a:lnTo>
                <a:lnTo>
                  <a:pt x="1060271" y="96202"/>
                </a:lnTo>
                <a:lnTo>
                  <a:pt x="1020339" y="74512"/>
                </a:lnTo>
                <a:lnTo>
                  <a:pt x="978904" y="55373"/>
                </a:lnTo>
                <a:lnTo>
                  <a:pt x="936073" y="38891"/>
                </a:lnTo>
                <a:lnTo>
                  <a:pt x="891949" y="25170"/>
                </a:lnTo>
                <a:lnTo>
                  <a:pt x="846638" y="14315"/>
                </a:lnTo>
                <a:lnTo>
                  <a:pt x="800244" y="6432"/>
                </a:lnTo>
                <a:lnTo>
                  <a:pt x="752873" y="1625"/>
                </a:lnTo>
                <a:lnTo>
                  <a:pt x="704630" y="0"/>
                </a:lnTo>
                <a:close/>
              </a:path>
            </a:pathLst>
          </a:custGeom>
          <a:solidFill>
            <a:srgbClr val="C46224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58" name="object 58"/>
          <p:cNvSpPr txBox="1"/>
          <p:nvPr/>
        </p:nvSpPr>
        <p:spPr>
          <a:xfrm>
            <a:off x="7684277" y="3592544"/>
            <a:ext cx="744855" cy="444513"/>
          </a:xfrm>
          <a:prstGeom prst="rect">
            <a:avLst/>
          </a:prstGeom>
        </p:spPr>
        <p:txBody>
          <a:bodyPr vert="horz" wrap="square" lIns="0" tIns="33814" rIns="0" bIns="0" rtlCol="0">
            <a:spAutoFit/>
          </a:bodyPr>
          <a:lstStyle/>
          <a:p>
            <a:pPr marL="9525" marR="3810" indent="2381">
              <a:lnSpc>
                <a:spcPts val="1635"/>
              </a:lnSpc>
              <a:spcBef>
                <a:spcPts val="266"/>
              </a:spcBef>
            </a:pPr>
            <a:r>
              <a:rPr sz="1500" spc="-8" dirty="0">
                <a:solidFill>
                  <a:srgbClr val="FFFFFF"/>
                </a:solidFill>
                <a:latin typeface="Calibri"/>
                <a:cs typeface="Calibri"/>
              </a:rPr>
              <a:t>Mortality </a:t>
            </a:r>
            <a:r>
              <a:rPr sz="15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500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libri"/>
                <a:cs typeface="Calibri"/>
              </a:rPr>
              <a:t>COVID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57891" y="4614005"/>
            <a:ext cx="1198245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75" spc="-8" dirty="0">
                <a:latin typeface="Calibri"/>
                <a:cs typeface="Calibri"/>
              </a:rPr>
              <a:t>Outcome</a:t>
            </a:r>
            <a:endParaRPr sz="2475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80237" y="3761707"/>
            <a:ext cx="1171099" cy="2404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500" b="1" dirty="0">
                <a:latin typeface="Calibri"/>
                <a:cs typeface="Calibri"/>
              </a:rPr>
              <a:t>COVID</a:t>
            </a:r>
            <a:r>
              <a:rPr sz="1500" b="1" spc="-79" dirty="0">
                <a:latin typeface="Calibri"/>
                <a:cs typeface="Calibri"/>
              </a:rPr>
              <a:t> </a:t>
            </a:r>
            <a:r>
              <a:rPr sz="1500" b="1" spc="-8" dirty="0">
                <a:latin typeface="Calibri"/>
                <a:cs typeface="Calibri"/>
              </a:rPr>
              <a:t>Vaccine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71044" y="4707731"/>
            <a:ext cx="1189673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75" spc="-8" dirty="0">
                <a:latin typeface="Calibri"/>
                <a:cs typeface="Calibri"/>
              </a:rPr>
              <a:t>Exposure</a:t>
            </a:r>
            <a:endParaRPr sz="2475">
              <a:latin typeface="Calibri"/>
              <a:cs typeface="Calibri"/>
            </a:endParaRPr>
          </a:p>
        </p:txBody>
      </p:sp>
      <p:pic>
        <p:nvPicPr>
          <p:cNvPr id="62" name="object 6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43388" y="3575091"/>
            <a:ext cx="98793" cy="9879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2544" y="3436780"/>
            <a:ext cx="98792" cy="9879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78516" y="3464442"/>
            <a:ext cx="155247" cy="155246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1316827" y="3312300"/>
            <a:ext cx="350996" cy="378619"/>
            <a:chOff x="1755768" y="4413225"/>
            <a:chExt cx="467995" cy="504825"/>
          </a:xfrm>
        </p:grpSpPr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755768" y="4413225"/>
              <a:ext cx="131724" cy="13172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884860" y="4579198"/>
              <a:ext cx="339090" cy="339090"/>
            </a:xfrm>
            <a:custGeom>
              <a:avLst/>
              <a:gdLst/>
              <a:ahLst/>
              <a:cxnLst/>
              <a:rect l="l" t="t" r="r" b="b"/>
              <a:pathLst>
                <a:path w="339089" h="339089">
                  <a:moveTo>
                    <a:pt x="169359" y="0"/>
                  </a:moveTo>
                  <a:lnTo>
                    <a:pt x="124336" y="6049"/>
                  </a:lnTo>
                  <a:lnTo>
                    <a:pt x="83880" y="23122"/>
                  </a:lnTo>
                  <a:lnTo>
                    <a:pt x="49603" y="49604"/>
                  </a:lnTo>
                  <a:lnTo>
                    <a:pt x="23122" y="83881"/>
                  </a:lnTo>
                  <a:lnTo>
                    <a:pt x="6049" y="124337"/>
                  </a:lnTo>
                  <a:lnTo>
                    <a:pt x="0" y="169360"/>
                  </a:lnTo>
                  <a:lnTo>
                    <a:pt x="6049" y="214383"/>
                  </a:lnTo>
                  <a:lnTo>
                    <a:pt x="23122" y="254839"/>
                  </a:lnTo>
                  <a:lnTo>
                    <a:pt x="49603" y="289115"/>
                  </a:lnTo>
                  <a:lnTo>
                    <a:pt x="83880" y="315597"/>
                  </a:lnTo>
                  <a:lnTo>
                    <a:pt x="124336" y="332670"/>
                  </a:lnTo>
                  <a:lnTo>
                    <a:pt x="169359" y="338720"/>
                  </a:lnTo>
                  <a:lnTo>
                    <a:pt x="214382" y="332670"/>
                  </a:lnTo>
                  <a:lnTo>
                    <a:pt x="254838" y="315597"/>
                  </a:lnTo>
                  <a:lnTo>
                    <a:pt x="289115" y="289115"/>
                  </a:lnTo>
                  <a:lnTo>
                    <a:pt x="315596" y="254839"/>
                  </a:lnTo>
                  <a:lnTo>
                    <a:pt x="332669" y="214383"/>
                  </a:lnTo>
                  <a:lnTo>
                    <a:pt x="338719" y="169360"/>
                  </a:lnTo>
                  <a:lnTo>
                    <a:pt x="332669" y="124337"/>
                  </a:lnTo>
                  <a:lnTo>
                    <a:pt x="315596" y="83881"/>
                  </a:lnTo>
                  <a:lnTo>
                    <a:pt x="289115" y="49604"/>
                  </a:lnTo>
                  <a:lnTo>
                    <a:pt x="254838" y="23122"/>
                  </a:lnTo>
                  <a:lnTo>
                    <a:pt x="214382" y="6049"/>
                  </a:lnTo>
                  <a:lnTo>
                    <a:pt x="169359" y="0"/>
                  </a:lnTo>
                  <a:close/>
                </a:path>
              </a:pathLst>
            </a:custGeom>
            <a:solidFill>
              <a:srgbClr val="6A87C8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68" name="object 6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496630" y="3256976"/>
            <a:ext cx="98793" cy="9879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17928" y="3353794"/>
            <a:ext cx="98793" cy="9879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56239" y="3422949"/>
            <a:ext cx="155246" cy="155246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049874" y="3575091"/>
            <a:ext cx="98793" cy="98793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874232" y="3962362"/>
            <a:ext cx="238601" cy="280035"/>
            <a:chOff x="1165642" y="5279974"/>
            <a:chExt cx="318135" cy="373380"/>
          </a:xfrm>
        </p:grpSpPr>
        <p:pic>
          <p:nvPicPr>
            <p:cNvPr id="73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65642" y="5279974"/>
              <a:ext cx="131724" cy="13172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276291" y="5445946"/>
              <a:ext cx="206994" cy="206995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2077537" y="3464212"/>
            <a:ext cx="984409" cy="870585"/>
            <a:chOff x="2770049" y="4615774"/>
            <a:chExt cx="1312545" cy="1160780"/>
          </a:xfrm>
        </p:grpSpPr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843814" y="4966469"/>
              <a:ext cx="131724" cy="13172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70049" y="5482830"/>
              <a:ext cx="206994" cy="20699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977045" y="4615774"/>
              <a:ext cx="608330" cy="1160780"/>
            </a:xfrm>
            <a:custGeom>
              <a:avLst/>
              <a:gdLst/>
              <a:ahLst/>
              <a:cxnLst/>
              <a:rect l="l" t="t" r="r" b="b"/>
              <a:pathLst>
                <a:path w="608329" h="1160779">
                  <a:moveTo>
                    <a:pt x="229125" y="0"/>
                  </a:moveTo>
                  <a:lnTo>
                    <a:pt x="0" y="0"/>
                  </a:lnTo>
                  <a:lnTo>
                    <a:pt x="378796" y="580290"/>
                  </a:lnTo>
                  <a:lnTo>
                    <a:pt x="0" y="1160580"/>
                  </a:lnTo>
                  <a:lnTo>
                    <a:pt x="229125" y="1160580"/>
                  </a:lnTo>
                  <a:lnTo>
                    <a:pt x="607923" y="580290"/>
                  </a:lnTo>
                  <a:lnTo>
                    <a:pt x="229125" y="0"/>
                  </a:lnTo>
                  <a:close/>
                </a:path>
              </a:pathLst>
            </a:custGeom>
            <a:solidFill>
              <a:srgbClr val="406DBB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79" name="object 79"/>
            <p:cNvSpPr/>
            <p:nvPr/>
          </p:nvSpPr>
          <p:spPr>
            <a:xfrm>
              <a:off x="3474431" y="4615774"/>
              <a:ext cx="608330" cy="1160780"/>
            </a:xfrm>
            <a:custGeom>
              <a:avLst/>
              <a:gdLst/>
              <a:ahLst/>
              <a:cxnLst/>
              <a:rect l="l" t="t" r="r" b="b"/>
              <a:pathLst>
                <a:path w="608329" h="1160779">
                  <a:moveTo>
                    <a:pt x="229125" y="0"/>
                  </a:moveTo>
                  <a:lnTo>
                    <a:pt x="0" y="0"/>
                  </a:lnTo>
                  <a:lnTo>
                    <a:pt x="378797" y="580290"/>
                  </a:lnTo>
                  <a:lnTo>
                    <a:pt x="0" y="1160580"/>
                  </a:lnTo>
                  <a:lnTo>
                    <a:pt x="229125" y="1160580"/>
                  </a:lnTo>
                  <a:lnTo>
                    <a:pt x="607923" y="580290"/>
                  </a:lnTo>
                  <a:lnTo>
                    <a:pt x="229125" y="0"/>
                  </a:lnTo>
                  <a:close/>
                </a:path>
              </a:pathLst>
            </a:custGeom>
            <a:solidFill>
              <a:srgbClr val="9EADD8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80" name="object 80"/>
          <p:cNvSpPr/>
          <p:nvPr/>
        </p:nvSpPr>
        <p:spPr>
          <a:xfrm>
            <a:off x="1164686" y="4197490"/>
            <a:ext cx="226219" cy="226219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150541" y="0"/>
                </a:moveTo>
                <a:lnTo>
                  <a:pt x="102959" y="7674"/>
                </a:lnTo>
                <a:lnTo>
                  <a:pt x="61633" y="29045"/>
                </a:lnTo>
                <a:lnTo>
                  <a:pt x="29045" y="61633"/>
                </a:lnTo>
                <a:lnTo>
                  <a:pt x="7674" y="102959"/>
                </a:lnTo>
                <a:lnTo>
                  <a:pt x="0" y="150541"/>
                </a:lnTo>
                <a:lnTo>
                  <a:pt x="7674" y="198124"/>
                </a:lnTo>
                <a:lnTo>
                  <a:pt x="29045" y="239450"/>
                </a:lnTo>
                <a:lnTo>
                  <a:pt x="61633" y="272038"/>
                </a:lnTo>
                <a:lnTo>
                  <a:pt x="102959" y="293409"/>
                </a:lnTo>
                <a:lnTo>
                  <a:pt x="150541" y="301083"/>
                </a:lnTo>
                <a:lnTo>
                  <a:pt x="198124" y="293409"/>
                </a:lnTo>
                <a:lnTo>
                  <a:pt x="239450" y="272038"/>
                </a:lnTo>
                <a:lnTo>
                  <a:pt x="272038" y="239450"/>
                </a:lnTo>
                <a:lnTo>
                  <a:pt x="293409" y="198124"/>
                </a:lnTo>
                <a:lnTo>
                  <a:pt x="301083" y="150541"/>
                </a:lnTo>
                <a:lnTo>
                  <a:pt x="293409" y="102959"/>
                </a:lnTo>
                <a:lnTo>
                  <a:pt x="272038" y="61633"/>
                </a:lnTo>
                <a:lnTo>
                  <a:pt x="239450" y="29045"/>
                </a:lnTo>
                <a:lnTo>
                  <a:pt x="198124" y="7674"/>
                </a:lnTo>
                <a:lnTo>
                  <a:pt x="150541" y="0"/>
                </a:lnTo>
                <a:close/>
              </a:path>
            </a:pathLst>
          </a:custGeom>
          <a:solidFill>
            <a:srgbClr val="7C94CD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grpSp>
        <p:nvGrpSpPr>
          <p:cNvPr id="81" name="object 81"/>
          <p:cNvGrpSpPr/>
          <p:nvPr/>
        </p:nvGrpSpPr>
        <p:grpSpPr>
          <a:xfrm>
            <a:off x="1455138" y="4169828"/>
            <a:ext cx="544354" cy="320516"/>
            <a:chOff x="1940184" y="5556595"/>
            <a:chExt cx="725805" cy="427355"/>
          </a:xfrm>
        </p:grpSpPr>
        <p:pic>
          <p:nvPicPr>
            <p:cNvPr id="82" name="object 8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40184" y="5833217"/>
              <a:ext cx="131724" cy="13172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013949" y="5593478"/>
              <a:ext cx="206996" cy="206994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198363" y="5851658"/>
              <a:ext cx="131724" cy="131723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364337" y="5556595"/>
              <a:ext cx="301625" cy="301625"/>
            </a:xfrm>
            <a:custGeom>
              <a:avLst/>
              <a:gdLst/>
              <a:ahLst/>
              <a:cxnLst/>
              <a:rect l="l" t="t" r="r" b="b"/>
              <a:pathLst>
                <a:path w="301625" h="301625">
                  <a:moveTo>
                    <a:pt x="150541" y="0"/>
                  </a:moveTo>
                  <a:lnTo>
                    <a:pt x="102958" y="7674"/>
                  </a:lnTo>
                  <a:lnTo>
                    <a:pt x="61633" y="29045"/>
                  </a:lnTo>
                  <a:lnTo>
                    <a:pt x="29045" y="61634"/>
                  </a:lnTo>
                  <a:lnTo>
                    <a:pt x="7674" y="102959"/>
                  </a:lnTo>
                  <a:lnTo>
                    <a:pt x="0" y="150542"/>
                  </a:lnTo>
                  <a:lnTo>
                    <a:pt x="7674" y="198125"/>
                  </a:lnTo>
                  <a:lnTo>
                    <a:pt x="29045" y="239450"/>
                  </a:lnTo>
                  <a:lnTo>
                    <a:pt x="61633" y="272038"/>
                  </a:lnTo>
                  <a:lnTo>
                    <a:pt x="102958" y="293409"/>
                  </a:lnTo>
                  <a:lnTo>
                    <a:pt x="150541" y="301084"/>
                  </a:lnTo>
                  <a:lnTo>
                    <a:pt x="198124" y="293409"/>
                  </a:lnTo>
                  <a:lnTo>
                    <a:pt x="239450" y="272038"/>
                  </a:lnTo>
                  <a:lnTo>
                    <a:pt x="272038" y="239450"/>
                  </a:lnTo>
                  <a:lnTo>
                    <a:pt x="293409" y="198125"/>
                  </a:lnTo>
                  <a:lnTo>
                    <a:pt x="301083" y="150542"/>
                  </a:lnTo>
                  <a:lnTo>
                    <a:pt x="293409" y="102959"/>
                  </a:lnTo>
                  <a:lnTo>
                    <a:pt x="272038" y="61634"/>
                  </a:lnTo>
                  <a:lnTo>
                    <a:pt x="239450" y="29045"/>
                  </a:lnTo>
                  <a:lnTo>
                    <a:pt x="198124" y="7674"/>
                  </a:lnTo>
                  <a:lnTo>
                    <a:pt x="150541" y="0"/>
                  </a:lnTo>
                  <a:close/>
                </a:path>
              </a:pathLst>
            </a:custGeom>
            <a:solidFill>
              <a:srgbClr val="92A4D4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86" name="object 86"/>
          <p:cNvSpPr/>
          <p:nvPr/>
        </p:nvSpPr>
        <p:spPr>
          <a:xfrm>
            <a:off x="3155021" y="3402461"/>
            <a:ext cx="1057275" cy="1057275"/>
          </a:xfrm>
          <a:custGeom>
            <a:avLst/>
            <a:gdLst/>
            <a:ahLst/>
            <a:cxnLst/>
            <a:rect l="l" t="t" r="r" b="b"/>
            <a:pathLst>
              <a:path w="1409700" h="1409700">
                <a:moveTo>
                  <a:pt x="704631" y="0"/>
                </a:moveTo>
                <a:lnTo>
                  <a:pt x="656388" y="1625"/>
                </a:lnTo>
                <a:lnTo>
                  <a:pt x="609017" y="6432"/>
                </a:lnTo>
                <a:lnTo>
                  <a:pt x="562623" y="14315"/>
                </a:lnTo>
                <a:lnTo>
                  <a:pt x="517312" y="25170"/>
                </a:lnTo>
                <a:lnTo>
                  <a:pt x="473188" y="38891"/>
                </a:lnTo>
                <a:lnTo>
                  <a:pt x="430357" y="55373"/>
                </a:lnTo>
                <a:lnTo>
                  <a:pt x="388922" y="74512"/>
                </a:lnTo>
                <a:lnTo>
                  <a:pt x="348990" y="96202"/>
                </a:lnTo>
                <a:lnTo>
                  <a:pt x="310665" y="120340"/>
                </a:lnTo>
                <a:lnTo>
                  <a:pt x="274052" y="146818"/>
                </a:lnTo>
                <a:lnTo>
                  <a:pt x="239256" y="175534"/>
                </a:lnTo>
                <a:lnTo>
                  <a:pt x="206381" y="206381"/>
                </a:lnTo>
                <a:lnTo>
                  <a:pt x="175534" y="239256"/>
                </a:lnTo>
                <a:lnTo>
                  <a:pt x="146818" y="274052"/>
                </a:lnTo>
                <a:lnTo>
                  <a:pt x="120340" y="310665"/>
                </a:lnTo>
                <a:lnTo>
                  <a:pt x="96202" y="348990"/>
                </a:lnTo>
                <a:lnTo>
                  <a:pt x="74512" y="388922"/>
                </a:lnTo>
                <a:lnTo>
                  <a:pt x="55373" y="430357"/>
                </a:lnTo>
                <a:lnTo>
                  <a:pt x="38891" y="473188"/>
                </a:lnTo>
                <a:lnTo>
                  <a:pt x="25170" y="517312"/>
                </a:lnTo>
                <a:lnTo>
                  <a:pt x="14315" y="562623"/>
                </a:lnTo>
                <a:lnTo>
                  <a:pt x="6432" y="609017"/>
                </a:lnTo>
                <a:lnTo>
                  <a:pt x="1625" y="656388"/>
                </a:lnTo>
                <a:lnTo>
                  <a:pt x="0" y="704631"/>
                </a:lnTo>
                <a:lnTo>
                  <a:pt x="1625" y="752874"/>
                </a:lnTo>
                <a:lnTo>
                  <a:pt x="6432" y="800245"/>
                </a:lnTo>
                <a:lnTo>
                  <a:pt x="14315" y="846639"/>
                </a:lnTo>
                <a:lnTo>
                  <a:pt x="25170" y="891950"/>
                </a:lnTo>
                <a:lnTo>
                  <a:pt x="38891" y="936074"/>
                </a:lnTo>
                <a:lnTo>
                  <a:pt x="55373" y="978905"/>
                </a:lnTo>
                <a:lnTo>
                  <a:pt x="74512" y="1020340"/>
                </a:lnTo>
                <a:lnTo>
                  <a:pt x="96202" y="1060272"/>
                </a:lnTo>
                <a:lnTo>
                  <a:pt x="120340" y="1098597"/>
                </a:lnTo>
                <a:lnTo>
                  <a:pt x="146818" y="1135210"/>
                </a:lnTo>
                <a:lnTo>
                  <a:pt x="175534" y="1170006"/>
                </a:lnTo>
                <a:lnTo>
                  <a:pt x="206381" y="1202880"/>
                </a:lnTo>
                <a:lnTo>
                  <a:pt x="239256" y="1233728"/>
                </a:lnTo>
                <a:lnTo>
                  <a:pt x="274052" y="1262443"/>
                </a:lnTo>
                <a:lnTo>
                  <a:pt x="310665" y="1288922"/>
                </a:lnTo>
                <a:lnTo>
                  <a:pt x="348990" y="1313059"/>
                </a:lnTo>
                <a:lnTo>
                  <a:pt x="388922" y="1334750"/>
                </a:lnTo>
                <a:lnTo>
                  <a:pt x="430357" y="1353889"/>
                </a:lnTo>
                <a:lnTo>
                  <a:pt x="473188" y="1370371"/>
                </a:lnTo>
                <a:lnTo>
                  <a:pt x="517312" y="1384092"/>
                </a:lnTo>
                <a:lnTo>
                  <a:pt x="562623" y="1394946"/>
                </a:lnTo>
                <a:lnTo>
                  <a:pt x="609017" y="1402830"/>
                </a:lnTo>
                <a:lnTo>
                  <a:pt x="656388" y="1407636"/>
                </a:lnTo>
                <a:lnTo>
                  <a:pt x="704631" y="1409262"/>
                </a:lnTo>
                <a:lnTo>
                  <a:pt x="752874" y="1407636"/>
                </a:lnTo>
                <a:lnTo>
                  <a:pt x="800245" y="1402830"/>
                </a:lnTo>
                <a:lnTo>
                  <a:pt x="846639" y="1394946"/>
                </a:lnTo>
                <a:lnTo>
                  <a:pt x="891950" y="1384092"/>
                </a:lnTo>
                <a:lnTo>
                  <a:pt x="936074" y="1370371"/>
                </a:lnTo>
                <a:lnTo>
                  <a:pt x="978905" y="1353889"/>
                </a:lnTo>
                <a:lnTo>
                  <a:pt x="1020340" y="1334750"/>
                </a:lnTo>
                <a:lnTo>
                  <a:pt x="1060272" y="1313059"/>
                </a:lnTo>
                <a:lnTo>
                  <a:pt x="1098597" y="1288922"/>
                </a:lnTo>
                <a:lnTo>
                  <a:pt x="1135210" y="1262443"/>
                </a:lnTo>
                <a:lnTo>
                  <a:pt x="1170006" y="1233728"/>
                </a:lnTo>
                <a:lnTo>
                  <a:pt x="1202880" y="1202880"/>
                </a:lnTo>
                <a:lnTo>
                  <a:pt x="1233727" y="1170006"/>
                </a:lnTo>
                <a:lnTo>
                  <a:pt x="1262443" y="1135210"/>
                </a:lnTo>
                <a:lnTo>
                  <a:pt x="1288922" y="1098597"/>
                </a:lnTo>
                <a:lnTo>
                  <a:pt x="1313059" y="1060272"/>
                </a:lnTo>
                <a:lnTo>
                  <a:pt x="1334749" y="1020340"/>
                </a:lnTo>
                <a:lnTo>
                  <a:pt x="1353888" y="978905"/>
                </a:lnTo>
                <a:lnTo>
                  <a:pt x="1370370" y="936074"/>
                </a:lnTo>
                <a:lnTo>
                  <a:pt x="1384091" y="891950"/>
                </a:lnTo>
                <a:lnTo>
                  <a:pt x="1394946" y="846639"/>
                </a:lnTo>
                <a:lnTo>
                  <a:pt x="1402829" y="800245"/>
                </a:lnTo>
                <a:lnTo>
                  <a:pt x="1407636" y="752874"/>
                </a:lnTo>
                <a:lnTo>
                  <a:pt x="1409261" y="704631"/>
                </a:lnTo>
                <a:lnTo>
                  <a:pt x="1407636" y="656388"/>
                </a:lnTo>
                <a:lnTo>
                  <a:pt x="1402829" y="609017"/>
                </a:lnTo>
                <a:lnTo>
                  <a:pt x="1394946" y="562623"/>
                </a:lnTo>
                <a:lnTo>
                  <a:pt x="1384091" y="517312"/>
                </a:lnTo>
                <a:lnTo>
                  <a:pt x="1370370" y="473188"/>
                </a:lnTo>
                <a:lnTo>
                  <a:pt x="1353888" y="430357"/>
                </a:lnTo>
                <a:lnTo>
                  <a:pt x="1334749" y="388922"/>
                </a:lnTo>
                <a:lnTo>
                  <a:pt x="1313059" y="348990"/>
                </a:lnTo>
                <a:lnTo>
                  <a:pt x="1288922" y="310665"/>
                </a:lnTo>
                <a:lnTo>
                  <a:pt x="1262443" y="274052"/>
                </a:lnTo>
                <a:lnTo>
                  <a:pt x="1233727" y="239256"/>
                </a:lnTo>
                <a:lnTo>
                  <a:pt x="1202880" y="206381"/>
                </a:lnTo>
                <a:lnTo>
                  <a:pt x="1170006" y="175534"/>
                </a:lnTo>
                <a:lnTo>
                  <a:pt x="1135210" y="146818"/>
                </a:lnTo>
                <a:lnTo>
                  <a:pt x="1098597" y="120340"/>
                </a:lnTo>
                <a:lnTo>
                  <a:pt x="1060272" y="96202"/>
                </a:lnTo>
                <a:lnTo>
                  <a:pt x="1020340" y="74512"/>
                </a:lnTo>
                <a:lnTo>
                  <a:pt x="978905" y="55373"/>
                </a:lnTo>
                <a:lnTo>
                  <a:pt x="936074" y="38891"/>
                </a:lnTo>
                <a:lnTo>
                  <a:pt x="891950" y="25170"/>
                </a:lnTo>
                <a:lnTo>
                  <a:pt x="846639" y="14315"/>
                </a:lnTo>
                <a:lnTo>
                  <a:pt x="800245" y="6432"/>
                </a:lnTo>
                <a:lnTo>
                  <a:pt x="752874" y="1625"/>
                </a:lnTo>
                <a:lnTo>
                  <a:pt x="704631" y="0"/>
                </a:lnTo>
                <a:close/>
              </a:path>
            </a:pathLst>
          </a:custGeom>
          <a:solidFill>
            <a:srgbClr val="9EADD8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87" name="object 87"/>
          <p:cNvSpPr txBox="1"/>
          <p:nvPr/>
        </p:nvSpPr>
        <p:spPr>
          <a:xfrm>
            <a:off x="3378622" y="3683984"/>
            <a:ext cx="610552" cy="4456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198">
              <a:lnSpc>
                <a:spcPts val="1718"/>
              </a:lnSpc>
              <a:spcBef>
                <a:spcPts val="75"/>
              </a:spcBef>
            </a:pPr>
            <a:r>
              <a:rPr sz="1500" spc="-8" dirty="0">
                <a:solidFill>
                  <a:srgbClr val="FFFFFF"/>
                </a:solidFill>
                <a:latin typeface="Calibri"/>
                <a:cs typeface="Calibri"/>
              </a:rPr>
              <a:t>COVID</a:t>
            </a:r>
            <a:endParaRPr sz="1500">
              <a:latin typeface="Calibri"/>
              <a:cs typeface="Calibri"/>
            </a:endParaRPr>
          </a:p>
          <a:p>
            <a:pPr marL="9525">
              <a:lnSpc>
                <a:spcPts val="1718"/>
              </a:lnSpc>
            </a:pPr>
            <a:r>
              <a:rPr sz="1500" spc="-8" dirty="0">
                <a:solidFill>
                  <a:srgbClr val="FFFFFF"/>
                </a:solidFill>
                <a:latin typeface="Calibri"/>
                <a:cs typeface="Calibri"/>
              </a:rPr>
              <a:t>Disease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084848" y="4707731"/>
            <a:ext cx="1198245" cy="39049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475" spc="-8" dirty="0">
                <a:latin typeface="Calibri"/>
                <a:cs typeface="Calibri"/>
              </a:rPr>
              <a:t>Outcome</a:t>
            </a:r>
            <a:endParaRPr sz="247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8E64C-EDA3-D8E6-9FE1-0992DD3A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C482-4AF1-4C42-F660-28FBF2BF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Acknowledgements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455F-17BC-99DE-CCD9-7882F58F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Kai Lockhart</a:t>
            </a:r>
          </a:p>
          <a:p>
            <a:r>
              <a:rPr lang="en-US" sz="2000" dirty="0"/>
              <a:t>Anna </a:t>
            </a:r>
            <a:r>
              <a:rPr lang="en-US" sz="2000" dirty="0" err="1"/>
              <a:t>Mandalakas</a:t>
            </a:r>
            <a:r>
              <a:rPr lang="en-US" sz="2000" dirty="0"/>
              <a:t>, Anca Vasiliu, and Joanna Ehrlich</a:t>
            </a:r>
          </a:p>
          <a:p>
            <a:pPr marL="1524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393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5F2078-6D91-976E-18AE-FF23F3D1AAF7}"/>
              </a:ext>
            </a:extLst>
          </p:cNvPr>
          <p:cNvSpPr txBox="1">
            <a:spLocks/>
          </p:cNvSpPr>
          <p:nvPr/>
        </p:nvSpPr>
        <p:spPr>
          <a:xfrm>
            <a:off x="446997" y="1686724"/>
            <a:ext cx="2959759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oppins"/>
              <a:buNone/>
              <a:defRPr sz="3000" b="0" i="0" u="none" strike="noStrike" cap="none">
                <a:solidFill>
                  <a:schemeClr val="bg1"/>
                </a:solidFill>
                <a:latin typeface="Calibri Light"/>
                <a:ea typeface="Poppins"/>
                <a:cs typeface="Calibri Light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Please take a 10 minute break </a:t>
            </a:r>
          </a:p>
          <a:p>
            <a:endParaRPr lang="en-US" sz="250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5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will reconvene at 3:30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107AE-02FC-0510-10A4-02865FF5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71" y="1057676"/>
            <a:ext cx="5123020" cy="35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381"/>
            <a:ext cx="9142095" cy="1630204"/>
            <a:chOff x="0" y="0"/>
            <a:chExt cx="12189460" cy="21736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2170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0247" y="0"/>
              <a:ext cx="4102607" cy="2173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188952" cy="2173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2090" y="577437"/>
            <a:ext cx="5312093" cy="474489"/>
          </a:xfrm>
          <a:prstGeom prst="rect">
            <a:avLst/>
          </a:prstGeom>
        </p:spPr>
        <p:txBody>
          <a:bodyPr spcFirstLastPara="1" vert="horz" wrap="square" lIns="0" tIns="11430" rIns="0" bIns="0" rtlCol="0" anchor="t" anchorCtr="0">
            <a:spAutoFit/>
          </a:bodyPr>
          <a:lstStyle/>
          <a:p>
            <a:pPr marL="9525">
              <a:spcBef>
                <a:spcPts val="90"/>
              </a:spcBef>
            </a:pPr>
            <a:r>
              <a:rPr sz="2925" dirty="0"/>
              <a:t>Exposure</a:t>
            </a:r>
            <a:r>
              <a:rPr sz="2925" spc="124" dirty="0"/>
              <a:t> </a:t>
            </a:r>
            <a:r>
              <a:rPr sz="2925" dirty="0"/>
              <a:t>and</a:t>
            </a:r>
            <a:r>
              <a:rPr sz="2925" spc="120" dirty="0"/>
              <a:t> </a:t>
            </a:r>
            <a:r>
              <a:rPr sz="2925" dirty="0"/>
              <a:t>Outcome</a:t>
            </a:r>
            <a:r>
              <a:rPr sz="2925" spc="127" dirty="0"/>
              <a:t> </a:t>
            </a:r>
            <a:r>
              <a:rPr sz="2925" dirty="0"/>
              <a:t>-</a:t>
            </a:r>
            <a:r>
              <a:rPr sz="2925" spc="124" dirty="0"/>
              <a:t> </a:t>
            </a:r>
            <a:r>
              <a:rPr sz="2925" spc="-8" dirty="0"/>
              <a:t>Examples</a:t>
            </a:r>
            <a:endParaRPr sz="2925"/>
          </a:p>
        </p:txBody>
      </p:sp>
      <p:sp>
        <p:nvSpPr>
          <p:cNvPr id="7" name="object 7"/>
          <p:cNvSpPr txBox="1"/>
          <p:nvPr/>
        </p:nvSpPr>
        <p:spPr>
          <a:xfrm>
            <a:off x="6535477" y="438626"/>
            <a:ext cx="524828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b="1" spc="-8" dirty="0">
                <a:solidFill>
                  <a:srgbClr val="FFFFFF"/>
                </a:solidFill>
                <a:latin typeface="Calibri"/>
                <a:cs typeface="Calibri"/>
              </a:rPr>
              <a:t>EXPOSURE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301" y="953357"/>
            <a:ext cx="833438" cy="430727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137636" indent="-128111">
              <a:spcBef>
                <a:spcPts val="199"/>
              </a:spcBef>
              <a:buChar char="•"/>
              <a:tabLst>
                <a:tab pos="137636" algn="l"/>
              </a:tabLst>
            </a:pPr>
            <a:r>
              <a:rPr sz="1275" spc="-8" dirty="0">
                <a:solidFill>
                  <a:srgbClr val="FFFFFF"/>
                </a:solidFill>
                <a:latin typeface="Calibri"/>
                <a:cs typeface="Calibri"/>
              </a:rPr>
              <a:t>Predictor</a:t>
            </a:r>
            <a:endParaRPr sz="1275">
              <a:latin typeface="Calibri"/>
              <a:cs typeface="Calibri"/>
            </a:endParaRPr>
          </a:p>
          <a:p>
            <a:pPr marL="137636" indent="-128111">
              <a:spcBef>
                <a:spcPts val="127"/>
              </a:spcBef>
              <a:buChar char="•"/>
              <a:tabLst>
                <a:tab pos="137636" algn="l"/>
              </a:tabLst>
            </a:pPr>
            <a:r>
              <a:rPr sz="1275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275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75" spc="-8" dirty="0">
                <a:solidFill>
                  <a:srgbClr val="FFFFFF"/>
                </a:solidFill>
                <a:latin typeface="Calibri"/>
                <a:cs typeface="Calibri"/>
              </a:rPr>
              <a:t>factor</a:t>
            </a:r>
            <a:endParaRPr sz="1275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13140" y="75729"/>
            <a:ext cx="2326005" cy="865346"/>
            <a:chOff x="8417520" y="97796"/>
            <a:chExt cx="3101340" cy="115379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1506" y="392130"/>
              <a:ext cx="104108" cy="1041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45491" y="264157"/>
              <a:ext cx="104108" cy="1041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99057" y="289753"/>
              <a:ext cx="156341" cy="15634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833379" y="15533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45704" y="0"/>
                  </a:moveTo>
                  <a:lnTo>
                    <a:pt x="27914" y="3591"/>
                  </a:lnTo>
                  <a:lnTo>
                    <a:pt x="13386" y="13386"/>
                  </a:lnTo>
                  <a:lnTo>
                    <a:pt x="3591" y="27914"/>
                  </a:lnTo>
                  <a:lnTo>
                    <a:pt x="0" y="45704"/>
                  </a:lnTo>
                  <a:lnTo>
                    <a:pt x="3591" y="63494"/>
                  </a:lnTo>
                  <a:lnTo>
                    <a:pt x="13386" y="78021"/>
                  </a:lnTo>
                  <a:lnTo>
                    <a:pt x="27914" y="87816"/>
                  </a:lnTo>
                  <a:lnTo>
                    <a:pt x="45704" y="91408"/>
                  </a:lnTo>
                  <a:lnTo>
                    <a:pt x="63494" y="87816"/>
                  </a:lnTo>
                  <a:lnTo>
                    <a:pt x="78021" y="78021"/>
                  </a:lnTo>
                  <a:lnTo>
                    <a:pt x="87816" y="63494"/>
                  </a:lnTo>
                  <a:lnTo>
                    <a:pt x="91408" y="45704"/>
                  </a:lnTo>
                  <a:lnTo>
                    <a:pt x="87816" y="27914"/>
                  </a:lnTo>
                  <a:lnTo>
                    <a:pt x="78021" y="13386"/>
                  </a:lnTo>
                  <a:lnTo>
                    <a:pt x="63494" y="3591"/>
                  </a:lnTo>
                  <a:lnTo>
                    <a:pt x="45704" y="0"/>
                  </a:lnTo>
                  <a:close/>
                </a:path>
              </a:pathLst>
            </a:custGeom>
            <a:solidFill>
              <a:srgbClr val="C7F711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33379" y="15533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39">
                  <a:moveTo>
                    <a:pt x="0" y="45704"/>
                  </a:moveTo>
                  <a:lnTo>
                    <a:pt x="3591" y="27913"/>
                  </a:lnTo>
                  <a:lnTo>
                    <a:pt x="13386" y="13386"/>
                  </a:lnTo>
                  <a:lnTo>
                    <a:pt x="27913" y="3591"/>
                  </a:lnTo>
                  <a:lnTo>
                    <a:pt x="45704" y="0"/>
                  </a:lnTo>
                  <a:lnTo>
                    <a:pt x="63494" y="3591"/>
                  </a:lnTo>
                  <a:lnTo>
                    <a:pt x="78021" y="13386"/>
                  </a:lnTo>
                  <a:lnTo>
                    <a:pt x="87816" y="27913"/>
                  </a:lnTo>
                  <a:lnTo>
                    <a:pt x="91408" y="45704"/>
                  </a:lnTo>
                  <a:lnTo>
                    <a:pt x="87816" y="63494"/>
                  </a:lnTo>
                  <a:lnTo>
                    <a:pt x="78021" y="78021"/>
                  </a:lnTo>
                  <a:lnTo>
                    <a:pt x="63494" y="87816"/>
                  </a:lnTo>
                  <a:lnTo>
                    <a:pt x="45704" y="91408"/>
                  </a:lnTo>
                  <a:lnTo>
                    <a:pt x="27913" y="87816"/>
                  </a:lnTo>
                  <a:lnTo>
                    <a:pt x="13386" y="78021"/>
                  </a:lnTo>
                  <a:lnTo>
                    <a:pt x="3591" y="63494"/>
                  </a:lnTo>
                  <a:lnTo>
                    <a:pt x="0" y="457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93392" y="97796"/>
              <a:ext cx="104108" cy="1041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8146" y="187375"/>
              <a:ext cx="104108" cy="1041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6118" y="251360"/>
              <a:ext cx="156341" cy="1563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05279" y="392130"/>
              <a:ext cx="104108" cy="1041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82060" y="532898"/>
              <a:ext cx="104108" cy="1041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922958" y="270507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4">
                  <a:moveTo>
                    <a:pt x="117524" y="0"/>
                  </a:moveTo>
                  <a:lnTo>
                    <a:pt x="71778" y="9235"/>
                  </a:lnTo>
                  <a:lnTo>
                    <a:pt x="34422" y="34422"/>
                  </a:lnTo>
                  <a:lnTo>
                    <a:pt x="9235" y="71779"/>
                  </a:lnTo>
                  <a:lnTo>
                    <a:pt x="0" y="117524"/>
                  </a:lnTo>
                  <a:lnTo>
                    <a:pt x="9235" y="163270"/>
                  </a:lnTo>
                  <a:lnTo>
                    <a:pt x="34422" y="200626"/>
                  </a:lnTo>
                  <a:lnTo>
                    <a:pt x="71778" y="225813"/>
                  </a:lnTo>
                  <a:lnTo>
                    <a:pt x="117524" y="235049"/>
                  </a:lnTo>
                  <a:lnTo>
                    <a:pt x="163270" y="225813"/>
                  </a:lnTo>
                  <a:lnTo>
                    <a:pt x="200626" y="200626"/>
                  </a:lnTo>
                  <a:lnTo>
                    <a:pt x="225813" y="163270"/>
                  </a:lnTo>
                  <a:lnTo>
                    <a:pt x="235049" y="117524"/>
                  </a:lnTo>
                  <a:lnTo>
                    <a:pt x="225813" y="71779"/>
                  </a:lnTo>
                  <a:lnTo>
                    <a:pt x="200626" y="34422"/>
                  </a:lnTo>
                  <a:lnTo>
                    <a:pt x="163270" y="9235"/>
                  </a:lnTo>
                  <a:lnTo>
                    <a:pt x="117524" y="0"/>
                  </a:lnTo>
                  <a:close/>
                </a:path>
              </a:pathLst>
            </a:custGeom>
            <a:solidFill>
              <a:srgbClr val="30E84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922958" y="270507"/>
              <a:ext cx="235585" cy="235585"/>
            </a:xfrm>
            <a:custGeom>
              <a:avLst/>
              <a:gdLst/>
              <a:ahLst/>
              <a:cxnLst/>
              <a:rect l="l" t="t" r="r" b="b"/>
              <a:pathLst>
                <a:path w="235584" h="235584">
                  <a:moveTo>
                    <a:pt x="0" y="117524"/>
                  </a:moveTo>
                  <a:lnTo>
                    <a:pt x="9235" y="71778"/>
                  </a:lnTo>
                  <a:lnTo>
                    <a:pt x="34422" y="34422"/>
                  </a:lnTo>
                  <a:lnTo>
                    <a:pt x="71778" y="9235"/>
                  </a:lnTo>
                  <a:lnTo>
                    <a:pt x="117524" y="0"/>
                  </a:lnTo>
                  <a:lnTo>
                    <a:pt x="163270" y="9235"/>
                  </a:lnTo>
                  <a:lnTo>
                    <a:pt x="200626" y="34422"/>
                  </a:lnTo>
                  <a:lnTo>
                    <a:pt x="225813" y="71778"/>
                  </a:lnTo>
                  <a:lnTo>
                    <a:pt x="235049" y="117524"/>
                  </a:lnTo>
                  <a:lnTo>
                    <a:pt x="225813" y="163270"/>
                  </a:lnTo>
                  <a:lnTo>
                    <a:pt x="200626" y="200626"/>
                  </a:lnTo>
                  <a:lnTo>
                    <a:pt x="163270" y="225813"/>
                  </a:lnTo>
                  <a:lnTo>
                    <a:pt x="117524" y="235049"/>
                  </a:lnTo>
                  <a:lnTo>
                    <a:pt x="71778" y="225813"/>
                  </a:lnTo>
                  <a:lnTo>
                    <a:pt x="34422" y="200626"/>
                  </a:lnTo>
                  <a:lnTo>
                    <a:pt x="9235" y="163270"/>
                  </a:lnTo>
                  <a:lnTo>
                    <a:pt x="0" y="11752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17520" y="750449"/>
              <a:ext cx="233123" cy="27151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86261" y="968001"/>
              <a:ext cx="221632" cy="22163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961352" y="11407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45703" y="0"/>
                  </a:moveTo>
                  <a:lnTo>
                    <a:pt x="27913" y="3591"/>
                  </a:lnTo>
                  <a:lnTo>
                    <a:pt x="13386" y="13386"/>
                  </a:lnTo>
                  <a:lnTo>
                    <a:pt x="3591" y="27913"/>
                  </a:lnTo>
                  <a:lnTo>
                    <a:pt x="0" y="45703"/>
                  </a:lnTo>
                  <a:lnTo>
                    <a:pt x="3591" y="63494"/>
                  </a:lnTo>
                  <a:lnTo>
                    <a:pt x="13386" y="78021"/>
                  </a:lnTo>
                  <a:lnTo>
                    <a:pt x="27913" y="87816"/>
                  </a:lnTo>
                  <a:lnTo>
                    <a:pt x="45703" y="91408"/>
                  </a:lnTo>
                  <a:lnTo>
                    <a:pt x="63493" y="87816"/>
                  </a:lnTo>
                  <a:lnTo>
                    <a:pt x="78020" y="78021"/>
                  </a:lnTo>
                  <a:lnTo>
                    <a:pt x="87815" y="63494"/>
                  </a:lnTo>
                  <a:lnTo>
                    <a:pt x="91406" y="45703"/>
                  </a:lnTo>
                  <a:lnTo>
                    <a:pt x="87815" y="27913"/>
                  </a:lnTo>
                  <a:lnTo>
                    <a:pt x="78020" y="13386"/>
                  </a:lnTo>
                  <a:lnTo>
                    <a:pt x="63493" y="3591"/>
                  </a:lnTo>
                  <a:lnTo>
                    <a:pt x="45703" y="0"/>
                  </a:lnTo>
                  <a:close/>
                </a:path>
              </a:pathLst>
            </a:custGeom>
            <a:solidFill>
              <a:srgbClr val="44DFB3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5" name="object 25"/>
            <p:cNvSpPr/>
            <p:nvPr/>
          </p:nvSpPr>
          <p:spPr>
            <a:xfrm>
              <a:off x="8961352" y="1140713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45704"/>
                  </a:moveTo>
                  <a:lnTo>
                    <a:pt x="3591" y="27913"/>
                  </a:lnTo>
                  <a:lnTo>
                    <a:pt x="13386" y="13386"/>
                  </a:lnTo>
                  <a:lnTo>
                    <a:pt x="27913" y="3591"/>
                  </a:lnTo>
                  <a:lnTo>
                    <a:pt x="45704" y="0"/>
                  </a:lnTo>
                  <a:lnTo>
                    <a:pt x="63494" y="3591"/>
                  </a:lnTo>
                  <a:lnTo>
                    <a:pt x="78021" y="13386"/>
                  </a:lnTo>
                  <a:lnTo>
                    <a:pt x="87816" y="27913"/>
                  </a:lnTo>
                  <a:lnTo>
                    <a:pt x="91408" y="45704"/>
                  </a:lnTo>
                  <a:lnTo>
                    <a:pt x="87816" y="63494"/>
                  </a:lnTo>
                  <a:lnTo>
                    <a:pt x="78021" y="78021"/>
                  </a:lnTo>
                  <a:lnTo>
                    <a:pt x="63494" y="87816"/>
                  </a:lnTo>
                  <a:lnTo>
                    <a:pt x="45704" y="91408"/>
                  </a:lnTo>
                  <a:lnTo>
                    <a:pt x="27913" y="87816"/>
                  </a:lnTo>
                  <a:lnTo>
                    <a:pt x="13386" y="78021"/>
                  </a:lnTo>
                  <a:lnTo>
                    <a:pt x="3591" y="63494"/>
                  </a:lnTo>
                  <a:lnTo>
                    <a:pt x="0" y="457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012539" y="97435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71821" y="0"/>
                  </a:moveTo>
                  <a:lnTo>
                    <a:pt x="43864" y="5643"/>
                  </a:lnTo>
                  <a:lnTo>
                    <a:pt x="21035" y="21035"/>
                  </a:lnTo>
                  <a:lnTo>
                    <a:pt x="5644" y="43864"/>
                  </a:lnTo>
                  <a:lnTo>
                    <a:pt x="0" y="71819"/>
                  </a:lnTo>
                  <a:lnTo>
                    <a:pt x="5644" y="99775"/>
                  </a:lnTo>
                  <a:lnTo>
                    <a:pt x="21035" y="122605"/>
                  </a:lnTo>
                  <a:lnTo>
                    <a:pt x="43864" y="137996"/>
                  </a:lnTo>
                  <a:lnTo>
                    <a:pt x="71821" y="143640"/>
                  </a:lnTo>
                  <a:lnTo>
                    <a:pt x="99776" y="137996"/>
                  </a:lnTo>
                  <a:lnTo>
                    <a:pt x="122605" y="122605"/>
                  </a:lnTo>
                  <a:lnTo>
                    <a:pt x="137996" y="99775"/>
                  </a:lnTo>
                  <a:lnTo>
                    <a:pt x="143640" y="71819"/>
                  </a:lnTo>
                  <a:lnTo>
                    <a:pt x="137996" y="43864"/>
                  </a:lnTo>
                  <a:lnTo>
                    <a:pt x="122605" y="21035"/>
                  </a:lnTo>
                  <a:lnTo>
                    <a:pt x="99776" y="5643"/>
                  </a:lnTo>
                  <a:lnTo>
                    <a:pt x="71821" y="0"/>
                  </a:lnTo>
                  <a:close/>
                </a:path>
              </a:pathLst>
            </a:custGeom>
            <a:solidFill>
              <a:srgbClr val="49DDC9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012539" y="974351"/>
              <a:ext cx="144145" cy="144145"/>
            </a:xfrm>
            <a:custGeom>
              <a:avLst/>
              <a:gdLst/>
              <a:ahLst/>
              <a:cxnLst/>
              <a:rect l="l" t="t" r="r" b="b"/>
              <a:pathLst>
                <a:path w="144145" h="144144">
                  <a:moveTo>
                    <a:pt x="0" y="71820"/>
                  </a:moveTo>
                  <a:lnTo>
                    <a:pt x="5644" y="43864"/>
                  </a:lnTo>
                  <a:lnTo>
                    <a:pt x="21035" y="21035"/>
                  </a:lnTo>
                  <a:lnTo>
                    <a:pt x="43864" y="5644"/>
                  </a:lnTo>
                  <a:lnTo>
                    <a:pt x="71820" y="0"/>
                  </a:lnTo>
                  <a:lnTo>
                    <a:pt x="99776" y="5644"/>
                  </a:lnTo>
                  <a:lnTo>
                    <a:pt x="122605" y="21035"/>
                  </a:lnTo>
                  <a:lnTo>
                    <a:pt x="137996" y="43864"/>
                  </a:lnTo>
                  <a:lnTo>
                    <a:pt x="143641" y="71820"/>
                  </a:lnTo>
                  <a:lnTo>
                    <a:pt x="137996" y="99776"/>
                  </a:lnTo>
                  <a:lnTo>
                    <a:pt x="122605" y="122605"/>
                  </a:lnTo>
                  <a:lnTo>
                    <a:pt x="99776" y="137996"/>
                  </a:lnTo>
                  <a:lnTo>
                    <a:pt x="71820" y="143641"/>
                  </a:lnTo>
                  <a:lnTo>
                    <a:pt x="43864" y="137996"/>
                  </a:lnTo>
                  <a:lnTo>
                    <a:pt x="21035" y="122605"/>
                  </a:lnTo>
                  <a:lnTo>
                    <a:pt x="5644" y="99776"/>
                  </a:lnTo>
                  <a:lnTo>
                    <a:pt x="0" y="718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8" name="object 28"/>
            <p:cNvSpPr/>
            <p:nvPr/>
          </p:nvSpPr>
          <p:spPr>
            <a:xfrm>
              <a:off x="9140512" y="115351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45703" y="0"/>
                  </a:moveTo>
                  <a:lnTo>
                    <a:pt x="27913" y="3591"/>
                  </a:lnTo>
                  <a:lnTo>
                    <a:pt x="13386" y="13386"/>
                  </a:lnTo>
                  <a:lnTo>
                    <a:pt x="3591" y="27914"/>
                  </a:lnTo>
                  <a:lnTo>
                    <a:pt x="0" y="45704"/>
                  </a:lnTo>
                  <a:lnTo>
                    <a:pt x="3591" y="63494"/>
                  </a:lnTo>
                  <a:lnTo>
                    <a:pt x="13386" y="78021"/>
                  </a:lnTo>
                  <a:lnTo>
                    <a:pt x="27913" y="87816"/>
                  </a:lnTo>
                  <a:lnTo>
                    <a:pt x="45703" y="91408"/>
                  </a:lnTo>
                  <a:lnTo>
                    <a:pt x="63493" y="87816"/>
                  </a:lnTo>
                  <a:lnTo>
                    <a:pt x="78020" y="78021"/>
                  </a:lnTo>
                  <a:lnTo>
                    <a:pt x="87815" y="63494"/>
                  </a:lnTo>
                  <a:lnTo>
                    <a:pt x="91406" y="45704"/>
                  </a:lnTo>
                  <a:lnTo>
                    <a:pt x="87815" y="27914"/>
                  </a:lnTo>
                  <a:lnTo>
                    <a:pt x="78020" y="13386"/>
                  </a:lnTo>
                  <a:lnTo>
                    <a:pt x="63493" y="3591"/>
                  </a:lnTo>
                  <a:lnTo>
                    <a:pt x="45703" y="0"/>
                  </a:lnTo>
                  <a:close/>
                </a:path>
              </a:pathLst>
            </a:custGeom>
            <a:solidFill>
              <a:srgbClr val="4DD8DB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29" name="object 29"/>
            <p:cNvSpPr/>
            <p:nvPr/>
          </p:nvSpPr>
          <p:spPr>
            <a:xfrm>
              <a:off x="9140512" y="1153510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45704"/>
                  </a:moveTo>
                  <a:lnTo>
                    <a:pt x="3591" y="27913"/>
                  </a:lnTo>
                  <a:lnTo>
                    <a:pt x="13386" y="13386"/>
                  </a:lnTo>
                  <a:lnTo>
                    <a:pt x="27913" y="3591"/>
                  </a:lnTo>
                  <a:lnTo>
                    <a:pt x="45704" y="0"/>
                  </a:lnTo>
                  <a:lnTo>
                    <a:pt x="63494" y="3591"/>
                  </a:lnTo>
                  <a:lnTo>
                    <a:pt x="78021" y="13386"/>
                  </a:lnTo>
                  <a:lnTo>
                    <a:pt x="87816" y="27913"/>
                  </a:lnTo>
                  <a:lnTo>
                    <a:pt x="91408" y="45704"/>
                  </a:lnTo>
                  <a:lnTo>
                    <a:pt x="87816" y="63494"/>
                  </a:lnTo>
                  <a:lnTo>
                    <a:pt x="78021" y="78021"/>
                  </a:lnTo>
                  <a:lnTo>
                    <a:pt x="63494" y="87816"/>
                  </a:lnTo>
                  <a:lnTo>
                    <a:pt x="45704" y="91408"/>
                  </a:lnTo>
                  <a:lnTo>
                    <a:pt x="27913" y="87816"/>
                  </a:lnTo>
                  <a:lnTo>
                    <a:pt x="13386" y="78021"/>
                  </a:lnTo>
                  <a:lnTo>
                    <a:pt x="3591" y="63494"/>
                  </a:lnTo>
                  <a:lnTo>
                    <a:pt x="0" y="457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30" name="object 30"/>
            <p:cNvSpPr/>
            <p:nvPr/>
          </p:nvSpPr>
          <p:spPr>
            <a:xfrm>
              <a:off x="9255684" y="94875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104466" y="0"/>
                  </a:moveTo>
                  <a:lnTo>
                    <a:pt x="63803" y="8209"/>
                  </a:lnTo>
                  <a:lnTo>
                    <a:pt x="30597" y="30596"/>
                  </a:lnTo>
                  <a:lnTo>
                    <a:pt x="8209" y="63802"/>
                  </a:lnTo>
                  <a:lnTo>
                    <a:pt x="0" y="104465"/>
                  </a:lnTo>
                  <a:lnTo>
                    <a:pt x="8209" y="145128"/>
                  </a:lnTo>
                  <a:lnTo>
                    <a:pt x="30597" y="178334"/>
                  </a:lnTo>
                  <a:lnTo>
                    <a:pt x="63803" y="200722"/>
                  </a:lnTo>
                  <a:lnTo>
                    <a:pt x="104466" y="208931"/>
                  </a:lnTo>
                  <a:lnTo>
                    <a:pt x="145129" y="200722"/>
                  </a:lnTo>
                  <a:lnTo>
                    <a:pt x="178335" y="178334"/>
                  </a:lnTo>
                  <a:lnTo>
                    <a:pt x="200723" y="145128"/>
                  </a:lnTo>
                  <a:lnTo>
                    <a:pt x="208932" y="104465"/>
                  </a:lnTo>
                  <a:lnTo>
                    <a:pt x="200723" y="63802"/>
                  </a:lnTo>
                  <a:lnTo>
                    <a:pt x="178335" y="30596"/>
                  </a:lnTo>
                  <a:lnTo>
                    <a:pt x="145129" y="8209"/>
                  </a:lnTo>
                  <a:lnTo>
                    <a:pt x="104466" y="0"/>
                  </a:lnTo>
                  <a:close/>
                </a:path>
              </a:pathLst>
            </a:custGeom>
            <a:solidFill>
              <a:srgbClr val="52C1D9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31" name="object 31"/>
            <p:cNvSpPr/>
            <p:nvPr/>
          </p:nvSpPr>
          <p:spPr>
            <a:xfrm>
              <a:off x="9255684" y="948757"/>
              <a:ext cx="209550" cy="209550"/>
            </a:xfrm>
            <a:custGeom>
              <a:avLst/>
              <a:gdLst/>
              <a:ahLst/>
              <a:cxnLst/>
              <a:rect l="l" t="t" r="r" b="b"/>
              <a:pathLst>
                <a:path w="209550" h="209550">
                  <a:moveTo>
                    <a:pt x="0" y="104466"/>
                  </a:moveTo>
                  <a:lnTo>
                    <a:pt x="8209" y="63803"/>
                  </a:lnTo>
                  <a:lnTo>
                    <a:pt x="30597" y="30597"/>
                  </a:lnTo>
                  <a:lnTo>
                    <a:pt x="63803" y="8209"/>
                  </a:lnTo>
                  <a:lnTo>
                    <a:pt x="104466" y="0"/>
                  </a:lnTo>
                  <a:lnTo>
                    <a:pt x="145128" y="8209"/>
                  </a:lnTo>
                  <a:lnTo>
                    <a:pt x="178334" y="30597"/>
                  </a:lnTo>
                  <a:lnTo>
                    <a:pt x="200722" y="63803"/>
                  </a:lnTo>
                  <a:lnTo>
                    <a:pt x="208932" y="104466"/>
                  </a:lnTo>
                  <a:lnTo>
                    <a:pt x="200722" y="145128"/>
                  </a:lnTo>
                  <a:lnTo>
                    <a:pt x="178334" y="178334"/>
                  </a:lnTo>
                  <a:lnTo>
                    <a:pt x="145128" y="200722"/>
                  </a:lnTo>
                  <a:lnTo>
                    <a:pt x="104466" y="208932"/>
                  </a:lnTo>
                  <a:lnTo>
                    <a:pt x="63803" y="200722"/>
                  </a:lnTo>
                  <a:lnTo>
                    <a:pt x="30597" y="178334"/>
                  </a:lnTo>
                  <a:lnTo>
                    <a:pt x="8209" y="145128"/>
                  </a:lnTo>
                  <a:lnTo>
                    <a:pt x="0" y="10446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30872" y="891217"/>
              <a:ext cx="156341" cy="15634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680864" y="295889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5">
                  <a:moveTo>
                    <a:pt x="158997" y="0"/>
                  </a:moveTo>
                  <a:lnTo>
                    <a:pt x="0" y="0"/>
                  </a:lnTo>
                  <a:lnTo>
                    <a:pt x="262859" y="402682"/>
                  </a:lnTo>
                  <a:lnTo>
                    <a:pt x="0" y="805366"/>
                  </a:lnTo>
                  <a:lnTo>
                    <a:pt x="158997" y="805366"/>
                  </a:lnTo>
                  <a:lnTo>
                    <a:pt x="421858" y="402682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26015" y="238759"/>
              <a:ext cx="1486535" cy="978535"/>
            </a:xfrm>
            <a:custGeom>
              <a:avLst/>
              <a:gdLst/>
              <a:ahLst/>
              <a:cxnLst/>
              <a:rect l="l" t="t" r="r" b="b"/>
              <a:pathLst>
                <a:path w="1486534" h="978535">
                  <a:moveTo>
                    <a:pt x="421855" y="459816"/>
                  </a:moveTo>
                  <a:lnTo>
                    <a:pt x="158991" y="57137"/>
                  </a:lnTo>
                  <a:lnTo>
                    <a:pt x="0" y="57137"/>
                  </a:lnTo>
                  <a:lnTo>
                    <a:pt x="262851" y="459816"/>
                  </a:lnTo>
                  <a:lnTo>
                    <a:pt x="0" y="862507"/>
                  </a:lnTo>
                  <a:lnTo>
                    <a:pt x="158991" y="862507"/>
                  </a:lnTo>
                  <a:lnTo>
                    <a:pt x="421855" y="459816"/>
                  </a:lnTo>
                  <a:close/>
                </a:path>
                <a:path w="1486534" h="978535">
                  <a:moveTo>
                    <a:pt x="1486077" y="488962"/>
                  </a:moveTo>
                  <a:lnTo>
                    <a:pt x="1483829" y="441883"/>
                  </a:lnTo>
                  <a:lnTo>
                    <a:pt x="1477251" y="396049"/>
                  </a:lnTo>
                  <a:lnTo>
                    <a:pt x="1466545" y="351701"/>
                  </a:lnTo>
                  <a:lnTo>
                    <a:pt x="1451902" y="309029"/>
                  </a:lnTo>
                  <a:lnTo>
                    <a:pt x="1433525" y="268224"/>
                  </a:lnTo>
                  <a:lnTo>
                    <a:pt x="1411643" y="229514"/>
                  </a:lnTo>
                  <a:lnTo>
                    <a:pt x="1386433" y="193103"/>
                  </a:lnTo>
                  <a:lnTo>
                    <a:pt x="1358125" y="159181"/>
                  </a:lnTo>
                  <a:lnTo>
                    <a:pt x="1326896" y="127952"/>
                  </a:lnTo>
                  <a:lnTo>
                    <a:pt x="1292974" y="99644"/>
                  </a:lnTo>
                  <a:lnTo>
                    <a:pt x="1256550" y="74434"/>
                  </a:lnTo>
                  <a:lnTo>
                    <a:pt x="1217853" y="52539"/>
                  </a:lnTo>
                  <a:lnTo>
                    <a:pt x="1177048" y="34175"/>
                  </a:lnTo>
                  <a:lnTo>
                    <a:pt x="1134376" y="19532"/>
                  </a:lnTo>
                  <a:lnTo>
                    <a:pt x="1090028" y="8813"/>
                  </a:lnTo>
                  <a:lnTo>
                    <a:pt x="1044194" y="2235"/>
                  </a:lnTo>
                  <a:lnTo>
                    <a:pt x="997102" y="0"/>
                  </a:lnTo>
                  <a:lnTo>
                    <a:pt x="950010" y="2235"/>
                  </a:lnTo>
                  <a:lnTo>
                    <a:pt x="904189" y="8813"/>
                  </a:lnTo>
                  <a:lnTo>
                    <a:pt x="859840" y="19532"/>
                  </a:lnTo>
                  <a:lnTo>
                    <a:pt x="817156" y="34175"/>
                  </a:lnTo>
                  <a:lnTo>
                    <a:pt x="776363" y="52539"/>
                  </a:lnTo>
                  <a:lnTo>
                    <a:pt x="737654" y="74434"/>
                  </a:lnTo>
                  <a:lnTo>
                    <a:pt x="701243" y="99644"/>
                  </a:lnTo>
                  <a:lnTo>
                    <a:pt x="667321" y="127952"/>
                  </a:lnTo>
                  <a:lnTo>
                    <a:pt x="636092" y="159181"/>
                  </a:lnTo>
                  <a:lnTo>
                    <a:pt x="607783" y="193103"/>
                  </a:lnTo>
                  <a:lnTo>
                    <a:pt x="582574" y="229514"/>
                  </a:lnTo>
                  <a:lnTo>
                    <a:pt x="560679" y="268224"/>
                  </a:lnTo>
                  <a:lnTo>
                    <a:pt x="542315" y="309029"/>
                  </a:lnTo>
                  <a:lnTo>
                    <a:pt x="527672" y="351701"/>
                  </a:lnTo>
                  <a:lnTo>
                    <a:pt x="516953" y="396049"/>
                  </a:lnTo>
                  <a:lnTo>
                    <a:pt x="510374" y="441883"/>
                  </a:lnTo>
                  <a:lnTo>
                    <a:pt x="508139" y="488962"/>
                  </a:lnTo>
                  <a:lnTo>
                    <a:pt x="510374" y="536054"/>
                  </a:lnTo>
                  <a:lnTo>
                    <a:pt x="516953" y="581888"/>
                  </a:lnTo>
                  <a:lnTo>
                    <a:pt x="527672" y="626237"/>
                  </a:lnTo>
                  <a:lnTo>
                    <a:pt x="542315" y="668909"/>
                  </a:lnTo>
                  <a:lnTo>
                    <a:pt x="560679" y="709714"/>
                  </a:lnTo>
                  <a:lnTo>
                    <a:pt x="582574" y="748423"/>
                  </a:lnTo>
                  <a:lnTo>
                    <a:pt x="607783" y="784834"/>
                  </a:lnTo>
                  <a:lnTo>
                    <a:pt x="636092" y="818756"/>
                  </a:lnTo>
                  <a:lnTo>
                    <a:pt x="667321" y="849985"/>
                  </a:lnTo>
                  <a:lnTo>
                    <a:pt x="701243" y="878293"/>
                  </a:lnTo>
                  <a:lnTo>
                    <a:pt x="737654" y="903503"/>
                  </a:lnTo>
                  <a:lnTo>
                    <a:pt x="776363" y="925398"/>
                  </a:lnTo>
                  <a:lnTo>
                    <a:pt x="817156" y="943762"/>
                  </a:lnTo>
                  <a:lnTo>
                    <a:pt x="859840" y="958405"/>
                  </a:lnTo>
                  <a:lnTo>
                    <a:pt x="904189" y="969124"/>
                  </a:lnTo>
                  <a:lnTo>
                    <a:pt x="950010" y="975702"/>
                  </a:lnTo>
                  <a:lnTo>
                    <a:pt x="997102" y="977938"/>
                  </a:lnTo>
                  <a:lnTo>
                    <a:pt x="1044194" y="975702"/>
                  </a:lnTo>
                  <a:lnTo>
                    <a:pt x="1090028" y="969124"/>
                  </a:lnTo>
                  <a:lnTo>
                    <a:pt x="1134376" y="958405"/>
                  </a:lnTo>
                  <a:lnTo>
                    <a:pt x="1177048" y="943762"/>
                  </a:lnTo>
                  <a:lnTo>
                    <a:pt x="1217853" y="925398"/>
                  </a:lnTo>
                  <a:lnTo>
                    <a:pt x="1256550" y="903503"/>
                  </a:lnTo>
                  <a:lnTo>
                    <a:pt x="1292974" y="878293"/>
                  </a:lnTo>
                  <a:lnTo>
                    <a:pt x="1326896" y="849985"/>
                  </a:lnTo>
                  <a:lnTo>
                    <a:pt x="1358125" y="818756"/>
                  </a:lnTo>
                  <a:lnTo>
                    <a:pt x="1386433" y="784834"/>
                  </a:lnTo>
                  <a:lnTo>
                    <a:pt x="1411643" y="748423"/>
                  </a:lnTo>
                  <a:lnTo>
                    <a:pt x="1433525" y="709714"/>
                  </a:lnTo>
                  <a:lnTo>
                    <a:pt x="1451902" y="668909"/>
                  </a:lnTo>
                  <a:lnTo>
                    <a:pt x="1466545" y="626237"/>
                  </a:lnTo>
                  <a:lnTo>
                    <a:pt x="1477251" y="581888"/>
                  </a:lnTo>
                  <a:lnTo>
                    <a:pt x="1483829" y="536054"/>
                  </a:lnTo>
                  <a:lnTo>
                    <a:pt x="1486077" y="488962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34160" y="238754"/>
              <a:ext cx="978535" cy="978535"/>
            </a:xfrm>
            <a:custGeom>
              <a:avLst/>
              <a:gdLst/>
              <a:ahLst/>
              <a:cxnLst/>
              <a:rect l="l" t="t" r="r" b="b"/>
              <a:pathLst>
                <a:path w="978534" h="978535">
                  <a:moveTo>
                    <a:pt x="0" y="488967"/>
                  </a:moveTo>
                  <a:lnTo>
                    <a:pt x="2238" y="441876"/>
                  </a:lnTo>
                  <a:lnTo>
                    <a:pt x="8816" y="396052"/>
                  </a:lnTo>
                  <a:lnTo>
                    <a:pt x="19530" y="351699"/>
                  </a:lnTo>
                  <a:lnTo>
                    <a:pt x="34174" y="309022"/>
                  </a:lnTo>
                  <a:lnTo>
                    <a:pt x="52543" y="268226"/>
                  </a:lnTo>
                  <a:lnTo>
                    <a:pt x="74433" y="229517"/>
                  </a:lnTo>
                  <a:lnTo>
                    <a:pt x="99638" y="193099"/>
                  </a:lnTo>
                  <a:lnTo>
                    <a:pt x="127954" y="159176"/>
                  </a:lnTo>
                  <a:lnTo>
                    <a:pt x="159176" y="127954"/>
                  </a:lnTo>
                  <a:lnTo>
                    <a:pt x="193099" y="99638"/>
                  </a:lnTo>
                  <a:lnTo>
                    <a:pt x="229517" y="74433"/>
                  </a:lnTo>
                  <a:lnTo>
                    <a:pt x="268226" y="52543"/>
                  </a:lnTo>
                  <a:lnTo>
                    <a:pt x="309022" y="34174"/>
                  </a:lnTo>
                  <a:lnTo>
                    <a:pt x="351699" y="19530"/>
                  </a:lnTo>
                  <a:lnTo>
                    <a:pt x="396052" y="8816"/>
                  </a:lnTo>
                  <a:lnTo>
                    <a:pt x="441876" y="2238"/>
                  </a:lnTo>
                  <a:lnTo>
                    <a:pt x="488967" y="0"/>
                  </a:lnTo>
                  <a:lnTo>
                    <a:pt x="536058" y="2238"/>
                  </a:lnTo>
                  <a:lnTo>
                    <a:pt x="581882" y="8816"/>
                  </a:lnTo>
                  <a:lnTo>
                    <a:pt x="626235" y="19530"/>
                  </a:lnTo>
                  <a:lnTo>
                    <a:pt x="668912" y="34174"/>
                  </a:lnTo>
                  <a:lnTo>
                    <a:pt x="709707" y="52543"/>
                  </a:lnTo>
                  <a:lnTo>
                    <a:pt x="748417" y="74433"/>
                  </a:lnTo>
                  <a:lnTo>
                    <a:pt x="784835" y="99638"/>
                  </a:lnTo>
                  <a:lnTo>
                    <a:pt x="818758" y="127954"/>
                  </a:lnTo>
                  <a:lnTo>
                    <a:pt x="849980" y="159176"/>
                  </a:lnTo>
                  <a:lnTo>
                    <a:pt x="878296" y="193099"/>
                  </a:lnTo>
                  <a:lnTo>
                    <a:pt x="903501" y="229517"/>
                  </a:lnTo>
                  <a:lnTo>
                    <a:pt x="925391" y="268226"/>
                  </a:lnTo>
                  <a:lnTo>
                    <a:pt x="943760" y="309022"/>
                  </a:lnTo>
                  <a:lnTo>
                    <a:pt x="958404" y="351699"/>
                  </a:lnTo>
                  <a:lnTo>
                    <a:pt x="969118" y="396052"/>
                  </a:lnTo>
                  <a:lnTo>
                    <a:pt x="975696" y="441876"/>
                  </a:lnTo>
                  <a:lnTo>
                    <a:pt x="977935" y="488967"/>
                  </a:lnTo>
                  <a:lnTo>
                    <a:pt x="975696" y="536058"/>
                  </a:lnTo>
                  <a:lnTo>
                    <a:pt x="969118" y="581882"/>
                  </a:lnTo>
                  <a:lnTo>
                    <a:pt x="958404" y="626235"/>
                  </a:lnTo>
                  <a:lnTo>
                    <a:pt x="943760" y="668912"/>
                  </a:lnTo>
                  <a:lnTo>
                    <a:pt x="925391" y="709707"/>
                  </a:lnTo>
                  <a:lnTo>
                    <a:pt x="903501" y="748417"/>
                  </a:lnTo>
                  <a:lnTo>
                    <a:pt x="878296" y="784835"/>
                  </a:lnTo>
                  <a:lnTo>
                    <a:pt x="849980" y="818758"/>
                  </a:lnTo>
                  <a:lnTo>
                    <a:pt x="818758" y="849980"/>
                  </a:lnTo>
                  <a:lnTo>
                    <a:pt x="784835" y="878296"/>
                  </a:lnTo>
                  <a:lnTo>
                    <a:pt x="748417" y="903501"/>
                  </a:lnTo>
                  <a:lnTo>
                    <a:pt x="709707" y="925391"/>
                  </a:lnTo>
                  <a:lnTo>
                    <a:pt x="668912" y="943760"/>
                  </a:lnTo>
                  <a:lnTo>
                    <a:pt x="626235" y="958404"/>
                  </a:lnTo>
                  <a:lnTo>
                    <a:pt x="581882" y="969118"/>
                  </a:lnTo>
                  <a:lnTo>
                    <a:pt x="536058" y="975696"/>
                  </a:lnTo>
                  <a:lnTo>
                    <a:pt x="488967" y="977935"/>
                  </a:lnTo>
                  <a:lnTo>
                    <a:pt x="441876" y="975696"/>
                  </a:lnTo>
                  <a:lnTo>
                    <a:pt x="396052" y="969118"/>
                  </a:lnTo>
                  <a:lnTo>
                    <a:pt x="351699" y="958404"/>
                  </a:lnTo>
                  <a:lnTo>
                    <a:pt x="309022" y="943760"/>
                  </a:lnTo>
                  <a:lnTo>
                    <a:pt x="268226" y="925391"/>
                  </a:lnTo>
                  <a:lnTo>
                    <a:pt x="229517" y="903501"/>
                  </a:lnTo>
                  <a:lnTo>
                    <a:pt x="193099" y="878296"/>
                  </a:lnTo>
                  <a:lnTo>
                    <a:pt x="159176" y="849980"/>
                  </a:lnTo>
                  <a:lnTo>
                    <a:pt x="127954" y="818758"/>
                  </a:lnTo>
                  <a:lnTo>
                    <a:pt x="99638" y="784835"/>
                  </a:lnTo>
                  <a:lnTo>
                    <a:pt x="74433" y="748417"/>
                  </a:lnTo>
                  <a:lnTo>
                    <a:pt x="52543" y="709707"/>
                  </a:lnTo>
                  <a:lnTo>
                    <a:pt x="34174" y="668912"/>
                  </a:lnTo>
                  <a:lnTo>
                    <a:pt x="19530" y="626235"/>
                  </a:lnTo>
                  <a:lnTo>
                    <a:pt x="8816" y="581882"/>
                  </a:lnTo>
                  <a:lnTo>
                    <a:pt x="2238" y="536058"/>
                  </a:lnTo>
                  <a:lnTo>
                    <a:pt x="0" y="48896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012029" y="456915"/>
            <a:ext cx="511016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8" dirty="0">
                <a:solidFill>
                  <a:srgbClr val="FFFFFF"/>
                </a:solidFill>
                <a:latin typeface="Calibri"/>
                <a:cs typeface="Calibri"/>
              </a:rPr>
              <a:t>OUTCOME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47334" y="953357"/>
            <a:ext cx="650558" cy="430727"/>
          </a:xfrm>
          <a:prstGeom prst="rect">
            <a:avLst/>
          </a:prstGeom>
        </p:spPr>
        <p:txBody>
          <a:bodyPr vert="horz" wrap="square" lIns="0" tIns="25241" rIns="0" bIns="0" rtlCol="0">
            <a:spAutoFit/>
          </a:bodyPr>
          <a:lstStyle/>
          <a:p>
            <a:pPr marL="137636" indent="-128111">
              <a:spcBef>
                <a:spcPts val="199"/>
              </a:spcBef>
              <a:buChar char="•"/>
              <a:tabLst>
                <a:tab pos="137636" algn="l"/>
              </a:tabLst>
            </a:pPr>
            <a:r>
              <a:rPr sz="1275" spc="-8" dirty="0">
                <a:solidFill>
                  <a:srgbClr val="FFFFFF"/>
                </a:solidFill>
                <a:latin typeface="Calibri"/>
                <a:cs typeface="Calibri"/>
              </a:rPr>
              <a:t>Disease</a:t>
            </a:r>
            <a:endParaRPr sz="1275">
              <a:latin typeface="Calibri"/>
              <a:cs typeface="Calibri"/>
            </a:endParaRPr>
          </a:p>
          <a:p>
            <a:pPr marL="137636" indent="-128111">
              <a:spcBef>
                <a:spcPts val="127"/>
              </a:spcBef>
              <a:buChar char="•"/>
              <a:tabLst>
                <a:tab pos="137636" algn="l"/>
              </a:tabLst>
            </a:pPr>
            <a:r>
              <a:rPr sz="1275" spc="-8" dirty="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endParaRPr sz="1275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1662" y="3660362"/>
            <a:ext cx="841058" cy="226343"/>
          </a:xfrm>
          <a:prstGeom prst="rect">
            <a:avLst/>
          </a:prstGeom>
        </p:spPr>
        <p:txBody>
          <a:bodyPr vert="horz" wrap="square" lIns="0" tIns="20954" rIns="0" bIns="0" rtlCol="0">
            <a:spAutoFit/>
          </a:bodyPr>
          <a:lstStyle/>
          <a:p>
            <a:pPr marL="9525" marR="3810" indent="111443">
              <a:lnSpc>
                <a:spcPts val="825"/>
              </a:lnSpc>
              <a:spcBef>
                <a:spcPts val="164"/>
              </a:spcBef>
            </a:pPr>
            <a:r>
              <a:rPr sz="750" b="1" dirty="0">
                <a:latin typeface="Calibri"/>
                <a:cs typeface="Calibri"/>
              </a:rPr>
              <a:t>Being</a:t>
            </a:r>
            <a:r>
              <a:rPr sz="750" b="1" spc="-15" dirty="0">
                <a:latin typeface="Calibri"/>
                <a:cs typeface="Calibri"/>
              </a:rPr>
              <a:t> </a:t>
            </a:r>
            <a:r>
              <a:rPr sz="750" b="1" dirty="0">
                <a:latin typeface="Calibri"/>
                <a:cs typeface="Calibri"/>
              </a:rPr>
              <a:t>a</a:t>
            </a:r>
            <a:r>
              <a:rPr sz="750" b="1" spc="-15" dirty="0">
                <a:latin typeface="Calibri"/>
                <a:cs typeface="Calibri"/>
              </a:rPr>
              <a:t> </a:t>
            </a:r>
            <a:r>
              <a:rPr sz="750" b="1" spc="-8" dirty="0">
                <a:latin typeface="Calibri"/>
                <a:cs typeface="Calibri"/>
              </a:rPr>
              <a:t>Female </a:t>
            </a:r>
            <a:r>
              <a:rPr sz="750" b="1" dirty="0">
                <a:latin typeface="Calibri"/>
                <a:cs typeface="Calibri"/>
              </a:rPr>
              <a:t>Health</a:t>
            </a:r>
            <a:r>
              <a:rPr sz="750" b="1" spc="-15" dirty="0">
                <a:latin typeface="Calibri"/>
                <a:cs typeface="Calibri"/>
              </a:rPr>
              <a:t> </a:t>
            </a:r>
            <a:r>
              <a:rPr sz="750" b="1" dirty="0">
                <a:latin typeface="Calibri"/>
                <a:cs typeface="Calibri"/>
              </a:rPr>
              <a:t>Care</a:t>
            </a:r>
            <a:r>
              <a:rPr sz="750" b="1" spc="-11" dirty="0">
                <a:latin typeface="Calibri"/>
                <a:cs typeface="Calibri"/>
              </a:rPr>
              <a:t> </a:t>
            </a:r>
            <a:r>
              <a:rPr sz="750" b="1" spc="-8" dirty="0">
                <a:latin typeface="Calibri"/>
                <a:cs typeface="Calibri"/>
              </a:rPr>
              <a:t>Provider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499" y="4355306"/>
            <a:ext cx="80010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Exposure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0264" y="3470173"/>
            <a:ext cx="116681" cy="164783"/>
            <a:chOff x="347018" y="4623723"/>
            <a:chExt cx="155575" cy="21971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1003" y="4623723"/>
              <a:ext cx="91407" cy="9140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018" y="4751694"/>
              <a:ext cx="91407" cy="91408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3427" y="3489369"/>
            <a:ext cx="107731" cy="107730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19407" y="3383792"/>
            <a:ext cx="243840" cy="262890"/>
            <a:chOff x="692542" y="4508548"/>
            <a:chExt cx="325120" cy="350520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92542" y="4508548"/>
              <a:ext cx="91407" cy="9140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2121" y="4623723"/>
              <a:ext cx="235049" cy="235049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44179" y="3345401"/>
            <a:ext cx="68555" cy="68556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797744" y="3412586"/>
            <a:ext cx="299085" cy="222409"/>
            <a:chOff x="1063658" y="4546940"/>
            <a:chExt cx="398780" cy="296545"/>
          </a:xfrm>
        </p:grpSpPr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3658" y="4546940"/>
              <a:ext cx="91407" cy="914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1629" y="4610925"/>
              <a:ext cx="143640" cy="1436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0789" y="4751694"/>
              <a:ext cx="91408" cy="91408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12275" y="3834893"/>
            <a:ext cx="165734" cy="194309"/>
            <a:chOff x="283032" y="5110015"/>
            <a:chExt cx="220979" cy="259079"/>
          </a:xfrm>
        </p:grpSpPr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83032" y="5110015"/>
              <a:ext cx="91407" cy="914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9816" y="5225188"/>
              <a:ext cx="143640" cy="143640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47289" y="3489210"/>
            <a:ext cx="683419" cy="604361"/>
            <a:chOff x="1396385" y="4649104"/>
            <a:chExt cx="911225" cy="805815"/>
          </a:xfrm>
        </p:grpSpPr>
        <p:pic>
          <p:nvPicPr>
            <p:cNvPr id="56" name="object 5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47572" y="4892462"/>
              <a:ext cx="91408" cy="914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96385" y="5250783"/>
              <a:ext cx="143640" cy="14364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540026" y="4649104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7" y="0"/>
                  </a:moveTo>
                  <a:lnTo>
                    <a:pt x="0" y="0"/>
                  </a:lnTo>
                  <a:lnTo>
                    <a:pt x="262859" y="402683"/>
                  </a:lnTo>
                  <a:lnTo>
                    <a:pt x="0" y="805366"/>
                  </a:lnTo>
                  <a:lnTo>
                    <a:pt x="158997" y="805366"/>
                  </a:lnTo>
                  <a:lnTo>
                    <a:pt x="421858" y="402683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59" name="object 59"/>
            <p:cNvSpPr/>
            <p:nvPr/>
          </p:nvSpPr>
          <p:spPr>
            <a:xfrm>
              <a:off x="1885180" y="4649104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7" y="0"/>
                  </a:moveTo>
                  <a:lnTo>
                    <a:pt x="0" y="0"/>
                  </a:lnTo>
                  <a:lnTo>
                    <a:pt x="262859" y="402683"/>
                  </a:lnTo>
                  <a:lnTo>
                    <a:pt x="0" y="805366"/>
                  </a:lnTo>
                  <a:lnTo>
                    <a:pt x="158997" y="805366"/>
                  </a:lnTo>
                  <a:lnTo>
                    <a:pt x="421858" y="402683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60" name="object 6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13829" y="3998056"/>
            <a:ext cx="156699" cy="156698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615385" y="3978860"/>
            <a:ext cx="377666" cy="222409"/>
            <a:chOff x="820512" y="5301971"/>
            <a:chExt cx="503555" cy="296545"/>
          </a:xfrm>
        </p:grpSpPr>
        <p:pic>
          <p:nvPicPr>
            <p:cNvPr id="62" name="object 6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20512" y="5493928"/>
              <a:ext cx="91407" cy="9140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71702" y="5327566"/>
              <a:ext cx="143640" cy="14364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99673" y="5506724"/>
              <a:ext cx="91407" cy="914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14847" y="5301971"/>
              <a:ext cx="208932" cy="208931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1794991" y="3446358"/>
            <a:ext cx="733901" cy="733901"/>
          </a:xfrm>
          <a:custGeom>
            <a:avLst/>
            <a:gdLst/>
            <a:ahLst/>
            <a:cxnLst/>
            <a:rect l="l" t="t" r="r" b="b"/>
            <a:pathLst>
              <a:path w="978535" h="978535">
                <a:moveTo>
                  <a:pt x="488967" y="0"/>
                </a:moveTo>
                <a:lnTo>
                  <a:pt x="441876" y="2238"/>
                </a:lnTo>
                <a:lnTo>
                  <a:pt x="396052" y="8816"/>
                </a:lnTo>
                <a:lnTo>
                  <a:pt x="351699" y="19530"/>
                </a:lnTo>
                <a:lnTo>
                  <a:pt x="309022" y="34174"/>
                </a:lnTo>
                <a:lnTo>
                  <a:pt x="268227" y="52543"/>
                </a:lnTo>
                <a:lnTo>
                  <a:pt x="229517" y="74433"/>
                </a:lnTo>
                <a:lnTo>
                  <a:pt x="193099" y="99639"/>
                </a:lnTo>
                <a:lnTo>
                  <a:pt x="159176" y="127955"/>
                </a:lnTo>
                <a:lnTo>
                  <a:pt x="127955" y="159176"/>
                </a:lnTo>
                <a:lnTo>
                  <a:pt x="99639" y="193099"/>
                </a:lnTo>
                <a:lnTo>
                  <a:pt x="74433" y="229517"/>
                </a:lnTo>
                <a:lnTo>
                  <a:pt x="52543" y="268227"/>
                </a:lnTo>
                <a:lnTo>
                  <a:pt x="34174" y="309022"/>
                </a:lnTo>
                <a:lnTo>
                  <a:pt x="19530" y="351699"/>
                </a:lnTo>
                <a:lnTo>
                  <a:pt x="8816" y="396052"/>
                </a:lnTo>
                <a:lnTo>
                  <a:pt x="2238" y="441876"/>
                </a:lnTo>
                <a:lnTo>
                  <a:pt x="0" y="488967"/>
                </a:lnTo>
                <a:lnTo>
                  <a:pt x="2238" y="536058"/>
                </a:lnTo>
                <a:lnTo>
                  <a:pt x="8816" y="581882"/>
                </a:lnTo>
                <a:lnTo>
                  <a:pt x="19530" y="626235"/>
                </a:lnTo>
                <a:lnTo>
                  <a:pt x="34174" y="668912"/>
                </a:lnTo>
                <a:lnTo>
                  <a:pt x="52543" y="709708"/>
                </a:lnTo>
                <a:lnTo>
                  <a:pt x="74433" y="748417"/>
                </a:lnTo>
                <a:lnTo>
                  <a:pt x="99639" y="784836"/>
                </a:lnTo>
                <a:lnTo>
                  <a:pt x="127955" y="818758"/>
                </a:lnTo>
                <a:lnTo>
                  <a:pt x="159176" y="849980"/>
                </a:lnTo>
                <a:lnTo>
                  <a:pt x="193099" y="878296"/>
                </a:lnTo>
                <a:lnTo>
                  <a:pt x="229517" y="903501"/>
                </a:lnTo>
                <a:lnTo>
                  <a:pt x="268227" y="925391"/>
                </a:lnTo>
                <a:lnTo>
                  <a:pt x="309022" y="943761"/>
                </a:lnTo>
                <a:lnTo>
                  <a:pt x="351699" y="958405"/>
                </a:lnTo>
                <a:lnTo>
                  <a:pt x="396052" y="969118"/>
                </a:lnTo>
                <a:lnTo>
                  <a:pt x="441876" y="975697"/>
                </a:lnTo>
                <a:lnTo>
                  <a:pt x="488967" y="977935"/>
                </a:lnTo>
                <a:lnTo>
                  <a:pt x="536058" y="975697"/>
                </a:lnTo>
                <a:lnTo>
                  <a:pt x="581882" y="969118"/>
                </a:lnTo>
                <a:lnTo>
                  <a:pt x="626235" y="958405"/>
                </a:lnTo>
                <a:lnTo>
                  <a:pt x="668912" y="943761"/>
                </a:lnTo>
                <a:lnTo>
                  <a:pt x="709708" y="925391"/>
                </a:lnTo>
                <a:lnTo>
                  <a:pt x="748417" y="903501"/>
                </a:lnTo>
                <a:lnTo>
                  <a:pt x="784836" y="878296"/>
                </a:lnTo>
                <a:lnTo>
                  <a:pt x="818758" y="849980"/>
                </a:lnTo>
                <a:lnTo>
                  <a:pt x="849980" y="818758"/>
                </a:lnTo>
                <a:lnTo>
                  <a:pt x="878296" y="784836"/>
                </a:lnTo>
                <a:lnTo>
                  <a:pt x="903501" y="748417"/>
                </a:lnTo>
                <a:lnTo>
                  <a:pt x="925391" y="709708"/>
                </a:lnTo>
                <a:lnTo>
                  <a:pt x="943761" y="668912"/>
                </a:lnTo>
                <a:lnTo>
                  <a:pt x="958405" y="626235"/>
                </a:lnTo>
                <a:lnTo>
                  <a:pt x="969118" y="581882"/>
                </a:lnTo>
                <a:lnTo>
                  <a:pt x="975697" y="536058"/>
                </a:lnTo>
                <a:lnTo>
                  <a:pt x="977935" y="488967"/>
                </a:lnTo>
                <a:lnTo>
                  <a:pt x="975697" y="441876"/>
                </a:lnTo>
                <a:lnTo>
                  <a:pt x="969118" y="396052"/>
                </a:lnTo>
                <a:lnTo>
                  <a:pt x="958405" y="351699"/>
                </a:lnTo>
                <a:lnTo>
                  <a:pt x="943761" y="309022"/>
                </a:lnTo>
                <a:lnTo>
                  <a:pt x="925391" y="268227"/>
                </a:lnTo>
                <a:lnTo>
                  <a:pt x="903501" y="229517"/>
                </a:lnTo>
                <a:lnTo>
                  <a:pt x="878296" y="193099"/>
                </a:lnTo>
                <a:lnTo>
                  <a:pt x="849980" y="159176"/>
                </a:lnTo>
                <a:lnTo>
                  <a:pt x="818758" y="127955"/>
                </a:lnTo>
                <a:lnTo>
                  <a:pt x="784836" y="99639"/>
                </a:lnTo>
                <a:lnTo>
                  <a:pt x="748417" y="74433"/>
                </a:lnTo>
                <a:lnTo>
                  <a:pt x="709708" y="52543"/>
                </a:lnTo>
                <a:lnTo>
                  <a:pt x="668912" y="34174"/>
                </a:lnTo>
                <a:lnTo>
                  <a:pt x="626235" y="19530"/>
                </a:lnTo>
                <a:lnTo>
                  <a:pt x="581882" y="8816"/>
                </a:lnTo>
                <a:lnTo>
                  <a:pt x="536058" y="2238"/>
                </a:lnTo>
                <a:lnTo>
                  <a:pt x="48896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67" name="object 67"/>
          <p:cNvSpPr txBox="1"/>
          <p:nvPr/>
        </p:nvSpPr>
        <p:spPr>
          <a:xfrm>
            <a:off x="1898613" y="3575780"/>
            <a:ext cx="526256" cy="439832"/>
          </a:xfrm>
          <a:prstGeom prst="rect">
            <a:avLst/>
          </a:prstGeom>
        </p:spPr>
        <p:txBody>
          <a:bodyPr vert="horz" wrap="square" lIns="0" tIns="19526" rIns="0" bIns="0" rtlCol="0">
            <a:spAutoFit/>
          </a:bodyPr>
          <a:lstStyle/>
          <a:p>
            <a:pPr marL="9525" marR="3810" algn="ctr">
              <a:lnSpc>
                <a:spcPct val="91300"/>
              </a:lnSpc>
              <a:spcBef>
                <a:spcPts val="153"/>
              </a:spcBef>
            </a:pPr>
            <a:r>
              <a:rPr sz="750" dirty="0">
                <a:solidFill>
                  <a:srgbClr val="FFFFFF"/>
                </a:solidFill>
                <a:latin typeface="Calibri"/>
                <a:cs typeface="Calibri"/>
              </a:rPr>
              <a:t>HIV</a:t>
            </a: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-19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 Hepatitis Transmission Knowledge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759452" y="4355306"/>
            <a:ext cx="80486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Outcome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52562" y="3663029"/>
            <a:ext cx="785813" cy="22345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233839" marR="3810" indent="-224790">
              <a:lnSpc>
                <a:spcPts val="758"/>
              </a:lnSpc>
              <a:spcBef>
                <a:spcPts val="143"/>
              </a:spcBef>
            </a:pPr>
            <a:r>
              <a:rPr sz="675" b="1" dirty="0">
                <a:latin typeface="Calibri"/>
                <a:cs typeface="Calibri"/>
              </a:rPr>
              <a:t>Quality</a:t>
            </a:r>
            <a:r>
              <a:rPr sz="675" b="1" spc="-26" dirty="0">
                <a:latin typeface="Calibri"/>
                <a:cs typeface="Calibri"/>
              </a:rPr>
              <a:t> </a:t>
            </a:r>
            <a:r>
              <a:rPr sz="675" b="1" spc="-8" dirty="0">
                <a:latin typeface="Calibri"/>
                <a:cs typeface="Calibri"/>
              </a:rPr>
              <a:t>Improvement</a:t>
            </a:r>
            <a:r>
              <a:rPr sz="675" b="1" spc="375" dirty="0">
                <a:latin typeface="Calibri"/>
                <a:cs typeface="Calibri"/>
              </a:rPr>
              <a:t> </a:t>
            </a:r>
            <a:r>
              <a:rPr sz="675" b="1" spc="-8" dirty="0">
                <a:latin typeface="Calibri"/>
                <a:cs typeface="Calibri"/>
              </a:rPr>
              <a:t>Initiative</a:t>
            </a:r>
            <a:endParaRPr sz="675" dirty="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345657" y="4346162"/>
            <a:ext cx="80010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Exposure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313423" y="3461817"/>
            <a:ext cx="116681" cy="164783"/>
            <a:chOff x="4417897" y="4612582"/>
            <a:chExt cx="155575" cy="219710"/>
          </a:xfrm>
        </p:grpSpPr>
        <p:pic>
          <p:nvPicPr>
            <p:cNvPr id="72" name="object 7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417897" y="4740554"/>
              <a:ext cx="91408" cy="9140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81882" y="4612582"/>
              <a:ext cx="91408" cy="91408"/>
            </a:xfrm>
            <a:prstGeom prst="rect">
              <a:avLst/>
            </a:prstGeom>
          </p:spPr>
        </p:pic>
      </p:grpSp>
      <p:pic>
        <p:nvPicPr>
          <p:cNvPr id="74" name="object 7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476586" y="3481015"/>
            <a:ext cx="107730" cy="107730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3572564" y="3375438"/>
            <a:ext cx="243840" cy="262890"/>
            <a:chOff x="4763419" y="4497409"/>
            <a:chExt cx="325120" cy="350520"/>
          </a:xfrm>
        </p:grpSpPr>
        <p:pic>
          <p:nvPicPr>
            <p:cNvPr id="76" name="object 7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63419" y="4497409"/>
              <a:ext cx="91408" cy="9140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853000" y="4612582"/>
              <a:ext cx="235049" cy="235049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697337" y="3337046"/>
            <a:ext cx="68556" cy="68556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3850902" y="3404232"/>
            <a:ext cx="299085" cy="222409"/>
            <a:chOff x="5134536" y="4535801"/>
            <a:chExt cx="398780" cy="296545"/>
          </a:xfrm>
        </p:grpSpPr>
        <p:pic>
          <p:nvPicPr>
            <p:cNvPr id="80" name="object 8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62507" y="4599786"/>
              <a:ext cx="143640" cy="14364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34536" y="4535801"/>
              <a:ext cx="91408" cy="9140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41667" y="4740554"/>
              <a:ext cx="91408" cy="91408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3265433" y="3826537"/>
            <a:ext cx="165734" cy="194309"/>
            <a:chOff x="4353910" y="5098874"/>
            <a:chExt cx="220979" cy="259079"/>
          </a:xfrm>
        </p:grpSpPr>
        <p:pic>
          <p:nvPicPr>
            <p:cNvPr id="84" name="object 8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353910" y="5098874"/>
              <a:ext cx="91408" cy="9140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30693" y="5214048"/>
              <a:ext cx="143642" cy="143640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4100447" y="3480855"/>
            <a:ext cx="683419" cy="604361"/>
            <a:chOff x="5467262" y="4637964"/>
            <a:chExt cx="911225" cy="805815"/>
          </a:xfrm>
        </p:grpSpPr>
        <p:pic>
          <p:nvPicPr>
            <p:cNvPr id="87" name="object 8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18451" y="4881322"/>
              <a:ext cx="91408" cy="9140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7262" y="5239642"/>
              <a:ext cx="143640" cy="14364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5610904" y="4637964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7" y="0"/>
                  </a:moveTo>
                  <a:lnTo>
                    <a:pt x="0" y="0"/>
                  </a:lnTo>
                  <a:lnTo>
                    <a:pt x="262859" y="402682"/>
                  </a:lnTo>
                  <a:lnTo>
                    <a:pt x="0" y="805365"/>
                  </a:lnTo>
                  <a:lnTo>
                    <a:pt x="158997" y="805365"/>
                  </a:lnTo>
                  <a:lnTo>
                    <a:pt x="421858" y="402682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956057" y="4637964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8" y="0"/>
                  </a:moveTo>
                  <a:lnTo>
                    <a:pt x="0" y="0"/>
                  </a:lnTo>
                  <a:lnTo>
                    <a:pt x="262860" y="402682"/>
                  </a:lnTo>
                  <a:lnTo>
                    <a:pt x="0" y="805365"/>
                  </a:lnTo>
                  <a:lnTo>
                    <a:pt x="158998" y="805365"/>
                  </a:lnTo>
                  <a:lnTo>
                    <a:pt x="421858" y="402682"/>
                  </a:lnTo>
                  <a:lnTo>
                    <a:pt x="158998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91" name="object 9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466989" y="3989700"/>
            <a:ext cx="156698" cy="156698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3668543" y="3970505"/>
            <a:ext cx="377666" cy="222409"/>
            <a:chOff x="4891390" y="5290831"/>
            <a:chExt cx="503555" cy="296545"/>
          </a:xfrm>
        </p:grpSpPr>
        <p:pic>
          <p:nvPicPr>
            <p:cNvPr id="93" name="object 9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42579" y="5316425"/>
              <a:ext cx="143640" cy="14364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91390" y="5482789"/>
              <a:ext cx="91408" cy="9140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70551" y="5495585"/>
              <a:ext cx="91408" cy="9140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85724" y="5290831"/>
              <a:ext cx="208931" cy="208932"/>
            </a:xfrm>
            <a:prstGeom prst="rect">
              <a:avLst/>
            </a:prstGeom>
          </p:spPr>
        </p:pic>
      </p:grpSp>
      <p:sp>
        <p:nvSpPr>
          <p:cNvPr id="97" name="object 97"/>
          <p:cNvSpPr/>
          <p:nvPr/>
        </p:nvSpPr>
        <p:spPr>
          <a:xfrm>
            <a:off x="4848150" y="3438004"/>
            <a:ext cx="733901" cy="733901"/>
          </a:xfrm>
          <a:custGeom>
            <a:avLst/>
            <a:gdLst/>
            <a:ahLst/>
            <a:cxnLst/>
            <a:rect l="l" t="t" r="r" b="b"/>
            <a:pathLst>
              <a:path w="978534" h="978535">
                <a:moveTo>
                  <a:pt x="488967" y="0"/>
                </a:moveTo>
                <a:lnTo>
                  <a:pt x="441876" y="2238"/>
                </a:lnTo>
                <a:lnTo>
                  <a:pt x="396052" y="8816"/>
                </a:lnTo>
                <a:lnTo>
                  <a:pt x="351699" y="19530"/>
                </a:lnTo>
                <a:lnTo>
                  <a:pt x="309022" y="34174"/>
                </a:lnTo>
                <a:lnTo>
                  <a:pt x="268227" y="52543"/>
                </a:lnTo>
                <a:lnTo>
                  <a:pt x="229517" y="74433"/>
                </a:lnTo>
                <a:lnTo>
                  <a:pt x="193099" y="99638"/>
                </a:lnTo>
                <a:lnTo>
                  <a:pt x="159176" y="127954"/>
                </a:lnTo>
                <a:lnTo>
                  <a:pt x="127955" y="159176"/>
                </a:lnTo>
                <a:lnTo>
                  <a:pt x="99639" y="193098"/>
                </a:lnTo>
                <a:lnTo>
                  <a:pt x="74433" y="229516"/>
                </a:lnTo>
                <a:lnTo>
                  <a:pt x="52543" y="268226"/>
                </a:lnTo>
                <a:lnTo>
                  <a:pt x="34174" y="309021"/>
                </a:lnTo>
                <a:lnTo>
                  <a:pt x="19530" y="351698"/>
                </a:lnTo>
                <a:lnTo>
                  <a:pt x="8816" y="396051"/>
                </a:lnTo>
                <a:lnTo>
                  <a:pt x="2238" y="441875"/>
                </a:lnTo>
                <a:lnTo>
                  <a:pt x="0" y="488966"/>
                </a:lnTo>
                <a:lnTo>
                  <a:pt x="2238" y="536057"/>
                </a:lnTo>
                <a:lnTo>
                  <a:pt x="8816" y="581881"/>
                </a:lnTo>
                <a:lnTo>
                  <a:pt x="19530" y="626235"/>
                </a:lnTo>
                <a:lnTo>
                  <a:pt x="34174" y="668911"/>
                </a:lnTo>
                <a:lnTo>
                  <a:pt x="52543" y="709707"/>
                </a:lnTo>
                <a:lnTo>
                  <a:pt x="74433" y="748416"/>
                </a:lnTo>
                <a:lnTo>
                  <a:pt x="99639" y="784835"/>
                </a:lnTo>
                <a:lnTo>
                  <a:pt x="127955" y="818757"/>
                </a:lnTo>
                <a:lnTo>
                  <a:pt x="159176" y="849979"/>
                </a:lnTo>
                <a:lnTo>
                  <a:pt x="193099" y="878295"/>
                </a:lnTo>
                <a:lnTo>
                  <a:pt x="229517" y="903500"/>
                </a:lnTo>
                <a:lnTo>
                  <a:pt x="268227" y="925390"/>
                </a:lnTo>
                <a:lnTo>
                  <a:pt x="309022" y="943759"/>
                </a:lnTo>
                <a:lnTo>
                  <a:pt x="351699" y="958403"/>
                </a:lnTo>
                <a:lnTo>
                  <a:pt x="396052" y="969117"/>
                </a:lnTo>
                <a:lnTo>
                  <a:pt x="441876" y="975695"/>
                </a:lnTo>
                <a:lnTo>
                  <a:pt x="488967" y="977934"/>
                </a:lnTo>
                <a:lnTo>
                  <a:pt x="536058" y="975695"/>
                </a:lnTo>
                <a:lnTo>
                  <a:pt x="581882" y="969117"/>
                </a:lnTo>
                <a:lnTo>
                  <a:pt x="626235" y="958403"/>
                </a:lnTo>
                <a:lnTo>
                  <a:pt x="668912" y="943759"/>
                </a:lnTo>
                <a:lnTo>
                  <a:pt x="709708" y="925390"/>
                </a:lnTo>
                <a:lnTo>
                  <a:pt x="748417" y="903500"/>
                </a:lnTo>
                <a:lnTo>
                  <a:pt x="784836" y="878295"/>
                </a:lnTo>
                <a:lnTo>
                  <a:pt x="818758" y="849979"/>
                </a:lnTo>
                <a:lnTo>
                  <a:pt x="849980" y="818757"/>
                </a:lnTo>
                <a:lnTo>
                  <a:pt x="878296" y="784835"/>
                </a:lnTo>
                <a:lnTo>
                  <a:pt x="903501" y="748416"/>
                </a:lnTo>
                <a:lnTo>
                  <a:pt x="925391" y="709707"/>
                </a:lnTo>
                <a:lnTo>
                  <a:pt x="943761" y="668911"/>
                </a:lnTo>
                <a:lnTo>
                  <a:pt x="958405" y="626235"/>
                </a:lnTo>
                <a:lnTo>
                  <a:pt x="969118" y="581881"/>
                </a:lnTo>
                <a:lnTo>
                  <a:pt x="975697" y="536057"/>
                </a:lnTo>
                <a:lnTo>
                  <a:pt x="977935" y="488966"/>
                </a:lnTo>
                <a:lnTo>
                  <a:pt x="975697" y="441875"/>
                </a:lnTo>
                <a:lnTo>
                  <a:pt x="969118" y="396051"/>
                </a:lnTo>
                <a:lnTo>
                  <a:pt x="958405" y="351698"/>
                </a:lnTo>
                <a:lnTo>
                  <a:pt x="943761" y="309021"/>
                </a:lnTo>
                <a:lnTo>
                  <a:pt x="925391" y="268226"/>
                </a:lnTo>
                <a:lnTo>
                  <a:pt x="903501" y="229516"/>
                </a:lnTo>
                <a:lnTo>
                  <a:pt x="878296" y="193098"/>
                </a:lnTo>
                <a:lnTo>
                  <a:pt x="849980" y="159176"/>
                </a:lnTo>
                <a:lnTo>
                  <a:pt x="818758" y="127954"/>
                </a:lnTo>
                <a:lnTo>
                  <a:pt x="784836" y="99638"/>
                </a:lnTo>
                <a:lnTo>
                  <a:pt x="748417" y="74433"/>
                </a:lnTo>
                <a:lnTo>
                  <a:pt x="709708" y="52543"/>
                </a:lnTo>
                <a:lnTo>
                  <a:pt x="668912" y="34174"/>
                </a:lnTo>
                <a:lnTo>
                  <a:pt x="626235" y="19530"/>
                </a:lnTo>
                <a:lnTo>
                  <a:pt x="581882" y="8816"/>
                </a:lnTo>
                <a:lnTo>
                  <a:pt x="536058" y="2238"/>
                </a:lnTo>
                <a:lnTo>
                  <a:pt x="48896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98" name="object 98"/>
          <p:cNvSpPr txBox="1"/>
          <p:nvPr/>
        </p:nvSpPr>
        <p:spPr>
          <a:xfrm>
            <a:off x="5038044" y="3577304"/>
            <a:ext cx="353854" cy="412132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L="9525" marR="3810" indent="10001">
              <a:lnSpc>
                <a:spcPts val="1515"/>
              </a:lnSpc>
              <a:spcBef>
                <a:spcPts val="213"/>
              </a:spcBef>
            </a:pPr>
            <a:r>
              <a:rPr sz="1350" spc="-8" dirty="0">
                <a:solidFill>
                  <a:srgbClr val="FFFFFF"/>
                </a:solidFill>
                <a:latin typeface="Calibri"/>
                <a:cs typeface="Calibri"/>
              </a:rPr>
              <a:t>Viral 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812610" y="4346162"/>
            <a:ext cx="80486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Outcome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39369" y="3626072"/>
            <a:ext cx="828675" cy="19428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200" b="1" dirty="0">
                <a:latin typeface="Calibri"/>
                <a:cs typeface="Calibri"/>
              </a:rPr>
              <a:t>Fast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8" dirty="0">
                <a:latin typeface="Calibri"/>
                <a:cs typeface="Calibri"/>
              </a:rPr>
              <a:t>Tracking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53967" y="4307299"/>
            <a:ext cx="800100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Exposure</a:t>
            </a:r>
            <a:endParaRPr sz="165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6221732" y="3422726"/>
            <a:ext cx="116681" cy="164783"/>
            <a:chOff x="8295642" y="4560460"/>
            <a:chExt cx="155575" cy="219710"/>
          </a:xfrm>
        </p:grpSpPr>
        <p:pic>
          <p:nvPicPr>
            <p:cNvPr id="103" name="object 10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295642" y="4688433"/>
              <a:ext cx="91408" cy="91406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59627" y="4560460"/>
              <a:ext cx="91408" cy="91408"/>
            </a:xfrm>
            <a:prstGeom prst="rect">
              <a:avLst/>
            </a:prstGeom>
          </p:spPr>
        </p:pic>
      </p:grpSp>
      <p:pic>
        <p:nvPicPr>
          <p:cNvPr id="105" name="object 10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384895" y="3441923"/>
            <a:ext cx="107732" cy="107730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6480875" y="3336346"/>
            <a:ext cx="243840" cy="262890"/>
            <a:chOff x="8641166" y="4445287"/>
            <a:chExt cx="325120" cy="350520"/>
          </a:xfrm>
        </p:grpSpPr>
        <p:pic>
          <p:nvPicPr>
            <p:cNvPr id="107" name="object 10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641166" y="4445287"/>
              <a:ext cx="91408" cy="9140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30745" y="4560460"/>
              <a:ext cx="235049" cy="235049"/>
            </a:xfrm>
            <a:prstGeom prst="rect">
              <a:avLst/>
            </a:prstGeom>
          </p:spPr>
        </p:pic>
      </p:grpSp>
      <p:pic>
        <p:nvPicPr>
          <p:cNvPr id="109" name="object 10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05647" y="3297955"/>
            <a:ext cx="68556" cy="68556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6759211" y="3365141"/>
            <a:ext cx="299085" cy="222409"/>
            <a:chOff x="9012281" y="4483679"/>
            <a:chExt cx="398780" cy="296545"/>
          </a:xfrm>
        </p:grpSpPr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012281" y="4483679"/>
              <a:ext cx="91408" cy="9140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40253" y="4547664"/>
              <a:ext cx="143640" cy="14364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319413" y="4688433"/>
              <a:ext cx="91408" cy="91406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6173743" y="3787446"/>
            <a:ext cx="165734" cy="194309"/>
            <a:chOff x="8231656" y="5046752"/>
            <a:chExt cx="220979" cy="259079"/>
          </a:xfrm>
        </p:grpSpPr>
        <p:pic>
          <p:nvPicPr>
            <p:cNvPr id="115" name="object 11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231656" y="5046752"/>
              <a:ext cx="91408" cy="9140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08440" y="5161926"/>
              <a:ext cx="143640" cy="143642"/>
            </a:xfrm>
            <a:prstGeom prst="rect">
              <a:avLst/>
            </a:prstGeom>
          </p:spPr>
        </p:pic>
      </p:grpSp>
      <p:grpSp>
        <p:nvGrpSpPr>
          <p:cNvPr id="117" name="object 117"/>
          <p:cNvGrpSpPr/>
          <p:nvPr/>
        </p:nvGrpSpPr>
        <p:grpSpPr>
          <a:xfrm>
            <a:off x="7008756" y="3441763"/>
            <a:ext cx="683419" cy="604361"/>
            <a:chOff x="9345007" y="4585842"/>
            <a:chExt cx="911225" cy="805815"/>
          </a:xfrm>
        </p:grpSpPr>
        <p:pic>
          <p:nvPicPr>
            <p:cNvPr id="118" name="object 11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396196" y="4829200"/>
              <a:ext cx="91408" cy="91408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345007" y="5187520"/>
              <a:ext cx="143642" cy="143640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9488649" y="4585842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7" y="0"/>
                  </a:moveTo>
                  <a:lnTo>
                    <a:pt x="0" y="0"/>
                  </a:lnTo>
                  <a:lnTo>
                    <a:pt x="262859" y="402682"/>
                  </a:lnTo>
                  <a:lnTo>
                    <a:pt x="0" y="805365"/>
                  </a:lnTo>
                  <a:lnTo>
                    <a:pt x="158997" y="805365"/>
                  </a:lnTo>
                  <a:lnTo>
                    <a:pt x="421858" y="402682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833804" y="4585842"/>
              <a:ext cx="422275" cy="805815"/>
            </a:xfrm>
            <a:custGeom>
              <a:avLst/>
              <a:gdLst/>
              <a:ahLst/>
              <a:cxnLst/>
              <a:rect l="l" t="t" r="r" b="b"/>
              <a:pathLst>
                <a:path w="422275" h="805814">
                  <a:moveTo>
                    <a:pt x="158997" y="0"/>
                  </a:moveTo>
                  <a:lnTo>
                    <a:pt x="0" y="0"/>
                  </a:lnTo>
                  <a:lnTo>
                    <a:pt x="262859" y="402682"/>
                  </a:lnTo>
                  <a:lnTo>
                    <a:pt x="0" y="805365"/>
                  </a:lnTo>
                  <a:lnTo>
                    <a:pt x="158997" y="805365"/>
                  </a:lnTo>
                  <a:lnTo>
                    <a:pt x="421858" y="402682"/>
                  </a:lnTo>
                  <a:lnTo>
                    <a:pt x="158997" y="0"/>
                  </a:lnTo>
                  <a:close/>
                </a:path>
              </a:pathLst>
            </a:custGeom>
            <a:solidFill>
              <a:srgbClr val="5B9BD5"/>
            </a:solidFill>
          </p:spPr>
          <p:txBody>
            <a:bodyPr wrap="square" lIns="0" tIns="0" rIns="0" bIns="0" rtlCol="0"/>
            <a:lstStyle/>
            <a:p>
              <a:endParaRPr sz="1050"/>
            </a:p>
          </p:txBody>
        </p:sp>
      </p:grpSp>
      <p:pic>
        <p:nvPicPr>
          <p:cNvPr id="122" name="object 12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75298" y="3950608"/>
            <a:ext cx="156698" cy="156699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6576853" y="3931413"/>
            <a:ext cx="377666" cy="222409"/>
            <a:chOff x="8769136" y="5238709"/>
            <a:chExt cx="503555" cy="296545"/>
          </a:xfrm>
        </p:grpSpPr>
        <p:pic>
          <p:nvPicPr>
            <p:cNvPr id="124" name="object 12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769136" y="5430667"/>
              <a:ext cx="91408" cy="91406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20326" y="5264303"/>
              <a:ext cx="143640" cy="14364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948296" y="5443463"/>
              <a:ext cx="91408" cy="91408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063470" y="5238709"/>
              <a:ext cx="208932" cy="208932"/>
            </a:xfrm>
            <a:prstGeom prst="rect">
              <a:avLst/>
            </a:prstGeom>
          </p:spPr>
        </p:pic>
      </p:grpSp>
      <p:sp>
        <p:nvSpPr>
          <p:cNvPr id="128" name="object 128"/>
          <p:cNvSpPr/>
          <p:nvPr/>
        </p:nvSpPr>
        <p:spPr>
          <a:xfrm>
            <a:off x="7756459" y="3398913"/>
            <a:ext cx="733901" cy="733901"/>
          </a:xfrm>
          <a:custGeom>
            <a:avLst/>
            <a:gdLst/>
            <a:ahLst/>
            <a:cxnLst/>
            <a:rect l="l" t="t" r="r" b="b"/>
            <a:pathLst>
              <a:path w="978534" h="978535">
                <a:moveTo>
                  <a:pt x="488967" y="0"/>
                </a:moveTo>
                <a:lnTo>
                  <a:pt x="441876" y="2238"/>
                </a:lnTo>
                <a:lnTo>
                  <a:pt x="396052" y="8816"/>
                </a:lnTo>
                <a:lnTo>
                  <a:pt x="351699" y="19530"/>
                </a:lnTo>
                <a:lnTo>
                  <a:pt x="309022" y="34174"/>
                </a:lnTo>
                <a:lnTo>
                  <a:pt x="268227" y="52543"/>
                </a:lnTo>
                <a:lnTo>
                  <a:pt x="229517" y="74433"/>
                </a:lnTo>
                <a:lnTo>
                  <a:pt x="193099" y="99638"/>
                </a:lnTo>
                <a:lnTo>
                  <a:pt x="159176" y="127954"/>
                </a:lnTo>
                <a:lnTo>
                  <a:pt x="127955" y="159176"/>
                </a:lnTo>
                <a:lnTo>
                  <a:pt x="99639" y="193098"/>
                </a:lnTo>
                <a:lnTo>
                  <a:pt x="74433" y="229517"/>
                </a:lnTo>
                <a:lnTo>
                  <a:pt x="52543" y="268226"/>
                </a:lnTo>
                <a:lnTo>
                  <a:pt x="34174" y="309022"/>
                </a:lnTo>
                <a:lnTo>
                  <a:pt x="19530" y="351699"/>
                </a:lnTo>
                <a:lnTo>
                  <a:pt x="8816" y="396052"/>
                </a:lnTo>
                <a:lnTo>
                  <a:pt x="2238" y="441876"/>
                </a:lnTo>
                <a:lnTo>
                  <a:pt x="0" y="488967"/>
                </a:lnTo>
                <a:lnTo>
                  <a:pt x="2238" y="536058"/>
                </a:lnTo>
                <a:lnTo>
                  <a:pt x="8816" y="581882"/>
                </a:lnTo>
                <a:lnTo>
                  <a:pt x="19530" y="626235"/>
                </a:lnTo>
                <a:lnTo>
                  <a:pt x="34174" y="668912"/>
                </a:lnTo>
                <a:lnTo>
                  <a:pt x="52543" y="709707"/>
                </a:lnTo>
                <a:lnTo>
                  <a:pt x="74433" y="748417"/>
                </a:lnTo>
                <a:lnTo>
                  <a:pt x="99639" y="784835"/>
                </a:lnTo>
                <a:lnTo>
                  <a:pt x="127955" y="818758"/>
                </a:lnTo>
                <a:lnTo>
                  <a:pt x="159176" y="849979"/>
                </a:lnTo>
                <a:lnTo>
                  <a:pt x="193099" y="878295"/>
                </a:lnTo>
                <a:lnTo>
                  <a:pt x="229517" y="903500"/>
                </a:lnTo>
                <a:lnTo>
                  <a:pt x="268227" y="925390"/>
                </a:lnTo>
                <a:lnTo>
                  <a:pt x="309022" y="943759"/>
                </a:lnTo>
                <a:lnTo>
                  <a:pt x="351699" y="958403"/>
                </a:lnTo>
                <a:lnTo>
                  <a:pt x="396052" y="969117"/>
                </a:lnTo>
                <a:lnTo>
                  <a:pt x="441876" y="975695"/>
                </a:lnTo>
                <a:lnTo>
                  <a:pt x="488967" y="977934"/>
                </a:lnTo>
                <a:lnTo>
                  <a:pt x="536058" y="975695"/>
                </a:lnTo>
                <a:lnTo>
                  <a:pt x="581882" y="969117"/>
                </a:lnTo>
                <a:lnTo>
                  <a:pt x="626235" y="958403"/>
                </a:lnTo>
                <a:lnTo>
                  <a:pt x="668912" y="943759"/>
                </a:lnTo>
                <a:lnTo>
                  <a:pt x="709708" y="925390"/>
                </a:lnTo>
                <a:lnTo>
                  <a:pt x="748417" y="903500"/>
                </a:lnTo>
                <a:lnTo>
                  <a:pt x="784836" y="878295"/>
                </a:lnTo>
                <a:lnTo>
                  <a:pt x="818758" y="849979"/>
                </a:lnTo>
                <a:lnTo>
                  <a:pt x="849980" y="818758"/>
                </a:lnTo>
                <a:lnTo>
                  <a:pt x="878296" y="784835"/>
                </a:lnTo>
                <a:lnTo>
                  <a:pt x="903501" y="748417"/>
                </a:lnTo>
                <a:lnTo>
                  <a:pt x="925391" y="709707"/>
                </a:lnTo>
                <a:lnTo>
                  <a:pt x="943761" y="668912"/>
                </a:lnTo>
                <a:lnTo>
                  <a:pt x="958405" y="626235"/>
                </a:lnTo>
                <a:lnTo>
                  <a:pt x="969118" y="581882"/>
                </a:lnTo>
                <a:lnTo>
                  <a:pt x="975697" y="536058"/>
                </a:lnTo>
                <a:lnTo>
                  <a:pt x="977935" y="488967"/>
                </a:lnTo>
                <a:lnTo>
                  <a:pt x="975697" y="441876"/>
                </a:lnTo>
                <a:lnTo>
                  <a:pt x="969118" y="396052"/>
                </a:lnTo>
                <a:lnTo>
                  <a:pt x="958405" y="351699"/>
                </a:lnTo>
                <a:lnTo>
                  <a:pt x="943761" y="309022"/>
                </a:lnTo>
                <a:lnTo>
                  <a:pt x="925391" y="268226"/>
                </a:lnTo>
                <a:lnTo>
                  <a:pt x="903501" y="229517"/>
                </a:lnTo>
                <a:lnTo>
                  <a:pt x="878296" y="193098"/>
                </a:lnTo>
                <a:lnTo>
                  <a:pt x="849980" y="159176"/>
                </a:lnTo>
                <a:lnTo>
                  <a:pt x="818758" y="127954"/>
                </a:lnTo>
                <a:lnTo>
                  <a:pt x="784836" y="99638"/>
                </a:lnTo>
                <a:lnTo>
                  <a:pt x="748417" y="74433"/>
                </a:lnTo>
                <a:lnTo>
                  <a:pt x="709708" y="52543"/>
                </a:lnTo>
                <a:lnTo>
                  <a:pt x="668912" y="34174"/>
                </a:lnTo>
                <a:lnTo>
                  <a:pt x="626235" y="19530"/>
                </a:lnTo>
                <a:lnTo>
                  <a:pt x="581882" y="8816"/>
                </a:lnTo>
                <a:lnTo>
                  <a:pt x="536058" y="2238"/>
                </a:lnTo>
                <a:lnTo>
                  <a:pt x="48896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29" name="object 129"/>
          <p:cNvSpPr txBox="1"/>
          <p:nvPr/>
        </p:nvSpPr>
        <p:spPr>
          <a:xfrm>
            <a:off x="7964904" y="3559778"/>
            <a:ext cx="316706" cy="384078"/>
          </a:xfrm>
          <a:prstGeom prst="rect">
            <a:avLst/>
          </a:prstGeom>
        </p:spPr>
        <p:txBody>
          <a:bodyPr vert="horz" wrap="square" lIns="0" tIns="24764" rIns="0" bIns="0" rtlCol="0">
            <a:spAutoFit/>
          </a:bodyPr>
          <a:lstStyle/>
          <a:p>
            <a:pPr marL="9525" marR="3810" indent="9049">
              <a:lnSpc>
                <a:spcPts val="1350"/>
              </a:lnSpc>
              <a:spcBef>
                <a:spcPts val="194"/>
              </a:spcBef>
            </a:pPr>
            <a:r>
              <a:rPr sz="1200" spc="-8" dirty="0">
                <a:solidFill>
                  <a:srgbClr val="FFFFFF"/>
                </a:solidFill>
                <a:latin typeface="Calibri"/>
                <a:cs typeface="Calibri"/>
              </a:rPr>
              <a:t>Viral </a:t>
            </a:r>
            <a:r>
              <a:rPr sz="1200" spc="-1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20920" y="4307299"/>
            <a:ext cx="804863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650" spc="-8" dirty="0">
                <a:latin typeface="Calibri"/>
                <a:cs typeface="Calibri"/>
              </a:rPr>
              <a:t>Outcome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98319" y="2034254"/>
            <a:ext cx="2582228" cy="1039067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3810" algn="ctr">
              <a:lnSpc>
                <a:spcPct val="99400"/>
              </a:lnSpc>
              <a:spcBef>
                <a:spcPts val="83"/>
              </a:spcBef>
            </a:pPr>
            <a:r>
              <a:rPr sz="1350" b="1" dirty="0">
                <a:latin typeface="Calibri"/>
                <a:cs typeface="Calibri"/>
              </a:rPr>
              <a:t>HIV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and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Viral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Hepatitis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Transmission </a:t>
            </a:r>
            <a:r>
              <a:rPr sz="1350" b="1" dirty="0">
                <a:latin typeface="Calibri"/>
                <a:cs typeface="Calibri"/>
              </a:rPr>
              <a:t>Knowledge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among</a:t>
            </a:r>
            <a:r>
              <a:rPr sz="1350" b="1" spc="-38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Female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Health </a:t>
            </a:r>
            <a:r>
              <a:rPr sz="1350" b="1" dirty="0">
                <a:latin typeface="Calibri"/>
                <a:cs typeface="Calibri"/>
              </a:rPr>
              <a:t>Care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Providers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and</a:t>
            </a:r>
            <a:r>
              <a:rPr sz="1350" b="1" spc="-19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Females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in</a:t>
            </a:r>
            <a:r>
              <a:rPr sz="1350" b="1" spc="-19" dirty="0">
                <a:latin typeface="Calibri"/>
                <a:cs typeface="Calibri"/>
              </a:rPr>
              <a:t> the </a:t>
            </a:r>
            <a:r>
              <a:rPr sz="1350" b="1" dirty="0">
                <a:latin typeface="Calibri"/>
                <a:cs typeface="Calibri"/>
              </a:rPr>
              <a:t>General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Population</a:t>
            </a:r>
            <a:r>
              <a:rPr sz="1350" b="1" spc="-38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in</a:t>
            </a:r>
            <a:r>
              <a:rPr sz="1350" b="1" spc="-38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Constanta </a:t>
            </a:r>
            <a:r>
              <a:rPr sz="1350" b="1" dirty="0">
                <a:latin typeface="Calibri"/>
                <a:cs typeface="Calibri"/>
              </a:rPr>
              <a:t>Region,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Romania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052208" y="1938242"/>
            <a:ext cx="2723197" cy="12561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indent="476" algn="ctr">
              <a:spcBef>
                <a:spcPts val="75"/>
              </a:spcBef>
            </a:pPr>
            <a:r>
              <a:rPr sz="1350" b="1" dirty="0">
                <a:latin typeface="Calibri"/>
                <a:cs typeface="Calibri"/>
              </a:rPr>
              <a:t>A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Quality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Improvement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Initiative</a:t>
            </a:r>
            <a:r>
              <a:rPr sz="1350" b="1" spc="-26" dirty="0">
                <a:latin typeface="Calibri"/>
                <a:cs typeface="Calibri"/>
              </a:rPr>
              <a:t> to </a:t>
            </a:r>
            <a:r>
              <a:rPr sz="1350" b="1" dirty="0">
                <a:latin typeface="Calibri"/>
                <a:cs typeface="Calibri"/>
              </a:rPr>
              <a:t>Close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Gaps</a:t>
            </a:r>
            <a:r>
              <a:rPr sz="1350" b="1" spc="-19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in</a:t>
            </a:r>
            <a:r>
              <a:rPr sz="1350" b="1" spc="-19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Attaining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the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Third </a:t>
            </a:r>
            <a:r>
              <a:rPr sz="1350" b="1" dirty="0">
                <a:latin typeface="Calibri"/>
                <a:cs typeface="Calibri"/>
              </a:rPr>
              <a:t>UNAIDS</a:t>
            </a:r>
            <a:r>
              <a:rPr sz="1350" b="1" spc="-34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95-95-</a:t>
            </a:r>
            <a:r>
              <a:rPr sz="1350" b="1" dirty="0">
                <a:latin typeface="Calibri"/>
                <a:cs typeface="Calibri"/>
              </a:rPr>
              <a:t>95</a:t>
            </a:r>
            <a:r>
              <a:rPr sz="1350" b="1" spc="-26" dirty="0">
                <a:latin typeface="Calibri"/>
                <a:cs typeface="Calibri"/>
              </a:rPr>
              <a:t> </a:t>
            </a:r>
            <a:r>
              <a:rPr sz="1350" b="1" spc="-19" dirty="0">
                <a:latin typeface="Calibri"/>
                <a:cs typeface="Calibri"/>
              </a:rPr>
              <a:t>Target</a:t>
            </a:r>
            <a:r>
              <a:rPr sz="1350" b="1" spc="-26" dirty="0">
                <a:latin typeface="Calibri"/>
                <a:cs typeface="Calibri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among </a:t>
            </a:r>
            <a:r>
              <a:rPr sz="1350" b="1" dirty="0">
                <a:latin typeface="Calibri"/>
                <a:cs typeface="Calibri"/>
              </a:rPr>
              <a:t>Children</a:t>
            </a:r>
            <a:r>
              <a:rPr sz="1350" b="1" spc="-38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0-</a:t>
            </a:r>
            <a:r>
              <a:rPr sz="1350" b="1" dirty="0">
                <a:latin typeface="Calibri"/>
                <a:cs typeface="Calibri"/>
              </a:rPr>
              <a:t>4years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and</a:t>
            </a:r>
            <a:r>
              <a:rPr sz="1350" b="1" spc="-34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Adolescents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spc="-19" dirty="0">
                <a:latin typeface="Calibri"/>
                <a:cs typeface="Calibri"/>
              </a:rPr>
              <a:t>15- </a:t>
            </a:r>
            <a:r>
              <a:rPr sz="1350" b="1" dirty="0">
                <a:latin typeface="Calibri"/>
                <a:cs typeface="Calibri"/>
              </a:rPr>
              <a:t>19</a:t>
            </a:r>
            <a:r>
              <a:rPr sz="1350" b="1" spc="-19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years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Age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at</a:t>
            </a:r>
            <a:r>
              <a:rPr sz="1350" b="1" spc="-19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3</a:t>
            </a:r>
            <a:r>
              <a:rPr sz="1350" b="1" spc="-15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Clinic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Sites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19" dirty="0">
                <a:latin typeface="Calibri"/>
                <a:cs typeface="Calibri"/>
              </a:rPr>
              <a:t>in </a:t>
            </a:r>
            <a:r>
              <a:rPr sz="1350" b="1" spc="-8" dirty="0">
                <a:latin typeface="Calibri"/>
                <a:cs typeface="Calibri"/>
              </a:rPr>
              <a:t>Eswatini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327889" y="1995392"/>
            <a:ext cx="2360771" cy="83965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049" marR="3810" indent="476" algn="ctr">
              <a:lnSpc>
                <a:spcPct val="100400"/>
              </a:lnSpc>
              <a:spcBef>
                <a:spcPts val="68"/>
              </a:spcBef>
            </a:pPr>
            <a:r>
              <a:rPr sz="1350" b="1" dirty="0">
                <a:latin typeface="Calibri"/>
                <a:cs typeface="Calibri"/>
              </a:rPr>
              <a:t>Fast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Tracking</a:t>
            </a:r>
            <a:r>
              <a:rPr sz="1350" b="1" spc="-41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-34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Clients</a:t>
            </a:r>
            <a:r>
              <a:rPr sz="1350" b="1" spc="-45" dirty="0">
                <a:latin typeface="Calibri"/>
                <a:cs typeface="Calibri"/>
              </a:rPr>
              <a:t> </a:t>
            </a:r>
            <a:r>
              <a:rPr sz="1350" b="1" spc="-19" dirty="0">
                <a:latin typeface="Calibri"/>
                <a:cs typeface="Calibri"/>
              </a:rPr>
              <a:t>at </a:t>
            </a:r>
            <a:r>
              <a:rPr sz="1350" b="1" dirty="0">
                <a:latin typeface="Calibri"/>
                <a:cs typeface="Calibri"/>
              </a:rPr>
              <a:t>Botswana</a:t>
            </a:r>
            <a:r>
              <a:rPr sz="1350" b="1" spc="-53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Baylor</a:t>
            </a:r>
            <a:r>
              <a:rPr sz="1350" b="1" spc="-53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Children's </a:t>
            </a:r>
            <a:r>
              <a:rPr sz="1350" b="1" dirty="0">
                <a:latin typeface="Calibri"/>
                <a:cs typeface="Calibri"/>
              </a:rPr>
              <a:t>Clinical</a:t>
            </a:r>
            <a:r>
              <a:rPr sz="1350" b="1" spc="-34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Centre</a:t>
            </a:r>
            <a:r>
              <a:rPr sz="1350" b="1" spc="-30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of</a:t>
            </a:r>
            <a:r>
              <a:rPr sz="1350" b="1" spc="-23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Excellence </a:t>
            </a:r>
            <a:r>
              <a:rPr sz="1350" b="1" dirty="0">
                <a:latin typeface="Calibri"/>
                <a:cs typeface="Calibri"/>
              </a:rPr>
              <a:t>(BBCCCOE),</a:t>
            </a:r>
            <a:r>
              <a:rPr sz="1350" b="1" spc="-64" dirty="0">
                <a:latin typeface="Calibri"/>
                <a:cs typeface="Calibri"/>
              </a:rPr>
              <a:t> </a:t>
            </a:r>
            <a:r>
              <a:rPr sz="1350" b="1" dirty="0">
                <a:latin typeface="Calibri"/>
                <a:cs typeface="Calibri"/>
              </a:rPr>
              <a:t>Gaborone,</a:t>
            </a:r>
            <a:r>
              <a:rPr sz="1350" b="1" spc="-60" dirty="0">
                <a:latin typeface="Calibri"/>
                <a:cs typeface="Calibri"/>
              </a:rPr>
              <a:t> </a:t>
            </a:r>
            <a:r>
              <a:rPr sz="1350" b="1" spc="-8" dirty="0">
                <a:latin typeface="Calibri"/>
                <a:cs typeface="Calibri"/>
              </a:rPr>
              <a:t>Botswana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2910114" y="1841230"/>
            <a:ext cx="0" cy="2942749"/>
          </a:xfrm>
          <a:custGeom>
            <a:avLst/>
            <a:gdLst/>
            <a:ahLst/>
            <a:cxnLst/>
            <a:rect l="l" t="t" r="r" b="b"/>
            <a:pathLst>
              <a:path h="3923665">
                <a:moveTo>
                  <a:pt x="0" y="0"/>
                </a:moveTo>
                <a:lnTo>
                  <a:pt x="1" y="3923083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135" name="object 135"/>
          <p:cNvSpPr/>
          <p:nvPr/>
        </p:nvSpPr>
        <p:spPr>
          <a:xfrm>
            <a:off x="6023854" y="1842485"/>
            <a:ext cx="0" cy="2942749"/>
          </a:xfrm>
          <a:custGeom>
            <a:avLst/>
            <a:gdLst/>
            <a:ahLst/>
            <a:cxnLst/>
            <a:rect l="l" t="t" r="r" b="b"/>
            <a:pathLst>
              <a:path h="3923665">
                <a:moveTo>
                  <a:pt x="0" y="0"/>
                </a:moveTo>
                <a:lnTo>
                  <a:pt x="1" y="3923083"/>
                </a:lnTo>
              </a:path>
            </a:pathLst>
          </a:custGeom>
          <a:ln w="381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69B1DEA-F8E8-A762-48B1-1185D3A9E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>
            <a:extLst>
              <a:ext uri="{FF2B5EF4-FFF2-40B4-BE49-F238E27FC236}">
                <a16:creationId xmlns:a16="http://schemas.microsoft.com/office/drawing/2014/main" id="{05802AFF-C462-F57E-4CD3-5114BE6C4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012" y="317389"/>
            <a:ext cx="66417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Descriptive Statistics Refresher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09050-014A-1E0C-D0DE-3430FE2CA8F4}"/>
              </a:ext>
            </a:extLst>
          </p:cNvPr>
          <p:cNvSpPr txBox="1"/>
          <p:nvPr/>
        </p:nvSpPr>
        <p:spPr>
          <a:xfrm>
            <a:off x="626656" y="1013119"/>
            <a:ext cx="7383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2000" dirty="0">
                <a:latin typeface="Poppins" panose="00000500000000000000" pitchFamily="2" charset="0"/>
                <a:cs typeface="Poppins" panose="00000500000000000000" pitchFamily="2" charset="0"/>
              </a:rPr>
              <a:t>Understanding your data first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Types of variables: categorical vs numerical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Common summary stats: mean, median, standard deviation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Importance of checking assumptions before analysis</a:t>
            </a:r>
            <a:endParaRPr lang="en-ZA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0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870" y="729334"/>
            <a:ext cx="4445300" cy="358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9" y="729334"/>
            <a:ext cx="3959271" cy="3717022"/>
          </a:xfrm>
          <a:prstGeom prst="rect">
            <a:avLst/>
          </a:prstGeom>
        </p:spPr>
      </p:pic>
      <p:sp>
        <p:nvSpPr>
          <p:cNvPr id="11" name="Google Shape;113;p10">
            <a:extLst>
              <a:ext uri="{FF2B5EF4-FFF2-40B4-BE49-F238E27FC236}">
                <a16:creationId xmlns:a16="http://schemas.microsoft.com/office/drawing/2014/main" id="{05802AFF-C462-F57E-4CD3-5114BE6C4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043" y="0"/>
            <a:ext cx="8769551" cy="64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/>
              <a:t>Types of variables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05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EE7E-93A2-D550-936D-85F4B1FF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49" y="255917"/>
            <a:ext cx="6641700" cy="803100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DD742-98C8-8A80-9A28-C941F8384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095" y="786443"/>
            <a:ext cx="8398648" cy="34090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Null Hypothesis (H₀):</a:t>
            </a:r>
            <a:br>
              <a:rPr lang="en-US" dirty="0"/>
            </a:br>
            <a:r>
              <a:rPr lang="en-US" dirty="0"/>
              <a:t>There is </a:t>
            </a:r>
            <a:r>
              <a:rPr lang="en-US" b="1" dirty="0"/>
              <a:t>no association</a:t>
            </a:r>
            <a:r>
              <a:rPr lang="en-US" dirty="0"/>
              <a:t> between the exposure and outcome.</a:t>
            </a:r>
            <a:br>
              <a:rPr lang="en-US" dirty="0"/>
            </a:br>
            <a:r>
              <a:rPr lang="en-US" i="1" dirty="0"/>
              <a:t>e.g., Smoking is not associated with lung cancer.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Alternative Hypothesis (H₁):</a:t>
            </a:r>
            <a:br>
              <a:rPr lang="en-US" dirty="0"/>
            </a:br>
            <a:r>
              <a:rPr lang="en-US" dirty="0"/>
              <a:t>There </a:t>
            </a:r>
            <a:r>
              <a:rPr lang="en-US" b="1" dirty="0"/>
              <a:t>is an association</a:t>
            </a:r>
            <a:r>
              <a:rPr lang="en-US" dirty="0"/>
              <a:t> between the exposure and outcome.</a:t>
            </a:r>
            <a:br>
              <a:rPr lang="en-US" dirty="0"/>
            </a:br>
            <a:r>
              <a:rPr lang="en-US" i="1" dirty="0"/>
              <a:t>e.g., Smoking increases the risk of lung cancer.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Use statistical testing to decide whether to reject H₀.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1F633-F9B6-21E8-2532-8DABD7B2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415E-2464-35A5-4779-D653E664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19" y="82037"/>
            <a:ext cx="6418356" cy="535418"/>
          </a:xfrm>
        </p:spPr>
        <p:txBody>
          <a:bodyPr/>
          <a:lstStyle/>
          <a:p>
            <a:r>
              <a:rPr lang="en-US" dirty="0"/>
              <a:t>What Does the P-Value Tell Us?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F0BBA-5566-2B04-62C2-AB5E9EEDC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" y="537882"/>
            <a:ext cx="8896659" cy="38004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1500" b="1" dirty="0"/>
              <a:t>Definition: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The </a:t>
            </a:r>
            <a:r>
              <a:rPr lang="en-US" sz="1500" b="1" dirty="0"/>
              <a:t>p-value</a:t>
            </a:r>
            <a:r>
              <a:rPr lang="en-US" sz="1500" dirty="0"/>
              <a:t> is the probability of observing a test statistic as extreme as, or more extreme than, the one observed — </a:t>
            </a:r>
            <a:r>
              <a:rPr lang="en-US" sz="1500" b="1" dirty="0"/>
              <a:t>assuming the null hypothesis (H₀) is true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How to Interpret: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sz="1500" b="1" dirty="0"/>
          </a:p>
          <a:p>
            <a:pPr>
              <a:buNone/>
            </a:pPr>
            <a:r>
              <a:rPr lang="en-US" sz="1500" b="1" dirty="0"/>
              <a:t>Common Misconceptions:</a:t>
            </a:r>
            <a:endParaRPr lang="en-US" sz="1500" dirty="0"/>
          </a:p>
          <a:p>
            <a:pPr>
              <a:buNone/>
            </a:pPr>
            <a:r>
              <a:rPr lang="en-US" sz="1500" dirty="0"/>
              <a:t>🚫 </a:t>
            </a:r>
            <a:r>
              <a:rPr lang="en-US" sz="1500" b="1" dirty="0"/>
              <a:t>"A p-value of 0.05 means there's a 5% chance the null hypothesis is true.”</a:t>
            </a:r>
          </a:p>
          <a:p>
            <a:pPr>
              <a:buNone/>
            </a:pPr>
            <a:br>
              <a:rPr lang="en-US" sz="1500" dirty="0"/>
            </a:br>
            <a:r>
              <a:rPr lang="en-US" sz="1500" dirty="0"/>
              <a:t>✅ Wrong. P-value is not the probability that H₀ is true — it’s the probability of the </a:t>
            </a:r>
            <a:r>
              <a:rPr lang="en-US" sz="1500" b="1" dirty="0"/>
              <a:t>data given H₀ is true</a:t>
            </a:r>
            <a:r>
              <a:rPr lang="en-US" sz="1500" dirty="0"/>
              <a:t>.</a:t>
            </a:r>
          </a:p>
          <a:p>
            <a:r>
              <a:rPr lang="en-US" sz="1500" dirty="0"/>
              <a:t>🚫 </a:t>
            </a:r>
            <a:r>
              <a:rPr lang="en-US" sz="1500" b="1" dirty="0"/>
              <a:t>"Statistical significance = clinical or practical significance.”</a:t>
            </a:r>
          </a:p>
          <a:p>
            <a:br>
              <a:rPr lang="en-US" sz="1500" dirty="0"/>
            </a:br>
            <a:r>
              <a:rPr lang="en-US" sz="1500" dirty="0"/>
              <a:t>✅ Not necessarily. A statistically significant result may not be meaningful in practice.</a:t>
            </a:r>
          </a:p>
          <a:p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83C1AF0-8E8B-BC2A-EB74-E6E780A65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04417"/>
              </p:ext>
            </p:extLst>
          </p:nvPr>
        </p:nvGraphicFramePr>
        <p:xfrm>
          <a:off x="628649" y="1659731"/>
          <a:ext cx="8300198" cy="914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150099">
                  <a:extLst>
                    <a:ext uri="{9D8B030D-6E8A-4147-A177-3AD203B41FA5}">
                      <a16:colId xmlns:a16="http://schemas.microsoft.com/office/drawing/2014/main" val="1150434971"/>
                    </a:ext>
                  </a:extLst>
                </a:gridCol>
                <a:gridCol w="4150099">
                  <a:extLst>
                    <a:ext uri="{9D8B030D-6E8A-4147-A177-3AD203B41FA5}">
                      <a16:colId xmlns:a16="http://schemas.microsoft.com/office/drawing/2014/main" val="4267000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P-value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Interpretation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61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 &lt; 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Reject H₀ — statistically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3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 ≥ 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not reject H₀ — not statistically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547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60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6D23-9726-BF20-A474-4C3E48AD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0" y="137145"/>
            <a:ext cx="8328520" cy="662638"/>
          </a:xfrm>
        </p:spPr>
        <p:txBody>
          <a:bodyPr/>
          <a:lstStyle/>
          <a:p>
            <a:r>
              <a:rPr lang="en-US" dirty="0"/>
              <a:t>Understanding Confidence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7962B-5E27-A2F8-6289-F60483409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" y="674211"/>
            <a:ext cx="9042400" cy="3799840"/>
          </a:xfrm>
        </p:spPr>
        <p:txBody>
          <a:bodyPr>
            <a:normAutofit lnSpcReduction="10000"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What is a Confidence Interval (CI)?</a:t>
            </a:r>
            <a:br>
              <a:rPr lang="en-US" dirty="0"/>
            </a:br>
            <a:r>
              <a:rPr lang="en-US" sz="1400" dirty="0"/>
              <a:t>A range of values, derived from sample data, that is likely to contain the </a:t>
            </a:r>
            <a:r>
              <a:rPr lang="en-US" sz="1400" b="1" dirty="0"/>
              <a:t>true population parameter</a:t>
            </a:r>
            <a:r>
              <a:rPr lang="en-US" sz="1400" dirty="0"/>
              <a:t> (e.g., mean, proportion) with a certain level of confidence (commonly </a:t>
            </a:r>
            <a:r>
              <a:rPr lang="en-US" sz="1400" b="1" dirty="0"/>
              <a:t>95%</a:t>
            </a:r>
            <a:r>
              <a:rPr lang="en-US" sz="1400" dirty="0"/>
              <a:t>).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Key Elements:</a:t>
            </a:r>
            <a:endParaRPr lang="en-US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Point Estimate</a:t>
            </a:r>
            <a:r>
              <a:rPr lang="en-US" dirty="0"/>
              <a:t>: </a:t>
            </a:r>
            <a:r>
              <a:rPr lang="en-US" sz="1400" dirty="0"/>
              <a:t>The sample statistic (e.g., sample mean)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Margin of Error</a:t>
            </a:r>
            <a:r>
              <a:rPr lang="en-US" dirty="0"/>
              <a:t>: </a:t>
            </a:r>
            <a:r>
              <a:rPr lang="en-US" sz="1400" dirty="0"/>
              <a:t>Accounts for variability; wider intervals reflect more uncertainty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Confidence Level</a:t>
            </a:r>
            <a:r>
              <a:rPr lang="en-US" dirty="0"/>
              <a:t>: </a:t>
            </a:r>
            <a:r>
              <a:rPr lang="en-US" sz="1400" dirty="0"/>
              <a:t>Often 95%, meaning if the study were repeated many times, 95% of the calculated intervals would contain the true value.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b="1" dirty="0"/>
              <a:t>Why it’s useful: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Provides more information than a single point estimate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Helps assess </a:t>
            </a:r>
            <a:r>
              <a:rPr lang="en-US" sz="1400" b="1" dirty="0"/>
              <a:t>precision</a:t>
            </a:r>
            <a:r>
              <a:rPr lang="en-US" sz="1400" dirty="0"/>
              <a:t> and </a:t>
            </a:r>
            <a:r>
              <a:rPr lang="en-US" sz="1400" b="1" dirty="0"/>
              <a:t>reliability</a:t>
            </a:r>
            <a:r>
              <a:rPr lang="en-US" sz="1400" dirty="0"/>
              <a:t> of the estimate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Widely used in reporting results of hypothesis tests and research findings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85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1355</Words>
  <Application>Microsoft Office PowerPoint</Application>
  <PresentationFormat>Custom</PresentationFormat>
  <Paragraphs>222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Calibri Light</vt:lpstr>
      <vt:lpstr>Arial</vt:lpstr>
      <vt:lpstr>Times New Roman</vt:lpstr>
      <vt:lpstr>Poppins</vt:lpstr>
      <vt:lpstr>Calibri</vt:lpstr>
      <vt:lpstr>Office Theme</vt:lpstr>
      <vt:lpstr>Introduction to Basic Statistical Analysis</vt:lpstr>
      <vt:lpstr>TABLE OF CONTENTS</vt:lpstr>
      <vt:lpstr>PowerPoint Presentation</vt:lpstr>
      <vt:lpstr>Exposure and Outcome - Examples</vt:lpstr>
      <vt:lpstr>Descriptive Statistics Refresher</vt:lpstr>
      <vt:lpstr>Types of variables</vt:lpstr>
      <vt:lpstr>Hypothesis testing</vt:lpstr>
      <vt:lpstr>What Does the P-Value Tell Us?</vt:lpstr>
      <vt:lpstr>Understanding Confidence Intervals</vt:lpstr>
      <vt:lpstr>What is a t-test?</vt:lpstr>
      <vt:lpstr> Assumptions of t-tests</vt:lpstr>
      <vt:lpstr>Distribution of data</vt:lpstr>
      <vt:lpstr>PowerPoint Presentation</vt:lpstr>
      <vt:lpstr>Wilcoxon rank sum test</vt:lpstr>
      <vt:lpstr>Head over to R</vt:lpstr>
      <vt:lpstr>What is a Chi-squared Test?</vt:lpstr>
      <vt:lpstr>Assumption for a  Chi-squared test</vt:lpstr>
      <vt:lpstr>PowerPoint Presentation</vt:lpstr>
      <vt:lpstr>Head over to R</vt:lpstr>
      <vt:lpstr>What is Correlation?</vt:lpstr>
      <vt:lpstr>PowerPoint Presentation</vt:lpstr>
      <vt:lpstr>Pearson Correlation Coefficient (cont’d) Effect size and direction</vt:lpstr>
      <vt:lpstr>Include Spearman correlation info</vt:lpstr>
      <vt:lpstr>Interpretation of correlation values</vt:lpstr>
      <vt:lpstr>Head over to R</vt:lpstr>
      <vt:lpstr>What is ANOVA?</vt:lpstr>
      <vt:lpstr>PowerPoint Presentation</vt:lpstr>
      <vt:lpstr>Head over to R</vt:lpstr>
      <vt:lpstr>PowerPoint Presentation</vt:lpstr>
      <vt:lpstr>Acknowledgements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Khetsiwe Dlamini</dc:creator>
  <cp:lastModifiedBy>Seeger, Abigail Lillian</cp:lastModifiedBy>
  <cp:revision>29</cp:revision>
  <dcterms:modified xsi:type="dcterms:W3CDTF">2025-05-30T11:37:10Z</dcterms:modified>
</cp:coreProperties>
</file>