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2"/>
  </p:notesMasterIdLst>
  <p:handoutMasterIdLst>
    <p:handoutMasterId r:id="rId13"/>
  </p:handoutMasterIdLst>
  <p:sldIdLst>
    <p:sldId id="256" r:id="rId2"/>
    <p:sldId id="264" r:id="rId3"/>
    <p:sldId id="271" r:id="rId4"/>
    <p:sldId id="272" r:id="rId5"/>
    <p:sldId id="262" r:id="rId6"/>
    <p:sldId id="265" r:id="rId7"/>
    <p:sldId id="266" r:id="rId8"/>
    <p:sldId id="267" r:id="rId9"/>
    <p:sldId id="260" r:id="rId10"/>
    <p:sldId id="268"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0">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8220"/>
    <a:srgbClr val="2D637F"/>
    <a:srgbClr val="E09E19"/>
    <a:srgbClr val="9DAD33"/>
    <a:srgbClr val="6C3302"/>
    <a:srgbClr val="584F29"/>
    <a:srgbClr val="ED4E33"/>
    <a:srgbClr val="003262"/>
    <a:srgbClr val="53626F"/>
    <a:srgbClr val="00B2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9" autoAdjust="0"/>
  </p:normalViewPr>
  <p:slideViewPr>
    <p:cSldViewPr snapToGrid="0" snapToObjects="1">
      <p:cViewPr varScale="1">
        <p:scale>
          <a:sx n="114" d="100"/>
          <a:sy n="114" d="100"/>
        </p:scale>
        <p:origin x="1506" y="84"/>
      </p:cViewPr>
      <p:guideLst>
        <p:guide orient="horz" pos="360"/>
        <p:guide pos="5759"/>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7CB1905-1EEB-6545-B5E2-B70E8868255E}" type="datetimeFigureOut">
              <a:rPr lang="en-US" smtClean="0"/>
              <a:t>5/27/2021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261A396-5F67-764F-9A9A-305152EBE086}"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53F6BF-7462-9046-A2B6-90C29244BD27}" type="datetimeFigureOut">
              <a:rPr lang="en-US" smtClean="0"/>
              <a:t>5/27/2021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B7DBC5-2A13-CA47-B9EE-6017A92B6B18}"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24333"/>
            <a:ext cx="6813884" cy="1639468"/>
          </a:xfrm>
          <a:prstGeom prst="rect">
            <a:avLst/>
          </a:prstGeom>
        </p:spPr>
        <p:txBody>
          <a:bodyPr>
            <a:noAutofit/>
          </a:bodyPr>
          <a:lstStyle>
            <a:lvl1pPr algn="l">
              <a:defRPr sz="5000">
                <a:solidFill>
                  <a:srgbClr val="C28220"/>
                </a:solidFill>
              </a:defRPr>
            </a:lvl1pPr>
          </a:lstStyle>
          <a:p>
            <a:r>
              <a:rPr lang="en-US" dirty="0"/>
              <a:t>Click to edit Master title style</a:t>
            </a:r>
          </a:p>
        </p:txBody>
      </p:sp>
      <p:sp>
        <p:nvSpPr>
          <p:cNvPr id="3" name="Subtitle 2"/>
          <p:cNvSpPr>
            <a:spLocks noGrp="1"/>
          </p:cNvSpPr>
          <p:nvPr>
            <p:ph type="subTitle" idx="1"/>
          </p:nvPr>
        </p:nvSpPr>
        <p:spPr>
          <a:xfrm>
            <a:off x="685800" y="2575258"/>
            <a:ext cx="6400800" cy="1113590"/>
          </a:xfrm>
          <a:prstGeom prst="rect">
            <a:avLst/>
          </a:prstGeom>
        </p:spPr>
        <p:txBody>
          <a:bodyPr/>
          <a:lstStyle>
            <a:lvl1pPr marL="0" indent="0" algn="l">
              <a:buNone/>
              <a:defRPr>
                <a:solidFill>
                  <a:srgbClr val="2D63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50032"/>
            <a:ext cx="7766050" cy="1150353"/>
          </a:xfrm>
          <a:prstGeom prst="rect">
            <a:avLst/>
          </a:prstGeom>
        </p:spPr>
        <p:txBody>
          <a:bodyPr>
            <a:normAutofit/>
          </a:bodyPr>
          <a:lstStyle>
            <a:lvl1pPr>
              <a:defRPr sz="4200"/>
            </a:lvl1pPr>
          </a:lstStyle>
          <a:p>
            <a:r>
              <a:rPr lang="en-US" dirty="0"/>
              <a:t>Click to edit Master title style</a:t>
            </a:r>
          </a:p>
        </p:txBody>
      </p:sp>
      <p:sp>
        <p:nvSpPr>
          <p:cNvPr id="3" name="Content Placeholder 2"/>
          <p:cNvSpPr>
            <a:spLocks noGrp="1"/>
          </p:cNvSpPr>
          <p:nvPr>
            <p:ph idx="1"/>
          </p:nvPr>
        </p:nvSpPr>
        <p:spPr>
          <a:xfrm>
            <a:off x="482600" y="2518947"/>
            <a:ext cx="7740650" cy="2064669"/>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68325" y="2017295"/>
            <a:ext cx="7772400" cy="1996573"/>
          </a:xfrm>
          <a:prstGeom prst="rect">
            <a:avLst/>
          </a:prstGeom>
        </p:spPr>
        <p:txBody>
          <a:bodyPr anchor="t">
            <a:noAutofit/>
          </a:bodyPr>
          <a:lstStyle>
            <a:lvl1pPr algn="l">
              <a:defRPr sz="4200" b="0" cap="none"/>
            </a:lvl1pPr>
          </a:lstStyle>
          <a:p>
            <a:r>
              <a:rPr lang="en-US" dirty="0"/>
              <a:t>Click to edit master title style</a:t>
            </a:r>
          </a:p>
        </p:txBody>
      </p:sp>
      <p:sp>
        <p:nvSpPr>
          <p:cNvPr id="3" name="Text Placeholder 2"/>
          <p:cNvSpPr>
            <a:spLocks noGrp="1"/>
          </p:cNvSpPr>
          <p:nvPr>
            <p:ph type="body" idx="1"/>
          </p:nvPr>
        </p:nvSpPr>
        <p:spPr>
          <a:xfrm>
            <a:off x="568325" y="1019341"/>
            <a:ext cx="7772400" cy="895685"/>
          </a:xfrm>
          <a:prstGeom prst="rect">
            <a:avLst/>
          </a:prstGeom>
        </p:spPr>
        <p:txBody>
          <a:bodyPr anchor="b">
            <a:normAutofit/>
          </a:bodyPr>
          <a:lstStyle>
            <a:lvl1pPr marL="0" indent="0">
              <a:buNone/>
              <a:defRPr sz="2200">
                <a:solidFill>
                  <a:srgbClr val="2D637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972051"/>
            <a:ext cx="7464425" cy="1143000"/>
          </a:xfrm>
          <a:prstGeom prst="rect">
            <a:avLst/>
          </a:prstGeom>
        </p:spPr>
        <p:txBody>
          <a:bodyPr>
            <a:normAutofit/>
          </a:bodyPr>
          <a:lstStyle>
            <a:lvl1pPr>
              <a:defRPr sz="4200"/>
            </a:lvl1pPr>
          </a:lstStyle>
          <a:p>
            <a:r>
              <a:rPr lang="en-US" dirty="0"/>
              <a:t>Click to edit Master</a:t>
            </a:r>
          </a:p>
        </p:txBody>
      </p:sp>
      <p:sp>
        <p:nvSpPr>
          <p:cNvPr id="3" name="Content Placeholder 2"/>
          <p:cNvSpPr>
            <a:spLocks noGrp="1"/>
          </p:cNvSpPr>
          <p:nvPr>
            <p:ph sz="half" idx="1"/>
          </p:nvPr>
        </p:nvSpPr>
        <p:spPr>
          <a:xfrm>
            <a:off x="457200" y="2097755"/>
            <a:ext cx="3717925" cy="2823496"/>
          </a:xfrm>
          <a:prstGeom prst="rect">
            <a:avLst/>
          </a:prstGeo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sz="half" idx="10"/>
          </p:nvPr>
        </p:nvSpPr>
        <p:spPr>
          <a:xfrm>
            <a:off x="4175125" y="2097754"/>
            <a:ext cx="3746500" cy="2823497"/>
          </a:xfrm>
          <a:prstGeom prst="rect">
            <a:avLst/>
          </a:prstGeom>
        </p:spPr>
        <p:txBody>
          <a:bodyPr/>
          <a:lstStyle>
            <a:lvl1pPr>
              <a:defRPr sz="2200">
                <a:solidFill>
                  <a:srgbClr val="2D637F"/>
                </a:solidFill>
              </a:defRPr>
            </a:lvl1pPr>
            <a:lvl2pPr>
              <a:defRPr sz="2000">
                <a:solidFill>
                  <a:srgbClr val="2D637F"/>
                </a:solidFill>
              </a:defRPr>
            </a:lvl2pPr>
            <a:lvl3pPr>
              <a:defRPr sz="1800">
                <a:solidFill>
                  <a:srgbClr val="2D637F"/>
                </a:solidFill>
              </a:defRPr>
            </a:lvl3pPr>
            <a:lvl4pPr>
              <a:defRPr sz="1600">
                <a:solidFill>
                  <a:srgbClr val="2D637F"/>
                </a:solidFill>
              </a:defRPr>
            </a:lvl4pPr>
            <a:lvl5pPr>
              <a:defRPr sz="1400">
                <a:solidFill>
                  <a:srgbClr val="2D637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3729789"/>
            <a:ext cx="5486400" cy="566738"/>
          </a:xfrm>
          <a:prstGeom prst="rect">
            <a:avLst/>
          </a:prstGeo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381000" y="358775"/>
            <a:ext cx="5486400" cy="33710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381000" y="4296527"/>
            <a:ext cx="5486400" cy="47729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1041995"/>
            <a:ext cx="3008313" cy="404988"/>
          </a:xfrm>
        </p:spPr>
        <p:txBody>
          <a:bodyPr anchor="b"/>
          <a:lstStyle>
            <a:lvl1pPr algn="l">
              <a:defRPr sz="2000" b="1"/>
            </a:lvl1pPr>
          </a:lstStyle>
          <a:p>
            <a:r>
              <a:rPr lang="en-US" dirty="0" err="1"/>
              <a:t>Lorem</a:t>
            </a:r>
            <a:r>
              <a:rPr lang="en-US" dirty="0"/>
              <a:t> </a:t>
            </a:r>
            <a:r>
              <a:rPr lang="en-US" dirty="0" err="1"/>
              <a:t>ipsum</a:t>
            </a:r>
            <a:endParaRPr lang="en-US" dirty="0"/>
          </a:p>
        </p:txBody>
      </p:sp>
      <p:sp>
        <p:nvSpPr>
          <p:cNvPr id="8" name="Content Placeholder 2"/>
          <p:cNvSpPr>
            <a:spLocks noGrp="1"/>
          </p:cNvSpPr>
          <p:nvPr>
            <p:ph idx="1"/>
          </p:nvPr>
        </p:nvSpPr>
        <p:spPr>
          <a:xfrm>
            <a:off x="3575050" y="1041995"/>
            <a:ext cx="4537075" cy="3657005"/>
          </a:xfrm>
        </p:spPr>
        <p:txBody>
          <a:bodyPr/>
          <a:lstStyle>
            <a:lvl1pPr>
              <a:defRPr sz="2000"/>
            </a:lvl1pPr>
            <a:lvl2pPr>
              <a:defRPr sz="18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half" idx="2" hasCustomPrompt="1"/>
          </p:nvPr>
        </p:nvSpPr>
        <p:spPr>
          <a:xfrm>
            <a:off x="457200" y="1531651"/>
            <a:ext cx="3008313" cy="31673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err="1"/>
              <a:t>Lorem</a:t>
            </a:r>
            <a:r>
              <a:rPr lang="en-US" dirty="0"/>
              <a:t> </a:t>
            </a:r>
            <a:r>
              <a:rPr lang="en-US" dirty="0" err="1"/>
              <a:t>ipsum</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emf"/><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a:off x="267368" y="5307263"/>
            <a:ext cx="184666" cy="369332"/>
          </a:xfrm>
          <a:prstGeom prst="rect">
            <a:avLst/>
          </a:prstGeom>
          <a:noFill/>
        </p:spPr>
        <p:txBody>
          <a:bodyPr wrap="none" rtlCol="0">
            <a:spAutoFit/>
          </a:bodyPr>
          <a:lstStyle/>
          <a:p>
            <a:endParaRPr lang="en-US" dirty="0"/>
          </a:p>
        </p:txBody>
      </p:sp>
      <p:sp>
        <p:nvSpPr>
          <p:cNvPr id="8" name="Title Placeholder 1"/>
          <p:cNvSpPr>
            <a:spLocks noGrp="1"/>
          </p:cNvSpPr>
          <p:nvPr>
            <p:ph type="title"/>
          </p:nvPr>
        </p:nvSpPr>
        <p:spPr>
          <a:xfrm>
            <a:off x="457200" y="525956"/>
            <a:ext cx="8229600" cy="1143000"/>
          </a:xfrm>
          <a:prstGeom prst="rect">
            <a:avLst/>
          </a:prstGeom>
        </p:spPr>
        <p:txBody>
          <a:bodyPr vert="horz" lIns="91440" tIns="45720" rIns="91440" bIns="45720" rtlCol="0" anchor="ctr">
            <a:normAutofit/>
          </a:bodyPr>
          <a:lstStyle/>
          <a:p>
            <a:r>
              <a:rPr lang="en-US" dirty="0"/>
              <a:t>Project Title</a:t>
            </a:r>
          </a:p>
        </p:txBody>
      </p:sp>
      <p:sp>
        <p:nvSpPr>
          <p:cNvPr id="9" name="Text Placeholder 2"/>
          <p:cNvSpPr>
            <a:spLocks noGrp="1"/>
          </p:cNvSpPr>
          <p:nvPr>
            <p:ph type="body" idx="1"/>
          </p:nvPr>
        </p:nvSpPr>
        <p:spPr>
          <a:xfrm>
            <a:off x="457200" y="1808079"/>
            <a:ext cx="8229600" cy="2526418"/>
          </a:xfrm>
          <a:prstGeom prst="rect">
            <a:avLst/>
          </a:prstGeom>
        </p:spPr>
        <p:txBody>
          <a:bodyPr vert="horz" lIns="91440" tIns="45720" rIns="91440" bIns="45720" rtlCol="0">
            <a:normAutofit/>
          </a:bodyPr>
          <a:lstStyle/>
          <a:p>
            <a:pPr lvl="0"/>
            <a:r>
              <a:rPr lang="en-US" dirty="0" err="1"/>
              <a:t>Lorem</a:t>
            </a:r>
            <a:r>
              <a:rPr lang="en-US" dirty="0"/>
              <a:t> </a:t>
            </a:r>
            <a:r>
              <a:rPr lang="en-US" dirty="0" err="1"/>
              <a:t>Ipsum</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p:cNvPicPr>
            <a:picLocks noChangeAspect="1"/>
          </p:cNvPicPr>
          <p:nvPr userDrawn="1"/>
        </p:nvPicPr>
        <p:blipFill>
          <a:blip r:embed="rId8"/>
          <a:stretch>
            <a:fillRect/>
          </a:stretch>
        </p:blipFill>
        <p:spPr>
          <a:xfrm>
            <a:off x="6274508" y="0"/>
            <a:ext cx="2869492" cy="2379579"/>
          </a:xfrm>
          <a:prstGeom prst="rect">
            <a:avLst/>
          </a:prstGeom>
        </p:spPr>
      </p:pic>
      <p:pic>
        <p:nvPicPr>
          <p:cNvPr id="10" name="Picture 9"/>
          <p:cNvPicPr>
            <a:picLocks noChangeAspect="1"/>
          </p:cNvPicPr>
          <p:nvPr userDrawn="1"/>
        </p:nvPicPr>
        <p:blipFill>
          <a:blip r:embed="rId9"/>
          <a:stretch>
            <a:fillRect/>
          </a:stretch>
        </p:blipFill>
        <p:spPr>
          <a:xfrm>
            <a:off x="0" y="5598553"/>
            <a:ext cx="9170736" cy="1330073"/>
          </a:xfrm>
          <a:prstGeom prst="rect">
            <a:avLst/>
          </a:prstGeom>
        </p:spPr>
      </p:pic>
      <p:pic>
        <p:nvPicPr>
          <p:cNvPr id="11" name="Picture 10"/>
          <p:cNvPicPr>
            <a:picLocks noChangeAspect="1"/>
          </p:cNvPicPr>
          <p:nvPr userDrawn="1"/>
        </p:nvPicPr>
        <p:blipFill>
          <a:blip r:embed="rId10"/>
          <a:stretch>
            <a:fillRect/>
          </a:stretch>
        </p:blipFill>
        <p:spPr>
          <a:xfrm>
            <a:off x="369048" y="6019295"/>
            <a:ext cx="1745673" cy="5334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l" defTabSz="457200" rtl="0" eaLnBrk="1" latinLnBrk="0" hangingPunct="1">
        <a:spcBef>
          <a:spcPct val="0"/>
        </a:spcBef>
        <a:buNone/>
        <a:defRPr sz="5000" kern="1200">
          <a:solidFill>
            <a:srgbClr val="C28220"/>
          </a:solidFill>
          <a:latin typeface="Georgia" panose="02040502050405020303"/>
          <a:ea typeface="+mj-ea"/>
          <a:cs typeface="Georgia" panose="02040502050405020303"/>
        </a:defRPr>
      </a:lvl1pPr>
    </p:titleStyle>
    <p:bodyStyle>
      <a:lvl1pPr marL="342900" indent="-342900" algn="l" defTabSz="457200" rtl="0" eaLnBrk="1" latinLnBrk="0" hangingPunct="1">
        <a:spcBef>
          <a:spcPct val="20000"/>
        </a:spcBef>
        <a:buFont typeface="Arial" panose="020B0604020202020204"/>
        <a:buChar char="•"/>
        <a:defRPr sz="2200" kern="1200">
          <a:solidFill>
            <a:srgbClr val="2D637F"/>
          </a:solidFill>
          <a:latin typeface="Lucida Grande"/>
          <a:ea typeface="+mn-ea"/>
          <a:cs typeface="Lucida Grande"/>
        </a:defRPr>
      </a:lvl1pPr>
      <a:lvl2pPr marL="742950" indent="-285750" algn="l" defTabSz="457200" rtl="0" eaLnBrk="1" latinLnBrk="0" hangingPunct="1">
        <a:spcBef>
          <a:spcPct val="20000"/>
        </a:spcBef>
        <a:buFont typeface="Arial" panose="020B0604020202020204"/>
        <a:buChar char="–"/>
        <a:defRPr sz="2000" kern="1200">
          <a:solidFill>
            <a:srgbClr val="2D637F"/>
          </a:solidFill>
          <a:latin typeface="Lucida Grande"/>
          <a:ea typeface="+mn-ea"/>
          <a:cs typeface="Lucida Grande"/>
        </a:defRPr>
      </a:lvl2pPr>
      <a:lvl3pPr marL="1143000" indent="-228600" algn="l" defTabSz="457200" rtl="0" eaLnBrk="1" latinLnBrk="0" hangingPunct="1">
        <a:spcBef>
          <a:spcPct val="20000"/>
        </a:spcBef>
        <a:buFont typeface="Arial" panose="020B0604020202020204"/>
        <a:buChar char="•"/>
        <a:defRPr sz="1800" kern="1200">
          <a:solidFill>
            <a:srgbClr val="2D637F"/>
          </a:solidFill>
          <a:latin typeface="Lucida Grande"/>
          <a:ea typeface="+mn-ea"/>
          <a:cs typeface="Lucida Grande"/>
        </a:defRPr>
      </a:lvl3pPr>
      <a:lvl4pPr marL="1600200" indent="-228600" algn="l" defTabSz="457200" rtl="0" eaLnBrk="1" latinLnBrk="0" hangingPunct="1">
        <a:spcBef>
          <a:spcPct val="20000"/>
        </a:spcBef>
        <a:buFont typeface="Arial" panose="020B0604020202020204"/>
        <a:buChar char="–"/>
        <a:defRPr sz="1600" kern="1200">
          <a:solidFill>
            <a:srgbClr val="2D637F"/>
          </a:solidFill>
          <a:latin typeface="Lucida Grande"/>
          <a:ea typeface="+mn-ea"/>
          <a:cs typeface="Lucida Grande"/>
        </a:defRPr>
      </a:lvl4pPr>
      <a:lvl5pPr marL="2057400" indent="-228600" algn="l" defTabSz="457200" rtl="0" eaLnBrk="1" latinLnBrk="0" hangingPunct="1">
        <a:spcBef>
          <a:spcPct val="20000"/>
        </a:spcBef>
        <a:buFont typeface="Arial" panose="020B0604020202020204"/>
        <a:buChar char="»"/>
        <a:defRPr sz="1400" kern="1200">
          <a:solidFill>
            <a:srgbClr val="2D637F"/>
          </a:solidFill>
          <a:latin typeface="Lucida Grande"/>
          <a:ea typeface="+mn-ea"/>
          <a:cs typeface="Lucida Grande"/>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218090" y="734580"/>
            <a:ext cx="8104505" cy="1448435"/>
          </a:xfrm>
          <a:prstGeom prst="rect">
            <a:avLst/>
          </a:prstGeom>
        </p:spPr>
        <p:txBody>
          <a:bodyPr vert="horz" lIns="91440" tIns="45720" rIns="91440" bIns="45720" rtlCol="0" anchor="ctr">
            <a:noAutofit/>
          </a:bodyPr>
          <a:lstStyle>
            <a:lvl1pPr algn="l" defTabSz="457200" rtl="0" eaLnBrk="1" latinLnBrk="0" hangingPunct="1">
              <a:spcBef>
                <a:spcPct val="0"/>
              </a:spcBef>
              <a:buNone/>
              <a:defRPr sz="5000" kern="1200">
                <a:solidFill>
                  <a:srgbClr val="C28220"/>
                </a:solidFill>
                <a:latin typeface="Georgia" panose="02040502050405020303"/>
                <a:ea typeface="+mj-ea"/>
                <a:cs typeface="Georgia" panose="02040502050405020303"/>
              </a:defRPr>
            </a:lvl1pPr>
          </a:lstStyle>
          <a:p>
            <a:pPr algn="ctr"/>
            <a:endParaRPr lang="en-US" sz="3600">
              <a:sym typeface="+mn-ea"/>
            </a:endParaRPr>
          </a:p>
          <a:p>
            <a:pPr algn="ctr"/>
            <a:endParaRPr lang="en-US" sz="3600">
              <a:sym typeface="+mn-ea"/>
            </a:endParaRPr>
          </a:p>
          <a:p>
            <a:pPr algn="ctr"/>
            <a:r>
              <a:rPr lang="en-US" sz="3600">
                <a:sym typeface="+mn-ea"/>
              </a:rPr>
              <a:t>C240B / STAT C245B</a:t>
            </a:r>
            <a:br>
              <a:rPr lang="en-US" sz="3600">
                <a:solidFill>
                  <a:srgbClr val="C28220"/>
                </a:solidFill>
              </a:rPr>
            </a:br>
            <a:r>
              <a:rPr lang="en-US" sz="3600">
                <a:solidFill>
                  <a:srgbClr val="C28220"/>
                </a:solidFill>
              </a:rPr>
              <a:t>Project Presentation I – Proposal</a:t>
            </a:r>
            <a:br>
              <a:rPr lang="en-US" sz="3600">
                <a:solidFill>
                  <a:srgbClr val="C28220"/>
                </a:solidFill>
              </a:rPr>
            </a:br>
            <a:br>
              <a:rPr lang="en-US" sz="3600">
                <a:solidFill>
                  <a:srgbClr val="C28220"/>
                </a:solidFill>
              </a:rPr>
            </a:br>
            <a:r>
              <a:rPr lang="en-US" sz="3600">
                <a:solidFill>
                  <a:srgbClr val="C28220"/>
                </a:solidFill>
              </a:rPr>
              <a:t>Sociological statistical inference by survival analysis</a:t>
            </a:r>
          </a:p>
        </p:txBody>
      </p:sp>
      <p:sp>
        <p:nvSpPr>
          <p:cNvPr id="9" name="Subtitle 2"/>
          <p:cNvSpPr>
            <a:spLocks noGrp="1"/>
          </p:cNvSpPr>
          <p:nvPr/>
        </p:nvSpPr>
        <p:spPr>
          <a:xfrm>
            <a:off x="6712870" y="4286126"/>
            <a:ext cx="1609725" cy="1113790"/>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panose="020B0604020202020204"/>
              <a:buNone/>
              <a:defRPr sz="2200" kern="1200">
                <a:solidFill>
                  <a:srgbClr val="2D637F"/>
                </a:solidFill>
                <a:latin typeface="Lucida Grande"/>
                <a:ea typeface="+mn-ea"/>
                <a:cs typeface="Lucida Grande"/>
              </a:defRPr>
            </a:lvl1pPr>
            <a:lvl2pPr marL="457200" indent="0" algn="ctr" defTabSz="457200" rtl="0" eaLnBrk="1" latinLnBrk="0" hangingPunct="1">
              <a:spcBef>
                <a:spcPct val="20000"/>
              </a:spcBef>
              <a:buFont typeface="Arial" panose="020B0604020202020204"/>
              <a:buNone/>
              <a:defRPr sz="2000" kern="1200">
                <a:solidFill>
                  <a:schemeClr val="tx1">
                    <a:tint val="75000"/>
                  </a:schemeClr>
                </a:solidFill>
                <a:latin typeface="Lucida Grande"/>
                <a:ea typeface="+mn-ea"/>
                <a:cs typeface="Lucida Grande"/>
              </a:defRPr>
            </a:lvl2pPr>
            <a:lvl3pPr marL="914400" indent="0" algn="ctr" defTabSz="457200" rtl="0" eaLnBrk="1" latinLnBrk="0" hangingPunct="1">
              <a:spcBef>
                <a:spcPct val="20000"/>
              </a:spcBef>
              <a:buFont typeface="Arial" panose="020B0604020202020204"/>
              <a:buNone/>
              <a:defRPr sz="1800" kern="1200">
                <a:solidFill>
                  <a:schemeClr val="tx1">
                    <a:tint val="75000"/>
                  </a:schemeClr>
                </a:solidFill>
                <a:latin typeface="Lucida Grande"/>
                <a:ea typeface="+mn-ea"/>
                <a:cs typeface="Lucida Grande"/>
              </a:defRPr>
            </a:lvl3pPr>
            <a:lvl4pPr marL="1371600" indent="0" algn="ctr" defTabSz="457200" rtl="0" eaLnBrk="1" latinLnBrk="0" hangingPunct="1">
              <a:spcBef>
                <a:spcPct val="20000"/>
              </a:spcBef>
              <a:buFont typeface="Arial" panose="020B0604020202020204"/>
              <a:buNone/>
              <a:defRPr sz="1600" kern="1200">
                <a:solidFill>
                  <a:schemeClr val="tx1">
                    <a:tint val="75000"/>
                  </a:schemeClr>
                </a:solidFill>
                <a:latin typeface="Lucida Grande"/>
                <a:ea typeface="+mn-ea"/>
                <a:cs typeface="Lucida Grande"/>
              </a:defRPr>
            </a:lvl4pPr>
            <a:lvl5pPr marL="1828800" indent="0" algn="ctr" defTabSz="457200" rtl="0" eaLnBrk="1" latinLnBrk="0" hangingPunct="1">
              <a:spcBef>
                <a:spcPct val="20000"/>
              </a:spcBef>
              <a:buFont typeface="Arial" panose="020B0604020202020204"/>
              <a:buNone/>
              <a:defRPr sz="1400" kern="1200">
                <a:solidFill>
                  <a:schemeClr val="tx1">
                    <a:tint val="75000"/>
                  </a:schemeClr>
                </a:solidFill>
                <a:latin typeface="Lucida Grande"/>
                <a:ea typeface="+mn-ea"/>
                <a:cs typeface="Lucida Grande"/>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r>
              <a:rPr lang="en-US" dirty="0"/>
              <a:t>Z. Tom Hu</a:t>
            </a:r>
          </a:p>
          <a:p>
            <a:r>
              <a:rPr lang="en-US" dirty="0"/>
              <a:t>Sijin Wu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0449"/>
            <a:ext cx="7046536" cy="796534"/>
          </a:xfrm>
        </p:spPr>
        <p:txBody>
          <a:bodyPr>
            <a:noAutofit/>
          </a:bodyPr>
          <a:lstStyle/>
          <a:p>
            <a:r>
              <a:rPr lang="en-US" sz="4000"/>
              <a:t>Following work</a:t>
            </a:r>
            <a:endParaRPr lang="en-US" sz="4000" dirty="0"/>
          </a:p>
        </p:txBody>
      </p:sp>
      <p:sp>
        <p:nvSpPr>
          <p:cNvPr id="8" name="文本占位符 7"/>
          <p:cNvSpPr>
            <a:spLocks noGrp="1"/>
          </p:cNvSpPr>
          <p:nvPr>
            <p:ph type="body" sz="half" idx="2"/>
          </p:nvPr>
        </p:nvSpPr>
        <p:spPr>
          <a:xfrm>
            <a:off x="457200" y="1531651"/>
            <a:ext cx="8177753" cy="3455128"/>
          </a:xfrm>
        </p:spPr>
        <p:txBody>
          <a:bodyPr/>
          <a:lstStyle/>
          <a:p>
            <a:endParaRPr lang="en-US" altLang="zh-CN" sz="1600"/>
          </a:p>
          <a:p>
            <a:endParaRPr lang="en-US" altLang="zh-CN" sz="1600"/>
          </a:p>
          <a:p>
            <a:endParaRPr lang="en-US" altLang="zh-CN" sz="1600"/>
          </a:p>
          <a:p>
            <a:endParaRPr lang="zh-CN" altLang="en-US"/>
          </a:p>
        </p:txBody>
      </p:sp>
      <p:sp>
        <p:nvSpPr>
          <p:cNvPr id="4" name="文本占位符 7"/>
          <p:cNvSpPr txBox="1"/>
          <p:nvPr/>
        </p:nvSpPr>
        <p:spPr>
          <a:xfrm>
            <a:off x="609600" y="1684051"/>
            <a:ext cx="8177753" cy="3455128"/>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panose="020B0604020202020204"/>
              <a:buNone/>
              <a:defRPr sz="1400" kern="1200">
                <a:solidFill>
                  <a:srgbClr val="2D637F"/>
                </a:solidFill>
                <a:latin typeface="Lucida Grande"/>
                <a:ea typeface="+mn-ea"/>
                <a:cs typeface="Lucida Grande"/>
              </a:defRPr>
            </a:lvl1pPr>
            <a:lvl2pPr marL="457200" indent="0" algn="l" defTabSz="457200" rtl="0" eaLnBrk="1" latinLnBrk="0" hangingPunct="1">
              <a:spcBef>
                <a:spcPct val="20000"/>
              </a:spcBef>
              <a:buFont typeface="Arial" panose="020B0604020202020204"/>
              <a:buNone/>
              <a:defRPr sz="1200" kern="1200">
                <a:solidFill>
                  <a:srgbClr val="2D637F"/>
                </a:solidFill>
                <a:latin typeface="Lucida Grande"/>
                <a:ea typeface="+mn-ea"/>
                <a:cs typeface="Lucida Grande"/>
              </a:defRPr>
            </a:lvl2pPr>
            <a:lvl3pPr marL="914400" indent="0" algn="l" defTabSz="457200" rtl="0" eaLnBrk="1" latinLnBrk="0" hangingPunct="1">
              <a:spcBef>
                <a:spcPct val="20000"/>
              </a:spcBef>
              <a:buFont typeface="Arial" panose="020B0604020202020204"/>
              <a:buNone/>
              <a:defRPr sz="1000" kern="1200">
                <a:solidFill>
                  <a:srgbClr val="2D637F"/>
                </a:solidFill>
                <a:latin typeface="Lucida Grande"/>
                <a:ea typeface="+mn-ea"/>
                <a:cs typeface="Lucida Grande"/>
              </a:defRPr>
            </a:lvl3pPr>
            <a:lvl4pPr marL="1371600" indent="0" algn="l" defTabSz="457200" rtl="0" eaLnBrk="1" latinLnBrk="0" hangingPunct="1">
              <a:spcBef>
                <a:spcPct val="20000"/>
              </a:spcBef>
              <a:buFont typeface="Arial" panose="020B0604020202020204"/>
              <a:buNone/>
              <a:defRPr sz="900" kern="1200">
                <a:solidFill>
                  <a:srgbClr val="2D637F"/>
                </a:solidFill>
                <a:latin typeface="Lucida Grande"/>
                <a:ea typeface="+mn-ea"/>
                <a:cs typeface="Lucida Grande"/>
              </a:defRPr>
            </a:lvl4pPr>
            <a:lvl5pPr marL="1828800" indent="0" algn="l" defTabSz="457200" rtl="0" eaLnBrk="1" latinLnBrk="0" hangingPunct="1">
              <a:spcBef>
                <a:spcPct val="20000"/>
              </a:spcBef>
              <a:buFont typeface="Arial" panose="020B0604020202020204"/>
              <a:buNone/>
              <a:defRPr sz="900" kern="1200">
                <a:solidFill>
                  <a:srgbClr val="2D637F"/>
                </a:solidFill>
                <a:latin typeface="Lucida Grande"/>
                <a:ea typeface="+mn-ea"/>
                <a:cs typeface="Lucida Grande"/>
              </a:defRPr>
            </a:lvl5pPr>
            <a:lvl6pPr marL="2286000" indent="0" algn="l" defTabSz="457200" rtl="0" eaLnBrk="1" latinLnBrk="0" hangingPunct="1">
              <a:spcBef>
                <a:spcPct val="20000"/>
              </a:spcBef>
              <a:buFont typeface="Arial" panose="020B0604020202020204"/>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panose="020B0604020202020204"/>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panose="020B0604020202020204"/>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panose="020B0604020202020204"/>
              <a:buNone/>
              <a:defRPr sz="900" kern="1200">
                <a:solidFill>
                  <a:schemeClr val="tx1"/>
                </a:solidFill>
                <a:latin typeface="+mn-lt"/>
                <a:ea typeface="+mn-ea"/>
                <a:cs typeface="+mn-cs"/>
              </a:defRPr>
            </a:lvl9pPr>
          </a:lstStyle>
          <a:p>
            <a:endParaRPr lang="en-US" altLang="zh-CN" sz="1600" dirty="0"/>
          </a:p>
          <a:p>
            <a:r>
              <a:rPr lang="en-US" altLang="zh-CN" sz="1600" dirty="0"/>
              <a:t>The current challenges will be re-arrange the data that we need and select the targeted variables.</a:t>
            </a:r>
          </a:p>
          <a:p>
            <a:endParaRPr lang="en-US" altLang="zh-CN" sz="1600" dirty="0"/>
          </a:p>
          <a:p>
            <a:r>
              <a:rPr lang="en-US" altLang="zh-CN" sz="1600" dirty="0"/>
              <a:t>The following work will be focused on how to use the survival analysis methods to inference the social events, like the marriage duration.</a:t>
            </a:r>
          </a:p>
          <a:p>
            <a:endParaRPr lang="en-US" altLang="zh-CN" sz="1600" dirty="0"/>
          </a:p>
          <a:p>
            <a:r>
              <a:rPr lang="en-US" altLang="zh-CN" sz="1600" dirty="0"/>
              <a:t>Once we complete the survival analysis by the targeted learning method, we want to use some other non-target learning methods to compare the results.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482600" y="2387600"/>
            <a:ext cx="8446135" cy="3173730"/>
          </a:xfrm>
        </p:spPr>
        <p:txBody>
          <a:bodyPr>
            <a:noAutofit/>
          </a:bodyPr>
          <a:lstStyle/>
          <a:p>
            <a:pPr marL="0" indent="0" fontAlgn="base">
              <a:buNone/>
            </a:pPr>
            <a:r>
              <a:rPr lang="en-US" altLang="zh-CN" sz="1800" dirty="0">
                <a:solidFill>
                  <a:schemeClr val="tx1"/>
                </a:solidFill>
                <a:latin typeface="Calibri" panose="020F0502020204030204" charset="0"/>
                <a:cs typeface="Calibri" panose="020F0502020204030204" charset="0"/>
              </a:rPr>
              <a:t>This is the first chapter in our text focused on estimation within the road map for </a:t>
            </a:r>
          </a:p>
          <a:p>
            <a:pPr marL="0" indent="0" fontAlgn="base">
              <a:buNone/>
            </a:pPr>
            <a:r>
              <a:rPr lang="en-US" altLang="zh-CN" sz="1800" dirty="0">
                <a:solidFill>
                  <a:schemeClr val="tx1"/>
                </a:solidFill>
                <a:latin typeface="Calibri" panose="020F0502020204030204" charset="0"/>
                <a:cs typeface="Calibri" panose="020F0502020204030204" charset="0"/>
              </a:rPr>
              <a:t>targeted learning. Now that we’ve defifined the research question, including our data, </a:t>
            </a:r>
          </a:p>
          <a:p>
            <a:pPr marL="0" indent="0" fontAlgn="base">
              <a:buNone/>
            </a:pPr>
            <a:r>
              <a:rPr lang="en-US" altLang="zh-CN" sz="1800" dirty="0">
                <a:solidFill>
                  <a:schemeClr val="tx1"/>
                </a:solidFill>
                <a:latin typeface="Calibri" panose="020F0502020204030204" charset="0"/>
                <a:cs typeface="Calibri" panose="020F0502020204030204" charset="0"/>
              </a:rPr>
              <a:t>the model, and the target parameter, we are ready to begin. For the estimation of a </a:t>
            </a:r>
          </a:p>
          <a:p>
            <a:pPr marL="0" indent="0" fontAlgn="base">
              <a:buNone/>
            </a:pPr>
            <a:r>
              <a:rPr lang="en-US" altLang="zh-CN" sz="1800" dirty="0">
                <a:solidFill>
                  <a:schemeClr val="tx1"/>
                </a:solidFill>
                <a:latin typeface="Calibri" panose="020F0502020204030204" charset="0"/>
                <a:cs typeface="Calibri" panose="020F0502020204030204" charset="0"/>
              </a:rPr>
              <a:t>target parameter of the probability distribution of the data, such as target parameters </a:t>
            </a:r>
          </a:p>
          <a:p>
            <a:pPr marL="0" indent="0" fontAlgn="base">
              <a:buNone/>
            </a:pPr>
            <a:r>
              <a:rPr lang="en-US" altLang="zh-CN" sz="1800" dirty="0">
                <a:solidFill>
                  <a:schemeClr val="tx1"/>
                </a:solidFill>
                <a:latin typeface="Calibri" panose="020F0502020204030204" charset="0"/>
                <a:cs typeface="Calibri" panose="020F0502020204030204" charset="0"/>
              </a:rPr>
              <a:t>that can be interpreted as causal effffects, we implement TMLE. The first step in this </a:t>
            </a:r>
          </a:p>
          <a:p>
            <a:pPr marL="0" indent="0" fontAlgn="base">
              <a:buNone/>
            </a:pPr>
            <a:r>
              <a:rPr lang="en-US" altLang="zh-CN" sz="1800" dirty="0">
                <a:solidFill>
                  <a:schemeClr val="tx1"/>
                </a:solidFill>
                <a:latin typeface="Calibri" panose="020F0502020204030204" charset="0"/>
                <a:cs typeface="Calibri" panose="020F0502020204030204" charset="0"/>
              </a:rPr>
              <a:t>estimation procedure is an initial estimate of the data-generating distribution P0, or </a:t>
            </a:r>
          </a:p>
          <a:p>
            <a:pPr marL="0" indent="0" fontAlgn="base">
              <a:buNone/>
            </a:pPr>
            <a:r>
              <a:rPr lang="en-US" altLang="zh-CN" sz="1800" dirty="0">
                <a:solidFill>
                  <a:schemeClr val="tx1"/>
                </a:solidFill>
                <a:latin typeface="Calibri" panose="020F0502020204030204" charset="0"/>
                <a:cs typeface="Calibri" panose="020F0502020204030204" charset="0"/>
              </a:rPr>
              <a:t>the relevant part Q0 of P0 that is needed to evaluate the target parameter.</a:t>
            </a:r>
          </a:p>
        </p:txBody>
      </p:sp>
      <p:sp>
        <p:nvSpPr>
          <p:cNvPr id="3" name="标题 2"/>
          <p:cNvSpPr>
            <a:spLocks noGrp="1"/>
          </p:cNvSpPr>
          <p:nvPr>
            <p:ph type="title"/>
          </p:nvPr>
        </p:nvSpPr>
        <p:spPr/>
        <p:txBody>
          <a:bodyPr/>
          <a:lstStyle/>
          <a:p>
            <a:r>
              <a:rPr lang="en-US"/>
              <a:t>Introduction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457200" y="2665265"/>
            <a:ext cx="8446168" cy="2064669"/>
          </a:xfrm>
        </p:spPr>
        <p:txBody>
          <a:bodyPr>
            <a:normAutofit lnSpcReduction="10000"/>
          </a:bodyPr>
          <a:lstStyle/>
          <a:p>
            <a:pPr marL="0" indent="0" fontAlgn="base">
              <a:buNone/>
            </a:pPr>
            <a:r>
              <a:rPr lang="en-US" altLang="zh-CN" dirty="0"/>
              <a:t>Let’s start our discussion with studies where Y is binary, such as in our mortality study example. When Y is binary, there is no difference between the conditional mean or conditional probability distribution, so this distinction plays no role</a:t>
            </a:r>
          </a:p>
        </p:txBody>
      </p:sp>
      <p:sp>
        <p:nvSpPr>
          <p:cNvPr id="3" name="标题 2"/>
          <p:cNvSpPr>
            <a:spLocks noGrp="1"/>
          </p:cNvSpPr>
          <p:nvPr>
            <p:ph type="title"/>
          </p:nvPr>
        </p:nvSpPr>
        <p:spPr/>
        <p:txBody>
          <a:bodyPr/>
          <a:lstStyle/>
          <a:p>
            <a:r>
              <a:rPr lang="en-US" altLang="zh-CN"/>
              <a:t>Background</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51155" y="285467"/>
            <a:ext cx="7766050" cy="1150353"/>
          </a:xfrm>
        </p:spPr>
        <p:txBody>
          <a:bodyPr/>
          <a:lstStyle/>
          <a:p>
            <a:r>
              <a:rPr lang="en-US" altLang="zh-CN"/>
              <a:t>Background</a:t>
            </a:r>
            <a:endParaRPr lang="zh-CN" altLang="en-US"/>
          </a:p>
        </p:txBody>
      </p:sp>
      <p:pic>
        <p:nvPicPr>
          <p:cNvPr id="2" name="图片 3"/>
          <p:cNvPicPr>
            <a:picLocks noChangeAspect="1"/>
          </p:cNvPicPr>
          <p:nvPr/>
        </p:nvPicPr>
        <p:blipFill>
          <a:blip r:embed="rId2"/>
          <a:stretch>
            <a:fillRect/>
          </a:stretch>
        </p:blipFill>
        <p:spPr>
          <a:xfrm>
            <a:off x="1537335" y="1423670"/>
            <a:ext cx="6465570" cy="401002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2"/>
          <p:cNvSpPr>
            <a:spLocks noGrp="1"/>
          </p:cNvSpPr>
          <p:nvPr>
            <p:ph type="title"/>
          </p:nvPr>
        </p:nvSpPr>
        <p:spPr>
          <a:xfrm>
            <a:off x="353506" y="187855"/>
            <a:ext cx="7766050" cy="1150353"/>
          </a:xfrm>
        </p:spPr>
        <p:txBody>
          <a:bodyPr>
            <a:normAutofit/>
          </a:bodyPr>
          <a:lstStyle/>
          <a:p>
            <a:r>
              <a:rPr lang="en-US" altLang="zh-CN" sz="4200" b="0"/>
              <a:t>Data</a:t>
            </a:r>
            <a:endParaRPr lang="zh-CN" altLang="en-US" sz="4200" b="0"/>
          </a:p>
        </p:txBody>
      </p:sp>
      <p:sp>
        <p:nvSpPr>
          <p:cNvPr id="6" name="文本占位符 5"/>
          <p:cNvSpPr>
            <a:spLocks noGrp="1"/>
          </p:cNvSpPr>
          <p:nvPr>
            <p:ph type="body" sz="half" idx="2"/>
          </p:nvPr>
        </p:nvSpPr>
        <p:spPr>
          <a:xfrm>
            <a:off x="457200" y="1531651"/>
            <a:ext cx="8290874" cy="4284687"/>
          </a:xfrm>
        </p:spPr>
        <p:txBody>
          <a:bodyPr>
            <a:normAutofit/>
          </a:bodyPr>
          <a:lstStyle/>
          <a:p>
            <a:r>
              <a:rPr lang="en-US" altLang="zh-CN" sz="1600" b="1" dirty="0"/>
              <a:t>China Family Panel Studies</a:t>
            </a:r>
            <a:r>
              <a:rPr lang="zh-CN" altLang="en-US" sz="1600" b="1" dirty="0"/>
              <a:t>（</a:t>
            </a:r>
            <a:r>
              <a:rPr lang="en-US" altLang="zh-CN" sz="1600" b="1" dirty="0"/>
              <a:t>CFPS</a:t>
            </a:r>
            <a:r>
              <a:rPr lang="zh-CN" altLang="en-US" sz="1600" b="1" dirty="0"/>
              <a:t>）</a:t>
            </a:r>
            <a:endParaRPr lang="en-US" altLang="zh-CN" sz="1600" b="1" dirty="0"/>
          </a:p>
          <a:p>
            <a:r>
              <a:rPr lang="en-US" altLang="zh-CN" sz="1600" dirty="0"/>
              <a:t>https://opendata.pku.edu.cn/dataverse/CFPS</a:t>
            </a:r>
          </a:p>
          <a:p>
            <a:r>
              <a:rPr lang="en-US" altLang="zh-CN" sz="1600" dirty="0"/>
              <a:t>China Family Panel Studies (CFPS) is a nationally representative, annual longitudinal survey of Chinese communities, families, and individuals launched in 2010 by the Institute of Social Science Survey (ISSS) of Peking University, China.</a:t>
            </a:r>
          </a:p>
          <a:p>
            <a:endParaRPr lang="en-US" altLang="zh-CN" sz="1600" dirty="0"/>
          </a:p>
          <a:p>
            <a:r>
              <a:rPr lang="en-US" altLang="zh-CN" sz="1600" dirty="0"/>
              <a:t>The CFPS is designed to collect individual-, family-, and community-level longitudinal data in contemporary China. The studies focus on the economic, as well as the non-economic, wellbeing of the Chinese population, with a wealth of information covering such topics as economic activities, education outcomes, family dynamics and relationships, migration, and health. </a:t>
            </a:r>
          </a:p>
          <a:p>
            <a:endParaRPr lang="en-US" altLang="zh-CN" sz="1600" dirty="0"/>
          </a:p>
          <a:p>
            <a:r>
              <a:rPr lang="en-US" altLang="zh-CN" sz="1600" dirty="0"/>
              <a:t>We have the whole CFPS data recorded in 2010, 2012, 2014, 2016, 2018 which can provide rich information to do social statistic inference. Each size of them is about 30000 individuals and 1000 variables.   </a:t>
            </a:r>
            <a:endParaRPr lang="zh-CN" alt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2"/>
          <p:cNvSpPr>
            <a:spLocks noGrp="1"/>
          </p:cNvSpPr>
          <p:nvPr>
            <p:ph type="title"/>
          </p:nvPr>
        </p:nvSpPr>
        <p:spPr>
          <a:xfrm>
            <a:off x="506953" y="152400"/>
            <a:ext cx="7459156" cy="637168"/>
          </a:xfrm>
        </p:spPr>
        <p:txBody>
          <a:bodyPr>
            <a:normAutofit fontScale="90000"/>
          </a:bodyPr>
          <a:lstStyle/>
          <a:p>
            <a:r>
              <a:rPr lang="en-US" altLang="zh-CN" sz="4200" b="0" dirty="0"/>
              <a:t>Data</a:t>
            </a:r>
            <a:endParaRPr lang="zh-CN" altLang="en-US" sz="4200" b="0" dirty="0"/>
          </a:p>
        </p:txBody>
      </p:sp>
      <p:sp>
        <p:nvSpPr>
          <p:cNvPr id="6" name="文本占位符 5"/>
          <p:cNvSpPr>
            <a:spLocks noGrp="1"/>
          </p:cNvSpPr>
          <p:nvPr>
            <p:ph type="body" sz="half" idx="2"/>
          </p:nvPr>
        </p:nvSpPr>
        <p:spPr>
          <a:xfrm>
            <a:off x="510747" y="789568"/>
            <a:ext cx="8290874" cy="4284687"/>
          </a:xfrm>
        </p:spPr>
        <p:txBody>
          <a:bodyPr>
            <a:normAutofit/>
          </a:bodyPr>
          <a:lstStyle/>
          <a:p>
            <a:r>
              <a:rPr lang="en-US" altLang="zh-CN" sz="1800" dirty="0"/>
              <a:t>The datasets are stored in the .dat format originally,  and for the convenience of our future analysis, we transported them into .csv format.</a:t>
            </a:r>
          </a:p>
          <a:p>
            <a:endParaRPr lang="en-US" altLang="zh-CN" sz="1800" dirty="0"/>
          </a:p>
          <a:p>
            <a:r>
              <a:rPr lang="en-US" altLang="zh-CN" sz="1800" dirty="0"/>
              <a:t>If we want to focus on marriage status, there will be specific information.</a:t>
            </a:r>
          </a:p>
        </p:txBody>
      </p:sp>
      <p:pic>
        <p:nvPicPr>
          <p:cNvPr id="3" name="图片 2"/>
          <p:cNvPicPr>
            <a:picLocks noChangeAspect="1"/>
          </p:cNvPicPr>
          <p:nvPr/>
        </p:nvPicPr>
        <p:blipFill>
          <a:blip r:embed="rId2"/>
          <a:stretch>
            <a:fillRect/>
          </a:stretch>
        </p:blipFill>
        <p:spPr>
          <a:xfrm>
            <a:off x="457200" y="2739953"/>
            <a:ext cx="3955123" cy="2728196"/>
          </a:xfrm>
          <a:prstGeom prst="rect">
            <a:avLst/>
          </a:prstGeom>
        </p:spPr>
      </p:pic>
      <p:pic>
        <p:nvPicPr>
          <p:cNvPr id="4" name="图片 3"/>
          <p:cNvPicPr>
            <a:picLocks noChangeAspect="1"/>
          </p:cNvPicPr>
          <p:nvPr/>
        </p:nvPicPr>
        <p:blipFill>
          <a:blip r:embed="rId3"/>
          <a:stretch>
            <a:fillRect/>
          </a:stretch>
        </p:blipFill>
        <p:spPr>
          <a:xfrm>
            <a:off x="4358776" y="2739953"/>
            <a:ext cx="4442845" cy="187468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2"/>
          <p:cNvSpPr>
            <a:spLocks noGrp="1"/>
          </p:cNvSpPr>
          <p:nvPr>
            <p:ph type="title"/>
          </p:nvPr>
        </p:nvSpPr>
        <p:spPr>
          <a:xfrm>
            <a:off x="353506" y="187855"/>
            <a:ext cx="7766050" cy="1150353"/>
          </a:xfrm>
        </p:spPr>
        <p:txBody>
          <a:bodyPr>
            <a:normAutofit/>
          </a:bodyPr>
          <a:lstStyle/>
          <a:p>
            <a:r>
              <a:rPr lang="en-US" altLang="zh-CN" sz="4200" b="0"/>
              <a:t>Censored Data</a:t>
            </a:r>
            <a:endParaRPr lang="zh-CN" altLang="en-US" sz="4200" b="0"/>
          </a:p>
        </p:txBody>
      </p:sp>
      <p:sp>
        <p:nvSpPr>
          <p:cNvPr id="6" name="文本占位符 5"/>
          <p:cNvSpPr>
            <a:spLocks noGrp="1"/>
          </p:cNvSpPr>
          <p:nvPr>
            <p:ph type="body" sz="half" idx="2"/>
          </p:nvPr>
        </p:nvSpPr>
        <p:spPr>
          <a:xfrm>
            <a:off x="457200" y="1531651"/>
            <a:ext cx="8290874" cy="4284687"/>
          </a:xfrm>
        </p:spPr>
        <p:txBody>
          <a:bodyPr>
            <a:normAutofit/>
          </a:bodyPr>
          <a:lstStyle/>
          <a:p>
            <a:r>
              <a:rPr lang="en-US" altLang="zh-CN" sz="2400"/>
              <a:t>There are 2 kinds of censored data.</a:t>
            </a:r>
          </a:p>
          <a:p>
            <a:endParaRPr lang="en-US" altLang="zh-CN" sz="1600"/>
          </a:p>
          <a:p>
            <a:endParaRPr lang="en-US" altLang="zh-CN" sz="1600"/>
          </a:p>
          <a:p>
            <a:endParaRPr lang="en-US" altLang="zh-CN" sz="1600"/>
          </a:p>
        </p:txBody>
      </p:sp>
      <p:pic>
        <p:nvPicPr>
          <p:cNvPr id="3" name="图片 2"/>
          <p:cNvPicPr>
            <a:picLocks noChangeAspect="1"/>
          </p:cNvPicPr>
          <p:nvPr/>
        </p:nvPicPr>
        <p:blipFill>
          <a:blip r:embed="rId2"/>
          <a:stretch>
            <a:fillRect/>
          </a:stretch>
        </p:blipFill>
        <p:spPr>
          <a:xfrm>
            <a:off x="274102" y="2278280"/>
            <a:ext cx="8657070" cy="230143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2"/>
          <p:cNvSpPr>
            <a:spLocks noGrp="1"/>
          </p:cNvSpPr>
          <p:nvPr>
            <p:ph type="title"/>
          </p:nvPr>
        </p:nvSpPr>
        <p:spPr>
          <a:xfrm>
            <a:off x="353506" y="187855"/>
            <a:ext cx="7766050" cy="1150353"/>
          </a:xfrm>
        </p:spPr>
        <p:txBody>
          <a:bodyPr>
            <a:normAutofit/>
          </a:bodyPr>
          <a:lstStyle/>
          <a:p>
            <a:r>
              <a:rPr lang="en-US" altLang="zh-CN" sz="4200" b="0"/>
              <a:t>Censored Data</a:t>
            </a:r>
            <a:endParaRPr lang="zh-CN" altLang="en-US" sz="4200" b="0"/>
          </a:p>
        </p:txBody>
      </p:sp>
      <p:sp>
        <p:nvSpPr>
          <p:cNvPr id="6" name="文本占位符 5"/>
          <p:cNvSpPr>
            <a:spLocks noGrp="1"/>
          </p:cNvSpPr>
          <p:nvPr>
            <p:ph type="body" sz="half" idx="2"/>
          </p:nvPr>
        </p:nvSpPr>
        <p:spPr>
          <a:xfrm>
            <a:off x="457200" y="1531651"/>
            <a:ext cx="8290874" cy="4284687"/>
          </a:xfrm>
        </p:spPr>
        <p:txBody>
          <a:bodyPr>
            <a:normAutofit/>
          </a:bodyPr>
          <a:lstStyle/>
          <a:p>
            <a:endParaRPr lang="en-US" altLang="zh-CN" sz="1600"/>
          </a:p>
          <a:p>
            <a:endParaRPr lang="en-US" altLang="zh-CN" sz="1600"/>
          </a:p>
        </p:txBody>
      </p:sp>
      <p:pic>
        <p:nvPicPr>
          <p:cNvPr id="2" name="图片 1"/>
          <p:cNvPicPr>
            <a:picLocks noChangeAspect="1"/>
          </p:cNvPicPr>
          <p:nvPr/>
        </p:nvPicPr>
        <p:blipFill>
          <a:blip r:embed="rId2"/>
          <a:stretch>
            <a:fillRect/>
          </a:stretch>
        </p:blipFill>
        <p:spPr>
          <a:xfrm>
            <a:off x="37861" y="2537382"/>
            <a:ext cx="9129551" cy="17832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0449"/>
            <a:ext cx="7046536" cy="796534"/>
          </a:xfrm>
        </p:spPr>
        <p:txBody>
          <a:bodyPr>
            <a:noAutofit/>
          </a:bodyPr>
          <a:lstStyle/>
          <a:p>
            <a:r>
              <a:rPr lang="en-US" sz="4000"/>
              <a:t>The target parameter</a:t>
            </a:r>
            <a:endParaRPr lang="en-US" sz="4000" dirty="0"/>
          </a:p>
        </p:txBody>
      </p:sp>
      <p:sp>
        <p:nvSpPr>
          <p:cNvPr id="8" name="文本占位符 7"/>
          <p:cNvSpPr>
            <a:spLocks noGrp="1"/>
          </p:cNvSpPr>
          <p:nvPr>
            <p:ph type="body" sz="half" idx="2"/>
          </p:nvPr>
        </p:nvSpPr>
        <p:spPr>
          <a:xfrm>
            <a:off x="457200" y="1531651"/>
            <a:ext cx="8177753" cy="3455128"/>
          </a:xfrm>
        </p:spPr>
        <p:txBody>
          <a:bodyPr/>
          <a:lstStyle/>
          <a:p>
            <a:endParaRPr lang="en-US" altLang="zh-CN" sz="1600" dirty="0"/>
          </a:p>
          <a:p>
            <a:endParaRPr lang="en-US" altLang="zh-CN" sz="1600" dirty="0"/>
          </a:p>
          <a:p>
            <a:endParaRPr lang="en-US" altLang="zh-CN" sz="1600" dirty="0"/>
          </a:p>
          <a:p>
            <a:r>
              <a:rPr lang="en-US" altLang="zh-CN" sz="1600" dirty="0"/>
              <a:t>Take the length of a marriage as the example :</a:t>
            </a:r>
          </a:p>
          <a:p>
            <a:r>
              <a:rPr lang="en-US" altLang="zh-CN" sz="1600" dirty="0"/>
              <a:t>    </a:t>
            </a:r>
          </a:p>
          <a:p>
            <a:r>
              <a:rPr lang="en-US" altLang="zh-CN" sz="1600" dirty="0"/>
              <a:t>	We can estimate the marriage survival function of one group of people who are born in the 1980s in Beijing with the same education conditions.</a:t>
            </a:r>
          </a:p>
          <a:p>
            <a:r>
              <a:rPr lang="en-US" altLang="zh-CN" sz="1600" dirty="0"/>
              <a:t>   	Also, we can compare the influence on marriages’ duration caused by different conditions.</a:t>
            </a:r>
          </a:p>
          <a:p>
            <a:endParaRPr lang="zh-CN" altLang="en-US" dirty="0"/>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529</Words>
  <Application>Microsoft Office PowerPoint</Application>
  <PresentationFormat>On-screen Show (4:3)</PresentationFormat>
  <Paragraphs>49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Lucida Grande</vt:lpstr>
      <vt:lpstr>Arial</vt:lpstr>
      <vt:lpstr>Calibri</vt:lpstr>
      <vt:lpstr>Georgia</vt:lpstr>
      <vt:lpstr>Custom Design</vt:lpstr>
      <vt:lpstr>PowerPoint Presentation</vt:lpstr>
      <vt:lpstr>Introduction</vt:lpstr>
      <vt:lpstr>Background</vt:lpstr>
      <vt:lpstr>Background</vt:lpstr>
      <vt:lpstr>Data</vt:lpstr>
      <vt:lpstr>Data</vt:lpstr>
      <vt:lpstr>Censored Data</vt:lpstr>
      <vt:lpstr>Censored Data</vt:lpstr>
      <vt:lpstr>The target parameter</vt:lpstr>
      <vt:lpstr>Following work</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Laurie Frasier</dc:creator>
  <cp:lastModifiedBy>Sijin Wu [RPG]</cp:lastModifiedBy>
  <cp:revision>55</cp:revision>
  <dcterms:created xsi:type="dcterms:W3CDTF">2013-01-15T19:08:00Z</dcterms:created>
  <dcterms:modified xsi:type="dcterms:W3CDTF">2021-05-27T12:49:35Z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2052-11.3.0.8632</vt:lpwstr>
  </property>
</Properties>
</file>