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33"/>
  </p:handoutMasterIdLst>
  <p:sldIdLst>
    <p:sldId id="256" r:id="rId3"/>
    <p:sldId id="264" r:id="rId4"/>
    <p:sldId id="322" r:id="rId5"/>
    <p:sldId id="271" r:id="rId6"/>
    <p:sldId id="298" r:id="rId8"/>
    <p:sldId id="280" r:id="rId9"/>
    <p:sldId id="299" r:id="rId10"/>
    <p:sldId id="300" r:id="rId11"/>
    <p:sldId id="301" r:id="rId12"/>
    <p:sldId id="347" r:id="rId13"/>
    <p:sldId id="348" r:id="rId14"/>
    <p:sldId id="302" r:id="rId15"/>
    <p:sldId id="303" r:id="rId16"/>
    <p:sldId id="305" r:id="rId17"/>
    <p:sldId id="307" r:id="rId18"/>
    <p:sldId id="304" r:id="rId19"/>
    <p:sldId id="308" r:id="rId20"/>
    <p:sldId id="309" r:id="rId21"/>
    <p:sldId id="310" r:id="rId22"/>
    <p:sldId id="311" r:id="rId23"/>
    <p:sldId id="315" r:id="rId24"/>
    <p:sldId id="316" r:id="rId25"/>
    <p:sldId id="317" r:id="rId26"/>
    <p:sldId id="318" r:id="rId27"/>
    <p:sldId id="319" r:id="rId28"/>
    <p:sldId id="320" r:id="rId29"/>
    <p:sldId id="323" r:id="rId30"/>
    <p:sldId id="306" r:id="rId31"/>
    <p:sldId id="31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5009" autoAdjust="0"/>
  </p:normalViewPr>
  <p:slideViewPr>
    <p:cSldViewPr snapToGrid="0" snapToObjects="1">
      <p:cViewPr varScale="1">
        <p:scale>
          <a:sx n="87" d="100"/>
          <a:sy n="87" d="100"/>
        </p:scale>
        <p:origin x="608" y="200"/>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在上次</a:t>
            </a:r>
            <a:r>
              <a:rPr lang="en-US" altLang="zh-CN" dirty="0"/>
              <a:t>presentation</a:t>
            </a:r>
            <a:r>
              <a:rPr lang="zh-CN" altLang="en-US" dirty="0"/>
              <a:t>的最后，我们使用了一些变量选择的办法，考察了几千个变量之间和它们对婚姻时间的影响，期中有明显效果的是</a:t>
            </a:r>
            <a:r>
              <a:rPr lang="en-US" altLang="zh-CN" dirty="0"/>
              <a:t>qm505</a:t>
            </a:r>
            <a:r>
              <a:rPr lang="zh-CN" altLang="en-US" dirty="0"/>
              <a:t>，它代表的意思是：</a:t>
            </a:r>
            <a:r>
              <a:rPr lang="zh-CN" altLang="en-US" dirty="0">
                <a:sym typeface="+mn-ea"/>
              </a:rPr>
              <a:t>孤独感对于</a:t>
            </a:r>
            <a:r>
              <a:rPr lang="zh-CN" altLang="en-US" dirty="0"/>
              <a:t>受访者的重要程度，</a:t>
            </a:r>
            <a:r>
              <a:rPr lang="en-US" altLang="zh-CN" dirty="0"/>
              <a:t>1</a:t>
            </a:r>
            <a:r>
              <a:rPr lang="zh-CN" altLang="en-US" dirty="0"/>
              <a:t>到</a:t>
            </a:r>
            <a:r>
              <a:rPr lang="en-US" altLang="zh-CN" dirty="0"/>
              <a:t>5</a:t>
            </a:r>
            <a:r>
              <a:rPr lang="zh-CN" altLang="en-US" dirty="0"/>
              <a:t>越高代表越重要。</a:t>
            </a:r>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zh-CN" altLang="en-US" sz="1200" dirty="0">
                <a:solidFill>
                  <a:schemeClr val="tx1"/>
                </a:solidFill>
              </a:rPr>
              <a:t>最初，我们打算在实际使用</a:t>
            </a:r>
            <a:r>
              <a:rPr lang="en-US" altLang="zh-CN" sz="1200" dirty="0">
                <a:solidFill>
                  <a:schemeClr val="tx1"/>
                </a:solidFill>
              </a:rPr>
              <a:t>TMLE</a:t>
            </a:r>
            <a:r>
              <a:rPr lang="zh-CN" altLang="en-US" sz="1200" dirty="0">
                <a:solidFill>
                  <a:schemeClr val="tx1"/>
                </a:solidFill>
              </a:rPr>
              <a:t>时，把除了婚姻寿命以外的变量都当成</a:t>
            </a:r>
            <a:r>
              <a:rPr lang="en-US" altLang="zh-CN" sz="1200" dirty="0">
                <a:solidFill>
                  <a:schemeClr val="tx1"/>
                </a:solidFill>
              </a:rPr>
              <a:t>baseline covariates</a:t>
            </a:r>
            <a:r>
              <a:rPr lang="zh-CN" altLang="en-US" sz="1200" dirty="0">
                <a:solidFill>
                  <a:schemeClr val="tx1"/>
                </a:solidFill>
              </a:rPr>
              <a:t>，但是出现了很多问题，其中之一就是，目前，支持删失数据格式的</a:t>
            </a:r>
            <a:r>
              <a:rPr lang="en-US" altLang="zh-CN" sz="1200" dirty="0">
                <a:solidFill>
                  <a:schemeClr val="tx1"/>
                </a:solidFill>
              </a:rPr>
              <a:t>TMLE</a:t>
            </a:r>
            <a:r>
              <a:rPr lang="zh-CN" altLang="en-US" sz="1200" dirty="0">
                <a:solidFill>
                  <a:schemeClr val="tx1"/>
                </a:solidFill>
              </a:rPr>
              <a:t>框架中，只有</a:t>
            </a:r>
            <a:r>
              <a:rPr lang="en-US" altLang="zh-CN" sz="1200" dirty="0">
                <a:solidFill>
                  <a:schemeClr val="tx1"/>
                </a:solidFill>
              </a:rPr>
              <a:t>MOSS package</a:t>
            </a:r>
            <a:r>
              <a:rPr lang="zh-CN" altLang="en-US" sz="1200" dirty="0">
                <a:solidFill>
                  <a:schemeClr val="tx1"/>
                </a:solidFill>
              </a:rPr>
              <a:t>。 但是由于我们的数据量实在太大，并且每一个变量都有不同程度的缺失值，而当前的框架对缺失值很敏感，我们不得不根据缺失变量值进行变量的筛选。</a:t>
            </a:r>
            <a:endParaRPr lang="zh-CN" altLang="en-US" sz="1200" dirty="0">
              <a:solidFill>
                <a:schemeClr val="tx1"/>
              </a:solidFill>
            </a:endParaRPr>
          </a:p>
          <a:p>
            <a:pPr marL="0" indent="0" fontAlgn="base">
              <a:buNone/>
            </a:pPr>
            <a:r>
              <a:rPr lang="zh-CN" altLang="en-US" sz="1200" dirty="0">
                <a:solidFill>
                  <a:schemeClr val="tx1"/>
                </a:solidFill>
              </a:rPr>
              <a:t>在解决了缺失值问题后，We use</a:t>
            </a:r>
            <a:r>
              <a:rPr lang="en-US" altLang="zh-CN" sz="1200" dirty="0">
                <a:solidFill>
                  <a:schemeClr val="tx1"/>
                </a:solidFill>
              </a:rPr>
              <a:t>d</a:t>
            </a:r>
            <a:r>
              <a:rPr lang="zh-CN" altLang="en-US" sz="1200" dirty="0">
                <a:solidFill>
                  <a:schemeClr val="tx1"/>
                </a:solidFill>
              </a:rPr>
              <a:t> the initial_sl_fit() function</a:t>
            </a:r>
            <a:r>
              <a:rPr lang="en-US" altLang="zh-CN" sz="1200" dirty="0">
                <a:solidFill>
                  <a:schemeClr val="tx1"/>
                </a:solidFill>
              </a:rPr>
              <a:t>(MOSS)</a:t>
            </a:r>
            <a:r>
              <a:rPr lang="zh-CN" altLang="en-US" sz="1200" dirty="0">
                <a:solidFill>
                  <a:schemeClr val="tx1"/>
                </a:solidFill>
              </a:rPr>
              <a:t> to specify the data (as we defined it above) and the SuperLearner library for initial estimation</a:t>
            </a:r>
            <a:r>
              <a:rPr lang="en-US" altLang="zh-CN" sz="1200" dirty="0">
                <a:solidFill>
                  <a:schemeClr val="tx1"/>
                </a:solidFill>
              </a:rPr>
              <a:t>. </a:t>
            </a:r>
            <a:r>
              <a:rPr lang="zh-CN" altLang="en-US" sz="1200" dirty="0">
                <a:solidFill>
                  <a:schemeClr val="tx1"/>
                </a:solidFill>
              </a:rPr>
              <a:t>在这一步中，我们使用的数据</a:t>
            </a:r>
            <a:r>
              <a:rPr lang="en-US" altLang="zh-CN" sz="1200" dirty="0">
                <a:solidFill>
                  <a:schemeClr val="tx1"/>
                </a:solidFill>
              </a:rPr>
              <a:t>size</a:t>
            </a:r>
            <a:r>
              <a:rPr lang="zh-CN" altLang="en-US" sz="1200" dirty="0">
                <a:solidFill>
                  <a:schemeClr val="tx1"/>
                </a:solidFill>
              </a:rPr>
              <a:t>约是</a:t>
            </a:r>
            <a:r>
              <a:rPr lang="en-US" altLang="zh-CN" sz="1200" dirty="0">
                <a:solidFill>
                  <a:schemeClr val="tx1"/>
                </a:solidFill>
              </a:rPr>
              <a:t>25000*1400 </a:t>
            </a:r>
            <a:r>
              <a:rPr lang="zh-CN" altLang="en-US" sz="1200" dirty="0">
                <a:solidFill>
                  <a:schemeClr val="tx1"/>
                </a:solidFill>
              </a:rPr>
              <a:t>，不仅训练时间长达</a:t>
            </a:r>
            <a:r>
              <a:rPr lang="en-US" altLang="zh-CN" sz="1200" dirty="0">
                <a:solidFill>
                  <a:schemeClr val="tx1"/>
                </a:solidFill>
              </a:rPr>
              <a:t>3</a:t>
            </a:r>
            <a:r>
              <a:rPr lang="zh-CN" altLang="en-US" sz="1200" dirty="0">
                <a:solidFill>
                  <a:schemeClr val="tx1"/>
                </a:solidFill>
              </a:rPr>
              <a:t>个半小时，</a:t>
            </a:r>
            <a:r>
              <a:rPr lang="en-US" altLang="zh-CN" sz="1200" dirty="0">
                <a:solidFill>
                  <a:schemeClr val="tx1"/>
                </a:solidFill>
              </a:rPr>
              <a:t>results</a:t>
            </a:r>
            <a:r>
              <a:rPr lang="zh-CN" altLang="en-US" sz="1200" dirty="0">
                <a:solidFill>
                  <a:schemeClr val="tx1"/>
                </a:solidFill>
              </a:rPr>
              <a:t>的</a:t>
            </a:r>
            <a:r>
              <a:rPr lang="en-US" altLang="zh-CN" sz="1200" dirty="0">
                <a:solidFill>
                  <a:schemeClr val="tx1"/>
                </a:solidFill>
              </a:rPr>
              <a:t>vector size was larger than 7M, which meant the result is valid.</a:t>
            </a:r>
            <a:endParaRPr lang="en-US" altLang="zh-CN" sz="1200" dirty="0">
              <a:solidFill>
                <a:schemeClr val="tx1"/>
              </a:solidFill>
            </a:endParaRPr>
          </a:p>
          <a:p>
            <a:pPr marL="0" indent="0" fontAlgn="base">
              <a:buNone/>
            </a:pPr>
            <a:r>
              <a:rPr lang="en-US" altLang="zh-CN" sz="1200" dirty="0">
                <a:solidFill>
                  <a:schemeClr val="tx1"/>
                </a:solidFill>
              </a:rPr>
              <a:t>We have to ''slim down'' the data again.</a:t>
            </a:r>
            <a:endParaRPr lang="en-US" altLang="zh-CN"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altLang="zh-CN" sz="1200" dirty="0">
                <a:solidFill>
                  <a:schemeClr val="tx1"/>
                </a:solidFill>
                <a:latin typeface="Calibri" panose="020F0502020204030204" charset="0"/>
                <a:cs typeface="Calibri" panose="020F0502020204030204" charset="0"/>
              </a:rPr>
              <a:t> </a:t>
            </a:r>
            <a:r>
              <a:rPr lang="zh-CN" altLang="en-US" sz="1200" dirty="0">
                <a:solidFill>
                  <a:schemeClr val="tx1"/>
                </a:solidFill>
                <a:latin typeface="Calibri" panose="020F0502020204030204" charset="0"/>
                <a:cs typeface="Calibri" panose="020F0502020204030204" charset="0"/>
              </a:rPr>
              <a:t>我们的研究目标，本来是想利用生产分析，从几千个变量中找出合适的，有效的</a:t>
            </a:r>
            <a:r>
              <a:rPr lang="en-US" altLang="zh-CN" sz="1200" dirty="0">
                <a:solidFill>
                  <a:schemeClr val="tx1"/>
                </a:solidFill>
                <a:latin typeface="Calibri" panose="020F0502020204030204" charset="0"/>
                <a:cs typeface="Calibri" panose="020F0502020204030204" charset="0"/>
              </a:rPr>
              <a:t>treatment </a:t>
            </a:r>
            <a:r>
              <a:rPr lang="zh-CN" altLang="en-US" sz="1200" dirty="0">
                <a:solidFill>
                  <a:schemeClr val="tx1"/>
                </a:solidFill>
                <a:latin typeface="Calibri" panose="020F0502020204030204" charset="0"/>
                <a:cs typeface="Calibri" panose="020F0502020204030204" charset="0"/>
              </a:rPr>
              <a:t>，但是由于能力有限，不得不改变思路。</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我们只选择我们关注的变量，通过之前的</a:t>
            </a:r>
            <a:r>
              <a:rPr lang="en-US" altLang="zh-CN" sz="1200" dirty="0">
                <a:solidFill>
                  <a:schemeClr val="tx1"/>
                </a:solidFill>
                <a:latin typeface="Calibri" panose="020F0502020204030204" charset="0"/>
                <a:cs typeface="Calibri" panose="020F0502020204030204" charset="0"/>
              </a:rPr>
              <a:t>motivation 1</a:t>
            </a:r>
            <a:r>
              <a:rPr lang="zh-CN" altLang="en-US" sz="1200" dirty="0">
                <a:solidFill>
                  <a:schemeClr val="tx1"/>
                </a:solidFill>
                <a:latin typeface="Calibri" panose="020F0502020204030204" charset="0"/>
                <a:cs typeface="Calibri" panose="020F0502020204030204" charset="0"/>
              </a:rPr>
              <a:t>， 我们发现，影响婚姻长度的不仅仅只是我们想象的那样：个体的外在标签，例如财富，学位，地位，外貌等，还应该有个体的内在信息。幸运的是，我们的数据集里包含了比较丰富的这方面的数据。</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                                                                                                    </a:t>
            </a:r>
            <a:endParaRPr lang="zh-CN" altLang="en-US" sz="1200" dirty="0">
              <a:solidFill>
                <a:schemeClr val="tx1"/>
              </a:solidFill>
              <a:latin typeface="Calibri" panose="020F0502020204030204" charset="0"/>
              <a:cs typeface="Calibri" panose="020F0502020204030204" charset="0"/>
            </a:endParaRPr>
          </a:p>
          <a:p>
            <a:pPr marL="0" indent="0" fontAlgn="base">
              <a:buNone/>
            </a:pPr>
            <a:endParaRPr lang="en-US" altLang="zh-CN" sz="1200" dirty="0">
              <a:solidFill>
                <a:schemeClr val="tx1"/>
              </a:solidFill>
              <a:latin typeface="Calibri" panose="020F0502020204030204" charset="0"/>
              <a:cs typeface="Calibri" panose="020F0502020204030204" charset="0"/>
            </a:endParaRPr>
          </a:p>
          <a:p>
            <a:pPr marL="0" indent="0" fontAlgn="base">
              <a:buNone/>
            </a:pPr>
            <a:endParaRPr lang="en-US" altLang="zh-CN" sz="1200" dirty="0">
              <a:solidFill>
                <a:schemeClr val="tx1"/>
              </a:solidFill>
              <a:latin typeface="Calibri" panose="020F0502020204030204" charset="0"/>
              <a:cs typeface="Calibri" panose="020F0502020204030204" charset="0"/>
            </a:endParaRPr>
          </a:p>
          <a:p>
            <a:pPr marL="0" indent="0" fontAlgn="base">
              <a:buNone/>
            </a:pPr>
            <a:endParaRPr lang="en-US" altLang="zh-CN" sz="1200" dirty="0">
              <a:solidFill>
                <a:schemeClr val="tx1"/>
              </a:solidFill>
              <a:latin typeface="Calibri" panose="020F0502020204030204" charset="0"/>
              <a:cs typeface="Calibri" panose="020F0502020204030204" charset="0"/>
            </a:endParaRPr>
          </a:p>
          <a:p>
            <a:pPr marL="0" indent="0" fontAlgn="base">
              <a:buNone/>
            </a:pPr>
            <a:endParaRPr lang="en-US" altLang="zh-CN" sz="1200" dirty="0">
              <a:solidFill>
                <a:schemeClr val="tx1"/>
              </a:solidFill>
              <a:latin typeface="Calibri" panose="020F0502020204030204" charset="0"/>
              <a:cs typeface="Calibri" panose="020F0502020204030204" charset="0"/>
            </a:endParaRPr>
          </a:p>
          <a:p>
            <a:pPr marL="0" indent="0" fontAlgn="base">
              <a:buNone/>
            </a:pPr>
            <a:endParaRPr lang="en-US" altLang="zh-CN"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受访者会根据认可程度从</a:t>
            </a:r>
            <a:r>
              <a:rPr lang="en-US" altLang="zh-CN" sz="1200" dirty="0">
                <a:solidFill>
                  <a:schemeClr val="tx1"/>
                </a:solidFill>
                <a:latin typeface="Calibri" panose="020F0502020204030204" charset="0"/>
                <a:cs typeface="Calibri" panose="020F0502020204030204" charset="0"/>
              </a:rPr>
              <a:t>1</a:t>
            </a:r>
            <a:r>
              <a:rPr lang="zh-CN" altLang="en-US" sz="1200" dirty="0">
                <a:solidFill>
                  <a:schemeClr val="tx1"/>
                </a:solidFill>
                <a:latin typeface="Calibri" panose="020F0502020204030204" charset="0"/>
                <a:cs typeface="Calibri" panose="020F0502020204030204" charset="0"/>
              </a:rPr>
              <a:t>到</a:t>
            </a:r>
            <a:r>
              <a:rPr lang="en-US" altLang="zh-CN" sz="1200" dirty="0">
                <a:solidFill>
                  <a:schemeClr val="tx1"/>
                </a:solidFill>
                <a:latin typeface="Calibri" panose="020F0502020204030204" charset="0"/>
                <a:cs typeface="Calibri" panose="020F0502020204030204" charset="0"/>
              </a:rPr>
              <a:t>5</a:t>
            </a:r>
            <a:r>
              <a:rPr lang="zh-CN" altLang="en-US" sz="1200" dirty="0">
                <a:solidFill>
                  <a:schemeClr val="tx1"/>
                </a:solidFill>
                <a:latin typeface="Calibri" panose="020F0502020204030204" charset="0"/>
                <a:cs typeface="Calibri" panose="020F0502020204030204" charset="0"/>
              </a:rPr>
              <a:t>中选择。我们认为这</a:t>
            </a:r>
            <a:r>
              <a:rPr lang="en-US" altLang="zh-CN" sz="1200" dirty="0">
                <a:solidFill>
                  <a:schemeClr val="tx1"/>
                </a:solidFill>
                <a:latin typeface="Calibri" panose="020F0502020204030204" charset="0"/>
                <a:cs typeface="Calibri" panose="020F0502020204030204" charset="0"/>
              </a:rPr>
              <a:t>10</a:t>
            </a:r>
            <a:r>
              <a:rPr lang="zh-CN" altLang="en-US" sz="1200" dirty="0">
                <a:solidFill>
                  <a:schemeClr val="tx1"/>
                </a:solidFill>
                <a:latin typeface="Calibri" panose="020F0502020204030204" charset="0"/>
                <a:cs typeface="Calibri" panose="020F0502020204030204" charset="0"/>
              </a:rPr>
              <a:t>个变量可以描述对应的十种性格类别，进一步探究这种性格对婚姻寿命的影响。 除此以外，我们还选择了：</a:t>
            </a:r>
            <a:r>
              <a:rPr lang="en-US" altLang="zh-CN" sz="1200" dirty="0">
                <a:solidFill>
                  <a:schemeClr val="tx1"/>
                </a:solidFill>
                <a:latin typeface="Calibri" panose="020F0502020204030204" charset="0"/>
                <a:cs typeface="Calibri" panose="020F0502020204030204" charset="0"/>
              </a:rPr>
              <a:t>income </a:t>
            </a:r>
            <a:r>
              <a:rPr lang="en-US" altLang="zh-CN" sz="1200" dirty="0" err="1">
                <a:solidFill>
                  <a:schemeClr val="tx1"/>
                </a:solidFill>
                <a:latin typeface="Calibri" panose="020F0502020204030204" charset="0"/>
                <a:cs typeface="Calibri" panose="020F0502020204030204" charset="0"/>
              </a:rPr>
              <a:t>rank,education</a:t>
            </a:r>
            <a:r>
              <a:rPr lang="en-US" altLang="zh-CN" sz="1200" dirty="0">
                <a:solidFill>
                  <a:schemeClr val="tx1"/>
                </a:solidFill>
                <a:latin typeface="Calibri" panose="020F0502020204030204" charset="0"/>
                <a:cs typeface="Calibri" panose="020F0502020204030204" charset="0"/>
              </a:rPr>
              <a:t> </a:t>
            </a:r>
            <a:r>
              <a:rPr lang="en-US" altLang="zh-CN" sz="1200" dirty="0" err="1">
                <a:solidFill>
                  <a:schemeClr val="tx1"/>
                </a:solidFill>
                <a:latin typeface="Calibri" panose="020F0502020204030204" charset="0"/>
                <a:cs typeface="Calibri" panose="020F0502020204030204" charset="0"/>
              </a:rPr>
              <a:t>level,appearance</a:t>
            </a:r>
            <a:r>
              <a:rPr lang="zh-CN" altLang="en-US" sz="1200" dirty="0">
                <a:solidFill>
                  <a:schemeClr val="tx1"/>
                </a:solidFill>
                <a:latin typeface="Calibri" panose="020F0502020204030204" charset="0"/>
                <a:cs typeface="Calibri" panose="020F0502020204030204" charset="0"/>
              </a:rPr>
              <a:t>，</a:t>
            </a:r>
            <a:r>
              <a:rPr lang="en-US" altLang="zh-CN" sz="1200" dirty="0">
                <a:solidFill>
                  <a:schemeClr val="tx1"/>
                </a:solidFill>
                <a:latin typeface="Calibri" panose="020F0502020204030204" charset="0"/>
                <a:cs typeface="Calibri" panose="020F0502020204030204" charset="0"/>
              </a:rPr>
              <a:t>IQ, expression ability</a:t>
            </a:r>
            <a:r>
              <a:rPr lang="zh-CN" altLang="en-US" sz="1200" dirty="0">
                <a:solidFill>
                  <a:schemeClr val="tx1"/>
                </a:solidFill>
                <a:latin typeface="Calibri" panose="020F0502020204030204" charset="0"/>
                <a:cs typeface="Calibri" panose="020F0502020204030204" charset="0"/>
              </a:rPr>
              <a:t>，</a:t>
            </a:r>
            <a:r>
              <a:rPr lang="en-US" altLang="zh-CN" sz="1200" dirty="0">
                <a:solidFill>
                  <a:schemeClr val="tx1"/>
                </a:solidFill>
                <a:latin typeface="Calibri" panose="020F0502020204030204" charset="0"/>
                <a:cs typeface="Calibri" panose="020F0502020204030204" charset="0"/>
              </a:rPr>
              <a:t>social status</a:t>
            </a:r>
            <a:r>
              <a:rPr lang="zh-CN" altLang="en-US" sz="1200" dirty="0">
                <a:solidFill>
                  <a:schemeClr val="tx1"/>
                </a:solidFill>
                <a:latin typeface="Calibri" panose="020F0502020204030204" charset="0"/>
                <a:cs typeface="Calibri" panose="020F0502020204030204" charset="0"/>
              </a:rPr>
              <a:t>作为外部影响因素。</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400" dirty="0">
                <a:solidFill>
                  <a:schemeClr val="tx1"/>
                </a:solidFill>
                <a:latin typeface="Calibri" panose="020F0502020204030204" charset="0"/>
                <a:cs typeface="Calibri" panose="020F0502020204030204" charset="0"/>
              </a:rPr>
              <a:t>它们也都是整数型数据（</a:t>
            </a:r>
            <a:r>
              <a:rPr lang="en-US" altLang="zh-CN" sz="1400" dirty="0">
                <a:solidFill>
                  <a:schemeClr val="tx1"/>
                </a:solidFill>
                <a:latin typeface="Calibri" panose="020F0502020204030204" charset="0"/>
                <a:cs typeface="Calibri" panose="020F0502020204030204" charset="0"/>
              </a:rPr>
              <a:t>1</a:t>
            </a:r>
            <a:r>
              <a:rPr lang="zh-CN" altLang="en-US" sz="1400" dirty="0">
                <a:solidFill>
                  <a:schemeClr val="tx1"/>
                </a:solidFill>
                <a:latin typeface="Calibri" panose="020F0502020204030204" charset="0"/>
                <a:cs typeface="Calibri" panose="020F0502020204030204" charset="0"/>
              </a:rPr>
              <a:t>：</a:t>
            </a:r>
            <a:r>
              <a:rPr lang="en-US" altLang="zh-CN" sz="1400" dirty="0">
                <a:solidFill>
                  <a:schemeClr val="tx1"/>
                </a:solidFill>
                <a:latin typeface="Calibri" panose="020F0502020204030204" charset="0"/>
                <a:cs typeface="Calibri" panose="020F0502020204030204" charset="0"/>
              </a:rPr>
              <a:t>8</a:t>
            </a:r>
            <a:r>
              <a:rPr lang="zh-CN" altLang="en-US" sz="1400" dirty="0">
                <a:solidFill>
                  <a:schemeClr val="tx1"/>
                </a:solidFill>
                <a:latin typeface="Calibri" panose="020F0502020204030204" charset="0"/>
                <a:cs typeface="Calibri" panose="020F0502020204030204" charset="0"/>
              </a:rPr>
              <a:t>），数字越大代表对应的能力越强。</a:t>
            </a:r>
            <a:endParaRPr lang="zh-CN" altLang="en-US" sz="1400" dirty="0">
              <a:solidFill>
                <a:schemeClr val="tx1"/>
              </a:solidFill>
              <a:latin typeface="Calibri" panose="020F0502020204030204" charset="0"/>
              <a:cs typeface="Calibri" panose="020F0502020204030204" charset="0"/>
            </a:endParaRPr>
          </a:p>
          <a:p>
            <a:pPr marL="0" indent="0" fontAlgn="base">
              <a:buNone/>
            </a:pPr>
            <a:r>
              <a:rPr lang="zh-CN" altLang="en-US" sz="1400" dirty="0">
                <a:solidFill>
                  <a:schemeClr val="tx1"/>
                </a:solidFill>
                <a:latin typeface="Calibri" panose="020F0502020204030204" charset="0"/>
                <a:cs typeface="Calibri" panose="020F0502020204030204" charset="0"/>
              </a:rPr>
              <a:t>我们希望通过simultaneous inference </a:t>
            </a:r>
            <a:r>
              <a:rPr lang="en-US" altLang="zh-CN" sz="1400" dirty="0">
                <a:solidFill>
                  <a:schemeClr val="tx1"/>
                </a:solidFill>
                <a:latin typeface="Calibri" panose="020F0502020204030204" charset="0"/>
                <a:cs typeface="Calibri" panose="020F0502020204030204" charset="0"/>
              </a:rPr>
              <a:t>curve</a:t>
            </a:r>
            <a:r>
              <a:rPr lang="zh-CN" altLang="en-US" sz="1400" dirty="0">
                <a:solidFill>
                  <a:schemeClr val="tx1"/>
                </a:solidFill>
                <a:latin typeface="Calibri" panose="020F0502020204030204" charset="0"/>
                <a:cs typeface="Calibri" panose="020F0502020204030204" charset="0"/>
              </a:rPr>
              <a:t>来判断，这些变量作为</a:t>
            </a:r>
            <a:r>
              <a:rPr lang="en-US" altLang="zh-CN" sz="1400" dirty="0">
                <a:solidFill>
                  <a:schemeClr val="tx1"/>
                </a:solidFill>
                <a:latin typeface="Calibri" panose="020F0502020204030204" charset="0"/>
                <a:cs typeface="Calibri" panose="020F0502020204030204" charset="0"/>
              </a:rPr>
              <a:t>treatment</a:t>
            </a:r>
            <a:r>
              <a:rPr lang="zh-CN" altLang="en-US" sz="1400" dirty="0">
                <a:solidFill>
                  <a:schemeClr val="tx1"/>
                </a:solidFill>
                <a:latin typeface="Calibri" panose="020F0502020204030204" charset="0"/>
                <a:cs typeface="Calibri" panose="020F0502020204030204" charset="0"/>
              </a:rPr>
              <a:t>的效</a:t>
            </a:r>
            <a:endParaRPr lang="zh-CN" altLang="en-US" sz="1400" dirty="0">
              <a:solidFill>
                <a:schemeClr val="tx1"/>
              </a:solidFill>
              <a:latin typeface="Calibri" panose="020F0502020204030204" charset="0"/>
              <a:cs typeface="Calibri" panose="020F0502020204030204" charset="0"/>
            </a:endParaRPr>
          </a:p>
        </p:txBody>
      </p:sp>
      <p:sp>
        <p:nvSpPr>
          <p:cNvPr id="4" name="Slide Number Placeholder 3"/>
          <p:cNvSpPr>
            <a:spLocks noGrp="1"/>
          </p:cNvSpPr>
          <p:nvPr>
            <p:ph type="sldNum" sz="quarter" idx="5"/>
          </p:nvPr>
        </p:nvSpPr>
        <p:spPr/>
        <p:txBody>
          <a:bodyPr/>
          <a:lstStyle/>
          <a:p>
            <a:fld id="{84B7DBC5-2A13-CA47-B9EE-6017A92B6B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altLang="zh-CN" sz="1200" dirty="0">
                <a:solidFill>
                  <a:schemeClr val="tx1"/>
                </a:solidFill>
                <a:latin typeface="Calibri" panose="020F0502020204030204" charset="0"/>
                <a:cs typeface="Calibri" panose="020F0502020204030204" charset="0"/>
              </a:rPr>
              <a:t>II</a:t>
            </a:r>
            <a:r>
              <a:rPr lang="zh-CN" altLang="en-US" sz="1200" dirty="0">
                <a:solidFill>
                  <a:schemeClr val="tx1"/>
                </a:solidFill>
                <a:latin typeface="Calibri" panose="020F0502020204030204" charset="0"/>
                <a:cs typeface="Calibri" panose="020F0502020204030204" charset="0"/>
              </a:rPr>
              <a:t>因为在使用现有的</a:t>
            </a:r>
            <a:r>
              <a:rPr lang="en-US" altLang="zh-CN" sz="1200" dirty="0">
                <a:solidFill>
                  <a:schemeClr val="tx1"/>
                </a:solidFill>
                <a:latin typeface="Calibri" panose="020F0502020204030204" charset="0"/>
                <a:cs typeface="Calibri" panose="020F0502020204030204" charset="0"/>
              </a:rPr>
              <a:t>MOSS</a:t>
            </a:r>
            <a:r>
              <a:rPr lang="zh-CN" altLang="en-US" sz="1200" dirty="0">
                <a:solidFill>
                  <a:schemeClr val="tx1"/>
                </a:solidFill>
                <a:latin typeface="Calibri" panose="020F0502020204030204" charset="0"/>
                <a:cs typeface="Calibri" panose="020F0502020204030204" charset="0"/>
              </a:rPr>
              <a:t>框架时，指定的</a:t>
            </a:r>
            <a:r>
              <a:rPr lang="en-US" altLang="zh-CN" sz="1200" dirty="0">
                <a:solidFill>
                  <a:schemeClr val="tx1"/>
                </a:solidFill>
                <a:latin typeface="Calibri" panose="020F0502020204030204" charset="0"/>
                <a:cs typeface="Calibri" panose="020F0502020204030204" charset="0"/>
              </a:rPr>
              <a:t>treatment</a:t>
            </a:r>
            <a:r>
              <a:rPr lang="zh-CN" altLang="en-US" sz="1200" dirty="0">
                <a:solidFill>
                  <a:schemeClr val="tx1"/>
                </a:solidFill>
                <a:latin typeface="Calibri" panose="020F0502020204030204" charset="0"/>
                <a:cs typeface="Calibri" panose="020F0502020204030204" charset="0"/>
              </a:rPr>
              <a:t>必须是二元的，所以我们对于选取的每个变量都进行了一定的处理。</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对于内部因素：我们根据 重要程度</a:t>
            </a:r>
            <a:r>
              <a:rPr lang="en-US" altLang="zh-CN" sz="1200" dirty="0">
                <a:solidFill>
                  <a:schemeClr val="tx1"/>
                </a:solidFill>
                <a:latin typeface="Calibri" panose="020F0502020204030204" charset="0"/>
                <a:cs typeface="Calibri" panose="020F0502020204030204" charset="0"/>
              </a:rPr>
              <a:t>&lt;3 </a:t>
            </a:r>
            <a:r>
              <a:rPr lang="zh-CN" altLang="en-US" sz="1200" dirty="0">
                <a:solidFill>
                  <a:schemeClr val="tx1"/>
                </a:solidFill>
                <a:latin typeface="Calibri" panose="020F0502020204030204" charset="0"/>
                <a:cs typeface="Calibri" panose="020F0502020204030204" charset="0"/>
              </a:rPr>
              <a:t>和</a:t>
            </a:r>
            <a:r>
              <a:rPr lang="en-US" altLang="zh-CN" sz="1200" dirty="0">
                <a:solidFill>
                  <a:schemeClr val="tx1"/>
                </a:solidFill>
                <a:latin typeface="Calibri" panose="020F0502020204030204" charset="0"/>
                <a:cs typeface="Calibri" panose="020F0502020204030204" charset="0"/>
              </a:rPr>
              <a:t>&gt;=4</a:t>
            </a:r>
            <a:r>
              <a:rPr lang="zh-CN" altLang="en-US" sz="1200" dirty="0">
                <a:solidFill>
                  <a:schemeClr val="tx1"/>
                </a:solidFill>
                <a:latin typeface="Calibri" panose="020F0502020204030204" charset="0"/>
                <a:cs typeface="Calibri" panose="020F0502020204030204" charset="0"/>
              </a:rPr>
              <a:t>分为两类。</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对于</a:t>
            </a:r>
            <a:r>
              <a:rPr lang="en-US" altLang="zh-CN" sz="1200" dirty="0">
                <a:solidFill>
                  <a:schemeClr val="tx1"/>
                </a:solidFill>
                <a:latin typeface="Calibri" panose="020F0502020204030204" charset="0"/>
                <a:cs typeface="Calibri" panose="020F0502020204030204" charset="0"/>
              </a:rPr>
              <a:t> </a:t>
            </a:r>
            <a:r>
              <a:rPr lang="zh-CN" altLang="en-US" sz="1200" dirty="0">
                <a:solidFill>
                  <a:schemeClr val="tx1"/>
                </a:solidFill>
                <a:latin typeface="Calibri" panose="020F0502020204030204" charset="0"/>
                <a:cs typeface="Calibri" panose="020F0502020204030204" charset="0"/>
              </a:rPr>
              <a:t>外部因素：我们想观察在这些方面极其优秀是否会对他们的婚姻有明显的影响，所以我们以得分 ： 分成</a:t>
            </a:r>
            <a:r>
              <a:rPr lang="en-US" altLang="zh-CN" sz="1200" dirty="0">
                <a:solidFill>
                  <a:schemeClr val="tx1"/>
                </a:solidFill>
                <a:latin typeface="Calibri" panose="020F0502020204030204" charset="0"/>
                <a:cs typeface="Calibri" panose="020F0502020204030204" charset="0"/>
              </a:rPr>
              <a:t>&lt;=5 </a:t>
            </a:r>
            <a:r>
              <a:rPr lang="zh-CN" altLang="en-US" sz="1200" dirty="0">
                <a:solidFill>
                  <a:schemeClr val="tx1"/>
                </a:solidFill>
                <a:latin typeface="Calibri" panose="020F0502020204030204" charset="0"/>
                <a:cs typeface="Calibri" panose="020F0502020204030204" charset="0"/>
              </a:rPr>
              <a:t>，</a:t>
            </a:r>
            <a:r>
              <a:rPr lang="en-US" altLang="zh-CN" sz="1200" dirty="0">
                <a:solidFill>
                  <a:schemeClr val="tx1"/>
                </a:solidFill>
                <a:latin typeface="Calibri" panose="020F0502020204030204" charset="0"/>
                <a:cs typeface="Calibri" panose="020F0502020204030204" charset="0"/>
              </a:rPr>
              <a:t>&gt;=6</a:t>
            </a:r>
            <a:r>
              <a:rPr lang="zh-CN" altLang="en-US" sz="1200" dirty="0">
                <a:solidFill>
                  <a:schemeClr val="tx1"/>
                </a:solidFill>
                <a:latin typeface="Calibri" panose="020F0502020204030204" charset="0"/>
                <a:cs typeface="Calibri" panose="020F0502020204030204" charset="0"/>
              </a:rPr>
              <a:t>两类。</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（例如学位，</a:t>
            </a:r>
            <a:r>
              <a:rPr lang="en-US" altLang="zh-CN" sz="1200" dirty="0">
                <a:solidFill>
                  <a:schemeClr val="tx1"/>
                </a:solidFill>
                <a:latin typeface="Calibri" panose="020F0502020204030204" charset="0"/>
                <a:cs typeface="Calibri" panose="020F0502020204030204" charset="0"/>
              </a:rPr>
              <a:t>6</a:t>
            </a:r>
            <a:r>
              <a:rPr lang="zh-CN" altLang="en-US" sz="1200" dirty="0">
                <a:solidFill>
                  <a:schemeClr val="tx1"/>
                </a:solidFill>
                <a:latin typeface="Calibri" panose="020F0502020204030204" charset="0"/>
                <a:cs typeface="Calibri" panose="020F0502020204030204" charset="0"/>
              </a:rPr>
              <a:t>是本科学位，</a:t>
            </a:r>
            <a:r>
              <a:rPr lang="en-US" altLang="zh-CN" sz="1200" dirty="0">
                <a:solidFill>
                  <a:schemeClr val="tx1"/>
                </a:solidFill>
                <a:latin typeface="Calibri" panose="020F0502020204030204" charset="0"/>
                <a:cs typeface="Calibri" panose="020F0502020204030204" charset="0"/>
              </a:rPr>
              <a:t>7</a:t>
            </a:r>
            <a:r>
              <a:rPr lang="zh-CN" altLang="en-US" sz="1200" dirty="0">
                <a:solidFill>
                  <a:schemeClr val="tx1"/>
                </a:solidFill>
                <a:latin typeface="Calibri" panose="020F0502020204030204" charset="0"/>
                <a:cs typeface="Calibri" panose="020F0502020204030204" charset="0"/>
              </a:rPr>
              <a:t>是硕士学位，</a:t>
            </a:r>
            <a:r>
              <a:rPr lang="en-US" altLang="zh-CN" sz="1200" dirty="0">
                <a:solidFill>
                  <a:schemeClr val="tx1"/>
                </a:solidFill>
                <a:latin typeface="Calibri" panose="020F0502020204030204" charset="0"/>
                <a:cs typeface="Calibri" panose="020F0502020204030204" charset="0"/>
              </a:rPr>
              <a:t>8</a:t>
            </a:r>
            <a:r>
              <a:rPr lang="zh-CN" altLang="en-US" sz="1200" dirty="0">
                <a:solidFill>
                  <a:schemeClr val="tx1"/>
                </a:solidFill>
                <a:latin typeface="Calibri" panose="020F0502020204030204" charset="0"/>
                <a:cs typeface="Calibri" panose="020F0502020204030204" charset="0"/>
              </a:rPr>
              <a:t>是博士学位，在</a:t>
            </a:r>
            <a:r>
              <a:rPr lang="en-US" altLang="zh-CN" sz="1200" dirty="0">
                <a:solidFill>
                  <a:schemeClr val="tx1"/>
                </a:solidFill>
                <a:latin typeface="Calibri" panose="020F0502020204030204" charset="0"/>
                <a:cs typeface="Calibri" panose="020F0502020204030204" charset="0"/>
              </a:rPr>
              <a:t>2010</a:t>
            </a:r>
            <a:r>
              <a:rPr lang="zh-CN" altLang="en-US" sz="1200" dirty="0">
                <a:solidFill>
                  <a:schemeClr val="tx1"/>
                </a:solidFill>
                <a:latin typeface="Calibri" panose="020F0502020204030204" charset="0"/>
                <a:cs typeface="Calibri" panose="020F0502020204030204" charset="0"/>
              </a:rPr>
              <a:t>年的中国，本科学位已经高级知识分子）</a:t>
            </a:r>
            <a:endParaRPr lang="zh-CN" altLang="en-US" sz="1200" dirty="0">
              <a:solidFill>
                <a:schemeClr val="tx1"/>
              </a:solidFill>
              <a:latin typeface="Calibri" panose="020F0502020204030204" charset="0"/>
              <a:cs typeface="Calibri" panose="020F0502020204030204" charset="0"/>
            </a:endParaRPr>
          </a:p>
          <a:p>
            <a:pPr marL="0" indent="0" fontAlgn="base">
              <a:buNone/>
            </a:pPr>
            <a:r>
              <a:rPr lang="zh-CN" altLang="en-US" sz="1200" dirty="0">
                <a:solidFill>
                  <a:schemeClr val="tx1"/>
                </a:solidFill>
                <a:latin typeface="Calibri" panose="020F0502020204030204" charset="0"/>
                <a:cs typeface="Calibri" panose="020F0502020204030204" charset="0"/>
              </a:rPr>
              <a:t>在纬度上进行瘦身之后，面对数据量巨大的数据集，</a:t>
            </a:r>
            <a:r>
              <a:rPr lang="en-US" altLang="zh-CN" sz="1200" dirty="0">
                <a:solidFill>
                  <a:schemeClr val="tx1"/>
                </a:solidFill>
                <a:latin typeface="Calibri" panose="020F0502020204030204" charset="0"/>
                <a:cs typeface="Calibri" panose="020F0502020204030204" charset="0"/>
              </a:rPr>
              <a:t>MOSS</a:t>
            </a:r>
            <a:r>
              <a:rPr lang="zh-CN" altLang="en-US" sz="1200" dirty="0">
                <a:solidFill>
                  <a:schemeClr val="tx1"/>
                </a:solidFill>
                <a:latin typeface="Calibri" panose="020F0502020204030204" charset="0"/>
                <a:cs typeface="Calibri" panose="020F0502020204030204" charset="0"/>
              </a:rPr>
              <a:t>还是有些吃力，在助教的建议下，我按照比例对</a:t>
            </a:r>
            <a:r>
              <a:rPr lang="en-US" altLang="zh-CN" sz="1200" dirty="0">
                <a:solidFill>
                  <a:schemeClr val="tx1"/>
                </a:solidFill>
                <a:latin typeface="Calibri" panose="020F0502020204030204" charset="0"/>
                <a:cs typeface="Calibri" panose="020F0502020204030204" charset="0"/>
              </a:rPr>
              <a:t>censored</a:t>
            </a:r>
            <a:r>
              <a:rPr lang="zh-CN" altLang="en-US" sz="1200" dirty="0">
                <a:solidFill>
                  <a:schemeClr val="tx1"/>
                </a:solidFill>
                <a:latin typeface="Calibri" panose="020F0502020204030204" charset="0"/>
                <a:cs typeface="Calibri" panose="020F0502020204030204" charset="0"/>
              </a:rPr>
              <a:t>，</a:t>
            </a:r>
            <a:r>
              <a:rPr lang="en-US" altLang="zh-CN" sz="1200" dirty="0">
                <a:solidFill>
                  <a:schemeClr val="tx1"/>
                </a:solidFill>
                <a:latin typeface="Calibri" panose="020F0502020204030204" charset="0"/>
                <a:cs typeface="Calibri" panose="020F0502020204030204" charset="0"/>
              </a:rPr>
              <a:t>complete</a:t>
            </a:r>
            <a:r>
              <a:rPr lang="zh-CN" altLang="en-US" sz="1200" dirty="0">
                <a:solidFill>
                  <a:schemeClr val="tx1"/>
                </a:solidFill>
                <a:latin typeface="Calibri" panose="020F0502020204030204" charset="0"/>
                <a:cs typeface="Calibri" panose="020F0502020204030204" charset="0"/>
              </a:rPr>
              <a:t>数据进行分层抽样，得到</a:t>
            </a:r>
            <a:r>
              <a:rPr lang="en-US" altLang="zh-CN" sz="1200" dirty="0">
                <a:solidFill>
                  <a:schemeClr val="tx1"/>
                </a:solidFill>
                <a:latin typeface="Calibri" panose="020F0502020204030204" charset="0"/>
                <a:cs typeface="Calibri" panose="020F0502020204030204" charset="0"/>
              </a:rPr>
              <a:t>2500</a:t>
            </a:r>
            <a:r>
              <a:rPr lang="zh-CN" altLang="en-US" sz="1200" dirty="0">
                <a:solidFill>
                  <a:schemeClr val="tx1"/>
                </a:solidFill>
                <a:latin typeface="Calibri" panose="020F0502020204030204" charset="0"/>
                <a:cs typeface="Calibri" panose="020F0502020204030204" charset="0"/>
              </a:rPr>
              <a:t>个样本，再进行进一步的</a:t>
            </a:r>
            <a:r>
              <a:rPr lang="en-US" altLang="zh-CN" sz="1200" dirty="0">
                <a:solidFill>
                  <a:schemeClr val="tx1"/>
                </a:solidFill>
                <a:latin typeface="Calibri" panose="020F0502020204030204" charset="0"/>
                <a:cs typeface="Calibri" panose="020F0502020204030204" charset="0"/>
              </a:rPr>
              <a:t>estimation</a:t>
            </a:r>
            <a:r>
              <a:rPr lang="zh-CN" altLang="en-US" sz="1200" dirty="0">
                <a:solidFill>
                  <a:schemeClr val="tx1"/>
                </a:solidFill>
                <a:latin typeface="Calibri" panose="020F0502020204030204" charset="0"/>
                <a:cs typeface="Calibri" panose="020F0502020204030204" charset="0"/>
              </a:rPr>
              <a:t>。</a:t>
            </a:r>
            <a:endParaRPr lang="zh-CN" altLang="en-US" sz="1200" dirty="0">
              <a:solidFill>
                <a:schemeClr val="tx1"/>
              </a:solidFill>
              <a:latin typeface="Calibri" panose="020F0502020204030204" charset="0"/>
              <a:cs typeface="Calibri" panose="020F0502020204030204" charset="0"/>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altLang="zh-CN" sz="1200" dirty="0">
                <a:solidFill>
                  <a:schemeClr val="tx1"/>
                </a:solidFill>
                <a:latin typeface="Calibri" panose="020F0502020204030204" charset="0"/>
                <a:cs typeface="Calibri" panose="020F0502020204030204" charset="0"/>
              </a:rPr>
              <a:t> 1 Two approaches get different survival curves, cox</a:t>
            </a:r>
            <a:r>
              <a:rPr lang="zh-CN" altLang="en-US" sz="1200" dirty="0">
                <a:solidFill>
                  <a:schemeClr val="tx1"/>
                </a:solidFill>
                <a:latin typeface="Calibri" panose="020F0502020204030204" charset="0"/>
                <a:cs typeface="Calibri" panose="020F0502020204030204" charset="0"/>
              </a:rPr>
              <a:t>模型的结果更贴近于生活中的理解。</a:t>
            </a:r>
            <a:endParaRPr lang="zh-CN" altLang="en-US" sz="1200" dirty="0">
              <a:solidFill>
                <a:schemeClr val="tx1"/>
              </a:solidFill>
              <a:latin typeface="Calibri" panose="020F0502020204030204" charset="0"/>
              <a:cs typeface="Calibri" panose="020F0502020204030204" charset="0"/>
            </a:endParaRPr>
          </a:p>
          <a:p>
            <a:pPr marL="0" indent="0" fontAlgn="base">
              <a:buNone/>
            </a:pPr>
            <a:endParaRPr lang="zh-CN" altLang="en-US" sz="1200" dirty="0">
              <a:solidFill>
                <a:schemeClr val="tx1"/>
              </a:solidFill>
              <a:latin typeface="Calibri" panose="020F0502020204030204" charset="0"/>
              <a:cs typeface="Calibri" panose="020F0502020204030204" charset="0"/>
            </a:endParaRPr>
          </a:p>
          <a:p>
            <a:pPr marL="0" indent="0" fontAlgn="base">
              <a:buNone/>
            </a:pPr>
            <a:r>
              <a:rPr lang="en-US" altLang="zh-CN" sz="1200" dirty="0">
                <a:solidFill>
                  <a:schemeClr val="tx1"/>
                </a:solidFill>
                <a:latin typeface="Calibri" panose="020F0502020204030204" charset="0"/>
                <a:cs typeface="Calibri" panose="020F0502020204030204" charset="0"/>
              </a:rPr>
              <a:t>2 </a:t>
            </a:r>
            <a:r>
              <a:rPr lang="zh-CN" altLang="en-US" sz="1200" dirty="0">
                <a:solidFill>
                  <a:schemeClr val="tx1"/>
                </a:solidFill>
                <a:latin typeface="Calibri" panose="020F0502020204030204" charset="0"/>
                <a:cs typeface="Calibri" panose="020F0502020204030204" charset="0"/>
              </a:rPr>
              <a:t>不论是</a:t>
            </a:r>
            <a:r>
              <a:rPr lang="en-US" altLang="zh-CN" sz="1200" dirty="0">
                <a:solidFill>
                  <a:schemeClr val="tx1"/>
                </a:solidFill>
                <a:latin typeface="Calibri" panose="020F0502020204030204" charset="0"/>
                <a:cs typeface="Calibri" panose="020F0502020204030204" charset="0"/>
              </a:rPr>
              <a:t>cox</a:t>
            </a:r>
            <a:r>
              <a:rPr lang="zh-CN" altLang="en-US" sz="1200" dirty="0">
                <a:solidFill>
                  <a:schemeClr val="tx1"/>
                </a:solidFill>
                <a:latin typeface="Calibri" panose="020F0502020204030204" charset="0"/>
                <a:cs typeface="Calibri" panose="020F0502020204030204" charset="0"/>
              </a:rPr>
              <a:t>还是</a:t>
            </a:r>
            <a:r>
              <a:rPr lang="en-US" altLang="zh-CN" sz="1200" dirty="0">
                <a:solidFill>
                  <a:schemeClr val="tx1"/>
                </a:solidFill>
                <a:latin typeface="Calibri" panose="020F0502020204030204" charset="0"/>
                <a:cs typeface="Calibri" panose="020F0502020204030204" charset="0"/>
              </a:rPr>
              <a:t>TMLE</a:t>
            </a:r>
            <a:r>
              <a:rPr lang="zh-CN" altLang="en-US" sz="1200" dirty="0">
                <a:solidFill>
                  <a:schemeClr val="tx1"/>
                </a:solidFill>
                <a:latin typeface="Calibri" panose="020F0502020204030204" charset="0"/>
                <a:cs typeface="Calibri" panose="020F0502020204030204" charset="0"/>
              </a:rPr>
              <a:t>的模型，我们都可以看到，一个人是否爱财并不影响婚姻寿命，一个人接受的教育程度也对婚姻寿命没有太大的影响，恰恰是那些内在的原因，一个珍视家庭关系，珍视夫妻关系的人，婚姻寿命会更长。</a:t>
            </a:r>
            <a:endParaRPr lang="zh-CN" altLang="en-US" sz="1200" dirty="0">
              <a:solidFill>
                <a:schemeClr val="tx1"/>
              </a:solidFill>
              <a:latin typeface="Calibri" panose="020F0502020204030204" charset="0"/>
              <a:cs typeface="Calibri" panose="020F0502020204030204" charset="0"/>
            </a:endParaRPr>
          </a:p>
          <a:p>
            <a:pPr marL="0" indent="0" fontAlgn="base">
              <a:buNone/>
            </a:pPr>
            <a:endParaRPr lang="zh-CN" altLang="en-US" sz="1200" dirty="0">
              <a:solidFill>
                <a:schemeClr val="tx1"/>
              </a:solidFill>
              <a:latin typeface="Calibri" panose="020F0502020204030204" charset="0"/>
              <a:cs typeface="Calibri" panose="020F0502020204030204" charset="0"/>
            </a:endParaRPr>
          </a:p>
          <a:p>
            <a:pPr marL="0" indent="0" fontAlgn="base">
              <a:buNone/>
            </a:pPr>
            <a:r>
              <a:rPr lang="en-US" altLang="zh-CN" sz="1200" dirty="0">
                <a:solidFill>
                  <a:schemeClr val="tx1"/>
                </a:solidFill>
                <a:latin typeface="Calibri" panose="020F0502020204030204" charset="0"/>
                <a:cs typeface="Calibri" panose="020F0502020204030204" charset="0"/>
              </a:rPr>
              <a:t>3 </a:t>
            </a:r>
            <a:r>
              <a:rPr lang="zh-CN" altLang="en-US" sz="1200" dirty="0">
                <a:solidFill>
                  <a:schemeClr val="tx1"/>
                </a:solidFill>
                <a:latin typeface="Calibri" panose="020F0502020204030204" charset="0"/>
                <a:cs typeface="Calibri" panose="020F0502020204030204" charset="0"/>
              </a:rPr>
              <a:t>这个</a:t>
            </a:r>
            <a:r>
              <a:rPr lang="en-US" altLang="zh-CN" sz="1200" dirty="0">
                <a:solidFill>
                  <a:schemeClr val="tx1"/>
                </a:solidFill>
                <a:latin typeface="Calibri" panose="020F0502020204030204" charset="0"/>
                <a:cs typeface="Calibri" panose="020F0502020204030204" charset="0"/>
              </a:rPr>
              <a:t>project</a:t>
            </a:r>
            <a:r>
              <a:rPr lang="zh-CN" altLang="en-US" sz="1200" dirty="0">
                <a:solidFill>
                  <a:schemeClr val="tx1"/>
                </a:solidFill>
                <a:latin typeface="Calibri" panose="020F0502020204030204" charset="0"/>
                <a:cs typeface="Calibri" panose="020F0502020204030204" charset="0"/>
              </a:rPr>
              <a:t>也有一些遗憾，为了满足框架，我们牺牲了很多数据信息，另一方面，数据无法告诉我们夫妻之间的契合程度，我们无法从夫妻的相似程度来分析婚姻寿命。</a:t>
            </a:r>
            <a:endParaRPr lang="en-US" altLang="zh-CN" sz="1200" dirty="0">
              <a:solidFill>
                <a:schemeClr val="tx1"/>
              </a:solidFill>
              <a:latin typeface="Calibri" panose="020F0502020204030204" charset="0"/>
              <a:cs typeface="Calibri" panose="020F0502020204030204" charset="0"/>
            </a:endParaRPr>
          </a:p>
        </p:txBody>
      </p:sp>
      <p:sp>
        <p:nvSpPr>
          <p:cNvPr id="4" name="Slide Number Placeholder 3"/>
          <p:cNvSpPr>
            <a:spLocks noGrp="1"/>
          </p:cNvSpPr>
          <p:nvPr>
            <p:ph type="sldNum" sz="quarter" idx="5"/>
          </p:nvPr>
        </p:nvSpPr>
        <p:spPr/>
        <p:txBody>
          <a:bodyPr/>
          <a:lstStyle/>
          <a:p>
            <a:fld id="{84B7DBC5-2A13-CA47-B9EE-6017A92B6B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endParaRPr lang="en-US" dirty="0"/>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72051"/>
            <a:ext cx="7464425" cy="1143000"/>
          </a:xfrm>
          <a:prstGeom prst="rect">
            <a:avLst/>
          </a:prstGeom>
        </p:spPr>
        <p:txBody>
          <a:bodyPr>
            <a:normAutofit/>
          </a:bodyPr>
          <a:lstStyle>
            <a:lvl1pPr>
              <a:defRPr sz="4200"/>
            </a:lvl1pPr>
          </a:lstStyle>
          <a:p>
            <a:r>
              <a:rPr lang="en-US" dirty="0"/>
              <a:t>Click to edit Master</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image" Target="../media/image1.emf"/><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endParaRPr lang="en-US" dirty="0"/>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13" name="Picture 12"/>
          <p:cNvPicPr>
            <a:picLocks noChangeAspect="1"/>
          </p:cNvPicPr>
          <p:nvPr userDrawn="1"/>
        </p:nvPicPr>
        <p:blipFill>
          <a:blip r:embed="rId7"/>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8"/>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9"/>
          <a:stretch>
            <a:fillRect/>
          </a:stretch>
        </p:blipFill>
        <p:spPr>
          <a:xfrm>
            <a:off x="369048" y="6019295"/>
            <a:ext cx="1745673" cy="533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457200" rtl="0" eaLnBrk="1" latinLnBrk="0" hangingPunct="1">
        <a:spcBef>
          <a:spcPct val="0"/>
        </a:spcBef>
        <a:buNone/>
        <a:defRPr sz="5000" kern="1200">
          <a:solidFill>
            <a:srgbClr val="C28220"/>
          </a:solidFill>
          <a:latin typeface="Georgia" panose="02040502050405020303"/>
          <a:ea typeface="+mj-ea"/>
          <a:cs typeface="Georgia" panose="02040502050405020303"/>
        </a:defRPr>
      </a:lvl1pPr>
    </p:titleStyle>
    <p:body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218090" y="1123439"/>
            <a:ext cx="8104505" cy="1448435"/>
          </a:xfrm>
          <a:prstGeom prst="rect">
            <a:avLst/>
          </a:prstGeom>
        </p:spPr>
        <p:txBody>
          <a:bodyPr vert="horz" lIns="91440" tIns="45720" rIns="91440" bIns="45720" rtlCol="0" anchor="ctr">
            <a:noAutofit/>
          </a:bodyPr>
          <a:lstStyle>
            <a:lvl1pPr algn="l" defTabSz="457200" rtl="0" eaLnBrk="1" latinLnBrk="0" hangingPunct="1">
              <a:spcBef>
                <a:spcPct val="0"/>
              </a:spcBef>
              <a:buNone/>
              <a:defRPr sz="5000" kern="1200">
                <a:solidFill>
                  <a:srgbClr val="C28220"/>
                </a:solidFill>
                <a:latin typeface="Georgia" panose="02040502050405020303"/>
                <a:ea typeface="+mj-ea"/>
                <a:cs typeface="Georgia" panose="02040502050405020303"/>
              </a:defRPr>
            </a:lvl1pPr>
          </a:lstStyle>
          <a:p>
            <a:pPr algn="ctr"/>
            <a:endParaRPr lang="en-US" sz="3600" dirty="0">
              <a:sym typeface="+mn-ea"/>
            </a:endParaRPr>
          </a:p>
          <a:p>
            <a:pPr algn="ctr"/>
            <a:endParaRPr lang="en-US" sz="3600" dirty="0">
              <a:sym typeface="+mn-ea"/>
            </a:endParaRPr>
          </a:p>
          <a:p>
            <a:pPr algn="ctr"/>
            <a:r>
              <a:rPr lang="en-US" altLang="zh-CN" sz="3600" dirty="0">
                <a:ln w="0"/>
                <a:effectLst>
                  <a:outerShdw blurRad="38100" dist="25400" dir="5400000" algn="ctr" rotWithShape="0">
                    <a:srgbClr val="6E747A">
                      <a:alpha val="43000"/>
                    </a:srgbClr>
                  </a:outerShdw>
                </a:effectLst>
              </a:rPr>
              <a:t>Marriage Survival Analysis:</a:t>
            </a:r>
            <a:endParaRPr lang="en-US" altLang="zh-CN" sz="3600" dirty="0">
              <a:ln w="0"/>
              <a:effectLst>
                <a:outerShdw blurRad="38100" dist="25400" dir="5400000" algn="ctr" rotWithShape="0">
                  <a:srgbClr val="6E747A">
                    <a:alpha val="43000"/>
                  </a:srgbClr>
                </a:outerShdw>
              </a:effectLst>
            </a:endParaRPr>
          </a:p>
          <a:p>
            <a:pPr algn="ctr"/>
            <a:r>
              <a:rPr lang="en-US" sz="3600" dirty="0">
                <a:ln w="0"/>
                <a:effectLst>
                  <a:outerShdw blurRad="38100" dist="25400" dir="5400000" algn="ctr" rotWithShape="0">
                    <a:srgbClr val="6E747A">
                      <a:alpha val="43000"/>
                    </a:srgbClr>
                  </a:outerShdw>
                </a:effectLst>
              </a:rPr>
              <a:t>Secrets Behind “Happily Ever </a:t>
            </a:r>
            <a:r>
              <a:rPr lang="en-US" sz="3600" dirty="0" err="1">
                <a:ln w="0"/>
                <a:effectLst>
                  <a:outerShdw blurRad="38100" dist="25400" dir="5400000" algn="ctr" rotWithShape="0">
                    <a:srgbClr val="6E747A">
                      <a:alpha val="43000"/>
                    </a:srgbClr>
                  </a:outerShdw>
                </a:effectLst>
              </a:rPr>
              <a:t>Afters</a:t>
            </a:r>
            <a:r>
              <a:rPr lang="en-US" sz="3600" dirty="0">
                <a:ln w="0"/>
                <a:effectLst>
                  <a:outerShdw blurRad="38100" dist="25400" dir="5400000" algn="ctr" rotWithShape="0">
                    <a:srgbClr val="6E747A">
                      <a:alpha val="43000"/>
                    </a:srgbClr>
                  </a:outerShdw>
                </a:effectLst>
              </a:rPr>
              <a:t>”</a:t>
            </a:r>
            <a:endParaRPr lang="en-US" sz="3600" dirty="0">
              <a:ln w="0"/>
              <a:effectLst>
                <a:outerShdw blurRad="38100" dist="25400" dir="5400000" algn="ctr" rotWithShape="0">
                  <a:srgbClr val="6E747A">
                    <a:alpha val="43000"/>
                  </a:srgbClr>
                </a:outerShdw>
              </a:effectLst>
            </a:endParaRPr>
          </a:p>
          <a:p>
            <a:pPr algn="ctr"/>
            <a:endParaRPr lang="en-US" sz="2400" dirty="0">
              <a:solidFill>
                <a:schemeClr val="tx1"/>
              </a:solidFill>
              <a:sym typeface="+mn-ea"/>
            </a:endParaRPr>
          </a:p>
          <a:p>
            <a:pPr algn="ctr"/>
            <a:r>
              <a:rPr lang="en-US" sz="2400" dirty="0">
                <a:solidFill>
                  <a:srgbClr val="2D637F"/>
                </a:solidFill>
                <a:sym typeface="+mn-ea"/>
              </a:rPr>
              <a:t>C240B / STAT C245B </a:t>
            </a:r>
            <a:r>
              <a:rPr lang="en-US" sz="2400" dirty="0">
                <a:solidFill>
                  <a:srgbClr val="2D637F"/>
                </a:solidFill>
              </a:rPr>
              <a:t>Project Final Report</a:t>
            </a:r>
            <a:endParaRPr lang="en-US" sz="2400" dirty="0">
              <a:solidFill>
                <a:srgbClr val="2D637F"/>
              </a:solidFill>
            </a:endParaRPr>
          </a:p>
          <a:p>
            <a:pPr algn="ctr"/>
            <a:br>
              <a:rPr lang="en-US" sz="3600" dirty="0">
                <a:solidFill>
                  <a:schemeClr val="tx1"/>
                </a:solidFill>
              </a:rPr>
            </a:br>
            <a:endParaRPr lang="en-US" sz="3600" dirty="0">
              <a:solidFill>
                <a:schemeClr val="tx1"/>
              </a:solidFill>
            </a:endParaRPr>
          </a:p>
        </p:txBody>
      </p:sp>
      <p:sp>
        <p:nvSpPr>
          <p:cNvPr id="9" name="Subtitle 2"/>
          <p:cNvSpPr>
            <a:spLocks noGrp="1"/>
          </p:cNvSpPr>
          <p:nvPr/>
        </p:nvSpPr>
        <p:spPr>
          <a:xfrm>
            <a:off x="6712870" y="4286126"/>
            <a:ext cx="1609725" cy="111379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panose="020B0604020202020204"/>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panose="020B0604020202020204"/>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panose="020B0604020202020204"/>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panose="020B0604020202020204"/>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panose="020B0604020202020204"/>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en-US" dirty="0">
                <a:solidFill>
                  <a:schemeClr val="tx1"/>
                </a:solidFill>
              </a:rPr>
              <a:t>Z. Tom Hu</a:t>
            </a:r>
            <a:endParaRPr lang="en-US" dirty="0">
              <a:solidFill>
                <a:schemeClr val="tx1"/>
              </a:solidFill>
            </a:endParaRPr>
          </a:p>
          <a:p>
            <a:r>
              <a:rPr lang="en-US" dirty="0">
                <a:solidFill>
                  <a:schemeClr val="tx1"/>
                </a:solidFill>
              </a:rPr>
              <a:t>Sijin Wu</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a:t>
            </a:r>
            <a:r>
              <a:rPr lang="en-US">
                <a:latin typeface="Georgia" panose="02040502050405020303" pitchFamily="18" charset="0"/>
                <a:cs typeface="Calibri" panose="020F0502020204030204" charset="0"/>
                <a:sym typeface="+mn-ea"/>
              </a:rPr>
              <a:t>: External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22885" y="830580"/>
            <a:ext cx="8425815" cy="401320"/>
          </a:xfrm>
        </p:spPr>
        <p:txBody>
          <a:bodyPr>
            <a:normAutofit fontScale="87500"/>
          </a:bodyPr>
          <a:lstStyle/>
          <a:p>
            <a:pPr marL="0" indent="0" fontAlgn="base">
              <a:buNone/>
            </a:pPr>
            <a:r>
              <a:rPr lang="en-US" altLang="zh-CN" sz="1600" dirty="0">
                <a:latin typeface="Times New Roman" panose="02020603050405020304" pitchFamily="18" charset="0"/>
                <a:cs typeface="Times New Roman" panose="02020603050405020304" pitchFamily="18" charset="0"/>
              </a:rPr>
              <a:t>The outcomes </a:t>
            </a:r>
            <a:r>
              <a:rPr lang="en-US" altLang="zh-CN" sz="1600">
                <a:latin typeface="Times New Roman" panose="02020603050405020304" pitchFamily="18" charset="0"/>
                <a:cs typeface="Times New Roman" panose="02020603050405020304" pitchFamily="18" charset="0"/>
              </a:rPr>
              <a:t>of external covariates: </a:t>
            </a:r>
            <a:r>
              <a:rPr lang="en-US" altLang="zh-CN" sz="1600" dirty="0">
                <a:latin typeface="Times New Roman" panose="02020603050405020304" pitchFamily="18" charset="0"/>
                <a:cs typeface="Times New Roman" panose="02020603050405020304" pitchFamily="18" charset="0"/>
              </a:rPr>
              <a:t>We can say that they nearly have no obvious effect on marriage lifespan.</a:t>
            </a:r>
            <a:endParaRPr lang="en-US" altLang="zh-CN" sz="1600" dirty="0">
              <a:latin typeface="Times New Roman" panose="02020603050405020304" pitchFamily="18" charset="0"/>
              <a:cs typeface="Times New Roman" panose="02020603050405020304" pitchFamily="18" charset="0"/>
            </a:endParaRPr>
          </a:p>
        </p:txBody>
      </p:sp>
      <p:pic>
        <p:nvPicPr>
          <p:cNvPr id="5" name="图片 4" descr="Income level in local area"/>
          <p:cNvPicPr>
            <a:picLocks noChangeAspect="1"/>
          </p:cNvPicPr>
          <p:nvPr/>
        </p:nvPicPr>
        <p:blipFill>
          <a:blip r:embed="rId1"/>
          <a:stretch>
            <a:fillRect/>
          </a:stretch>
        </p:blipFill>
        <p:spPr>
          <a:xfrm>
            <a:off x="700405" y="1675765"/>
            <a:ext cx="4323080" cy="3835400"/>
          </a:xfrm>
          <a:prstGeom prst="rect">
            <a:avLst/>
          </a:prstGeom>
        </p:spPr>
      </p:pic>
      <p:pic>
        <p:nvPicPr>
          <p:cNvPr id="6" name="图片 5" descr="IQ"/>
          <p:cNvPicPr>
            <a:picLocks noChangeAspect="1"/>
          </p:cNvPicPr>
          <p:nvPr/>
        </p:nvPicPr>
        <p:blipFill>
          <a:blip r:embed="rId2"/>
          <a:stretch>
            <a:fillRect/>
          </a:stretch>
        </p:blipFill>
        <p:spPr>
          <a:xfrm>
            <a:off x="5023485" y="1823085"/>
            <a:ext cx="4164330" cy="3688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a:t>
            </a:r>
            <a:r>
              <a:rPr lang="en-US">
                <a:latin typeface="Georgia" panose="02040502050405020303" pitchFamily="18" charset="0"/>
                <a:cs typeface="Calibri" panose="020F0502020204030204" charset="0"/>
                <a:sym typeface="+mn-ea"/>
              </a:rPr>
              <a:t>: External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22885" y="830580"/>
            <a:ext cx="8425815" cy="401320"/>
          </a:xfrm>
        </p:spPr>
        <p:txBody>
          <a:bodyPr>
            <a:normAutofit fontScale="87500"/>
          </a:bodyPr>
          <a:lstStyle/>
          <a:p>
            <a:pPr marL="0" indent="0" fontAlgn="base">
              <a:buNone/>
            </a:pPr>
            <a:r>
              <a:rPr lang="en-US" altLang="zh-CN" sz="1600" dirty="0">
                <a:latin typeface="Times New Roman" panose="02020603050405020304" pitchFamily="18" charset="0"/>
                <a:cs typeface="Times New Roman" panose="02020603050405020304" pitchFamily="18" charset="0"/>
              </a:rPr>
              <a:t>The outcomes </a:t>
            </a:r>
            <a:r>
              <a:rPr lang="en-US" altLang="zh-CN" sz="1600">
                <a:latin typeface="Times New Roman" panose="02020603050405020304" pitchFamily="18" charset="0"/>
                <a:cs typeface="Times New Roman" panose="02020603050405020304" pitchFamily="18" charset="0"/>
              </a:rPr>
              <a:t>of external covariates: </a:t>
            </a:r>
            <a:r>
              <a:rPr lang="en-US" altLang="zh-CN" sz="1600" dirty="0">
                <a:latin typeface="Times New Roman" panose="02020603050405020304" pitchFamily="18" charset="0"/>
                <a:cs typeface="Times New Roman" panose="02020603050405020304" pitchFamily="18" charset="0"/>
              </a:rPr>
              <a:t>We can say that they nearly have no obvious effect on marriage lifespan.</a:t>
            </a:r>
            <a:endParaRPr lang="en-US" altLang="zh-CN" sz="1600" dirty="0">
              <a:latin typeface="Times New Roman" panose="02020603050405020304" pitchFamily="18" charset="0"/>
              <a:cs typeface="Times New Roman" panose="02020603050405020304" pitchFamily="18" charset="0"/>
            </a:endParaRPr>
          </a:p>
        </p:txBody>
      </p:sp>
      <p:pic>
        <p:nvPicPr>
          <p:cNvPr id="2" name="图片 1" descr="Language"/>
          <p:cNvPicPr>
            <a:picLocks noChangeAspect="1"/>
          </p:cNvPicPr>
          <p:nvPr/>
        </p:nvPicPr>
        <p:blipFill>
          <a:blip r:embed="rId1"/>
          <a:stretch>
            <a:fillRect/>
          </a:stretch>
        </p:blipFill>
        <p:spPr>
          <a:xfrm>
            <a:off x="222885" y="1565910"/>
            <a:ext cx="4429125" cy="3922395"/>
          </a:xfrm>
          <a:prstGeom prst="rect">
            <a:avLst/>
          </a:prstGeom>
        </p:spPr>
      </p:pic>
      <p:pic>
        <p:nvPicPr>
          <p:cNvPr id="4" name="图片 3" descr="Social status in local area"/>
          <p:cNvPicPr>
            <a:picLocks noChangeAspect="1"/>
          </p:cNvPicPr>
          <p:nvPr/>
        </p:nvPicPr>
        <p:blipFill>
          <a:blip r:embed="rId2"/>
          <a:stretch>
            <a:fillRect/>
          </a:stretch>
        </p:blipFill>
        <p:spPr>
          <a:xfrm>
            <a:off x="4418965" y="1565910"/>
            <a:ext cx="4462145" cy="3959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2100" y="100013"/>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 Internal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22885" y="715010"/>
            <a:ext cx="8425815" cy="401320"/>
          </a:xfrm>
        </p:spPr>
        <p:txBody>
          <a:bodyPr>
            <a:normAutofit/>
          </a:bodyPr>
          <a:lstStyle/>
          <a:p>
            <a:pPr marL="0" indent="0" fontAlgn="base">
              <a:buNone/>
            </a:pPr>
            <a:r>
              <a:rPr lang="en-US" altLang="zh-CN" sz="1600" dirty="0">
                <a:latin typeface="Calibri" panose="020F0502020204030204" charset="0"/>
                <a:cs typeface="Calibri" panose="020F0502020204030204" charset="0"/>
              </a:rPr>
              <a:t>These internal covariates as treatments cause a distiction between different treatments.</a:t>
            </a:r>
            <a:endParaRPr lang="en-US" altLang="zh-CN" sz="1600" dirty="0">
              <a:latin typeface="Calibri" panose="020F0502020204030204" charset="0"/>
              <a:cs typeface="Calibri" panose="020F0502020204030204" charset="0"/>
            </a:endParaRPr>
          </a:p>
        </p:txBody>
      </p:sp>
      <p:pic>
        <p:nvPicPr>
          <p:cNvPr id="5" name="图片 4" descr="A happy family"/>
          <p:cNvPicPr>
            <a:picLocks noChangeAspect="1"/>
          </p:cNvPicPr>
          <p:nvPr/>
        </p:nvPicPr>
        <p:blipFill>
          <a:blip r:embed="rId1"/>
          <a:stretch>
            <a:fillRect/>
          </a:stretch>
        </p:blipFill>
        <p:spPr>
          <a:xfrm>
            <a:off x="222885" y="1577340"/>
            <a:ext cx="4389120" cy="3894455"/>
          </a:xfrm>
          <a:prstGeom prst="rect">
            <a:avLst/>
          </a:prstGeom>
        </p:spPr>
      </p:pic>
      <p:pic>
        <p:nvPicPr>
          <p:cNvPr id="6" name="图片 5" descr="Children being successful"/>
          <p:cNvPicPr>
            <a:picLocks noChangeAspect="1"/>
          </p:cNvPicPr>
          <p:nvPr/>
        </p:nvPicPr>
        <p:blipFill>
          <a:blip r:embed="rId2"/>
          <a:stretch>
            <a:fillRect/>
          </a:stretch>
        </p:blipFill>
        <p:spPr>
          <a:xfrm>
            <a:off x="4316730" y="1577340"/>
            <a:ext cx="4477385" cy="3972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30505" y="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 Internal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22885" y="641350"/>
            <a:ext cx="8425815" cy="401320"/>
          </a:xfrm>
        </p:spPr>
        <p:txBody>
          <a:bodyPr>
            <a:normAutofit fontScale="95000"/>
          </a:bodyPr>
          <a:lstStyle/>
          <a:p>
            <a:pPr marL="0" indent="0" fontAlgn="base">
              <a:buNone/>
            </a:pPr>
            <a:r>
              <a:rPr lang="en-US" altLang="zh-CN" sz="1600" dirty="0">
                <a:latin typeface="Calibri" panose="020F0502020204030204" charset="0"/>
                <a:cs typeface="Calibri" panose="020F0502020204030204" charset="0"/>
              </a:rPr>
              <a:t>Another set of internal covariates.</a:t>
            </a:r>
            <a:endParaRPr lang="en-US" altLang="zh-CN" sz="1600" dirty="0">
              <a:latin typeface="Calibri" panose="020F0502020204030204" charset="0"/>
              <a:cs typeface="Calibri" panose="020F0502020204030204" charset="0"/>
            </a:endParaRPr>
          </a:p>
        </p:txBody>
      </p:sp>
      <p:pic>
        <p:nvPicPr>
          <p:cNvPr id="2" name="图片 1" descr="Having children to carry on the family name"/>
          <p:cNvPicPr>
            <a:picLocks noChangeAspect="1"/>
          </p:cNvPicPr>
          <p:nvPr/>
        </p:nvPicPr>
        <p:blipFill>
          <a:blip r:embed="rId1"/>
          <a:stretch>
            <a:fillRect/>
          </a:stretch>
        </p:blipFill>
        <p:spPr>
          <a:xfrm>
            <a:off x="412750" y="1430655"/>
            <a:ext cx="4504055" cy="3996690"/>
          </a:xfrm>
          <a:prstGeom prst="rect">
            <a:avLst/>
          </a:prstGeom>
        </p:spPr>
      </p:pic>
      <p:pic>
        <p:nvPicPr>
          <p:cNvPr id="4" name="图片 3" descr="Intimate relationship with spouse"/>
          <p:cNvPicPr>
            <a:picLocks noChangeAspect="1"/>
          </p:cNvPicPr>
          <p:nvPr/>
        </p:nvPicPr>
        <p:blipFill>
          <a:blip r:embed="rId2"/>
          <a:stretch>
            <a:fillRect/>
          </a:stretch>
        </p:blipFill>
        <p:spPr>
          <a:xfrm>
            <a:off x="4810760" y="1485900"/>
            <a:ext cx="4379595" cy="3886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3530" y="21209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13360" y="984250"/>
            <a:ext cx="8515985" cy="4795520"/>
          </a:xfrm>
        </p:spPr>
        <p:txBody>
          <a:bodyPr>
            <a:normAutofit/>
          </a:bodyPr>
          <a:lstStyle/>
          <a:p>
            <a:pPr marL="0" indent="0" fontAlgn="base">
              <a:buNone/>
            </a:pPr>
            <a:r>
              <a:rPr lang="en-US" altLang="zh-CN" sz="1600" dirty="0">
                <a:latin typeface="Times New Roman" panose="02020603050405020304" pitchFamily="18" charset="0"/>
                <a:cs typeface="Times New Roman" panose="02020603050405020304" pitchFamily="18" charset="0"/>
              </a:rPr>
              <a:t>In this project,  we also tried the COX model to see the difference of the results through 2 different approaches.</a:t>
            </a:r>
            <a:endParaRPr lang="en-US" altLang="zh-CN" sz="1600" dirty="0">
              <a:latin typeface="Times New Roman" panose="02020603050405020304" pitchFamily="18" charset="0"/>
              <a:cs typeface="Times New Roman" panose="02020603050405020304" pitchFamily="18" charset="0"/>
            </a:endParaRPr>
          </a:p>
          <a:p>
            <a:pPr marL="0" indent="0" fontAlgn="base">
              <a:buNone/>
            </a:pPr>
            <a:endParaRPr lang="en-US" altLang="zh-CN" sz="1600" dirty="0">
              <a:latin typeface="Times New Roman" panose="02020603050405020304" pitchFamily="18" charset="0"/>
              <a:cs typeface="Times New Roman" panose="02020603050405020304" pitchFamily="18" charset="0"/>
            </a:endParaRPr>
          </a:p>
          <a:p>
            <a:pPr marL="0" indent="0" fontAlgn="base">
              <a:buNone/>
            </a:pPr>
            <a:r>
              <a:rPr lang="en-US" altLang="zh-CN" sz="1600" dirty="0">
                <a:latin typeface="Times New Roman" panose="02020603050405020304" pitchFamily="18" charset="0"/>
                <a:cs typeface="Times New Roman" panose="02020603050405020304" pitchFamily="18" charset="0"/>
              </a:rPr>
              <a:t>Here, we’ll disscuss three types of diagonostics for the Cox model:</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Testing the proportional hazards assumption.</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Examining influential observations (or outliers).</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Detecting nonlinearity in relationship between the log hazard and the covariates.</a:t>
            </a:r>
            <a:endParaRPr lang="en-US" altLang="zh-CN" sz="1600" dirty="0">
              <a:latin typeface="Times New Roman" panose="02020603050405020304" pitchFamily="18" charset="0"/>
              <a:cs typeface="Times New Roman" panose="02020603050405020304" pitchFamily="18" charset="0"/>
            </a:endParaRPr>
          </a:p>
          <a:p>
            <a:pPr marL="0" indent="0" fontAlgn="base">
              <a:buNone/>
            </a:pPr>
            <a:r>
              <a:rPr lang="en-US" altLang="zh-CN" sz="1600" dirty="0">
                <a:latin typeface="Times New Roman" panose="02020603050405020304" pitchFamily="18" charset="0"/>
                <a:cs typeface="Times New Roman" panose="02020603050405020304" pitchFamily="18" charset="0"/>
              </a:rPr>
              <a:t>In order to check these model assumptions, Residuals method are used. The common residuals for the Cox model include:</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Schoenfeld residuals to check the proportional hazards assumption</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Martingale residual to assess nonlinearity</a:t>
            </a:r>
            <a:endParaRPr lang="en-US" altLang="zh-CN" sz="1600" dirty="0">
              <a:latin typeface="Times New Roman" panose="02020603050405020304" pitchFamily="18" charset="0"/>
              <a:cs typeface="Times New Roman" panose="02020603050405020304" pitchFamily="18" charset="0"/>
            </a:endParaRPr>
          </a:p>
          <a:p>
            <a:pPr fontAlgn="base"/>
            <a:r>
              <a:rPr lang="en-US" altLang="zh-CN" sz="1600" dirty="0">
                <a:latin typeface="Times New Roman" panose="02020603050405020304" pitchFamily="18" charset="0"/>
                <a:cs typeface="Times New Roman" panose="02020603050405020304" pitchFamily="18" charset="0"/>
              </a:rPr>
              <a:t>Deviance residual (symmetric transformation of the Martinguale residuals), to examine influential observations</a:t>
            </a:r>
            <a:endParaRPr lang="en-US" altLang="zh-CN" sz="1600" dirty="0">
              <a:latin typeface="Times New Roman" panose="02020603050405020304" pitchFamily="18" charset="0"/>
              <a:cs typeface="Times New Roman" panose="02020603050405020304" pitchFamily="18" charset="0"/>
            </a:endParaRPr>
          </a:p>
          <a:p>
            <a:pPr marL="0" indent="0" fontAlgn="base">
              <a:buNone/>
            </a:pPr>
            <a:endParaRPr lang="en-US" altLang="zh-CN" sz="1600" dirty="0">
              <a:latin typeface="Times New Roman" panose="02020603050405020304" pitchFamily="18" charset="0"/>
              <a:cs typeface="Times New Roman" panose="02020603050405020304" pitchFamily="18" charset="0"/>
            </a:endParaRPr>
          </a:p>
          <a:p>
            <a:pPr marL="0" indent="0" fontAlgn="base">
              <a:buNone/>
            </a:pPr>
            <a:r>
              <a:rPr lang="en-US" altLang="zh-CN" sz="1600" dirty="0">
                <a:latin typeface="Times New Roman" panose="02020603050405020304" pitchFamily="18" charset="0"/>
                <a:cs typeface="Times New Roman" panose="02020603050405020304" pitchFamily="18" charset="0"/>
              </a:rPr>
              <a:t>We will use the ''survival'' and ''survminer'' to do the cox regression and cox assumption tests for external and internal covariates seperately.</a:t>
            </a:r>
            <a:endParaRPr lang="en-US" altLang="zh-CN" sz="1600" dirty="0">
              <a:latin typeface="Times New Roman" panose="02020603050405020304" pitchFamily="18" charset="0"/>
              <a:cs typeface="Times New Roman" panose="02020603050405020304" pitchFamily="18" charset="0"/>
            </a:endParaRPr>
          </a:p>
          <a:p>
            <a:pPr marL="0" indent="0" fontAlgn="base">
              <a:buNone/>
            </a:pPr>
            <a:endParaRPr lang="en-US" altLang="zh-CN" sz="1600" dirty="0">
              <a:latin typeface="Times New Roman" panose="02020603050405020304" pitchFamily="18" charset="0"/>
              <a:cs typeface="Times New Roman" panose="02020603050405020304" pitchFamily="18" charset="0"/>
            </a:endParaRPr>
          </a:p>
          <a:p>
            <a:pPr marL="0" indent="0" fontAlgn="base">
              <a:buNone/>
            </a:pPr>
            <a:endParaRPr lang="en-US" altLang="zh-CN" sz="1600" dirty="0">
              <a:latin typeface="Times New Roman" panose="02020603050405020304" pitchFamily="18" charset="0"/>
              <a:cs typeface="Times New Roman" panose="02020603050405020304" pitchFamily="18" charset="0"/>
            </a:endParaRPr>
          </a:p>
          <a:p>
            <a:pPr marL="0" indent="0" fontAlgn="base">
              <a:buNone/>
            </a:pPr>
            <a:endParaRPr lang="en-US" altLang="zh-CN" sz="16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5189855" y="104140"/>
            <a:ext cx="3539490" cy="7829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a:t>
            </a:r>
            <a:r>
              <a:rPr lang="en-US">
                <a:latin typeface="Georgia" panose="02040502050405020303" pitchFamily="18" charset="0"/>
                <a:cs typeface="Calibri" panose="020F0502020204030204" charset="0"/>
                <a:sym typeface="+mn-ea"/>
              </a:rPr>
              <a:t>: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the local income rank</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19" name="图片 18" descr="income rank"/>
          <p:cNvPicPr>
            <a:picLocks noChangeAspect="1"/>
          </p:cNvPicPr>
          <p:nvPr/>
        </p:nvPicPr>
        <p:blipFill>
          <a:blip r:embed="rId1"/>
          <a:stretch>
            <a:fillRect/>
          </a:stretch>
        </p:blipFill>
        <p:spPr>
          <a:xfrm>
            <a:off x="4373880" y="1659255"/>
            <a:ext cx="4651375" cy="3954145"/>
          </a:xfrm>
          <a:prstGeom prst="rect">
            <a:avLst/>
          </a:prstGeom>
        </p:spPr>
      </p:pic>
      <p:pic>
        <p:nvPicPr>
          <p:cNvPr id="2" name="图片 1" descr="Income level in local area"/>
          <p:cNvPicPr>
            <a:picLocks noChangeAspect="1"/>
          </p:cNvPicPr>
          <p:nvPr/>
        </p:nvPicPr>
        <p:blipFill>
          <a:blip r:embed="rId2"/>
          <a:stretch>
            <a:fillRect/>
          </a:stretch>
        </p:blipFill>
        <p:spPr>
          <a:xfrm>
            <a:off x="324485" y="1808480"/>
            <a:ext cx="4118610" cy="36550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a:t>
            </a:r>
            <a:r>
              <a:rPr lang="en-US">
                <a:latin typeface="Georgia" panose="02040502050405020303" pitchFamily="18" charset="0"/>
                <a:cs typeface="Calibri" panose="020F0502020204030204" charset="0"/>
                <a:sym typeface="+mn-ea"/>
              </a:rPr>
              <a:t>: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education</a:t>
            </a:r>
            <a:endParaRPr lang="zh-CN" alt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5" name="图片 4" descr="education"/>
          <p:cNvPicPr>
            <a:picLocks noChangeAspect="1"/>
          </p:cNvPicPr>
          <p:nvPr/>
        </p:nvPicPr>
        <p:blipFill>
          <a:blip r:embed="rId1"/>
          <a:stretch>
            <a:fillRect/>
          </a:stretch>
        </p:blipFill>
        <p:spPr>
          <a:xfrm>
            <a:off x="4700905" y="1914525"/>
            <a:ext cx="4190365" cy="3562350"/>
          </a:xfrm>
          <a:prstGeom prst="rect">
            <a:avLst/>
          </a:prstGeom>
        </p:spPr>
      </p:pic>
      <p:pic>
        <p:nvPicPr>
          <p:cNvPr id="6" name="图片 5" descr="education level"/>
          <p:cNvPicPr>
            <a:picLocks noChangeAspect="1"/>
          </p:cNvPicPr>
          <p:nvPr/>
        </p:nvPicPr>
        <p:blipFill>
          <a:blip r:embed="rId2"/>
          <a:stretch>
            <a:fillRect/>
          </a:stretch>
        </p:blipFill>
        <p:spPr>
          <a:xfrm>
            <a:off x="237490" y="1829435"/>
            <a:ext cx="4204970" cy="3731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a:t>
            </a:r>
            <a:r>
              <a:rPr lang="en-US">
                <a:latin typeface="Georgia" panose="02040502050405020303" pitchFamily="18" charset="0"/>
                <a:cs typeface="Calibri" panose="020F0502020204030204" charset="0"/>
                <a:sym typeface="+mn-ea"/>
              </a:rPr>
              <a:t>: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appearence</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5" name="图片 4" descr="appearence"/>
          <p:cNvPicPr>
            <a:picLocks noChangeAspect="1"/>
          </p:cNvPicPr>
          <p:nvPr/>
        </p:nvPicPr>
        <p:blipFill>
          <a:blip r:embed="rId1"/>
          <a:stretch>
            <a:fillRect/>
          </a:stretch>
        </p:blipFill>
        <p:spPr>
          <a:xfrm>
            <a:off x="4443095" y="1814830"/>
            <a:ext cx="4578985" cy="3892550"/>
          </a:xfrm>
          <a:prstGeom prst="rect">
            <a:avLst/>
          </a:prstGeom>
        </p:spPr>
      </p:pic>
      <p:pic>
        <p:nvPicPr>
          <p:cNvPr id="6" name="图片 5" descr="appearance"/>
          <p:cNvPicPr>
            <a:picLocks noChangeAspect="1"/>
          </p:cNvPicPr>
          <p:nvPr/>
        </p:nvPicPr>
        <p:blipFill>
          <a:blip r:embed="rId2"/>
          <a:stretch>
            <a:fillRect/>
          </a:stretch>
        </p:blipFill>
        <p:spPr>
          <a:xfrm>
            <a:off x="441960" y="1814195"/>
            <a:ext cx="4149090" cy="3682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IQ</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COX IQ"/>
          <p:cNvPicPr>
            <a:picLocks noChangeAspect="1"/>
          </p:cNvPicPr>
          <p:nvPr/>
        </p:nvPicPr>
        <p:blipFill>
          <a:blip r:embed="rId1"/>
          <a:stretch>
            <a:fillRect/>
          </a:stretch>
        </p:blipFill>
        <p:spPr>
          <a:xfrm>
            <a:off x="92075" y="1553845"/>
            <a:ext cx="4571365" cy="4062730"/>
          </a:xfrm>
          <a:prstGeom prst="rect">
            <a:avLst/>
          </a:prstGeom>
        </p:spPr>
      </p:pic>
      <p:pic>
        <p:nvPicPr>
          <p:cNvPr id="5" name="图片 4" descr="IQ"/>
          <p:cNvPicPr>
            <a:picLocks noChangeAspect="1"/>
          </p:cNvPicPr>
          <p:nvPr/>
        </p:nvPicPr>
        <p:blipFill>
          <a:blip r:embed="rId2"/>
          <a:stretch>
            <a:fillRect/>
          </a:stretch>
        </p:blipFill>
        <p:spPr>
          <a:xfrm>
            <a:off x="4443095" y="1791335"/>
            <a:ext cx="4634230" cy="39395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 expression ability</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cox expression"/>
          <p:cNvPicPr>
            <a:picLocks noChangeAspect="1"/>
          </p:cNvPicPr>
          <p:nvPr/>
        </p:nvPicPr>
        <p:blipFill>
          <a:blip r:embed="rId1"/>
          <a:stretch>
            <a:fillRect/>
          </a:stretch>
        </p:blipFill>
        <p:spPr>
          <a:xfrm>
            <a:off x="191135" y="1279525"/>
            <a:ext cx="4419600" cy="3927475"/>
          </a:xfrm>
          <a:prstGeom prst="rect">
            <a:avLst/>
          </a:prstGeom>
        </p:spPr>
      </p:pic>
      <p:pic>
        <p:nvPicPr>
          <p:cNvPr id="5" name="图片 4" descr="expression"/>
          <p:cNvPicPr>
            <a:picLocks noChangeAspect="1"/>
          </p:cNvPicPr>
          <p:nvPr/>
        </p:nvPicPr>
        <p:blipFill>
          <a:blip r:embed="rId2"/>
          <a:stretch>
            <a:fillRect/>
          </a:stretch>
        </p:blipFill>
        <p:spPr>
          <a:xfrm>
            <a:off x="4531360" y="1435735"/>
            <a:ext cx="4485640" cy="3986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250315"/>
            <a:ext cx="8624570" cy="4189730"/>
          </a:xfrm>
        </p:spPr>
        <p:txBody>
          <a:bodyPr>
            <a:normAutofit/>
          </a:bodyPr>
          <a:lstStyle/>
          <a:p>
            <a:r>
              <a:rPr lang="en-US" altLang="zh-CN" sz="2800" dirty="0">
                <a:solidFill>
                  <a:srgbClr val="2D637F"/>
                </a:solidFill>
                <a:latin typeface="Calibri" panose="020F0502020204030204" charset="0"/>
                <a:ea typeface="微软雅黑 Light" panose="020B0502040204020203" charset="-122"/>
                <a:cs typeface="Calibri" panose="020F0502020204030204" charset="0"/>
              </a:rPr>
              <a:t>1. Overview</a:t>
            </a: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r>
              <a:rPr lang="en-US" altLang="zh-CN" sz="2800" dirty="0">
                <a:solidFill>
                  <a:srgbClr val="2D637F"/>
                </a:solidFill>
                <a:latin typeface="Calibri" panose="020F0502020204030204" charset="0"/>
                <a:ea typeface="微软雅黑 Light" panose="020B0502040204020203" charset="-122"/>
                <a:cs typeface="Calibri" panose="020F0502020204030204" charset="0"/>
              </a:rPr>
              <a:t>2. Research Goal Motivations</a:t>
            </a: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r>
              <a:rPr lang="en-US" altLang="zh-CN" sz="2800" dirty="0">
                <a:solidFill>
                  <a:srgbClr val="2D637F"/>
                </a:solidFill>
                <a:latin typeface="Calibri" panose="020F0502020204030204" charset="0"/>
                <a:ea typeface="微软雅黑 Light" panose="020B0502040204020203" charset="-122"/>
                <a:cs typeface="Calibri" panose="020F0502020204030204" charset="0"/>
              </a:rPr>
              <a:t>3. TMLE and COX</a:t>
            </a: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br>
              <a:rPr lang="en-US" altLang="zh-CN" sz="2800" dirty="0">
                <a:solidFill>
                  <a:srgbClr val="2D637F"/>
                </a:solidFill>
                <a:latin typeface="Calibri" panose="020F0502020204030204" charset="0"/>
                <a:ea typeface="微软雅黑 Light" panose="020B0502040204020203" charset="-122"/>
                <a:cs typeface="Calibri" panose="020F0502020204030204" charset="0"/>
              </a:rPr>
            </a:br>
            <a:r>
              <a:rPr lang="en-US" altLang="zh-CN" sz="2800" dirty="0">
                <a:solidFill>
                  <a:srgbClr val="2D637F"/>
                </a:solidFill>
                <a:latin typeface="Calibri" panose="020F0502020204030204" charset="0"/>
                <a:ea typeface="微软雅黑 Light" panose="020B0502040204020203" charset="-122"/>
                <a:cs typeface="Calibri" panose="020F0502020204030204" charset="0"/>
              </a:rPr>
              <a:t>4. Conclusion</a:t>
            </a:r>
            <a:endParaRPr lang="en-US" altLang="zh-CN" sz="2800" dirty="0">
              <a:solidFill>
                <a:srgbClr val="2D637F"/>
              </a:solidFill>
              <a:latin typeface="Calibri" panose="020F0502020204030204" charset="0"/>
              <a:ea typeface="微软雅黑 Light" panose="020B0502040204020203" charset="-122"/>
              <a:cs typeface="Calibri" panose="020F0502020204030204" charset="0"/>
            </a:endParaRPr>
          </a:p>
        </p:txBody>
      </p:sp>
      <p:sp>
        <p:nvSpPr>
          <p:cNvPr id="3" name="标题 2"/>
          <p:cNvSpPr txBox="1"/>
          <p:nvPr/>
        </p:nvSpPr>
        <p:spPr>
          <a:xfrm>
            <a:off x="457200" y="821055"/>
            <a:ext cx="7766050" cy="429260"/>
          </a:xfrm>
          <a:prstGeom prst="rect">
            <a:avLst/>
          </a:prstGeom>
        </p:spPr>
        <p:txBody>
          <a:bodyPr vert="horz" lIns="91440" tIns="45720" rIns="91440" bIns="45720" rtlCol="0" anchor="ctr">
            <a:noAutofit/>
          </a:bodyPr>
          <a:lstStyle>
            <a:lvl1pPr algn="l" defTabSz="457200" rtl="0" eaLnBrk="1" latinLnBrk="0" hangingPunct="1">
              <a:spcBef>
                <a:spcPct val="0"/>
              </a:spcBef>
              <a:buNone/>
              <a:defRPr sz="4200" kern="1200">
                <a:solidFill>
                  <a:srgbClr val="C28220"/>
                </a:solidFill>
                <a:latin typeface="Georgia" panose="02040502050405020303"/>
                <a:ea typeface="+mj-ea"/>
                <a:cs typeface="Georgia" panose="02040502050405020303"/>
              </a:defRPr>
            </a:lvl1pPr>
          </a:lstStyle>
          <a:p>
            <a:r>
              <a:rPr lang="en-US" sz="3800" dirty="0">
                <a:latin typeface="Calibri" panose="020F0502020204030204" charset="0"/>
                <a:cs typeface="Calibri" panose="020F0502020204030204" charset="0"/>
              </a:rPr>
              <a:t>Content</a:t>
            </a:r>
            <a:endParaRPr lang="en-US" sz="3800" dirty="0">
              <a:latin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External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local social status</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social status"/>
          <p:cNvPicPr>
            <a:picLocks noChangeAspect="1"/>
          </p:cNvPicPr>
          <p:nvPr/>
        </p:nvPicPr>
        <p:blipFill>
          <a:blip r:embed="rId1"/>
          <a:stretch>
            <a:fillRect/>
          </a:stretch>
        </p:blipFill>
        <p:spPr>
          <a:xfrm>
            <a:off x="4443095" y="1753235"/>
            <a:ext cx="4583430" cy="4073525"/>
          </a:xfrm>
          <a:prstGeom prst="rect">
            <a:avLst/>
          </a:prstGeom>
        </p:spPr>
      </p:pic>
      <p:pic>
        <p:nvPicPr>
          <p:cNvPr id="5" name="图片 4" descr="cox social status"/>
          <p:cNvPicPr>
            <a:picLocks noChangeAspect="1"/>
          </p:cNvPicPr>
          <p:nvPr/>
        </p:nvPicPr>
        <p:blipFill>
          <a:blip r:embed="rId2"/>
          <a:stretch>
            <a:fillRect/>
          </a:stretch>
        </p:blipFill>
        <p:spPr>
          <a:xfrm>
            <a:off x="215900" y="1753235"/>
            <a:ext cx="4391660" cy="39033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importance of family</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6" name="图片 5" descr="family"/>
          <p:cNvPicPr>
            <a:picLocks noChangeAspect="1"/>
          </p:cNvPicPr>
          <p:nvPr/>
        </p:nvPicPr>
        <p:blipFill>
          <a:blip r:embed="rId1"/>
          <a:stretch>
            <a:fillRect/>
          </a:stretch>
        </p:blipFill>
        <p:spPr>
          <a:xfrm>
            <a:off x="4618355" y="1845310"/>
            <a:ext cx="4557395" cy="3874135"/>
          </a:xfrm>
          <a:prstGeom prst="rect">
            <a:avLst/>
          </a:prstGeom>
        </p:spPr>
      </p:pic>
      <p:pic>
        <p:nvPicPr>
          <p:cNvPr id="7" name="图片 6" descr="cox family"/>
          <p:cNvPicPr>
            <a:picLocks noChangeAspect="1"/>
          </p:cNvPicPr>
          <p:nvPr/>
        </p:nvPicPr>
        <p:blipFill>
          <a:blip r:embed="rId2"/>
          <a:stretch>
            <a:fillRect/>
          </a:stretch>
        </p:blipFill>
        <p:spPr>
          <a:xfrm>
            <a:off x="210820" y="1802130"/>
            <a:ext cx="4231640" cy="37611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importance of couple's relation</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cox relation"/>
          <p:cNvPicPr>
            <a:picLocks noChangeAspect="1"/>
          </p:cNvPicPr>
          <p:nvPr/>
        </p:nvPicPr>
        <p:blipFill>
          <a:blip r:embed="rId1"/>
          <a:stretch>
            <a:fillRect/>
          </a:stretch>
        </p:blipFill>
        <p:spPr>
          <a:xfrm>
            <a:off x="175895" y="1358900"/>
            <a:ext cx="4657725" cy="4139565"/>
          </a:xfrm>
          <a:prstGeom prst="rect">
            <a:avLst/>
          </a:prstGeom>
        </p:spPr>
      </p:pic>
      <p:pic>
        <p:nvPicPr>
          <p:cNvPr id="5" name="图片 4" descr="relationship"/>
          <p:cNvPicPr>
            <a:picLocks noChangeAspect="1"/>
          </p:cNvPicPr>
          <p:nvPr/>
        </p:nvPicPr>
        <p:blipFill>
          <a:blip r:embed="rId2"/>
          <a:stretch>
            <a:fillRect/>
          </a:stretch>
        </p:blipFill>
        <p:spPr>
          <a:xfrm>
            <a:off x="4833620" y="1943735"/>
            <a:ext cx="4181475" cy="35547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15925" y="60198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importance of having the offspring</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having a baby"/>
          <p:cNvPicPr>
            <a:picLocks noChangeAspect="1"/>
          </p:cNvPicPr>
          <p:nvPr/>
        </p:nvPicPr>
        <p:blipFill>
          <a:blip r:embed="rId1"/>
          <a:stretch>
            <a:fillRect/>
          </a:stretch>
        </p:blipFill>
        <p:spPr>
          <a:xfrm>
            <a:off x="4664710" y="1942465"/>
            <a:ext cx="4008120" cy="3406775"/>
          </a:xfrm>
          <a:prstGeom prst="rect">
            <a:avLst/>
          </a:prstGeom>
        </p:spPr>
      </p:pic>
      <p:pic>
        <p:nvPicPr>
          <p:cNvPr id="5" name="图片 4" descr="cox offspring"/>
          <p:cNvPicPr>
            <a:picLocks noChangeAspect="1"/>
          </p:cNvPicPr>
          <p:nvPr/>
        </p:nvPicPr>
        <p:blipFill>
          <a:blip r:embed="rId2"/>
          <a:stretch>
            <a:fillRect/>
          </a:stretch>
        </p:blipFill>
        <p:spPr>
          <a:xfrm>
            <a:off x="501015" y="1958340"/>
            <a:ext cx="3797935" cy="33756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importance of money</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2" name="图片 1" descr="cox money"/>
          <p:cNvPicPr>
            <a:picLocks noChangeAspect="1"/>
          </p:cNvPicPr>
          <p:nvPr/>
        </p:nvPicPr>
        <p:blipFill>
          <a:blip r:embed="rId1"/>
          <a:stretch>
            <a:fillRect/>
          </a:stretch>
        </p:blipFill>
        <p:spPr>
          <a:xfrm>
            <a:off x="56515" y="1353185"/>
            <a:ext cx="4386580" cy="4150995"/>
          </a:xfrm>
          <a:prstGeom prst="rect">
            <a:avLst/>
          </a:prstGeom>
        </p:spPr>
      </p:pic>
      <p:pic>
        <p:nvPicPr>
          <p:cNvPr id="5" name="图片 4" descr="money"/>
          <p:cNvPicPr>
            <a:picLocks noChangeAspect="1"/>
          </p:cNvPicPr>
          <p:nvPr/>
        </p:nvPicPr>
        <p:blipFill>
          <a:blip r:embed="rId2"/>
          <a:stretch>
            <a:fillRect/>
          </a:stretch>
        </p:blipFill>
        <p:spPr>
          <a:xfrm>
            <a:off x="4443095" y="1666240"/>
            <a:ext cx="4624070" cy="3930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94640" y="437515"/>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br>
              <a:rPr lang="en-US" dirty="0">
                <a:latin typeface="Georgia" panose="02040502050405020303" pitchFamily="18" charset="0"/>
                <a:cs typeface="Calibri" panose="020F0502020204030204" charset="0"/>
                <a:sym typeface="+mn-ea"/>
              </a:rPr>
            </a:br>
            <a:r>
              <a:rPr lang="en-US" sz="2800" dirty="0">
                <a:latin typeface="Georgia" panose="02040502050405020303" pitchFamily="18" charset="0"/>
                <a:cs typeface="Calibri" panose="020F0502020204030204" charset="0"/>
                <a:sym typeface="+mn-ea"/>
              </a:rPr>
              <a:t>Compared with TMLE's results:  importance of humor</a:t>
            </a:r>
            <a:endParaRPr lang="en-US" sz="2800" dirty="0">
              <a:latin typeface="Georgia" panose="02040502050405020303" pitchFamily="18" charset="0"/>
              <a:cs typeface="Calibri" panose="020F0502020204030204" charset="0"/>
              <a:sym typeface="+mn-ea"/>
            </a:endParaRPr>
          </a:p>
        </p:txBody>
      </p:sp>
      <p:sp>
        <p:nvSpPr>
          <p:cNvPr id="4" name="Content Placeholder 2"/>
          <p:cNvSpPr>
            <a:spLocks noGrp="1"/>
          </p:cNvSpPr>
          <p:nvPr/>
        </p:nvSpPr>
        <p:spPr>
          <a:xfrm>
            <a:off x="4443095" y="103124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endParaRPr lang="en-US" altLang="zh-CN" sz="1000" dirty="0">
              <a:solidFill>
                <a:schemeClr val="tx1"/>
              </a:solidFill>
              <a:latin typeface="Calibri" panose="020F0502020204030204" charset="0"/>
              <a:cs typeface="Calibri" panose="020F0502020204030204" charset="0"/>
              <a:sym typeface="+mn-ea"/>
            </a:endParaRPr>
          </a:p>
        </p:txBody>
      </p:sp>
      <p:pic>
        <p:nvPicPr>
          <p:cNvPr id="6" name="图片 5" descr="cox humor"/>
          <p:cNvPicPr>
            <a:picLocks noChangeAspect="1"/>
          </p:cNvPicPr>
          <p:nvPr/>
        </p:nvPicPr>
        <p:blipFill>
          <a:blip r:embed="rId1"/>
          <a:stretch>
            <a:fillRect/>
          </a:stretch>
        </p:blipFill>
        <p:spPr>
          <a:xfrm>
            <a:off x="294640" y="1465580"/>
            <a:ext cx="4419600" cy="3927475"/>
          </a:xfrm>
          <a:prstGeom prst="rect">
            <a:avLst/>
          </a:prstGeom>
        </p:spPr>
      </p:pic>
      <p:pic>
        <p:nvPicPr>
          <p:cNvPr id="7" name="图片 6" descr="humor"/>
          <p:cNvPicPr>
            <a:picLocks noChangeAspect="1"/>
          </p:cNvPicPr>
          <p:nvPr/>
        </p:nvPicPr>
        <p:blipFill>
          <a:blip r:embed="rId2"/>
          <a:stretch>
            <a:fillRect/>
          </a:stretch>
        </p:blipFill>
        <p:spPr>
          <a:xfrm>
            <a:off x="4714240" y="1925320"/>
            <a:ext cx="4079240" cy="34677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3530" y="21209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4. Conclusion</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13360" y="984250"/>
            <a:ext cx="8515985" cy="4795520"/>
          </a:xfrm>
        </p:spPr>
        <p:txBody>
          <a:bodyPr>
            <a:normAutofit/>
          </a:bodyPr>
          <a:lstStyle/>
          <a:p>
            <a:pPr fontAlgn="base"/>
            <a:r>
              <a:rPr lang="en-US" altLang="zh-CN" dirty="0">
                <a:latin typeface="Calibri" panose="020F0502020204030204" charset="0"/>
                <a:cs typeface="Calibri" panose="020F0502020204030204" charset="0"/>
              </a:rPr>
              <a:t>Two approaches do have different survival curves, possibly due to different assumptions</a:t>
            </a:r>
            <a:endParaRPr lang="en-US" altLang="zh-CN" dirty="0">
              <a:latin typeface="Calibri" panose="020F0502020204030204" charset="0"/>
              <a:cs typeface="Calibri" panose="020F0502020204030204" charset="0"/>
            </a:endParaRPr>
          </a:p>
          <a:p>
            <a:pPr fontAlgn="base"/>
            <a:endParaRPr lang="en-US" altLang="zh-CN" dirty="0">
              <a:latin typeface="Calibri" panose="020F0502020204030204" charset="0"/>
              <a:cs typeface="Calibri" panose="020F0502020204030204" charset="0"/>
            </a:endParaRPr>
          </a:p>
          <a:p>
            <a:pPr fontAlgn="base"/>
            <a:r>
              <a:rPr lang="en-US" altLang="zh-CN" dirty="0">
                <a:latin typeface="Calibri" panose="020F0502020204030204" charset="0"/>
                <a:cs typeface="Calibri" panose="020F0502020204030204" charset="0"/>
              </a:rPr>
              <a:t>But no mater TMLE or COX, we can see that internal covariates have much bigger impact on your wedding length, especially those who think relations are important / families are important have a far longer survived wedding than those who do not.</a:t>
            </a:r>
            <a:endParaRPr lang="en-US" altLang="zh-CN" dirty="0">
              <a:latin typeface="Calibri" panose="020F0502020204030204" charset="0"/>
              <a:cs typeface="Calibri" panose="020F0502020204030204" charset="0"/>
            </a:endParaRPr>
          </a:p>
          <a:p>
            <a:pPr fontAlgn="base"/>
            <a:endParaRPr lang="en-US" altLang="zh-CN" dirty="0">
              <a:latin typeface="Calibri" panose="020F0502020204030204" charset="0"/>
              <a:cs typeface="Calibri" panose="020F0502020204030204" charset="0"/>
            </a:endParaRPr>
          </a:p>
          <a:p>
            <a:pPr fontAlgn="base"/>
            <a:r>
              <a:rPr lang="en-US" altLang="zh-CN" dirty="0">
                <a:latin typeface="Calibri" panose="020F0502020204030204" charset="0"/>
                <a:cs typeface="Calibri" panose="020F0502020204030204" charset="0"/>
              </a:rPr>
              <a:t>Due to time and knowledge constraint, we exclude some of our data and must conduct variable selection by hand. We would be interested to see TMLE applied to large scale data.</a:t>
            </a:r>
            <a:endParaRPr lang="en-US" altLang="zh-CN" dirty="0">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75" y="2278647"/>
            <a:ext cx="7766050" cy="1150353"/>
          </a:xfrm>
        </p:spPr>
        <p:txBody>
          <a:bodyPr>
            <a:normAutofit fontScale="90000"/>
          </a:bodyPr>
          <a:lstStyle/>
          <a:p>
            <a:pPr algn="ctr"/>
            <a:r>
              <a:rPr lang="en-US" dirty="0"/>
              <a:t>Thanks for your attention!</a:t>
            </a:r>
            <a:br>
              <a:rPr lang="en-US" dirty="0"/>
            </a:br>
            <a:r>
              <a:rPr lang="en-US" dirty="0"/>
              <a:t>Questions?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3530" y="21209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a:t>
            </a:r>
            <a:r>
              <a:rPr lang="en-US">
                <a:latin typeface="Georgia" panose="02040502050405020303" pitchFamily="18" charset="0"/>
                <a:cs typeface="Calibri" panose="020F0502020204030204" charset="0"/>
                <a:sym typeface="+mn-ea"/>
              </a:rPr>
              <a:t>: External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13360" y="984250"/>
            <a:ext cx="4229735" cy="4795520"/>
          </a:xfrm>
        </p:spPr>
        <p:txBody>
          <a:bodyPr>
            <a:normAutofit fontScale="92500"/>
          </a:bodyPr>
          <a:lstStyle/>
          <a:p>
            <a:pPr marL="0" indent="0" fontAlgn="base">
              <a:buNone/>
            </a:pPr>
            <a:r>
              <a:rPr lang="en-US" altLang="zh-CN" sz="1600" dirty="0">
                <a:solidFill>
                  <a:srgbClr val="C28220"/>
                </a:solidFill>
                <a:latin typeface="Calibri" panose="020F0502020204030204" charset="0"/>
                <a:cs typeface="Calibri" panose="020F0502020204030204" charset="0"/>
              </a:rPr>
              <a:t>Model Output:</a:t>
            </a:r>
            <a:endParaRPr lang="en-US" altLang="zh-CN" sz="1600" dirty="0">
              <a:solidFill>
                <a:srgbClr val="C28220"/>
              </a:solidFill>
              <a:latin typeface="Calibri" panose="020F0502020204030204" charset="0"/>
              <a:cs typeface="Calibri" panose="020F0502020204030204" charset="0"/>
            </a:endParaRPr>
          </a:p>
          <a:p>
            <a:pPr marL="0" indent="0" fontAlgn="base">
              <a:buNone/>
            </a:pPr>
            <a:endParaRPr lang="en-US" altLang="zh-CN" sz="1600" dirty="0">
              <a:solidFill>
                <a:schemeClr val="tx1"/>
              </a:solidFill>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          coef exp(coef) se(coef)      z Pr(&gt;|z|)</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qm401  0.07081   1.07337  1.22007  0.058    0.954</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qc1    0.50615   1.65889  1.13753  0.445    0.656</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qz204 -0.91297   0.40133  0.62725 -1.456    0.146</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qz207  0.24194   1.27371  0.68591  0.353    0.724</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qz212  0.55712   1.74564  0.62895  0.886    0.376</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qm402 -0.79319   0.45240  0.79801 -0.994    0.320</a:t>
            </a:r>
            <a:endParaRPr lang="en-US" altLang="zh-CN" sz="1600" dirty="0">
              <a:latin typeface="Calibri" panose="020F0502020204030204" charset="0"/>
              <a:cs typeface="Calibri" panose="020F0502020204030204" charset="0"/>
            </a:endParaRPr>
          </a:p>
          <a:p>
            <a:pPr marL="0" indent="0" fontAlgn="base">
              <a:buNone/>
            </a:pP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      exp(coef) exp(-coef) lower .95 upper .95</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qm401    1.0734     0.9316   0.09823    11.729</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qc1      1.6589     0.6028   0.17846    15.420</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qz204    0.4013     2.4917   0.11738     1.372</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qz207    1.2737     0.7851   0.33206     4.886</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qz212    1.7456     0.5729   0.50885     5.988</a:t>
            </a:r>
            <a:endParaRPr lang="en-US" altLang="zh-CN" sz="1600" dirty="0">
              <a:latin typeface="Calibri" panose="020F0502020204030204" charset="0"/>
              <a:cs typeface="Calibri" panose="020F0502020204030204" charset="0"/>
            </a:endParaRPr>
          </a:p>
          <a:p>
            <a:pPr marL="0" indent="0" fontAlgn="base">
              <a:buNone/>
            </a:pPr>
            <a:r>
              <a:rPr lang="en-US" altLang="zh-CN" sz="1600" dirty="0">
                <a:latin typeface="Calibri" panose="020F0502020204030204" charset="0"/>
                <a:cs typeface="Calibri" panose="020F0502020204030204" charset="0"/>
              </a:rPr>
              <a:t>qm402    0.4524     2.2104   0.09468     2.162</a:t>
            </a:r>
            <a:endParaRPr lang="en-US" altLang="zh-CN" sz="1600" dirty="0">
              <a:latin typeface="Calibri" panose="020F0502020204030204" charset="0"/>
              <a:cs typeface="Calibri" panose="020F0502020204030204" charset="0"/>
            </a:endParaRPr>
          </a:p>
        </p:txBody>
      </p:sp>
      <p:sp>
        <p:nvSpPr>
          <p:cNvPr id="4" name="Content Placeholder 2"/>
          <p:cNvSpPr>
            <a:spLocks noGrp="1"/>
          </p:cNvSpPr>
          <p:nvPr/>
        </p:nvSpPr>
        <p:spPr>
          <a:xfrm>
            <a:off x="4443095" y="64135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r>
              <a:rPr lang="zh-CN" altLang="en-US" sz="1000" dirty="0">
                <a:solidFill>
                  <a:srgbClr val="C28220"/>
                </a:solidFill>
                <a:latin typeface="Calibri" panose="020F0502020204030204" charset="0"/>
                <a:cs typeface="Calibri" panose="020F0502020204030204" charset="0"/>
              </a:rPr>
              <a:t>Testing proportional Hazards assumption：</a:t>
            </a:r>
            <a:endParaRPr lang="zh-CN" altLang="en-US" sz="1000" dirty="0">
              <a:solidFill>
                <a:srgbClr val="C28220"/>
              </a:solidFill>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rho  chisq     p</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qm401  -0.0292 0.0232 0.879</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qc1    -0.0606 0.1358 0.712</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qz204   0.1480 0.3968 0.529</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qz207   0.0867 0.2532 0.615</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qz212  -0.0722 0.1597 0.689</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qm402  -0.1790 0.7297 0.393</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GLOBAL      NA 2.1108 0.909</a:t>
            </a:r>
            <a:endParaRPr lang="en-US" altLang="zh-CN" sz="1000" dirty="0">
              <a:latin typeface="Calibri" panose="020F0502020204030204" charset="0"/>
              <a:cs typeface="Calibri" panose="020F0502020204030204" charset="0"/>
            </a:endParaRPr>
          </a:p>
          <a:p>
            <a:pPr marL="0" indent="0" fontAlgn="base">
              <a:buNone/>
            </a:pPr>
            <a:r>
              <a:rPr lang="zh-CN" altLang="en-US" sz="1000" dirty="0">
                <a:latin typeface="Calibri" panose="020F0502020204030204" charset="0"/>
                <a:cs typeface="Calibri" panose="020F0502020204030204" charset="0"/>
                <a:sym typeface="+mn-ea"/>
              </a:rPr>
              <a:t>The proportional hazard assumption is supported by a non-significant relationship between residuals and </a:t>
            </a:r>
            <a:r>
              <a:rPr lang="en-US" altLang="zh-CN" sz="1000" dirty="0">
                <a:latin typeface="Calibri" panose="020F0502020204030204" charset="0"/>
                <a:cs typeface="Calibri" panose="020F0502020204030204" charset="0"/>
                <a:sym typeface="+mn-ea"/>
              </a:rPr>
              <a:t>time and</a:t>
            </a:r>
            <a:r>
              <a:rPr lang="zh-CN" altLang="en-US" sz="1000" dirty="0">
                <a:latin typeface="Calibri" panose="020F0502020204030204" charset="0"/>
                <a:cs typeface="Calibri" panose="020F0502020204030204" charset="0"/>
                <a:sym typeface="+mn-ea"/>
              </a:rPr>
              <a:t> refuted by a significant relationship.</a:t>
            </a:r>
            <a:r>
              <a:rPr lang="en-US" altLang="zh-CN" sz="1000" dirty="0">
                <a:latin typeface="Calibri" panose="020F0502020204030204" charset="0"/>
                <a:cs typeface="Calibri" panose="020F0502020204030204" charset="0"/>
                <a:sym typeface="+mn-ea"/>
              </a:rPr>
              <a:t> So the test is not statistically significant for each of the covariates, and the global test is also not statistically significant. Therefore, we can assume the proportional hazards.</a:t>
            </a:r>
            <a:endParaRPr lang="en-US" altLang="zh-CN" sz="1000" dirty="0">
              <a:latin typeface="Calibri" panose="020F0502020204030204" charset="0"/>
              <a:cs typeface="Calibri" panose="020F0502020204030204" charset="0"/>
              <a:sym typeface="+mn-ea"/>
            </a:endParaRPr>
          </a:p>
          <a:p>
            <a:pPr marL="0" indent="0" fontAlgn="base">
              <a:buNone/>
            </a:pPr>
            <a:r>
              <a:rPr lang="en-US" altLang="zh-CN" sz="1000" dirty="0">
                <a:latin typeface="Calibri" panose="020F0502020204030204" charset="0"/>
                <a:cs typeface="Calibri" panose="020F0502020204030204" charset="0"/>
                <a:sym typeface="+mn-ea"/>
              </a:rPr>
              <a:t>From the graphical inspection, there is no pattern with time. The assumption of proportional hazards appears to be supported </a:t>
            </a:r>
            <a:endParaRPr lang="en-US" altLang="zh-CN" sz="1000" dirty="0">
              <a:latin typeface="Calibri" panose="020F0502020204030204" charset="0"/>
              <a:cs typeface="Calibri" panose="020F0502020204030204" charset="0"/>
              <a:sym typeface="+mn-ea"/>
            </a:endParaRPr>
          </a:p>
        </p:txBody>
      </p:sp>
      <p:pic>
        <p:nvPicPr>
          <p:cNvPr id="2" name="图片 1" descr="out cox test"/>
          <p:cNvPicPr>
            <a:picLocks noChangeAspect="1"/>
          </p:cNvPicPr>
          <p:nvPr/>
        </p:nvPicPr>
        <p:blipFill>
          <a:blip r:embed="rId1"/>
          <a:stretch>
            <a:fillRect/>
          </a:stretch>
        </p:blipFill>
        <p:spPr>
          <a:xfrm>
            <a:off x="4572000" y="3520583"/>
            <a:ext cx="3291329" cy="269606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3530" y="21209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COX: Internal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13360" y="777240"/>
            <a:ext cx="3948430" cy="4894580"/>
          </a:xfrm>
        </p:spPr>
        <p:txBody>
          <a:bodyPr>
            <a:normAutofit fontScale="97500" lnSpcReduction="10000"/>
          </a:bodyPr>
          <a:lstStyle/>
          <a:p>
            <a:pPr marL="0" indent="0" fontAlgn="base">
              <a:buNone/>
            </a:pPr>
            <a:r>
              <a:rPr lang="en-US" altLang="zh-CN" sz="1600" dirty="0">
                <a:solidFill>
                  <a:srgbClr val="C28220"/>
                </a:solidFill>
                <a:latin typeface="Calibri" panose="020F0502020204030204" charset="0"/>
                <a:cs typeface="Calibri" panose="020F0502020204030204" charset="0"/>
              </a:rPr>
              <a:t>Model Output</a:t>
            </a:r>
            <a:endParaRPr lang="en-US" altLang="zh-CN" sz="1600" dirty="0">
              <a:solidFill>
                <a:srgbClr val="C28220"/>
              </a:solidFill>
              <a:latin typeface="Calibri" panose="020F0502020204030204" charset="0"/>
              <a:cs typeface="Calibri" panose="020F0502020204030204" charset="0"/>
            </a:endParaRPr>
          </a:p>
          <a:p>
            <a:pPr marL="0" indent="0" fontAlgn="base">
              <a:buNone/>
            </a:pPr>
            <a:endParaRPr lang="en-US" altLang="zh-CN" sz="900" dirty="0">
              <a:solidFill>
                <a:schemeClr val="tx1"/>
              </a:solidFill>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         coef exp(coef) se(coef)      z Pr(&gt;|z|)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qm501 -0.1832    0.8326   0.4332 -0.423  0.67238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qm502  0.8938    2.4443   0.5487  1.629  0.10335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qm503  2.0573    7.8246   0.7464  2.756  0.00585 **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qm504 -2.1732    0.1138   0.4446 -4.888 1.02e-06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qm505  0.2707    1.3109   0.6293  0.430  0.66710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qm506 -0.2008    0.8181   0.4303 -0.467  0.64072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qm508 -0.3519    0.7033   0.7491 -0.470  0.63849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qm509 -0.7082    0.4925   0.4437 -1.596  0.11047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qm510  0.1107    1.1171   0.7340  0.151  0.88011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Signif. codes:  0 ‘***’ 0.001 ‘**’ 0.01 ‘*’ 0.05 ‘.’ 0.1 ‘ ’ 1</a:t>
            </a:r>
            <a:endParaRPr lang="en-US" altLang="zh-CN" sz="900" dirty="0">
              <a:latin typeface="Calibri" panose="020F0502020204030204" charset="0"/>
              <a:cs typeface="Calibri" panose="020F0502020204030204" charset="0"/>
            </a:endParaRPr>
          </a:p>
          <a:p>
            <a:pPr marL="0" indent="0" fontAlgn="base">
              <a:buNone/>
            </a:pP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      exp(coef) exp(-coef) lower .95 upper .95</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qm501    0.8326     1.2010   0.35622    1.9461</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qm502    2.4443     0.4091   0.83386    7.1651</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qm503    7.8246     0.1278   1.81180   33.7923</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qm504    0.1138     8.7863   0.04761    0.2721</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qm505    1.3109     0.7629   0.38185    4.5001</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qm506    0.8181     1.2224   0.35201    1.9012</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qm508    0.7033     1.4218   0.16200    3.0535</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qm509    0.4925     2.0304   0.20641    1.1752</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qm510    1.1171     0.8952   0.26502    4.7085</a:t>
            </a:r>
            <a:endParaRPr lang="en-US" altLang="zh-CN" sz="900" dirty="0">
              <a:latin typeface="Calibri" panose="020F0502020204030204" charset="0"/>
              <a:cs typeface="Calibri" panose="020F0502020204030204" charset="0"/>
            </a:endParaRPr>
          </a:p>
          <a:p>
            <a:pPr marL="0" indent="0" fontAlgn="base">
              <a:buNone/>
            </a:pP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Concordance= 0.788  (se = 0.043 )</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Likelihood ratio test= 33.71  on 9 df,   p=1e-04</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Wald test            = 36.22  on 9 df,   p=4e-05</a:t>
            </a:r>
            <a:endParaRPr lang="en-US" altLang="zh-CN" sz="900" dirty="0">
              <a:latin typeface="Calibri" panose="020F0502020204030204" charset="0"/>
              <a:cs typeface="Calibri" panose="020F0502020204030204" charset="0"/>
            </a:endParaRPr>
          </a:p>
          <a:p>
            <a:pPr marL="0" indent="0" fontAlgn="base">
              <a:buNone/>
            </a:pPr>
            <a:r>
              <a:rPr lang="en-US" altLang="zh-CN" sz="900" dirty="0">
                <a:latin typeface="Calibri" panose="020F0502020204030204" charset="0"/>
                <a:cs typeface="Calibri" panose="020F0502020204030204" charset="0"/>
              </a:rPr>
              <a:t>Score (logrank) test = 37.49  on 9 df,   p=2e-05</a:t>
            </a:r>
            <a:endParaRPr lang="en-US" altLang="zh-CN" sz="900" dirty="0">
              <a:latin typeface="Calibri" panose="020F0502020204030204" charset="0"/>
              <a:cs typeface="Calibri" panose="020F0502020204030204" charset="0"/>
            </a:endParaRPr>
          </a:p>
        </p:txBody>
      </p:sp>
      <p:sp>
        <p:nvSpPr>
          <p:cNvPr id="4" name="Content Placeholder 2"/>
          <p:cNvSpPr>
            <a:spLocks noGrp="1"/>
          </p:cNvSpPr>
          <p:nvPr/>
        </p:nvSpPr>
        <p:spPr>
          <a:xfrm>
            <a:off x="4443095" y="641350"/>
            <a:ext cx="4229735" cy="479552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panose="020B0604020202020204"/>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panose="020B0604020202020204"/>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panose="020B0604020202020204"/>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panose="020B0604020202020204"/>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fontAlgn="base">
              <a:buNone/>
            </a:pPr>
            <a:r>
              <a:rPr lang="zh-CN" altLang="en-US" sz="1000" dirty="0">
                <a:solidFill>
                  <a:srgbClr val="C28220"/>
                </a:solidFill>
                <a:latin typeface="Calibri" panose="020F0502020204030204" charset="0"/>
                <a:cs typeface="Calibri" panose="020F0502020204030204" charset="0"/>
              </a:rPr>
              <a:t>Testing proportional Hazards assumption：</a:t>
            </a:r>
            <a:endParaRPr lang="zh-CN" altLang="en-US" sz="1000" dirty="0">
              <a:solidFill>
                <a:srgbClr val="C28220"/>
              </a:solidFill>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rho    chisq       p</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qm501  -0.0310  0.02291 0.87969</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qm502  -0.2159  1.65367 0.19846</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qm503   0.0127  0.00374 0.95122</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qm504   0.3000  2.24812 0.13378</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qm505  -0.4213  6.36991 0.01161</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qm506  -0.0676  0.12877 0.71971</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qm508   0.1412  0.50605 0.47685</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qm509  -0.4719  6.84962 0.00887</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qm510   0.2541  2.20108 0.13791</a:t>
            </a:r>
            <a:endParaRPr lang="en-US" altLang="zh-CN" sz="1000" dirty="0">
              <a:latin typeface="Calibri" panose="020F0502020204030204" charset="0"/>
              <a:cs typeface="Calibri" panose="020F0502020204030204" charset="0"/>
            </a:endParaRPr>
          </a:p>
          <a:p>
            <a:pPr marL="0" indent="0" fontAlgn="base">
              <a:buNone/>
            </a:pPr>
            <a:r>
              <a:rPr lang="en-US" altLang="zh-CN" sz="1000" dirty="0">
                <a:latin typeface="Calibri" panose="020F0502020204030204" charset="0"/>
                <a:cs typeface="Calibri" panose="020F0502020204030204" charset="0"/>
              </a:rPr>
              <a:t>GLOBAL      NA 17.06153 0.04776</a:t>
            </a:r>
            <a:endParaRPr lang="en-US" altLang="zh-CN" sz="1000" dirty="0">
              <a:latin typeface="Calibri" panose="020F0502020204030204" charset="0"/>
              <a:cs typeface="Calibri" panose="020F0502020204030204" charset="0"/>
            </a:endParaRPr>
          </a:p>
          <a:p>
            <a:pPr marL="0" indent="0" fontAlgn="base">
              <a:buNone/>
            </a:pPr>
            <a:r>
              <a:rPr lang="en-US" altLang="zh-CN" sz="1000" dirty="0">
                <a:solidFill>
                  <a:schemeClr val="tx1"/>
                </a:solidFill>
                <a:latin typeface="Calibri" panose="020F0502020204030204" charset="0"/>
                <a:cs typeface="Calibri" panose="020F0502020204030204" charset="0"/>
                <a:sym typeface="+mn-ea"/>
              </a:rPr>
              <a:t> </a:t>
            </a:r>
            <a:endParaRPr lang="en-US" altLang="zh-CN" sz="1000" dirty="0">
              <a:solidFill>
                <a:schemeClr val="tx1"/>
              </a:solidFill>
              <a:latin typeface="Calibri" panose="020F0502020204030204" charset="0"/>
              <a:cs typeface="Calibri" panose="020F0502020204030204" charset="0"/>
              <a:sym typeface="+mn-ea"/>
            </a:endParaRPr>
          </a:p>
        </p:txBody>
      </p:sp>
      <p:pic>
        <p:nvPicPr>
          <p:cNvPr id="5" name="图片 4" descr="cox test2"/>
          <p:cNvPicPr>
            <a:picLocks noChangeAspect="1"/>
          </p:cNvPicPr>
          <p:nvPr/>
        </p:nvPicPr>
        <p:blipFill>
          <a:blip r:embed="rId1"/>
          <a:stretch>
            <a:fillRect/>
          </a:stretch>
        </p:blipFill>
        <p:spPr>
          <a:xfrm>
            <a:off x="4572000" y="2921122"/>
            <a:ext cx="3387302" cy="30555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t>1. Overview</a:t>
            </a:r>
            <a:endParaRPr lang="en-US" dirty="0"/>
          </a:p>
        </p:txBody>
      </p:sp>
      <p:pic>
        <p:nvPicPr>
          <p:cNvPr id="2" name="图片 1"/>
          <p:cNvPicPr>
            <a:picLocks noChangeAspect="1"/>
          </p:cNvPicPr>
          <p:nvPr/>
        </p:nvPicPr>
        <p:blipFill>
          <a:blip r:embed="rId1"/>
          <a:stretch>
            <a:fillRect/>
          </a:stretch>
        </p:blipFill>
        <p:spPr>
          <a:xfrm>
            <a:off x="5001260" y="176530"/>
            <a:ext cx="4008120" cy="2392045"/>
          </a:xfrm>
          <a:prstGeom prst="rect">
            <a:avLst/>
          </a:prstGeom>
        </p:spPr>
      </p:pic>
      <p:pic>
        <p:nvPicPr>
          <p:cNvPr id="4" name="图片 3"/>
          <p:cNvPicPr>
            <a:picLocks noChangeAspect="1"/>
          </p:cNvPicPr>
          <p:nvPr/>
        </p:nvPicPr>
        <p:blipFill>
          <a:blip r:embed="rId2"/>
          <a:stretch>
            <a:fillRect/>
          </a:stretch>
        </p:blipFill>
        <p:spPr>
          <a:xfrm>
            <a:off x="457200" y="2749550"/>
            <a:ext cx="4028440" cy="2392680"/>
          </a:xfrm>
          <a:prstGeom prst="rect">
            <a:avLst/>
          </a:prstGeom>
        </p:spPr>
      </p:pic>
      <p:pic>
        <p:nvPicPr>
          <p:cNvPr id="5" name="图片 4"/>
          <p:cNvPicPr>
            <a:picLocks noChangeAspect="1"/>
          </p:cNvPicPr>
          <p:nvPr/>
        </p:nvPicPr>
        <p:blipFill>
          <a:blip r:embed="rId3"/>
          <a:stretch>
            <a:fillRect/>
          </a:stretch>
        </p:blipFill>
        <p:spPr>
          <a:xfrm>
            <a:off x="4937125" y="2799080"/>
            <a:ext cx="4136390" cy="2293620"/>
          </a:xfrm>
          <a:prstGeom prst="rect">
            <a:avLst/>
          </a:prstGeom>
        </p:spPr>
      </p:pic>
      <p:sp>
        <p:nvSpPr>
          <p:cNvPr id="8" name="Content Placeholder 2"/>
          <p:cNvSpPr>
            <a:spLocks noGrp="1"/>
          </p:cNvSpPr>
          <p:nvPr>
            <p:ph idx="1"/>
          </p:nvPr>
        </p:nvSpPr>
        <p:spPr>
          <a:xfrm>
            <a:off x="457200" y="889000"/>
            <a:ext cx="4479926" cy="1679575"/>
          </a:xfrm>
        </p:spPr>
        <p:txBody>
          <a:bodyPr>
            <a:normAutofit fontScale="85000" lnSpcReduction="20000"/>
          </a:bodyPr>
          <a:lstStyle/>
          <a:p>
            <a:pPr marL="0" indent="0" algn="just" fontAlgn="base">
              <a:buNone/>
            </a:pPr>
            <a:r>
              <a:rPr lang="zh-CN" altLang="en-US" dirty="0">
                <a:latin typeface="Times New Roman" panose="02020603050405020304" pitchFamily="18" charset="0"/>
                <a:cs typeface="Times New Roman" panose="02020603050405020304" pitchFamily="18" charset="0"/>
              </a:rPr>
              <a:t>China Family Panel Studies（CFPS） of 2010, 2012, 2014, 2016, 2018. </a:t>
            </a:r>
            <a:endParaRPr lang="zh-CN" altLang="en-US" dirty="0">
              <a:latin typeface="Times New Roman" panose="02020603050405020304" pitchFamily="18" charset="0"/>
              <a:cs typeface="Times New Roman" panose="02020603050405020304" pitchFamily="18" charset="0"/>
            </a:endParaRPr>
          </a:p>
          <a:p>
            <a:pPr marL="0" indent="0" algn="just" fontAlgn="base">
              <a:buNone/>
            </a:pPr>
            <a:r>
              <a:rPr lang="zh-CN" altLang="en-US" dirty="0">
                <a:latin typeface="Times New Roman" panose="02020603050405020304" pitchFamily="18" charset="0"/>
                <a:cs typeface="Times New Roman" panose="02020603050405020304" pitchFamily="18" charset="0"/>
              </a:rPr>
              <a:t>Each of them has about 30000 </a:t>
            </a:r>
            <a:r>
              <a:rPr lang="en-US" altLang="zh-CN" dirty="0">
                <a:latin typeface="Times New Roman" panose="02020603050405020304" pitchFamily="18" charset="0"/>
                <a:cs typeface="Times New Roman" panose="02020603050405020304" pitchFamily="18" charset="0"/>
              </a:rPr>
              <a:t>samples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with</a:t>
            </a:r>
            <a:r>
              <a:rPr lang="zh-CN" altLang="en-US" dirty="0">
                <a:latin typeface="Times New Roman" panose="02020603050405020304" pitchFamily="18" charset="0"/>
                <a:cs typeface="Times New Roman" panose="02020603050405020304" pitchFamily="18" charset="0"/>
              </a:rPr>
              <a:t> 1000 </a:t>
            </a:r>
            <a:r>
              <a:rPr lang="en-US" altLang="zh-CN" dirty="0">
                <a:latin typeface="Times New Roman" panose="02020603050405020304" pitchFamily="18" charset="0"/>
                <a:cs typeface="Times New Roman" panose="02020603050405020304" pitchFamily="18" charset="0"/>
              </a:rPr>
              <a:t>covariates</a:t>
            </a:r>
            <a:r>
              <a:rPr lang="zh-CN" altLang="en-US" dirty="0">
                <a:latin typeface="Times New Roman" panose="02020603050405020304" pitchFamily="18" charset="0"/>
                <a:cs typeface="Times New Roman" panose="02020603050405020304" pitchFamily="18" charset="0"/>
              </a:rPr>
              <a:t>. Sample </a:t>
            </a:r>
            <a:r>
              <a:rPr lang="en-US" altLang="zh-CN" dirty="0">
                <a:latin typeface="Times New Roman" panose="02020603050405020304" pitchFamily="18" charset="0"/>
                <a:cs typeface="Times New Roman" panose="02020603050405020304" pitchFamily="18" charset="0"/>
              </a:rPr>
              <a:t>distribution</a:t>
            </a:r>
            <a:r>
              <a:rPr lang="zh-CN" altLang="en-US" dirty="0">
                <a:latin typeface="Times New Roman" panose="02020603050405020304" pitchFamily="18" charset="0"/>
                <a:cs typeface="Times New Roman" panose="02020603050405020304" pitchFamily="18" charset="0"/>
              </a:rPr>
              <a:t> is balanced in </a:t>
            </a:r>
            <a:r>
              <a:rPr lang="en-US" altLang="zh-CN" dirty="0">
                <a:latin typeface="Times New Roman" panose="02020603050405020304" pitchFamily="18" charset="0"/>
                <a:cs typeface="Times New Roman" panose="02020603050405020304" pitchFamily="18" charset="0"/>
              </a:rPr>
              <a:t>gender and marriage state, unbalanced in region.</a:t>
            </a: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t>2. Research Goal Motivations</a:t>
            </a:r>
            <a:endParaRPr lang="en-US" altLang="zh-CN" dirty="0">
              <a:sym typeface="+mn-ea"/>
            </a:endParaRPr>
          </a:p>
        </p:txBody>
      </p:sp>
      <p:pic>
        <p:nvPicPr>
          <p:cNvPr id="7" name="内容占位符 6"/>
          <p:cNvPicPr>
            <a:picLocks noGrp="1" noChangeAspect="1"/>
          </p:cNvPicPr>
          <p:nvPr>
            <p:ph idx="1"/>
          </p:nvPr>
        </p:nvPicPr>
        <p:blipFill>
          <a:blip r:embed="rId1"/>
          <a:stretch>
            <a:fillRect/>
          </a:stretch>
        </p:blipFill>
        <p:spPr>
          <a:xfrm>
            <a:off x="2202814" y="1391920"/>
            <a:ext cx="4713605" cy="2894330"/>
          </a:xfrm>
          <a:prstGeom prst="rect">
            <a:avLst/>
          </a:prstGeom>
        </p:spPr>
      </p:pic>
      <p:sp>
        <p:nvSpPr>
          <p:cNvPr id="9" name="文本框 8"/>
          <p:cNvSpPr txBox="1"/>
          <p:nvPr/>
        </p:nvSpPr>
        <p:spPr>
          <a:xfrm>
            <a:off x="3282315" y="932180"/>
            <a:ext cx="1914525" cy="368300"/>
          </a:xfrm>
          <a:prstGeom prst="rect">
            <a:avLst/>
          </a:prstGeom>
          <a:noFill/>
        </p:spPr>
        <p:txBody>
          <a:bodyPr wrap="none" rtlCol="0" anchor="t">
            <a:spAutoFit/>
          </a:bodyPr>
          <a:lstStyle/>
          <a:p>
            <a:pPr marL="0" indent="0" fontAlgn="base">
              <a:buNone/>
            </a:pPr>
            <a:r>
              <a:rPr lang="en-US" altLang="zh-CN" b="1" dirty="0">
                <a:sym typeface="+mn-ea"/>
              </a:rPr>
              <a:t>treatment=qm505</a:t>
            </a:r>
            <a:endParaRPr lang="zh-CN" altLang="en-US"/>
          </a:p>
        </p:txBody>
      </p:sp>
      <p:sp>
        <p:nvSpPr>
          <p:cNvPr id="10" name="文本框 9"/>
          <p:cNvSpPr txBox="1"/>
          <p:nvPr/>
        </p:nvSpPr>
        <p:spPr>
          <a:xfrm>
            <a:off x="895985" y="4286250"/>
            <a:ext cx="7327265" cy="1200329"/>
          </a:xfrm>
          <a:prstGeom prst="rect">
            <a:avLst/>
          </a:prstGeom>
          <a:noFill/>
        </p:spPr>
        <p:txBody>
          <a:bodyPr wrap="square" rtlCol="0">
            <a:spAutoFit/>
          </a:bodyPr>
          <a:lstStyle/>
          <a:p>
            <a:r>
              <a:rPr lang="en-US" altLang="zh-CN" dirty="0">
                <a:solidFill>
                  <a:srgbClr val="2D637F"/>
                </a:solidFill>
                <a:latin typeface="Times New Roman" panose="02020603050405020304" pitchFamily="18" charset="0"/>
                <a:cs typeface="Times New Roman" panose="02020603050405020304" pitchFamily="18" charset="0"/>
              </a:rPr>
              <a:t>Motivation 1</a:t>
            </a:r>
            <a:r>
              <a:rPr lang="zh-CN" altLang="en-US" dirty="0">
                <a:solidFill>
                  <a:srgbClr val="2D637F"/>
                </a:solidFill>
                <a:latin typeface="Times New Roman" panose="02020603050405020304" pitchFamily="18" charset="0"/>
                <a:cs typeface="Times New Roman" panose="02020603050405020304" pitchFamily="18" charset="0"/>
              </a:rPr>
              <a:t>：</a:t>
            </a:r>
            <a:r>
              <a:rPr lang="en-US" altLang="zh-CN" dirty="0">
                <a:solidFill>
                  <a:srgbClr val="2D637F"/>
                </a:solidFill>
                <a:latin typeface="Times New Roman" panose="02020603050405020304" pitchFamily="18" charset="0"/>
                <a:cs typeface="Times New Roman" panose="02020603050405020304" pitchFamily="18" charset="0"/>
              </a:rPr>
              <a:t>Recall from our last presentation, we have shown that using some machine learning methods it can be shown that covariate qm505 is highly correlated with wedding time. qm505 is measuring how intolerable the interviewee thinks about loneliness, in a scale of 1 to 5.</a:t>
            </a:r>
            <a:endParaRPr lang="en-US" altLang="zh-CN" dirty="0">
              <a:solidFill>
                <a:srgbClr val="2D637F"/>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2. Research Goal Motivations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457200" y="889000"/>
            <a:ext cx="8009890" cy="4491990"/>
          </a:xfrm>
        </p:spPr>
        <p:txBody>
          <a:bodyPr>
            <a:normAutofit/>
          </a:bodyPr>
          <a:lstStyle/>
          <a:p>
            <a:pPr marL="0" indent="0" fontAlgn="base">
              <a:buNone/>
            </a:pPr>
            <a:r>
              <a:rPr lang="en-US" altLang="zh-CN" sz="2000" dirty="0">
                <a:latin typeface="Times New Roman" panose="02020603050405020304" pitchFamily="18" charset="0"/>
                <a:cs typeface="Times New Roman" panose="02020603050405020304" pitchFamily="18" charset="0"/>
              </a:rPr>
              <a:t>Motivation 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the beginning we set all covariates except wedding time as baseline covariates. However, only MOSS package supports censored</a:t>
            </a:r>
            <a:r>
              <a:rPr lang="en-US" altLang="zh-CN" sz="2000" dirty="0">
                <a:latin typeface="Times New Roman" panose="02020603050405020304" pitchFamily="18" charset="0"/>
                <a:cs typeface="Times New Roman" panose="02020603050405020304" pitchFamily="18" charset="0"/>
              </a:rPr>
              <a:t> data among current TMLE packages. </a:t>
            </a:r>
            <a:endParaRPr lang="en-US" altLang="zh-CN" sz="2000" dirty="0">
              <a:latin typeface="Times New Roman" panose="02020603050405020304" pitchFamily="18" charset="0"/>
              <a:cs typeface="Times New Roman" panose="02020603050405020304" pitchFamily="18" charset="0"/>
            </a:endParaRPr>
          </a:p>
          <a:p>
            <a:pPr marL="0" indent="0" fontAlgn="base">
              <a:buNone/>
            </a:pPr>
            <a:r>
              <a:rPr lang="en-US" altLang="zh-CN" sz="2000" dirty="0">
                <a:latin typeface="Times New Roman" panose="02020603050405020304" pitchFamily="18" charset="0"/>
                <a:cs typeface="Times New Roman" panose="02020603050405020304" pitchFamily="18" charset="0"/>
              </a:rPr>
              <a:t>But we have a large dataset, and different covariates have different patterns of missingness. Thus we have to do a variable selection based on missingness.</a:t>
            </a:r>
            <a:endParaRPr lang="zh-CN" altLang="en-US" sz="2000" dirty="0">
              <a:latin typeface="Times New Roman" panose="02020603050405020304" pitchFamily="18" charset="0"/>
              <a:cs typeface="Times New Roman" panose="02020603050405020304" pitchFamily="18" charset="0"/>
            </a:endParaRPr>
          </a:p>
          <a:p>
            <a:pPr marL="0" indent="0" fontAlgn="base">
              <a:buNone/>
            </a:pPr>
            <a:r>
              <a:rPr lang="zh-CN" altLang="en-US" sz="2000" dirty="0">
                <a:latin typeface="Times New Roman" panose="02020603050405020304" pitchFamily="18" charset="0"/>
                <a:cs typeface="Times New Roman" panose="02020603050405020304" pitchFamily="18" charset="0"/>
              </a:rPr>
              <a:t>We</a:t>
            </a:r>
            <a:r>
              <a:rPr lang="en-US" altLang="zh-CN" sz="2000" dirty="0">
                <a:latin typeface="Times New Roman" panose="02020603050405020304" pitchFamily="18" charset="0"/>
                <a:cs typeface="Times New Roman" panose="02020603050405020304" pitchFamily="18" charset="0"/>
              </a:rPr>
              <a:t> then</a:t>
            </a:r>
            <a:r>
              <a:rPr lang="zh-CN" altLang="en-US" sz="2000" dirty="0">
                <a:latin typeface="Times New Roman" panose="02020603050405020304" pitchFamily="18" charset="0"/>
                <a:cs typeface="Times New Roman" panose="02020603050405020304" pitchFamily="18" charset="0"/>
              </a:rPr>
              <a:t> use</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the </a:t>
            </a:r>
            <a:r>
              <a:rPr lang="zh-CN" altLang="en-US" sz="1800" dirty="0">
                <a:latin typeface="Lucida Console" panose="020B0609040504020204" pitchFamily="49" charset="0"/>
                <a:ea typeface="Arial Unicode MS" panose="020B0604020202020204" pitchFamily="34" charset="-128"/>
                <a:cs typeface="Arial Unicode MS" panose="020B0604020202020204" pitchFamily="34" charset="-128"/>
              </a:rPr>
              <a:t>initial_sl_fit()</a:t>
            </a:r>
            <a:r>
              <a:rPr lang="en-US" altLang="zh-CN" sz="1800" dirty="0">
                <a:latin typeface="Times New Roman" panose="02020603050405020304" pitchFamily="18" charset="0"/>
                <a:ea typeface="Arial Unicode MS" panose="020B0604020202020204" pitchFamily="34" charset="-128"/>
                <a:cs typeface="Times New Roman" panose="02020603050405020304" pitchFamily="18" charset="0"/>
              </a:rPr>
              <a:t> </a:t>
            </a:r>
            <a:r>
              <a:rPr lang="en-US" altLang="zh-CN" sz="2000" dirty="0">
                <a:latin typeface="Times New Roman" panose="02020603050405020304" pitchFamily="18" charset="0"/>
                <a:ea typeface="Arial Unicode MS" panose="020B0604020202020204" pitchFamily="34" charset="-128"/>
                <a:cs typeface="Times New Roman" panose="02020603050405020304" pitchFamily="18" charset="0"/>
              </a:rPr>
              <a:t>in </a:t>
            </a:r>
            <a:r>
              <a:rPr lang="en-US" altLang="zh-CN" sz="2000" dirty="0">
                <a:latin typeface="Times New Roman" panose="02020603050405020304" pitchFamily="18" charset="0"/>
                <a:cs typeface="Times New Roman" panose="02020603050405020304" pitchFamily="18" charset="0"/>
              </a:rPr>
              <a:t>(MOSS)</a:t>
            </a:r>
            <a:r>
              <a:rPr lang="zh-CN" altLang="en-US" sz="2000" dirty="0">
                <a:latin typeface="Times New Roman" panose="02020603050405020304" pitchFamily="18" charset="0"/>
                <a:cs typeface="Times New Roman" panose="02020603050405020304" pitchFamily="18" charset="0"/>
              </a:rPr>
              <a:t> to specify the data (as defined it above) and the SuperLearner library for initial estimation</a:t>
            </a:r>
            <a:r>
              <a:rPr lang="en-US" altLang="zh-CN" sz="2000" dirty="0">
                <a:latin typeface="Times New Roman" panose="02020603050405020304" pitchFamily="18" charset="0"/>
                <a:cs typeface="Times New Roman" panose="02020603050405020304" pitchFamily="18" charset="0"/>
              </a:rPr>
              <a:t>. The data size we used is of 25000 samples and 1400 features. It took about 4 hours of training and resulted in a vector whose size was larger than 7M, which meant the result is invalid.</a:t>
            </a:r>
            <a:endParaRPr lang="en-US" altLang="zh-CN" sz="2000" dirty="0">
              <a:latin typeface="Times New Roman" panose="02020603050405020304" pitchFamily="18" charset="0"/>
              <a:cs typeface="Times New Roman" panose="02020603050405020304" pitchFamily="18" charset="0"/>
            </a:endParaRPr>
          </a:p>
          <a:p>
            <a:pPr marL="0" indent="0" fontAlgn="base">
              <a:buNone/>
            </a:pPr>
            <a:r>
              <a:rPr lang="en-US" altLang="zh-CN" sz="2000" dirty="0">
                <a:latin typeface="Times New Roman" panose="02020603050405020304" pitchFamily="18" charset="0"/>
                <a:cs typeface="Times New Roman" panose="02020603050405020304" pitchFamily="18" charset="0"/>
              </a:rPr>
              <a:t>We need to ''slim down'' the data again.</a:t>
            </a:r>
            <a:endParaRPr lang="en-US" altLang="zh-CN" sz="2000" b="1" dirty="0">
              <a:latin typeface="Times New Roman" panose="02020603050405020304" pitchFamily="18" charset="0"/>
              <a:cs typeface="Times New Roman" panose="02020603050405020304" pitchFamily="18" charset="0"/>
            </a:endParaRPr>
          </a:p>
          <a:p>
            <a:pPr marL="0" indent="0" fontAlgn="base">
              <a:buNone/>
            </a:pPr>
            <a:endParaRPr lang="en-US" altLang="zh-CN" b="1" dirty="0"/>
          </a:p>
          <a:p>
            <a:pPr marL="0" indent="0" fontAlgn="base">
              <a:buNone/>
            </a:pPr>
            <a:endParaRPr lang="en-US" altLang="zh-CN" b="1" dirty="0"/>
          </a:p>
          <a:p>
            <a:pPr marL="0" indent="0" fontAlgn="base">
              <a:buNone/>
            </a:pPr>
            <a:endParaRPr lang="en-US" altLang="zh-C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2. Research Goal Motivations</a:t>
            </a:r>
            <a:endParaRPr lang="en-US" dirty="0">
              <a:latin typeface="Calibri" panose="020F0502020204030204" charset="0"/>
              <a:cs typeface="Calibri" panose="020F0502020204030204" charset="0"/>
            </a:endParaRPr>
          </a:p>
        </p:txBody>
      </p:sp>
      <p:sp>
        <p:nvSpPr>
          <p:cNvPr id="8" name="Content Placeholder 2"/>
          <p:cNvSpPr>
            <a:spLocks noGrp="1"/>
          </p:cNvSpPr>
          <p:nvPr>
            <p:ph idx="1"/>
          </p:nvPr>
        </p:nvSpPr>
        <p:spPr>
          <a:xfrm>
            <a:off x="457200" y="889000"/>
            <a:ext cx="8009890" cy="5010355"/>
          </a:xfrm>
        </p:spPr>
        <p:txBody>
          <a:bodyPr>
            <a:normAutofit/>
          </a:bodyPr>
          <a:lstStyle/>
          <a:p>
            <a:pPr marL="0" indent="0" fontAlgn="base">
              <a:buNone/>
            </a:pPr>
            <a:r>
              <a:rPr lang="en-US" altLang="zh-CN" sz="2000" dirty="0">
                <a:latin typeface="Times" pitchFamily="2" charset="0"/>
                <a:cs typeface="Calibri" panose="020F0502020204030204" charset="0"/>
              </a:rPr>
              <a:t>From Motivation 1, we realize that ”internal” covariates might be more important, such as:</a:t>
            </a: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endParaRPr lang="en-US" altLang="zh-CN" sz="2000" dirty="0">
              <a:latin typeface="Times" pitchFamily="2" charset="0"/>
              <a:cs typeface="Calibri" panose="020F0502020204030204" charset="0"/>
            </a:endParaRPr>
          </a:p>
          <a:p>
            <a:pPr marL="0" indent="0" fontAlgn="base">
              <a:buNone/>
            </a:pPr>
            <a:r>
              <a:rPr lang="en-US" altLang="zh-CN" sz="2000" dirty="0">
                <a:latin typeface="Times" pitchFamily="2" charset="0"/>
                <a:cs typeface="Calibri" panose="020F0502020204030204" charset="0"/>
              </a:rPr>
              <a:t>All of them are in a scale of 1 to 5.</a:t>
            </a:r>
            <a:endParaRPr lang="en-US" altLang="zh-CN" sz="2000" dirty="0">
              <a:latin typeface="Times" pitchFamily="2" charset="0"/>
              <a:cs typeface="Calibri" panose="020F0502020204030204" charset="0"/>
            </a:endParaRPr>
          </a:p>
          <a:p>
            <a:pPr marL="0" indent="0" fontAlgn="base">
              <a:buNone/>
            </a:pPr>
            <a:r>
              <a:rPr lang="en-US" altLang="zh-CN" sz="2000" dirty="0">
                <a:latin typeface="Times" pitchFamily="2" charset="0"/>
                <a:cs typeface="Calibri" panose="020F0502020204030204" charset="0"/>
              </a:rPr>
              <a:t>We also select income rank, education level, appearance, IQ, expression ability and social status as “external” covariates for comparison. These covariates are in a scale of 1 to 8.</a:t>
            </a:r>
            <a:endParaRPr lang="en-US" altLang="zh-CN" sz="2000" dirty="0">
              <a:latin typeface="Times" pitchFamily="2" charset="0"/>
              <a:cs typeface="Calibri" panose="020F0502020204030204" charset="0"/>
            </a:endParaRPr>
          </a:p>
          <a:p>
            <a:pPr marL="0" indent="0" fontAlgn="base">
              <a:buNone/>
            </a:pPr>
            <a:r>
              <a:rPr lang="en-US" altLang="zh-CN" sz="2000" dirty="0">
                <a:latin typeface="Times" pitchFamily="2" charset="0"/>
                <a:cs typeface="Calibri" panose="020F0502020204030204" charset="0"/>
              </a:rPr>
              <a:t>We want to infer the effects of these covariates as treatment through </a:t>
            </a:r>
            <a:r>
              <a:rPr lang="zh-CN" altLang="en-US" sz="2000" dirty="0">
                <a:latin typeface="Times" pitchFamily="2" charset="0"/>
                <a:cs typeface="Calibri" panose="020F0502020204030204" charset="0"/>
              </a:rPr>
              <a:t>simultaneous inference </a:t>
            </a:r>
            <a:r>
              <a:rPr lang="en-US" altLang="zh-CN" sz="2000" dirty="0">
                <a:latin typeface="Times" pitchFamily="2" charset="0"/>
                <a:cs typeface="Calibri" panose="020F0502020204030204" charset="0"/>
              </a:rPr>
              <a:t>curve.</a:t>
            </a:r>
            <a:endParaRPr lang="en-US" altLang="zh-CN" sz="2000" dirty="0">
              <a:latin typeface="Times" pitchFamily="2" charset="0"/>
              <a:cs typeface="Calibri" panose="020F0502020204030204" charset="0"/>
            </a:endParaRPr>
          </a:p>
          <a:p>
            <a:pPr marL="0" indent="0" fontAlgn="base">
              <a:buNone/>
            </a:pPr>
            <a:endParaRPr lang="en-US" altLang="zh-CN" sz="2000" dirty="0">
              <a:latin typeface="Calibri" panose="020F0502020204030204" charset="0"/>
              <a:cs typeface="Calibri" panose="020F0502020204030204" charset="0"/>
            </a:endParaRPr>
          </a:p>
        </p:txBody>
      </p:sp>
      <p:pic>
        <p:nvPicPr>
          <p:cNvPr id="2" name="图片 1"/>
          <p:cNvPicPr>
            <a:picLocks noChangeAspect="1"/>
          </p:cNvPicPr>
          <p:nvPr/>
        </p:nvPicPr>
        <p:blipFill>
          <a:blip r:embed="rId1"/>
          <a:stretch>
            <a:fillRect/>
          </a:stretch>
        </p:blipFill>
        <p:spPr>
          <a:xfrm>
            <a:off x="2209800" y="1597660"/>
            <a:ext cx="4504690" cy="1831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2. Research Goal Motivations</a:t>
            </a:r>
            <a:endParaRPr lang="en-US" dirty="0">
              <a:latin typeface="Calibri" panose="020F0502020204030204" charset="0"/>
              <a:cs typeface="Calibri" panose="020F0502020204030204" charset="0"/>
            </a:endParaRPr>
          </a:p>
        </p:txBody>
      </p:sp>
      <p:sp>
        <p:nvSpPr>
          <p:cNvPr id="8" name="Content Placeholder 2"/>
          <p:cNvSpPr>
            <a:spLocks noGrp="1"/>
          </p:cNvSpPr>
          <p:nvPr>
            <p:ph idx="1"/>
          </p:nvPr>
        </p:nvSpPr>
        <p:spPr>
          <a:xfrm>
            <a:off x="457200" y="889000"/>
            <a:ext cx="8009890" cy="5177155"/>
          </a:xfrm>
        </p:spPr>
        <p:txBody>
          <a:bodyPr>
            <a:normAutofit/>
          </a:bodyPr>
          <a:lstStyle/>
          <a:p>
            <a:pPr marL="0" indent="0" fontAlgn="base">
              <a:buNone/>
            </a:pPr>
            <a:r>
              <a:rPr lang="en-US" altLang="zh-CN" dirty="0">
                <a:latin typeface="Times New Roman" panose="02020603050405020304" pitchFamily="18" charset="0"/>
                <a:cs typeface="Times New Roman" panose="02020603050405020304" pitchFamily="18" charset="0"/>
              </a:rPr>
              <a:t>Moss requires binary treatments…</a:t>
            </a:r>
            <a:endParaRPr lang="en-US" altLang="zh-CN" dirty="0">
              <a:latin typeface="Times New Roman" panose="02020603050405020304" pitchFamily="18" charset="0"/>
              <a:cs typeface="Times New Roman" panose="02020603050405020304" pitchFamily="18" charset="0"/>
            </a:endParaRPr>
          </a:p>
          <a:p>
            <a:pPr fontAlgn="base"/>
            <a:r>
              <a:rPr lang="en-US" altLang="zh-CN" dirty="0">
                <a:latin typeface="Times New Roman" panose="02020603050405020304" pitchFamily="18" charset="0"/>
                <a:cs typeface="Times New Roman" panose="02020603050405020304" pitchFamily="18" charset="0"/>
              </a:rPr>
              <a:t>Internal: We separate into two classes (&lt;=3) and (&gt;= 4)</a:t>
            </a:r>
            <a:endParaRPr lang="en-US" altLang="zh-CN" dirty="0">
              <a:latin typeface="Times New Roman" panose="02020603050405020304" pitchFamily="18" charset="0"/>
              <a:cs typeface="Times New Roman" panose="02020603050405020304" pitchFamily="18" charset="0"/>
            </a:endParaRPr>
          </a:p>
          <a:p>
            <a:pPr fontAlgn="base"/>
            <a:r>
              <a:rPr lang="en-US" altLang="zh-CN" dirty="0">
                <a:latin typeface="Times New Roman" panose="02020603050405020304" pitchFamily="18" charset="0"/>
                <a:cs typeface="Times New Roman" panose="02020603050405020304" pitchFamily="18" charset="0"/>
              </a:rPr>
              <a:t>External: We separate into two classes (&lt;=5, &gt;= 6)</a:t>
            </a:r>
            <a:endParaRPr lang="en-US" altLang="zh-CN"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These cutoffs are selected by our background knowledge. For example, as for degree, 6 = bachelor, 7 = master and 8 = PhD. </a:t>
            </a: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We then did a conditional sampling based on censored and complete data with finally 2500 samples.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1143000" y="1666568"/>
            <a:ext cx="6395085" cy="3790335"/>
          </a:xfrm>
        </p:spPr>
        <p:txBody>
          <a:bodyPr>
            <a:normAutofit/>
          </a:bodyPr>
          <a:lstStyle/>
          <a:p>
            <a:pPr marL="0" indent="0" fontAlgn="base">
              <a:buNone/>
            </a:pPr>
            <a:r>
              <a:rPr lang="en-US" altLang="zh-CN" dirty="0">
                <a:latin typeface="Times New Roman" panose="02020603050405020304" pitchFamily="18" charset="0"/>
                <a:cs typeface="Times New Roman" panose="02020603050405020304" pitchFamily="18" charset="0"/>
              </a:rPr>
              <a:t>Since MOSS have some problems to deal with estimating the exact average treatment effect:</a:t>
            </a: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endParaRPr lang="en-US" altLang="zh-CN" dirty="0">
              <a:latin typeface="Times New Roman" panose="02020603050405020304" pitchFamily="18" charset="0"/>
              <a:cs typeface="Times New Roman" panose="02020603050405020304" pitchFamily="18" charset="0"/>
            </a:endParaRPr>
          </a:p>
          <a:p>
            <a:pPr marL="0" indent="0" fontAlgn="base">
              <a:buNone/>
            </a:pPr>
            <a:r>
              <a:rPr lang="en-US" altLang="zh-CN" dirty="0">
                <a:latin typeface="Times New Roman" panose="02020603050405020304" pitchFamily="18" charset="0"/>
                <a:cs typeface="Times New Roman" panose="02020603050405020304" pitchFamily="18" charset="0"/>
              </a:rPr>
              <a:t>We plot the Simultaneous Confidence Survival Curve by TMLE with different treatment on the same plot and observe if there is a distinct difference.</a:t>
            </a:r>
            <a:endParaRPr lang="en-US" altLang="zh-CN"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938775" y="2991822"/>
            <a:ext cx="6599310" cy="4371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7766050" cy="429260"/>
          </a:xfrm>
        </p:spPr>
        <p:txBody>
          <a:bodyPr>
            <a:normAutofit fontScale="90000"/>
          </a:bodyPr>
          <a:lstStyle/>
          <a:p>
            <a:r>
              <a:rPr lang="en-US" dirty="0">
                <a:latin typeface="Georgia" panose="02040502050405020303" pitchFamily="18" charset="0"/>
                <a:cs typeface="Calibri" panose="020F0502020204030204" charset="0"/>
                <a:sym typeface="+mn-ea"/>
              </a:rPr>
              <a:t>3. TMLE</a:t>
            </a:r>
            <a:r>
              <a:rPr lang="en-US">
                <a:latin typeface="Georgia" panose="02040502050405020303" pitchFamily="18" charset="0"/>
                <a:cs typeface="Calibri" panose="020F0502020204030204" charset="0"/>
                <a:sym typeface="+mn-ea"/>
              </a:rPr>
              <a:t>: External Covariates</a:t>
            </a:r>
            <a:endParaRPr lang="en-US" dirty="0">
              <a:latin typeface="Georgia" panose="02040502050405020303" pitchFamily="18" charset="0"/>
              <a:cs typeface="Calibri" panose="020F0502020204030204" charset="0"/>
            </a:endParaRPr>
          </a:p>
        </p:txBody>
      </p:sp>
      <p:sp>
        <p:nvSpPr>
          <p:cNvPr id="8" name="Content Placeholder 2"/>
          <p:cNvSpPr>
            <a:spLocks noGrp="1"/>
          </p:cNvSpPr>
          <p:nvPr>
            <p:ph idx="1"/>
          </p:nvPr>
        </p:nvSpPr>
        <p:spPr>
          <a:xfrm>
            <a:off x="222885" y="830580"/>
            <a:ext cx="8425815" cy="401320"/>
          </a:xfrm>
        </p:spPr>
        <p:txBody>
          <a:bodyPr>
            <a:normAutofit fontScale="87500"/>
          </a:bodyPr>
          <a:lstStyle/>
          <a:p>
            <a:pPr marL="0" indent="0" fontAlgn="base">
              <a:buNone/>
            </a:pPr>
            <a:r>
              <a:rPr lang="en-US" altLang="zh-CN" sz="1600" dirty="0">
                <a:latin typeface="Times New Roman" panose="02020603050405020304" pitchFamily="18" charset="0"/>
                <a:cs typeface="Times New Roman" panose="02020603050405020304" pitchFamily="18" charset="0"/>
              </a:rPr>
              <a:t>The outcomes </a:t>
            </a:r>
            <a:r>
              <a:rPr lang="en-US" altLang="zh-CN" sz="1600">
                <a:latin typeface="Times New Roman" panose="02020603050405020304" pitchFamily="18" charset="0"/>
                <a:cs typeface="Times New Roman" panose="02020603050405020304" pitchFamily="18" charset="0"/>
              </a:rPr>
              <a:t>of external covariates: </a:t>
            </a:r>
            <a:r>
              <a:rPr lang="en-US" altLang="zh-CN" sz="1600" dirty="0">
                <a:latin typeface="Times New Roman" panose="02020603050405020304" pitchFamily="18" charset="0"/>
                <a:cs typeface="Times New Roman" panose="02020603050405020304" pitchFamily="18" charset="0"/>
              </a:rPr>
              <a:t>We can say that they nearly have no obvious effect on marriage lifespan.</a:t>
            </a:r>
            <a:endParaRPr lang="en-US" altLang="zh-CN" sz="1600" dirty="0">
              <a:latin typeface="Times New Roman" panose="02020603050405020304" pitchFamily="18" charset="0"/>
              <a:cs typeface="Times New Roman" panose="02020603050405020304" pitchFamily="18" charset="0"/>
            </a:endParaRPr>
          </a:p>
        </p:txBody>
      </p:sp>
      <p:pic>
        <p:nvPicPr>
          <p:cNvPr id="2" name="图片 1" descr="appearance"/>
          <p:cNvPicPr>
            <a:picLocks noChangeAspect="1"/>
          </p:cNvPicPr>
          <p:nvPr/>
        </p:nvPicPr>
        <p:blipFill>
          <a:blip r:embed="rId1"/>
          <a:stretch>
            <a:fillRect/>
          </a:stretch>
        </p:blipFill>
        <p:spPr>
          <a:xfrm>
            <a:off x="222885" y="1563370"/>
            <a:ext cx="4204335" cy="3730625"/>
          </a:xfrm>
          <a:prstGeom prst="rect">
            <a:avLst/>
          </a:prstGeom>
        </p:spPr>
      </p:pic>
      <p:pic>
        <p:nvPicPr>
          <p:cNvPr id="4" name="图片 3" descr="education level"/>
          <p:cNvPicPr>
            <a:picLocks noChangeAspect="1"/>
          </p:cNvPicPr>
          <p:nvPr/>
        </p:nvPicPr>
        <p:blipFill>
          <a:blip r:embed="rId2"/>
          <a:stretch>
            <a:fillRect/>
          </a:stretch>
        </p:blipFill>
        <p:spPr>
          <a:xfrm>
            <a:off x="4672330" y="1642110"/>
            <a:ext cx="4236085" cy="3758565"/>
          </a:xfrm>
          <a:prstGeom prst="rect">
            <a:avLst/>
          </a:prstGeom>
        </p:spPr>
      </p:pic>
    </p:spTree>
  </p:cSld>
  <p:clrMapOvr>
    <a:masterClrMapping/>
  </p:clrMapOvr>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8395</Words>
  <Application>WPS 演示</Application>
  <PresentationFormat>On-screen Show (4:3)</PresentationFormat>
  <Paragraphs>218</Paragraphs>
  <Slides>29</Slides>
  <Notes>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宋体</vt:lpstr>
      <vt:lpstr>Wingdings</vt:lpstr>
      <vt:lpstr>Georgia</vt:lpstr>
      <vt:lpstr>Arial</vt:lpstr>
      <vt:lpstr>Lucida Grande</vt:lpstr>
      <vt:lpstr>Calibri</vt:lpstr>
      <vt:lpstr>微软雅黑 Light</vt:lpstr>
      <vt:lpstr>Times New Roman</vt:lpstr>
      <vt:lpstr>Georgia</vt:lpstr>
      <vt:lpstr>Lucida Console</vt:lpstr>
      <vt:lpstr>Arial Unicode MS</vt:lpstr>
      <vt:lpstr>Times</vt:lpstr>
      <vt:lpstr>微软雅黑</vt:lpstr>
      <vt:lpstr>Arial Unicode MS</vt:lpstr>
      <vt:lpstr>Custom Design</vt:lpstr>
      <vt:lpstr>PowerPoint 演示文稿</vt:lpstr>
      <vt:lpstr>1. Overview  2. Research Goal Motivations  3. TMLE and COX  4. Conclusion</vt:lpstr>
      <vt:lpstr>1. Overview</vt:lpstr>
      <vt:lpstr>2. Research Goal Motivations</vt:lpstr>
      <vt:lpstr>2. Research Goal Motivations</vt:lpstr>
      <vt:lpstr>2. Research Goal Motivations</vt:lpstr>
      <vt:lpstr>2. Research Goal Motivations</vt:lpstr>
      <vt:lpstr>3. TMLE</vt:lpstr>
      <vt:lpstr>3. TMLE: External Covariates</vt:lpstr>
      <vt:lpstr>3. TMLE: External Covariates</vt:lpstr>
      <vt:lpstr>3. TMLE: External Covariates</vt:lpstr>
      <vt:lpstr>3. TMLE: Internal Covariates</vt:lpstr>
      <vt:lpstr>3. TMLE: Internal Covariates</vt:lpstr>
      <vt:lpstr>3. COX</vt:lpstr>
      <vt:lpstr>3. COX: External Covariates Compared with TMLE's results: the local income rank</vt:lpstr>
      <vt:lpstr>3. COX: External Covariates Compared with TMLE's results: education</vt:lpstr>
      <vt:lpstr>3. COX: External Covariates Compared with TMLE's results: appearence</vt:lpstr>
      <vt:lpstr>3. COX: External Covariates Compared with TMLE's results: IQ</vt:lpstr>
      <vt:lpstr>3. COX: External Covariates Compared with TMLE's results : expression ability</vt:lpstr>
      <vt:lpstr>3. COX: External Covariates Compared with TMLE's results: local social status</vt:lpstr>
      <vt:lpstr>3. COX: Internal Covariates Compared with TMLE's results:  importance of family</vt:lpstr>
      <vt:lpstr>3. COX: Internal Covariates Compared with TMLE's results:  importance of couple's relation</vt:lpstr>
      <vt:lpstr>3. COX: Internal Covariates Compared with TMLE's results:  importance of having the offspring</vt:lpstr>
      <vt:lpstr>3. COX: Internal Covariates Compared with TMLE's results:  importance of money</vt:lpstr>
      <vt:lpstr>3. COX: Internal Covariates Compared with TMLE's results:  importance of humor</vt:lpstr>
      <vt:lpstr>4. Conclusion</vt:lpstr>
      <vt:lpstr>Thanks for your attention! Questions?</vt:lpstr>
      <vt:lpstr>3. COX: External Covariates</vt:lpstr>
      <vt:lpstr>3. COX: Internal Covariates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文火</cp:lastModifiedBy>
  <cp:revision>94</cp:revision>
  <dcterms:created xsi:type="dcterms:W3CDTF">2013-01-15T19:08:00Z</dcterms:created>
  <dcterms:modified xsi:type="dcterms:W3CDTF">2020-04-03T09:27:07Z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