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58" r:id="rId4"/>
    <p:sldId id="302" r:id="rId5"/>
    <p:sldId id="303" r:id="rId6"/>
    <p:sldId id="301" r:id="rId7"/>
    <p:sldId id="304" r:id="rId8"/>
    <p:sldId id="306" r:id="rId9"/>
    <p:sldId id="263" r:id="rId10"/>
    <p:sldId id="264" r:id="rId11"/>
    <p:sldId id="305" r:id="rId12"/>
    <p:sldId id="315" r:id="rId13"/>
    <p:sldId id="316" r:id="rId14"/>
    <p:sldId id="265" r:id="rId15"/>
    <p:sldId id="308" r:id="rId16"/>
    <p:sldId id="307" r:id="rId17"/>
    <p:sldId id="309" r:id="rId18"/>
    <p:sldId id="310" r:id="rId19"/>
    <p:sldId id="312" r:id="rId20"/>
    <p:sldId id="267" r:id="rId21"/>
    <p:sldId id="313" r:id="rId22"/>
    <p:sldId id="314" r:id="rId23"/>
    <p:sldId id="29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3D0C-8448-4218-8F36-A7963A7205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78E23-1DE2-4D87-8660-413D45A70D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hyperlink" Target="http://www.cnblogs.com/TankXiao/archive/2012/10/10/2711777.html" TargetMode="External"/><Relationship Id="rId1" Type="http://schemas.openxmlformats.org/officeDocument/2006/relationships/hyperlink" Target="http://www.360doc.com/content/12/1218/10/3405077_254718387.s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aike.baidu.com/view/6102086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9" descr="应用部分3-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844550"/>
            <a:ext cx="9167813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200">
                <a:solidFill>
                  <a:schemeClr val="bg2"/>
                </a:solidFill>
                <a:latin typeface="Arial" panose="020B0604020202020204" pitchFamily="34" charset="0"/>
              </a:rPr>
              <a:t>www.jd.com</a:t>
            </a:r>
            <a:endParaRPr kumimoji="0" lang="en-US" altLang="zh-CN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标题 1"/>
          <p:cNvSpPr>
            <a:spLocks noGrp="1"/>
          </p:cNvSpPr>
          <p:nvPr>
            <p:ph type="ctrTitle"/>
          </p:nvPr>
        </p:nvSpPr>
        <p:spPr bwMode="auto">
          <a:xfrm>
            <a:off x="684213" y="1412875"/>
            <a:ext cx="7704137" cy="1944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en-US" altLang="zh-CN" sz="3600" dirty="0" smtClean="0">
                <a:solidFill>
                  <a:schemeClr val="bg1"/>
                </a:solidFill>
              </a:rPr>
              <a:t>Android</a:t>
            </a:r>
            <a:r>
              <a:rPr kumimoji="0" lang="zh-CN" altLang="en-US" sz="3600" dirty="0" smtClean="0">
                <a:solidFill>
                  <a:schemeClr val="bg1"/>
                </a:solidFill>
              </a:rPr>
              <a:t>流量测试</a:t>
            </a:r>
            <a:r>
              <a:rPr kumimoji="0" lang="zh-CN" altLang="en-US" dirty="0" smtClean="0"/>
              <a:t> </a:t>
            </a:r>
            <a:endParaRPr kumimoji="0" lang="zh-CN" altLang="en-US" dirty="0" smtClean="0"/>
          </a:p>
        </p:txBody>
      </p:sp>
      <p:sp>
        <p:nvSpPr>
          <p:cNvPr id="16388" name="副标题 2"/>
          <p:cNvSpPr>
            <a:spLocks noGrp="1"/>
          </p:cNvSpPr>
          <p:nvPr>
            <p:ph type="subTitle" idx="1"/>
          </p:nvPr>
        </p:nvSpPr>
        <p:spPr bwMode="auto">
          <a:xfrm>
            <a:off x="5003800" y="3429000"/>
            <a:ext cx="3671888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zh-CN" altLang="en-US" dirty="0" smtClean="0">
                <a:solidFill>
                  <a:schemeClr val="bg1"/>
                </a:solidFill>
              </a:rPr>
              <a:t>无线业务部</a:t>
            </a:r>
            <a:endParaRPr kumimoji="0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kumimoji="0"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j-ea"/>
              </a:rPr>
              <a:t>四</a:t>
            </a:r>
            <a:r>
              <a:rPr lang="en-US" altLang="zh-CN" sz="2400" b="1" dirty="0" smtClean="0">
                <a:latin typeface="+mj-ea"/>
              </a:rPr>
              <a:t>-3</a:t>
            </a:r>
            <a:r>
              <a:rPr lang="zh-CN" altLang="en-US" sz="2400" b="1" dirty="0" smtClean="0">
                <a:latin typeface="+mj-ea"/>
              </a:rPr>
              <a:t>、</a:t>
            </a:r>
            <a:r>
              <a:rPr lang="en-US" altLang="zh-CN" sz="2400" b="1" dirty="0" err="1" smtClean="0">
                <a:latin typeface="+mj-ea"/>
              </a:rPr>
              <a:t>Tcpdump</a:t>
            </a:r>
            <a:r>
              <a:rPr lang="zh-CN" altLang="en-US" sz="2400" b="1" dirty="0" smtClean="0">
                <a:latin typeface="+mj-ea"/>
              </a:rPr>
              <a:t>包文件获取方式介绍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、将手机与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拷贝至手机（该命令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那个目录文件为本地地址，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那个目录为目的手机端地址）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C:\android-sdk-windows\platform-tools&gt;adb push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c:/tcpdump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/data/local/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C:\android-sdk-windows\platform-tools&gt;adb shell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777 /data/local/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、进入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C:\android-sdk-windows\platform-tools&gt;adb shell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，启动抓包；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/data/local/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-p 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-s 0 -w 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sdcard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capture.pcap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 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不将网络接口设置成混杂模式 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-v, -</a:t>
            </a:r>
            <a:r>
              <a:rPr lang="en-US" altLang="zh-CN" sz="2800" b="1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vv</a:t>
            </a: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</a:t>
            </a:r>
            <a:r>
              <a:rPr lang="en-US" altLang="zh-CN" sz="2800" b="1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vvv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逐步提高抓取信息的详细程度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 0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抓取数据包时默认抓取长度为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字节。加上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 0 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后可以抓到完整的数据包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直接将包写入文件中，并不分析和打印出来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、在手机端执行业务操作，执行完毕后，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停止抓包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、将抓包结果复制到本地（前面那个目录为手机端地址，后面那个目录为本地地址）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C:\android-sdk-windows\platform-tools&gt;adb pull 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sdcard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capture.pcap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C:/Users/Administrator/Desktop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j-ea"/>
              </a:rPr>
              <a:t>五</a:t>
            </a:r>
            <a:r>
              <a:rPr lang="zh-CN" altLang="en-US" sz="2400" b="1" dirty="0" smtClean="0">
                <a:latin typeface="+mj-ea"/>
              </a:rPr>
              <a:t>、分析包文件前的准备</a:t>
            </a:r>
            <a:r>
              <a:rPr lang="en-US" altLang="zh-CN" sz="2400" b="1" dirty="0" smtClean="0">
                <a:latin typeface="+mj-ea"/>
              </a:rPr>
              <a:t>-Wireshark</a:t>
            </a:r>
            <a:r>
              <a:rPr lang="zh-CN" altLang="en-US" sz="2400" b="1" dirty="0" smtClean="0">
                <a:latin typeface="+mj-ea"/>
              </a:rPr>
              <a:t>窗口介绍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548" y="692696"/>
            <a:ext cx="3312368" cy="5073427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  <a:p>
            <a:pPr marL="0"/>
            <a:r>
              <a:rPr lang="en-US" altLang="zh-CN" sz="1400" b="1" dirty="0" err="1">
                <a:latin typeface="+mn-ea"/>
              </a:rPr>
              <a:t>WireShark</a:t>
            </a:r>
            <a:r>
              <a:rPr lang="en-US" altLang="zh-CN" sz="1400" b="1" dirty="0">
                <a:latin typeface="+mn-ea"/>
              </a:rPr>
              <a:t> </a:t>
            </a:r>
            <a:r>
              <a:rPr lang="zh-CN" altLang="en-US" sz="1400" b="1" dirty="0">
                <a:latin typeface="+mn-ea"/>
              </a:rPr>
              <a:t>主要分为这几个界面</a:t>
            </a:r>
            <a:endParaRPr lang="zh-CN" altLang="en-US" sz="1400" b="1" dirty="0">
              <a:latin typeface="+mn-ea"/>
            </a:endParaRPr>
          </a:p>
          <a:p>
            <a:pPr marL="0"/>
            <a:r>
              <a:rPr lang="en-US" altLang="zh-CN" sz="1400" b="1" dirty="0">
                <a:latin typeface="+mn-ea"/>
              </a:rPr>
              <a:t>1</a:t>
            </a:r>
            <a:r>
              <a:rPr lang="en-US" altLang="zh-CN" sz="1400" b="1" dirty="0" smtClean="0">
                <a:latin typeface="+mn-ea"/>
              </a:rPr>
              <a:t>. </a:t>
            </a:r>
            <a:r>
              <a:rPr lang="zh-CN" altLang="en-US" sz="1400" b="1" dirty="0" smtClean="0">
                <a:latin typeface="+mn-ea"/>
              </a:rPr>
              <a:t>显示过滤器：</a:t>
            </a:r>
            <a:r>
              <a:rPr lang="zh-CN" altLang="en-US" sz="1400" dirty="0">
                <a:latin typeface="+mn-ea"/>
              </a:rPr>
              <a:t>  用于过滤</a:t>
            </a:r>
            <a:endParaRPr lang="zh-CN" altLang="en-US" sz="1400" dirty="0">
              <a:latin typeface="+mn-ea"/>
            </a:endParaRPr>
          </a:p>
          <a:p>
            <a:pPr marL="0"/>
            <a:r>
              <a:rPr lang="en-US" altLang="zh-CN" sz="1400" b="1" dirty="0">
                <a:latin typeface="+mn-ea"/>
              </a:rPr>
              <a:t>2. </a:t>
            </a:r>
            <a:r>
              <a:rPr lang="zh-CN" altLang="en-US" sz="1400" b="1" dirty="0" smtClean="0">
                <a:latin typeface="+mn-ea"/>
              </a:rPr>
              <a:t>封</a:t>
            </a:r>
            <a:r>
              <a:rPr lang="zh-CN" altLang="en-US" sz="1400" b="1" dirty="0">
                <a:latin typeface="+mn-ea"/>
              </a:rPr>
              <a:t>包</a:t>
            </a:r>
            <a:r>
              <a:rPr lang="zh-CN" altLang="en-US" sz="1400" b="1" dirty="0" smtClean="0">
                <a:latin typeface="+mn-ea"/>
              </a:rPr>
              <a:t>列表： </a:t>
            </a:r>
            <a:r>
              <a:rPr lang="zh-CN" altLang="en-US" sz="1400" dirty="0">
                <a:latin typeface="+mn-ea"/>
              </a:rPr>
              <a:t>显示捕获到的封包， 有源地址和目标地址，端口</a:t>
            </a:r>
            <a:r>
              <a:rPr lang="zh-CN" altLang="en-US" sz="1400" dirty="0" smtClean="0">
                <a:latin typeface="+mn-ea"/>
              </a:rPr>
              <a:t>号。不同颜色代表使用了不同协议</a:t>
            </a:r>
            <a:endParaRPr lang="en-US" altLang="zh-CN" sz="1400" dirty="0" smtClean="0">
              <a:latin typeface="+mn-ea"/>
            </a:endParaRPr>
          </a:p>
          <a:p>
            <a:pPr marL="0"/>
            <a:r>
              <a:rPr lang="en-US" altLang="zh-CN" sz="1400" b="1" dirty="0" smtClean="0">
                <a:latin typeface="+mn-ea"/>
              </a:rPr>
              <a:t>3</a:t>
            </a:r>
            <a:r>
              <a:rPr lang="en-US" altLang="zh-CN" sz="1400" b="1" dirty="0">
                <a:latin typeface="+mn-ea"/>
              </a:rPr>
              <a:t>. </a:t>
            </a:r>
            <a:r>
              <a:rPr lang="zh-CN" altLang="en-US" sz="1400" b="1" dirty="0" smtClean="0">
                <a:latin typeface="+mn-ea"/>
              </a:rPr>
              <a:t>封</a:t>
            </a:r>
            <a:r>
              <a:rPr lang="zh-CN" altLang="en-US" sz="1400" b="1" dirty="0">
                <a:latin typeface="+mn-ea"/>
              </a:rPr>
              <a:t>包详细</a:t>
            </a:r>
            <a:r>
              <a:rPr lang="zh-CN" altLang="en-US" sz="1400" b="1" dirty="0" smtClean="0">
                <a:latin typeface="+mn-ea"/>
              </a:rPr>
              <a:t>信息</a:t>
            </a:r>
            <a:r>
              <a:rPr lang="zh-CN" altLang="en-US" sz="1400" dirty="0" smtClean="0">
                <a:latin typeface="+mn-ea"/>
              </a:rPr>
              <a:t>：显示</a:t>
            </a:r>
            <a:r>
              <a:rPr lang="zh-CN" altLang="en-US" sz="1400" dirty="0">
                <a:latin typeface="+mn-ea"/>
              </a:rPr>
              <a:t>封包中的字段</a:t>
            </a:r>
            <a:endParaRPr lang="zh-CN" altLang="en-US" sz="1400" dirty="0">
              <a:latin typeface="+mn-ea"/>
            </a:endParaRPr>
          </a:p>
          <a:p>
            <a:pPr marL="0"/>
            <a:r>
              <a:rPr lang="en-US" altLang="zh-CN" sz="1400" b="1" dirty="0">
                <a:latin typeface="+mn-ea"/>
              </a:rPr>
              <a:t>4. </a:t>
            </a:r>
            <a:r>
              <a:rPr lang="en-US" altLang="zh-CN" sz="1400" b="1" dirty="0" smtClean="0">
                <a:latin typeface="+mn-ea"/>
              </a:rPr>
              <a:t>16</a:t>
            </a:r>
            <a:r>
              <a:rPr lang="zh-CN" altLang="en-US" sz="1400" b="1" dirty="0" smtClean="0">
                <a:latin typeface="+mn-ea"/>
              </a:rPr>
              <a:t>进</a:t>
            </a:r>
            <a:r>
              <a:rPr lang="zh-CN" altLang="en-US" sz="1400" b="1" dirty="0">
                <a:latin typeface="+mn-ea"/>
              </a:rPr>
              <a:t>制</a:t>
            </a:r>
            <a:r>
              <a:rPr lang="zh-CN" altLang="en-US" sz="1400" b="1" dirty="0" smtClean="0">
                <a:latin typeface="+mn-ea"/>
              </a:rPr>
              <a:t>数据</a:t>
            </a:r>
            <a:endParaRPr lang="en-US" altLang="zh-CN" sz="1400" b="1" dirty="0">
              <a:latin typeface="+mn-ea"/>
            </a:endParaRPr>
          </a:p>
          <a:p>
            <a:pPr marL="0"/>
            <a:r>
              <a:rPr lang="en-US" altLang="zh-CN" sz="1400" b="1" dirty="0">
                <a:latin typeface="+mn-ea"/>
              </a:rPr>
              <a:t>5. </a:t>
            </a:r>
            <a:r>
              <a:rPr lang="zh-CN" altLang="en-US" sz="1400" b="1" dirty="0">
                <a:latin typeface="+mn-ea"/>
              </a:rPr>
              <a:t>地址栏，</a:t>
            </a:r>
            <a:r>
              <a:rPr lang="zh-CN" altLang="en-US" sz="1400" b="1" dirty="0" smtClean="0">
                <a:latin typeface="+mn-ea"/>
              </a:rPr>
              <a:t>杂项</a:t>
            </a:r>
            <a:endParaRPr lang="en-US" altLang="zh-CN" sz="1400" b="1" dirty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40" y="908720"/>
            <a:ext cx="4688168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10" y="3212976"/>
            <a:ext cx="409004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封包</a:t>
            </a:r>
            <a:r>
              <a:rPr lang="zh-CN" altLang="en-US" sz="1400" b="1" dirty="0" smtClean="0">
                <a:latin typeface="+mn-ea"/>
              </a:rPr>
              <a:t>列表：</a:t>
            </a:r>
            <a:r>
              <a:rPr lang="zh-CN" altLang="en-US" sz="1400" dirty="0" smtClean="0">
                <a:latin typeface="+mn-ea"/>
              </a:rPr>
              <a:t>面</a:t>
            </a:r>
            <a:r>
              <a:rPr lang="zh-CN" altLang="en-US" sz="1400" dirty="0">
                <a:latin typeface="+mn-ea"/>
              </a:rPr>
              <a:t>板中显示，编号，时间戳，源地址，目标地址，协议，长度，以及封包信息。 你可以看到不同的协议用了不同的颜色显示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封包详细信息 </a:t>
            </a:r>
            <a:r>
              <a:rPr lang="zh-CN" altLang="en-US" sz="1400" b="1" dirty="0" smtClean="0">
                <a:latin typeface="+mn-ea"/>
              </a:rPr>
              <a:t>：</a:t>
            </a:r>
            <a:r>
              <a:rPr lang="zh-CN" altLang="en-US" sz="1400" dirty="0" smtClean="0">
                <a:latin typeface="+mn-ea"/>
              </a:rPr>
              <a:t>这个</a:t>
            </a:r>
            <a:r>
              <a:rPr lang="zh-CN" altLang="en-US" sz="1400" dirty="0">
                <a:latin typeface="+mn-ea"/>
              </a:rPr>
              <a:t>面</a:t>
            </a:r>
            <a:r>
              <a:rPr lang="zh-CN" altLang="en-US" sz="1400" dirty="0" smtClean="0">
                <a:latin typeface="+mn-ea"/>
              </a:rPr>
              <a:t>板最</a:t>
            </a:r>
            <a:r>
              <a:rPr lang="zh-CN" altLang="en-US" sz="1400" dirty="0">
                <a:latin typeface="+mn-ea"/>
              </a:rPr>
              <a:t>重要的，用来查看协议中的每一个字段。</a:t>
            </a:r>
            <a:endParaRPr lang="zh-CN" altLang="en-US" sz="1400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各行信息分别</a:t>
            </a:r>
            <a:r>
              <a:rPr lang="zh-CN" altLang="en-US" sz="1400" b="1" dirty="0" smtClean="0">
                <a:latin typeface="+mn-ea"/>
              </a:rPr>
              <a:t>为</a:t>
            </a:r>
            <a:r>
              <a:rPr lang="en-US" altLang="zh-CN" sz="1400" b="1" dirty="0" smtClean="0">
                <a:latin typeface="+mn-ea"/>
              </a:rPr>
              <a:t>:</a:t>
            </a:r>
            <a:endParaRPr lang="en-US" altLang="zh-CN" sz="1400" b="1" dirty="0" smtClean="0">
              <a:latin typeface="+mn-ea"/>
            </a:endParaRPr>
          </a:p>
          <a:p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Frame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  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 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物理层的数据帧概况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Ethernet II: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 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数据链路层以太网帧头部信息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Internet Protocol Version 4: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 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互联网层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IP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包头部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信息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Transmission Control Protocol:  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传输层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T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的数据段头部信息，此处是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TCP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Hypertext Transfer Protocol:  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应用层的信息，此处是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HTTP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协议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3559502"/>
            <a:ext cx="4705556" cy="303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六、包文件分析方法介绍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通过以下方法可以辅助包分析：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、概要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、协议分级统计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3</a:t>
            </a:r>
            <a:r>
              <a:rPr lang="zh-CN" altLang="en-US" sz="1800" dirty="0" smtClean="0">
                <a:latin typeface="+mn-ea"/>
              </a:rPr>
              <a:t>、过滤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4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Info</a:t>
            </a:r>
            <a:r>
              <a:rPr lang="zh-CN" altLang="en-US" sz="1800" dirty="0" smtClean="0">
                <a:latin typeface="+mn-ea"/>
              </a:rPr>
              <a:t>分类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5</a:t>
            </a:r>
            <a:r>
              <a:rPr lang="zh-CN" altLang="en-US" sz="1800" dirty="0" smtClean="0">
                <a:latin typeface="+mn-ea"/>
              </a:rPr>
              <a:t>、追踪流</a:t>
            </a:r>
            <a:endParaRPr lang="en-US" altLang="zh-CN" sz="18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2584600" y="238696"/>
            <a:ext cx="3744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latin typeface="+mj-ea"/>
                <a:ea typeface="+mj-ea"/>
              </a:rPr>
              <a:t>六</a:t>
            </a:r>
            <a:r>
              <a:rPr lang="en-US" altLang="zh-CN" b="1" dirty="0" smtClean="0">
                <a:latin typeface="+mj-ea"/>
                <a:ea typeface="+mj-ea"/>
              </a:rPr>
              <a:t>-0</a:t>
            </a:r>
            <a:r>
              <a:rPr lang="zh-CN" altLang="en-US" b="1" dirty="0" smtClean="0">
                <a:latin typeface="+mj-ea"/>
                <a:ea typeface="+mj-ea"/>
              </a:rPr>
              <a:t>、包文件分析</a:t>
            </a:r>
            <a:r>
              <a:rPr lang="en-US" altLang="zh-CN" b="1" dirty="0" smtClean="0">
                <a:latin typeface="+mj-ea"/>
                <a:ea typeface="+mj-ea"/>
              </a:rPr>
              <a:t>-</a:t>
            </a:r>
            <a:r>
              <a:rPr lang="zh-CN" altLang="en-US" b="1" dirty="0" smtClean="0">
                <a:latin typeface="+mj-ea"/>
                <a:ea typeface="+mj-ea"/>
              </a:rPr>
              <a:t>概要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16856" y="700361"/>
            <a:ext cx="8280400" cy="2193786"/>
          </a:xfrm>
          <a:prstGeom prst="flowChartPunchedTape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defRPr kumimoji="1" sz="2400"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+mn-ea"/>
                <a:ea typeface="+mn-ea"/>
              </a:rPr>
              <a:t>Wireshark</a:t>
            </a:r>
            <a:r>
              <a:rPr lang="zh-CN" altLang="en-US" dirty="0">
                <a:latin typeface="+mn-ea"/>
                <a:ea typeface="+mn-ea"/>
              </a:rPr>
              <a:t>导</a:t>
            </a:r>
            <a:r>
              <a:rPr lang="zh-CN" altLang="en-US" dirty="0" smtClean="0">
                <a:latin typeface="+mn-ea"/>
                <a:ea typeface="+mn-ea"/>
              </a:rPr>
              <a:t>入</a:t>
            </a:r>
            <a:r>
              <a:rPr lang="en-US" altLang="zh-CN" dirty="0" smtClean="0">
                <a:latin typeface="+mn-ea"/>
                <a:ea typeface="+mn-ea"/>
              </a:rPr>
              <a:t>.</a:t>
            </a:r>
            <a:r>
              <a:rPr lang="en-US" altLang="zh-CN" dirty="0" err="1" smtClean="0">
                <a:latin typeface="+mn-ea"/>
                <a:ea typeface="+mn-ea"/>
              </a:rPr>
              <a:t>pcap</a:t>
            </a:r>
            <a:r>
              <a:rPr lang="zh-CN" altLang="en-US" dirty="0" smtClean="0">
                <a:latin typeface="+mn-ea"/>
                <a:ea typeface="+mn-ea"/>
              </a:rPr>
              <a:t>文件后，点击</a:t>
            </a:r>
            <a:r>
              <a:rPr lang="zh-CN" altLang="en-US" dirty="0">
                <a:latin typeface="+mn-ea"/>
                <a:ea typeface="+mn-ea"/>
              </a:rPr>
              <a:t>“统计”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“概要”显示捕捉数据摘要，对应</a:t>
            </a:r>
            <a:r>
              <a:rPr lang="en-US" altLang="zh-CN" dirty="0">
                <a:latin typeface="+mn-ea"/>
                <a:ea typeface="+mn-ea"/>
              </a:rPr>
              <a:t>Bytes</a:t>
            </a:r>
            <a:r>
              <a:rPr lang="zh-CN" altLang="en-US" dirty="0">
                <a:latin typeface="+mn-ea"/>
                <a:ea typeface="+mn-ea"/>
              </a:rPr>
              <a:t>栏</a:t>
            </a: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</a:rPr>
              <a:t>显示</a:t>
            </a:r>
            <a:r>
              <a:rPr lang="en-US" altLang="zh-CN" dirty="0">
                <a:latin typeface="+mn-ea"/>
                <a:ea typeface="+mn-ea"/>
              </a:rPr>
              <a:t>】</a:t>
            </a:r>
            <a:r>
              <a:rPr lang="zh-CN" altLang="en-US" dirty="0">
                <a:latin typeface="+mn-ea"/>
                <a:ea typeface="+mn-ea"/>
              </a:rPr>
              <a:t>列的</a:t>
            </a:r>
            <a:r>
              <a:rPr lang="zh-CN" altLang="en-US" dirty="0" smtClean="0">
                <a:latin typeface="+mn-ea"/>
                <a:ea typeface="+mn-ea"/>
              </a:rPr>
              <a:t>数据即为流量（可以显示过滤后的流量信息）。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6" y="1916832"/>
            <a:ext cx="5692737" cy="28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40" y="2780928"/>
            <a:ext cx="4142904" cy="361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70609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j-ea"/>
              </a:rPr>
              <a:t>六</a:t>
            </a:r>
            <a:r>
              <a:rPr lang="en-US" altLang="zh-CN" sz="2400" b="1" dirty="0" smtClean="0">
                <a:latin typeface="+mj-ea"/>
              </a:rPr>
              <a:t>-1</a:t>
            </a:r>
            <a:r>
              <a:rPr lang="zh-CN" altLang="en-US" sz="2400" b="1" dirty="0" smtClean="0">
                <a:latin typeface="+mj-ea"/>
              </a:rPr>
              <a:t>、包文件分析</a:t>
            </a:r>
            <a:r>
              <a:rPr lang="en-US" altLang="zh-CN" sz="2400" b="1" dirty="0" smtClean="0">
                <a:latin typeface="+mj-ea"/>
              </a:rPr>
              <a:t>-</a:t>
            </a:r>
            <a:r>
              <a:rPr lang="zh-CN" altLang="en-US" sz="2400" b="1" dirty="0" smtClean="0">
                <a:latin typeface="+mj-ea"/>
              </a:rPr>
              <a:t>协议分级统计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416" y="2283350"/>
            <a:ext cx="8229600" cy="4525963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1800" dirty="0" smtClean="0">
                <a:latin typeface="+mn-ea"/>
              </a:rPr>
              <a:t>协议</a:t>
            </a:r>
            <a:r>
              <a:rPr lang="zh-CN" altLang="en-US" sz="1800" dirty="0">
                <a:latin typeface="+mn-ea"/>
              </a:rPr>
              <a:t>分层统计窗口（统计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协议分级）：可以查看捕获文件中协议分布的准确</a:t>
            </a:r>
            <a:r>
              <a:rPr lang="zh-CN" altLang="en-US" sz="1800" dirty="0" smtClean="0">
                <a:latin typeface="+mn-ea"/>
              </a:rPr>
              <a:t>情况</a:t>
            </a:r>
            <a:r>
              <a:rPr lang="zh-CN" altLang="en-US" sz="1800" dirty="0">
                <a:latin typeface="+mn-ea"/>
              </a:rPr>
              <a:t>每列代表的意思</a:t>
            </a:r>
            <a:endParaRPr lang="zh-CN" altLang="en-US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Protocol</a:t>
            </a:r>
            <a:r>
              <a:rPr lang="zh-CN" altLang="en-US" sz="1800" dirty="0">
                <a:latin typeface="+mn-ea"/>
              </a:rPr>
              <a:t>协议名称</a:t>
            </a:r>
            <a:endParaRPr lang="zh-CN" altLang="en-US" sz="18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按分组百分比：含有</a:t>
            </a:r>
            <a:r>
              <a:rPr lang="zh-CN" altLang="en-US" sz="1800" dirty="0">
                <a:latin typeface="+mn-ea"/>
              </a:rPr>
              <a:t>该协议的包数目在捕捉文件所有包所占的比例</a:t>
            </a:r>
            <a:endParaRPr lang="zh-CN" altLang="en-US" sz="18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分组：含有</a:t>
            </a:r>
            <a:r>
              <a:rPr lang="zh-CN" altLang="en-US" sz="1800" dirty="0">
                <a:latin typeface="+mn-ea"/>
              </a:rPr>
              <a:t>该协议的包的数目</a:t>
            </a:r>
            <a:endParaRPr lang="zh-CN" altLang="en-US" sz="18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字节：含有</a:t>
            </a:r>
            <a:r>
              <a:rPr lang="zh-CN" altLang="en-US" sz="1800" dirty="0">
                <a:latin typeface="+mn-ea"/>
              </a:rPr>
              <a:t>该协议的字符数</a:t>
            </a:r>
            <a:endParaRPr lang="zh-CN" altLang="en-US" sz="18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比特</a:t>
            </a:r>
            <a:r>
              <a:rPr lang="en-US" altLang="zh-CN" sz="1800" dirty="0" smtClean="0">
                <a:latin typeface="+mn-ea"/>
              </a:rPr>
              <a:t>/</a:t>
            </a:r>
            <a:r>
              <a:rPr lang="zh-CN" altLang="en-US" sz="1800" dirty="0" smtClean="0">
                <a:latin typeface="+mn-ea"/>
              </a:rPr>
              <a:t>秒该</a:t>
            </a:r>
            <a:r>
              <a:rPr lang="zh-CN" altLang="en-US" sz="1800" dirty="0">
                <a:latin typeface="+mn-ea"/>
              </a:rPr>
              <a:t>协议的带宽，相对捕捉时间</a:t>
            </a:r>
            <a:endParaRPr lang="zh-CN" altLang="en-US" sz="1800" dirty="0">
              <a:latin typeface="+mn-ea"/>
            </a:endParaRPr>
          </a:p>
          <a:p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0" y="1196752"/>
            <a:ext cx="6676528" cy="224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j-ea"/>
              </a:rPr>
              <a:t>六</a:t>
            </a:r>
            <a:r>
              <a:rPr lang="en-US" altLang="zh-CN" sz="2400" b="1" dirty="0" smtClean="0">
                <a:latin typeface="+mj-ea"/>
              </a:rPr>
              <a:t>-2</a:t>
            </a:r>
            <a:r>
              <a:rPr lang="zh-CN" altLang="en-US" sz="2400" b="1" dirty="0" smtClean="0">
                <a:latin typeface="+mj-ea"/>
              </a:rPr>
              <a:t>、包文件分析</a:t>
            </a:r>
            <a:r>
              <a:rPr lang="en-US" altLang="zh-CN" sz="2400" b="1" dirty="0" smtClean="0">
                <a:latin typeface="+mj-ea"/>
              </a:rPr>
              <a:t>-</a:t>
            </a:r>
            <a:r>
              <a:rPr lang="zh-CN" altLang="en-US" sz="2400" b="1" dirty="0" smtClean="0">
                <a:latin typeface="+mj-ea"/>
              </a:rPr>
              <a:t>过滤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95801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600" b="1" dirty="0" smtClean="0">
                <a:latin typeface="+mn-ea"/>
              </a:rPr>
              <a:t>Wireshark</a:t>
            </a:r>
            <a:r>
              <a:rPr lang="zh-CN" altLang="en-US" sz="2600" b="1" dirty="0" smtClean="0">
                <a:latin typeface="+mn-ea"/>
              </a:rPr>
              <a:t>中有用的过滤条件</a:t>
            </a:r>
            <a:r>
              <a:rPr lang="en-US" altLang="zh-CN" sz="2600" b="1" dirty="0" smtClean="0">
                <a:latin typeface="+mn-ea"/>
              </a:rPr>
              <a:t>: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1800" b="1" dirty="0" smtClean="0">
              <a:latin typeface="+mn-ea"/>
            </a:endParaRPr>
          </a:p>
          <a:p>
            <a:r>
              <a:rPr lang="en-US" altLang="zh-CN" sz="2100" b="1" dirty="0" smtClean="0">
                <a:latin typeface="+mn-ea"/>
              </a:rPr>
              <a:t>1</a:t>
            </a:r>
            <a:r>
              <a:rPr lang="zh-CN" altLang="en-US" sz="2100" b="1" dirty="0">
                <a:latin typeface="+mn-ea"/>
              </a:rPr>
              <a:t>、过滤源</a:t>
            </a:r>
            <a:r>
              <a:rPr lang="en-US" altLang="zh-CN" sz="2100" b="1" dirty="0" err="1">
                <a:latin typeface="+mn-ea"/>
              </a:rPr>
              <a:t>ip</a:t>
            </a:r>
            <a:r>
              <a:rPr lang="zh-CN" altLang="en-US" sz="2100" b="1" dirty="0">
                <a:latin typeface="+mn-ea"/>
              </a:rPr>
              <a:t>、目的</a:t>
            </a:r>
            <a:r>
              <a:rPr lang="en-US" altLang="zh-CN" sz="2100" b="1" dirty="0" err="1">
                <a:latin typeface="+mn-ea"/>
              </a:rPr>
              <a:t>ip</a:t>
            </a:r>
            <a:r>
              <a:rPr lang="zh-CN" altLang="en-US" sz="2100" dirty="0" smtClean="0">
                <a:latin typeface="+mn-ea"/>
              </a:rPr>
              <a:t>。</a:t>
            </a:r>
            <a:endParaRPr lang="en-US" altLang="zh-CN" sz="2100" dirty="0" smtClean="0">
              <a:latin typeface="+mn-ea"/>
            </a:endParaRPr>
          </a:p>
          <a:p>
            <a:r>
              <a:rPr lang="zh-CN" altLang="en-US" sz="2100" dirty="0" smtClean="0">
                <a:latin typeface="+mn-ea"/>
              </a:rPr>
              <a:t>在</a:t>
            </a:r>
            <a:r>
              <a:rPr lang="en-US" altLang="zh-CN" sz="2100" dirty="0" err="1">
                <a:latin typeface="+mn-ea"/>
              </a:rPr>
              <a:t>wireshark</a:t>
            </a:r>
            <a:r>
              <a:rPr lang="zh-CN" altLang="en-US" sz="2100" dirty="0">
                <a:latin typeface="+mn-ea"/>
              </a:rPr>
              <a:t>的过滤规则框</a:t>
            </a:r>
            <a:r>
              <a:rPr lang="en-US" altLang="zh-CN" sz="2100" dirty="0">
                <a:latin typeface="+mn-ea"/>
              </a:rPr>
              <a:t>Filter</a:t>
            </a:r>
            <a:r>
              <a:rPr lang="zh-CN" altLang="en-US" sz="2100" dirty="0">
                <a:latin typeface="+mn-ea"/>
              </a:rPr>
              <a:t>中输入过滤条件。如查找目的地址为</a:t>
            </a:r>
            <a:r>
              <a:rPr lang="en-US" altLang="zh-CN" sz="2100" dirty="0">
                <a:latin typeface="+mn-ea"/>
              </a:rPr>
              <a:t>192.168.101.8</a:t>
            </a:r>
            <a:r>
              <a:rPr lang="zh-CN" altLang="en-US" sz="2100" dirty="0">
                <a:latin typeface="+mn-ea"/>
              </a:rPr>
              <a:t>的包，</a:t>
            </a:r>
            <a:r>
              <a:rPr lang="en-US" altLang="zh-CN" sz="2100" dirty="0" err="1">
                <a:latin typeface="+mn-ea"/>
              </a:rPr>
              <a:t>ip.dst</a:t>
            </a:r>
            <a:r>
              <a:rPr lang="en-US" altLang="zh-CN" sz="2100" dirty="0">
                <a:latin typeface="+mn-ea"/>
              </a:rPr>
              <a:t>==</a:t>
            </a:r>
            <a:r>
              <a:rPr lang="en-US" altLang="zh-CN" sz="2100" dirty="0" smtClean="0">
                <a:latin typeface="+mn-ea"/>
              </a:rPr>
              <a:t>192.168.101.8</a:t>
            </a:r>
            <a:endParaRPr lang="en-US" altLang="zh-CN" sz="2100" dirty="0">
              <a:latin typeface="+mn-ea"/>
            </a:endParaRPr>
          </a:p>
          <a:p>
            <a:r>
              <a:rPr lang="zh-CN" altLang="en-US" sz="2100" dirty="0">
                <a:latin typeface="+mn-ea"/>
              </a:rPr>
              <a:t>；查找源地址为</a:t>
            </a:r>
            <a:r>
              <a:rPr lang="en-US" altLang="zh-CN" sz="2100" dirty="0" err="1">
                <a:latin typeface="+mn-ea"/>
              </a:rPr>
              <a:t>ip.src</a:t>
            </a:r>
            <a:r>
              <a:rPr lang="en-US" altLang="zh-CN" sz="2100" dirty="0">
                <a:latin typeface="+mn-ea"/>
              </a:rPr>
              <a:t>==1.1.1.1</a:t>
            </a:r>
            <a:r>
              <a:rPr lang="zh-CN" altLang="en-US" sz="2100" dirty="0" smtClean="0">
                <a:latin typeface="+mn-ea"/>
              </a:rPr>
              <a:t>；</a:t>
            </a:r>
            <a:endParaRPr lang="zh-CN" altLang="en-US" sz="2100" dirty="0" smtClean="0">
              <a:latin typeface="+mn-ea"/>
            </a:endParaRPr>
          </a:p>
          <a:p>
            <a:r>
              <a:rPr lang="en-US" altLang="zh-CN" sz="2100" b="1" dirty="0" smtClean="0">
                <a:latin typeface="+mn-ea"/>
              </a:rPr>
              <a:t>2</a:t>
            </a:r>
            <a:r>
              <a:rPr lang="zh-CN" altLang="en-US" sz="2100" b="1" dirty="0">
                <a:latin typeface="+mn-ea"/>
              </a:rPr>
              <a:t>、端口过滤</a:t>
            </a:r>
            <a:r>
              <a:rPr lang="zh-CN" altLang="en-US" sz="2100" b="1" dirty="0" smtClean="0">
                <a:latin typeface="+mn-ea"/>
              </a:rPr>
              <a:t>。</a:t>
            </a:r>
            <a:endParaRPr lang="en-US" altLang="zh-CN" sz="2100" b="1" dirty="0" smtClean="0">
              <a:latin typeface="+mn-ea"/>
            </a:endParaRPr>
          </a:p>
          <a:p>
            <a:r>
              <a:rPr lang="zh-CN" altLang="en-US" sz="2100" dirty="0" smtClean="0">
                <a:latin typeface="+mn-ea"/>
              </a:rPr>
              <a:t>如</a:t>
            </a:r>
            <a:r>
              <a:rPr lang="zh-CN" altLang="en-US" sz="2100" dirty="0">
                <a:latin typeface="+mn-ea"/>
              </a:rPr>
              <a:t>过滤</a:t>
            </a:r>
            <a:r>
              <a:rPr lang="en-US" altLang="zh-CN" sz="2100" dirty="0">
                <a:latin typeface="+mn-ea"/>
              </a:rPr>
              <a:t>80</a:t>
            </a:r>
            <a:r>
              <a:rPr lang="zh-CN" altLang="en-US" sz="2100" dirty="0">
                <a:latin typeface="+mn-ea"/>
              </a:rPr>
              <a:t>端口，在</a:t>
            </a:r>
            <a:r>
              <a:rPr lang="en-US" altLang="zh-CN" sz="2100" dirty="0">
                <a:latin typeface="+mn-ea"/>
              </a:rPr>
              <a:t>Filter</a:t>
            </a:r>
            <a:r>
              <a:rPr lang="zh-CN" altLang="en-US" sz="2100" dirty="0">
                <a:latin typeface="+mn-ea"/>
              </a:rPr>
              <a:t>中输入，</a:t>
            </a:r>
            <a:r>
              <a:rPr lang="en-US" altLang="zh-CN" sz="2100" dirty="0" err="1">
                <a:latin typeface="+mn-ea"/>
              </a:rPr>
              <a:t>tcp.port</a:t>
            </a:r>
            <a:r>
              <a:rPr lang="en-US" altLang="zh-CN" sz="2100" dirty="0">
                <a:latin typeface="+mn-ea"/>
              </a:rPr>
              <a:t>==80</a:t>
            </a:r>
            <a:r>
              <a:rPr lang="zh-CN" altLang="en-US" sz="2100" dirty="0">
                <a:latin typeface="+mn-ea"/>
              </a:rPr>
              <a:t>，这条规则是把源端口和目的端口为</a:t>
            </a:r>
            <a:r>
              <a:rPr lang="en-US" altLang="zh-CN" sz="2100" dirty="0">
                <a:latin typeface="+mn-ea"/>
              </a:rPr>
              <a:t>80</a:t>
            </a:r>
            <a:r>
              <a:rPr lang="zh-CN" altLang="en-US" sz="2100" dirty="0">
                <a:latin typeface="+mn-ea"/>
              </a:rPr>
              <a:t>的都过滤出来。使用</a:t>
            </a:r>
            <a:r>
              <a:rPr lang="en-US" altLang="zh-CN" sz="2100" dirty="0" err="1">
                <a:latin typeface="+mn-ea"/>
              </a:rPr>
              <a:t>tcp.dstport</a:t>
            </a:r>
            <a:r>
              <a:rPr lang="en-US" altLang="zh-CN" sz="2100" dirty="0">
                <a:latin typeface="+mn-ea"/>
              </a:rPr>
              <a:t>==80</a:t>
            </a:r>
            <a:endParaRPr lang="en-US" altLang="zh-CN" sz="2100" dirty="0">
              <a:latin typeface="+mn-ea"/>
            </a:endParaRPr>
          </a:p>
          <a:p>
            <a:r>
              <a:rPr lang="zh-CN" altLang="en-US" sz="2100" dirty="0" smtClean="0">
                <a:latin typeface="+mn-ea"/>
              </a:rPr>
              <a:t>只</a:t>
            </a:r>
            <a:r>
              <a:rPr lang="zh-CN" altLang="en-US" sz="2100" dirty="0">
                <a:latin typeface="+mn-ea"/>
              </a:rPr>
              <a:t>过滤目的端口为</a:t>
            </a:r>
            <a:r>
              <a:rPr lang="en-US" altLang="zh-CN" sz="2100" dirty="0">
                <a:latin typeface="+mn-ea"/>
              </a:rPr>
              <a:t>80</a:t>
            </a:r>
            <a:r>
              <a:rPr lang="zh-CN" altLang="en-US" sz="2100" dirty="0">
                <a:latin typeface="+mn-ea"/>
              </a:rPr>
              <a:t>的，</a:t>
            </a:r>
            <a:r>
              <a:rPr lang="en-US" altLang="zh-CN" sz="2100" dirty="0" err="1">
                <a:latin typeface="+mn-ea"/>
              </a:rPr>
              <a:t>tcp.srcport</a:t>
            </a:r>
            <a:r>
              <a:rPr lang="en-US" altLang="zh-CN" sz="2100" dirty="0">
                <a:latin typeface="+mn-ea"/>
              </a:rPr>
              <a:t>==80</a:t>
            </a:r>
            <a:r>
              <a:rPr lang="zh-CN" altLang="en-US" sz="2100" dirty="0">
                <a:latin typeface="+mn-ea"/>
              </a:rPr>
              <a:t>只过滤源端口为</a:t>
            </a:r>
            <a:r>
              <a:rPr lang="en-US" altLang="zh-CN" sz="2100" dirty="0">
                <a:latin typeface="+mn-ea"/>
              </a:rPr>
              <a:t>80</a:t>
            </a:r>
            <a:r>
              <a:rPr lang="zh-CN" altLang="en-US" sz="2100" dirty="0">
                <a:latin typeface="+mn-ea"/>
              </a:rPr>
              <a:t>的包；</a:t>
            </a:r>
            <a:endParaRPr lang="zh-CN" altLang="en-US" sz="2100" dirty="0">
              <a:latin typeface="+mn-ea"/>
            </a:endParaRPr>
          </a:p>
          <a:p>
            <a:r>
              <a:rPr lang="en-US" altLang="zh-CN" sz="2100" b="1" dirty="0" smtClean="0">
                <a:latin typeface="+mn-ea"/>
              </a:rPr>
              <a:t>3</a:t>
            </a:r>
            <a:r>
              <a:rPr lang="zh-CN" altLang="en-US" sz="2100" b="1" dirty="0">
                <a:latin typeface="+mn-ea"/>
              </a:rPr>
              <a:t>、</a:t>
            </a:r>
            <a:r>
              <a:rPr lang="en-US" altLang="zh-CN" sz="2100" b="1" dirty="0">
                <a:latin typeface="+mn-ea"/>
              </a:rPr>
              <a:t>http</a:t>
            </a:r>
            <a:r>
              <a:rPr lang="zh-CN" altLang="en-US" sz="2100" b="1" dirty="0">
                <a:latin typeface="+mn-ea"/>
              </a:rPr>
              <a:t>模式过滤</a:t>
            </a:r>
            <a:r>
              <a:rPr lang="zh-CN" altLang="en-US" sz="2100" b="1" dirty="0" smtClean="0">
                <a:latin typeface="+mn-ea"/>
              </a:rPr>
              <a:t>。</a:t>
            </a:r>
            <a:endParaRPr lang="en-US" altLang="zh-CN" sz="2100" b="1" dirty="0" smtClean="0">
              <a:latin typeface="+mn-ea"/>
            </a:endParaRPr>
          </a:p>
          <a:p>
            <a:r>
              <a:rPr lang="zh-CN" altLang="en-US" sz="2100" dirty="0" smtClean="0">
                <a:latin typeface="+mn-ea"/>
              </a:rPr>
              <a:t>如</a:t>
            </a:r>
            <a:r>
              <a:rPr lang="zh-CN" altLang="en-US" sz="2100" dirty="0">
                <a:latin typeface="+mn-ea"/>
              </a:rPr>
              <a:t>过滤</a:t>
            </a:r>
            <a:r>
              <a:rPr lang="en-US" altLang="zh-CN" sz="2100" dirty="0">
                <a:latin typeface="+mn-ea"/>
              </a:rPr>
              <a:t>get</a:t>
            </a:r>
            <a:r>
              <a:rPr lang="zh-CN" altLang="en-US" sz="2100" dirty="0">
                <a:latin typeface="+mn-ea"/>
              </a:rPr>
              <a:t>包，</a:t>
            </a:r>
            <a:r>
              <a:rPr lang="en-US" altLang="zh-CN" sz="2100" dirty="0" err="1">
                <a:latin typeface="+mn-ea"/>
              </a:rPr>
              <a:t>http.request.method</a:t>
            </a:r>
            <a:r>
              <a:rPr lang="en-US" altLang="zh-CN" sz="2100" dirty="0">
                <a:latin typeface="+mn-ea"/>
              </a:rPr>
              <a:t>=="GET",</a:t>
            </a:r>
            <a:r>
              <a:rPr lang="zh-CN" altLang="en-US" sz="2100" dirty="0">
                <a:latin typeface="+mn-ea"/>
              </a:rPr>
              <a:t>过滤</a:t>
            </a:r>
            <a:r>
              <a:rPr lang="en-US" altLang="zh-CN" sz="2100" dirty="0">
                <a:latin typeface="+mn-ea"/>
              </a:rPr>
              <a:t>post</a:t>
            </a:r>
            <a:r>
              <a:rPr lang="zh-CN" altLang="en-US" sz="2100" dirty="0">
                <a:latin typeface="+mn-ea"/>
              </a:rPr>
              <a:t>包，</a:t>
            </a:r>
            <a:r>
              <a:rPr lang="en-US" altLang="zh-CN" sz="2100" dirty="0" err="1">
                <a:latin typeface="+mn-ea"/>
              </a:rPr>
              <a:t>http.request.method</a:t>
            </a:r>
            <a:r>
              <a:rPr lang="en-US" altLang="zh-CN" sz="2100" dirty="0">
                <a:latin typeface="+mn-ea"/>
              </a:rPr>
              <a:t>=="POST"</a:t>
            </a:r>
            <a:r>
              <a:rPr lang="zh-CN" altLang="en-US" sz="2100" dirty="0">
                <a:latin typeface="+mn-ea"/>
              </a:rPr>
              <a:t>；</a:t>
            </a:r>
            <a:endParaRPr lang="zh-CN" altLang="en-US" sz="21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100" b="1" dirty="0" smtClean="0">
                <a:latin typeface="+mn-ea"/>
              </a:rPr>
              <a:t>4</a:t>
            </a:r>
            <a:r>
              <a:rPr lang="zh-CN" altLang="en-US" sz="2100" b="1" dirty="0">
                <a:latin typeface="+mn-ea"/>
              </a:rPr>
              <a:t>、连接符</a:t>
            </a:r>
            <a:r>
              <a:rPr lang="en-US" altLang="zh-CN" sz="2100" b="1" dirty="0">
                <a:latin typeface="+mn-ea"/>
              </a:rPr>
              <a:t>and</a:t>
            </a:r>
            <a:r>
              <a:rPr lang="zh-CN" altLang="en-US" sz="2100" b="1" dirty="0">
                <a:latin typeface="+mn-ea"/>
              </a:rPr>
              <a:t>的使用</a:t>
            </a:r>
            <a:r>
              <a:rPr lang="zh-CN" altLang="en-US" sz="2100" b="1" dirty="0" smtClean="0">
                <a:latin typeface="+mn-ea"/>
              </a:rPr>
              <a:t>。</a:t>
            </a:r>
            <a:endParaRPr lang="en-US" altLang="zh-CN" sz="2100" b="1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100" dirty="0" smtClean="0">
                <a:latin typeface="+mn-ea"/>
              </a:rPr>
              <a:t>过滤</a:t>
            </a:r>
            <a:r>
              <a:rPr lang="zh-CN" altLang="en-US" sz="2100" dirty="0">
                <a:latin typeface="+mn-ea"/>
              </a:rPr>
              <a:t>两种条件时，使用</a:t>
            </a:r>
            <a:r>
              <a:rPr lang="en-US" altLang="zh-CN" sz="2100" dirty="0">
                <a:latin typeface="+mn-ea"/>
              </a:rPr>
              <a:t>and</a:t>
            </a:r>
            <a:r>
              <a:rPr lang="zh-CN" altLang="en-US" sz="2100" dirty="0">
                <a:latin typeface="+mn-ea"/>
              </a:rPr>
              <a:t>连接，如过滤</a:t>
            </a:r>
            <a:r>
              <a:rPr lang="en-US" altLang="zh-CN" sz="2100" dirty="0" err="1">
                <a:latin typeface="+mn-ea"/>
              </a:rPr>
              <a:t>ip</a:t>
            </a:r>
            <a:r>
              <a:rPr lang="zh-CN" altLang="en-US" sz="2100" dirty="0">
                <a:latin typeface="+mn-ea"/>
              </a:rPr>
              <a:t>为</a:t>
            </a:r>
            <a:r>
              <a:rPr lang="en-US" altLang="zh-CN" sz="2100" dirty="0">
                <a:latin typeface="+mn-ea"/>
              </a:rPr>
              <a:t>192.168.101.8</a:t>
            </a:r>
            <a:r>
              <a:rPr lang="zh-CN" altLang="en-US" sz="2100" dirty="0">
                <a:latin typeface="+mn-ea"/>
              </a:rPr>
              <a:t>并且为</a:t>
            </a:r>
            <a:r>
              <a:rPr lang="en-US" altLang="zh-CN" sz="2100" dirty="0">
                <a:latin typeface="+mn-ea"/>
              </a:rPr>
              <a:t>http</a:t>
            </a:r>
            <a:r>
              <a:rPr lang="zh-CN" altLang="en-US" sz="2100" dirty="0">
                <a:latin typeface="+mn-ea"/>
              </a:rPr>
              <a:t>协议的，</a:t>
            </a:r>
            <a:r>
              <a:rPr lang="en-US" altLang="zh-CN" sz="2100" dirty="0" err="1">
                <a:latin typeface="+mn-ea"/>
              </a:rPr>
              <a:t>ip.src</a:t>
            </a:r>
            <a:r>
              <a:rPr lang="en-US" altLang="zh-CN" sz="2100" dirty="0">
                <a:latin typeface="+mn-ea"/>
              </a:rPr>
              <a:t>==192.168.101.8 and http</a:t>
            </a:r>
            <a:r>
              <a:rPr lang="zh-CN" altLang="en-US" sz="2100" smtClean="0">
                <a:latin typeface="+mn-ea"/>
              </a:rPr>
              <a:t>。</a:t>
            </a:r>
            <a:endParaRPr lang="en-US" altLang="zh-CN" sz="1900" dirty="0" smtClean="0"/>
          </a:p>
          <a:p>
            <a:endParaRPr lang="en-US" altLang="zh-CN" sz="1900" dirty="0"/>
          </a:p>
          <a:p>
            <a:r>
              <a:rPr lang="zh-CN" altLang="en-US" sz="1900" dirty="0" smtClean="0"/>
              <a:t>通过对包的过滤分析，我们自然就可以得到流量的大小，产生流量的类型和原因，请求的频率，这样就能够对后续的流量优化进行指导了</a:t>
            </a:r>
            <a:endParaRPr lang="zh-CN" altLang="en-US" sz="19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六</a:t>
            </a:r>
            <a:r>
              <a:rPr lang="en-US" altLang="zh-CN" sz="2400" b="1" dirty="0" smtClean="0">
                <a:latin typeface="+mn-ea"/>
                <a:ea typeface="+mn-ea"/>
              </a:rPr>
              <a:t>-3</a:t>
            </a:r>
            <a:r>
              <a:rPr lang="zh-CN" altLang="en-US" sz="2400" b="1" dirty="0" smtClean="0">
                <a:latin typeface="+mn-ea"/>
                <a:ea typeface="+mn-ea"/>
              </a:rPr>
              <a:t>、包文件分析</a:t>
            </a:r>
            <a:r>
              <a:rPr lang="en-US" altLang="zh-CN" sz="2400" b="1" dirty="0" smtClean="0">
                <a:latin typeface="+mn-ea"/>
                <a:ea typeface="+mn-ea"/>
              </a:rPr>
              <a:t>-Info</a:t>
            </a:r>
            <a:r>
              <a:rPr lang="zh-CN" altLang="en-US" sz="2400" b="1" dirty="0" smtClean="0">
                <a:latin typeface="+mn-ea"/>
                <a:ea typeface="+mn-ea"/>
              </a:rPr>
              <a:t>分类</a:t>
            </a:r>
            <a:endParaRPr lang="zh-CN" altLang="en-US" sz="2400" b="1" dirty="0">
              <a:latin typeface="+mn-ea"/>
              <a:ea typeface="+mn-ea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1293"/>
            <a:ext cx="7810872" cy="249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1973" y="1433969"/>
            <a:ext cx="8376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确认测试场景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的请求类型和个数（过滤结果可按</a:t>
            </a:r>
            <a:r>
              <a:rPr lang="en-US" altLang="zh-CN" dirty="0"/>
              <a:t>【Info】</a:t>
            </a:r>
            <a:r>
              <a:rPr lang="zh-CN" altLang="en-US" dirty="0"/>
              <a:t>分类更方便统计）。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+mj-ea"/>
              </a:rPr>
              <a:t>六</a:t>
            </a:r>
            <a:r>
              <a:rPr lang="en-US" altLang="zh-CN" sz="2400" b="1" dirty="0" smtClean="0">
                <a:latin typeface="+mj-ea"/>
              </a:rPr>
              <a:t>-4</a:t>
            </a:r>
            <a:r>
              <a:rPr lang="zh-CN" altLang="en-US" sz="2400" b="1" dirty="0" smtClean="0">
                <a:latin typeface="+mj-ea"/>
              </a:rPr>
              <a:t>、包文件分析</a:t>
            </a:r>
            <a:r>
              <a:rPr lang="en-US" altLang="zh-CN" sz="2400" b="1" dirty="0" smtClean="0">
                <a:latin typeface="+mj-ea"/>
              </a:rPr>
              <a:t>-</a:t>
            </a:r>
            <a:r>
              <a:rPr lang="zh-CN" altLang="en-US" sz="2400" b="1" dirty="0" smtClean="0">
                <a:latin typeface="+mj-ea"/>
              </a:rPr>
              <a:t>追踪流</a:t>
            </a:r>
            <a:r>
              <a:rPr lang="en-US" altLang="zh-CN" sz="2400" b="1" dirty="0" smtClean="0">
                <a:latin typeface="+mj-ea"/>
              </a:rPr>
              <a:t>1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0219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具体请求上可以</a:t>
            </a:r>
            <a:r>
              <a:rPr lang="zh-CN" altLang="en-US" sz="2000" dirty="0" smtClean="0"/>
              <a:t>右键</a:t>
            </a:r>
            <a:r>
              <a:rPr lang="en-US" altLang="zh-CN" sz="2000" dirty="0"/>
              <a:t>-</a:t>
            </a:r>
            <a:r>
              <a:rPr lang="zh-CN" altLang="en-US" sz="2000" dirty="0"/>
              <a:t>追踪流</a:t>
            </a:r>
            <a:r>
              <a:rPr lang="en-US" altLang="zh-CN" sz="2000" dirty="0"/>
              <a:t>-TCP</a:t>
            </a:r>
            <a:r>
              <a:rPr lang="zh-CN" altLang="en-US" sz="2000" dirty="0"/>
              <a:t>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等同</a:t>
            </a:r>
            <a:r>
              <a:rPr lang="zh-CN" altLang="en-US" sz="2000" dirty="0"/>
              <a:t>于过滤条件</a:t>
            </a:r>
            <a:r>
              <a:rPr lang="en-US" altLang="zh-CN" sz="2000" dirty="0" err="1"/>
              <a:t>tcp.stream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eq</a:t>
            </a:r>
            <a:r>
              <a:rPr lang="en-US" altLang="zh-CN" sz="2000" dirty="0"/>
              <a:t> xx</a:t>
            </a:r>
            <a:r>
              <a:rPr lang="zh-CN" altLang="en-US" sz="2000" dirty="0"/>
              <a:t>，这样可以过滤出和它在同一个</a:t>
            </a:r>
            <a:r>
              <a:rPr lang="en-US" altLang="zh-CN" sz="2000" dirty="0"/>
              <a:t>TCP</a:t>
            </a:r>
            <a:r>
              <a:rPr lang="zh-CN" altLang="en-US" sz="2000" dirty="0"/>
              <a:t>流的消息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486924" cy="389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j-ea"/>
              </a:rPr>
              <a:t>六</a:t>
            </a:r>
            <a:r>
              <a:rPr lang="en-US" altLang="zh-CN" sz="2400" b="1" dirty="0" smtClean="0">
                <a:latin typeface="+mj-ea"/>
              </a:rPr>
              <a:t>-5</a:t>
            </a:r>
            <a:r>
              <a:rPr lang="zh-CN" altLang="en-US" sz="2400" b="1" dirty="0" smtClean="0">
                <a:latin typeface="+mj-ea"/>
              </a:rPr>
              <a:t>、包文件分析</a:t>
            </a:r>
            <a:r>
              <a:rPr lang="en-US" altLang="zh-CN" sz="2400" b="1" dirty="0" smtClean="0">
                <a:latin typeface="+mj-ea"/>
              </a:rPr>
              <a:t>-</a:t>
            </a:r>
            <a:r>
              <a:rPr lang="zh-CN" altLang="en-US" sz="2400" b="1" dirty="0" smtClean="0">
                <a:latin typeface="+mj-ea"/>
              </a:rPr>
              <a:t>追踪流</a:t>
            </a:r>
            <a:r>
              <a:rPr lang="en-US" altLang="zh-CN" sz="2400" b="1" dirty="0" smtClean="0">
                <a:latin typeface="+mj-ea"/>
              </a:rPr>
              <a:t>2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196" y="980728"/>
            <a:ext cx="8229600" cy="4525963"/>
          </a:xfrm>
        </p:spPr>
        <p:txBody>
          <a:bodyPr/>
          <a:lstStyle/>
          <a:p>
            <a:r>
              <a:rPr lang="zh-CN" altLang="en-US" sz="1600" dirty="0" smtClean="0"/>
              <a:t>可以查看返回信息流量大小及返回值信息</a:t>
            </a:r>
            <a:endParaRPr lang="en-US" altLang="zh-CN" sz="1600" dirty="0" smtClean="0"/>
          </a:p>
          <a:p>
            <a:r>
              <a:rPr lang="zh-CN" altLang="en-US" sz="1600" dirty="0" smtClean="0"/>
              <a:t>当某一协议下或请求类型下流量消耗较高时，可通过该方法，明确具体流量消耗情况（前面粗略统计，此处细化分析）</a:t>
            </a:r>
            <a:endParaRPr lang="en-US" altLang="zh-CN" sz="1600" dirty="0" smtClean="0"/>
          </a:p>
          <a:p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72872" cy="444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2411760" y="260350"/>
            <a:ext cx="3744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+mj-ea"/>
                <a:ea typeface="+mj-ea"/>
              </a:rPr>
              <a:t>七、流量测试注意点</a:t>
            </a:r>
            <a:endParaRPr lang="en-US" altLang="zh-CN" b="1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872788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让你测一个应用或模块的流量消耗，你怎么做？</a:t>
            </a:r>
            <a:endParaRPr lang="en-US" altLang="zh-CN" b="1" dirty="0" smtClean="0"/>
          </a:p>
          <a:p>
            <a:r>
              <a:rPr lang="zh-CN" altLang="zh-CN" b="1" dirty="0">
                <a:latin typeface="+mn-ea"/>
              </a:rPr>
              <a:t>方法：</a:t>
            </a:r>
            <a:endParaRPr lang="zh-CN" altLang="zh-CN" b="1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、定义场景，即用户操作路径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</a:t>
            </a:r>
            <a:r>
              <a:rPr lang="zh-CN" altLang="zh-CN" dirty="0" smtClean="0">
                <a:latin typeface="+mn-ea"/>
              </a:rPr>
              <a:t>、</a:t>
            </a:r>
            <a:r>
              <a:rPr lang="zh-CN" altLang="en-US" dirty="0" smtClean="0">
                <a:latin typeface="+mn-ea"/>
              </a:rPr>
              <a:t>启动抓包工具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、按已定义场景操作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，每次操作完成后，记录</a:t>
            </a:r>
            <a:r>
              <a:rPr lang="en-US" altLang="zh-CN" dirty="0" err="1">
                <a:latin typeface="+mn-ea"/>
              </a:rPr>
              <a:t>gt</a:t>
            </a:r>
            <a:r>
              <a:rPr lang="zh-CN" altLang="zh-CN" dirty="0">
                <a:latin typeface="+mn-ea"/>
              </a:rPr>
              <a:t>的流量数据页面。或者停止抓包后从</a:t>
            </a:r>
            <a:r>
              <a:rPr lang="en-US" altLang="zh-CN" dirty="0">
                <a:latin typeface="+mn-ea"/>
              </a:rPr>
              <a:t>summary</a:t>
            </a:r>
            <a:r>
              <a:rPr lang="zh-CN" altLang="zh-CN" dirty="0">
                <a:latin typeface="+mn-ea"/>
              </a:rPr>
              <a:t>看到的数据，就是此次操作统计到所消耗的流量</a:t>
            </a:r>
            <a:endParaRPr lang="zh-CN" altLang="zh-CN" dirty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注：</a:t>
            </a:r>
            <a:r>
              <a:rPr lang="zh-CN" altLang="zh-CN" dirty="0" smtClean="0">
                <a:latin typeface="+mn-ea"/>
              </a:rPr>
              <a:t>操作</a:t>
            </a:r>
            <a:r>
              <a:rPr lang="zh-CN" altLang="zh-CN" dirty="0">
                <a:latin typeface="+mn-ea"/>
              </a:rPr>
              <a:t>前使用第三方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屏蔽除京东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外的所有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，包含系统自带的后台背景数据请求，以免对结果带来了干扰！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、重复再操作</a:t>
            </a:r>
            <a:r>
              <a:rPr lang="en-US" altLang="zh-CN" dirty="0">
                <a:latin typeface="+mn-ea"/>
              </a:rPr>
              <a:t>app2</a:t>
            </a:r>
            <a:r>
              <a:rPr lang="zh-CN" altLang="zh-CN" dirty="0">
                <a:latin typeface="+mn-ea"/>
              </a:rPr>
              <a:t>次，对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次流量数据求平均值，就可以得到京东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定义场景下的流量数据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、对竞品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进行类似步骤操作，统计它们的流量数据，即可完成</a:t>
            </a:r>
            <a:r>
              <a:rPr lang="zh-CN" altLang="zh-CN" dirty="0" smtClean="0">
                <a:latin typeface="+mn-ea"/>
              </a:rPr>
              <a:t>对比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注意点：</a:t>
            </a:r>
            <a:endParaRPr lang="zh-CN" altLang="zh-CN" b="1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、每次操作尽量</a:t>
            </a:r>
            <a:r>
              <a:rPr lang="zh-CN" altLang="zh-CN" dirty="0" smtClean="0">
                <a:latin typeface="+mn-ea"/>
              </a:rPr>
              <a:t>保持</a:t>
            </a:r>
            <a:r>
              <a:rPr lang="zh-CN" altLang="en-US" dirty="0" smtClean="0">
                <a:latin typeface="+mn-ea"/>
              </a:rPr>
              <a:t>初始环境一致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比如操作前清除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缓存，及</a:t>
            </a:r>
            <a:r>
              <a:rPr lang="en-US" altLang="zh-CN" dirty="0" err="1">
                <a:latin typeface="+mn-ea"/>
              </a:rPr>
              <a:t>sdcard</a:t>
            </a:r>
            <a:r>
              <a:rPr lang="zh-CN" altLang="zh-CN" dirty="0">
                <a:latin typeface="+mn-ea"/>
              </a:rPr>
              <a:t>下保存的图片缓存等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、如果遇到中途失败，或者与竞品不一致的情况，尽量按相近</a:t>
            </a:r>
            <a:r>
              <a:rPr lang="zh-CN" altLang="zh-CN" dirty="0" smtClean="0">
                <a:latin typeface="+mn-ea"/>
              </a:rPr>
              <a:t>步骤</a:t>
            </a:r>
            <a:r>
              <a:rPr lang="zh-CN" altLang="en-US" dirty="0" smtClean="0">
                <a:latin typeface="+mn-ea"/>
              </a:rPr>
              <a:t>（提前应定好一个合理的测试用例流程）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有时无法做到完全</a:t>
            </a:r>
            <a:r>
              <a:rPr lang="zh-CN" altLang="zh-CN" dirty="0" smtClean="0">
                <a:latin typeface="+mn-ea"/>
              </a:rPr>
              <a:t>一样</a:t>
            </a:r>
            <a:endParaRPr lang="zh-CN" altLang="zh-CN" dirty="0">
              <a:latin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187624" y="3861048"/>
            <a:ext cx="7433940" cy="20776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TextBox 4"/>
          <p:cNvSpPr txBox="1">
            <a:spLocks noChangeArrowheads="1"/>
          </p:cNvSpPr>
          <p:nvPr/>
        </p:nvSpPr>
        <p:spPr bwMode="auto">
          <a:xfrm>
            <a:off x="179388" y="333375"/>
            <a:ext cx="691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kumimoji="0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804" y="908720"/>
            <a:ext cx="79208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一、为什么要进行流量测试？常用的流量查看方法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二、常用方法有哪些弊端？</a:t>
            </a:r>
            <a:endParaRPr lang="zh-CN" altLang="en-US" b="1" dirty="0" smtClean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三、流量测试涉及到的关键词</a:t>
            </a:r>
            <a:endParaRPr lang="zh-CN" altLang="en-US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四、会有哪些文件及获取方式</a:t>
            </a:r>
            <a:endParaRPr lang="zh-CN" altLang="en-US" b="1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四</a:t>
            </a:r>
            <a:r>
              <a:rPr lang="en-US" altLang="zh-CN" dirty="0">
                <a:latin typeface="+mn-ea"/>
              </a:rPr>
              <a:t>-0</a:t>
            </a:r>
            <a:r>
              <a:rPr lang="zh-CN" altLang="en-US" dirty="0">
                <a:latin typeface="+mn-ea"/>
              </a:rPr>
              <a:t>、 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en-US" dirty="0">
                <a:latin typeface="+mn-ea"/>
              </a:rPr>
              <a:t>文件获取方式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四</a:t>
            </a:r>
            <a:r>
              <a:rPr lang="en-US" altLang="zh-CN" dirty="0">
                <a:latin typeface="+mn-ea"/>
              </a:rPr>
              <a:t>-1</a:t>
            </a:r>
            <a:r>
              <a:rPr lang="zh-CN" altLang="en-US" dirty="0">
                <a:latin typeface="+mn-ea"/>
              </a:rPr>
              <a:t>、 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en-US" dirty="0" smtClean="0">
                <a:latin typeface="+mn-ea"/>
              </a:rPr>
              <a:t>文件保存方式</a:t>
            </a:r>
            <a:r>
              <a:rPr lang="zh-CN" altLang="en-US" dirty="0">
                <a:latin typeface="+mn-ea"/>
              </a:rPr>
              <a:t>及内容介绍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四</a:t>
            </a:r>
            <a:r>
              <a:rPr lang="en-US" altLang="zh-CN" dirty="0">
                <a:latin typeface="+mn-ea"/>
              </a:rPr>
              <a:t>-2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GT</a:t>
            </a:r>
            <a:r>
              <a:rPr lang="zh-CN" altLang="en-US" dirty="0">
                <a:latin typeface="+mn-ea"/>
              </a:rPr>
              <a:t>包文件获取方式介绍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四</a:t>
            </a:r>
            <a:r>
              <a:rPr lang="en-US" altLang="zh-CN" dirty="0">
                <a:latin typeface="+mn-ea"/>
              </a:rPr>
              <a:t>-3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Tcpdump</a:t>
            </a:r>
            <a:r>
              <a:rPr lang="zh-CN" altLang="en-US" dirty="0">
                <a:latin typeface="+mn-ea"/>
              </a:rPr>
              <a:t>包文件获取方式介绍</a:t>
            </a:r>
            <a:endParaRPr lang="zh-CN" altLang="en-US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五、</a:t>
            </a:r>
            <a:r>
              <a:rPr lang="zh-CN" altLang="en-US" b="1" dirty="0" smtClean="0">
                <a:latin typeface="+mj-ea"/>
              </a:rPr>
              <a:t>分析</a:t>
            </a:r>
            <a:r>
              <a:rPr lang="zh-CN" altLang="en-US" b="1" dirty="0">
                <a:latin typeface="+mj-ea"/>
              </a:rPr>
              <a:t>包文件前的准备</a:t>
            </a:r>
            <a:r>
              <a:rPr lang="en-US" altLang="zh-CN" b="1" dirty="0">
                <a:latin typeface="+mj-ea"/>
              </a:rPr>
              <a:t>-Wireshark</a:t>
            </a:r>
            <a:r>
              <a:rPr lang="zh-CN" altLang="en-US" b="1" dirty="0">
                <a:latin typeface="+mj-ea"/>
              </a:rPr>
              <a:t>窗口介绍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六、包文件分析方法介绍</a:t>
            </a:r>
            <a:endParaRPr lang="zh-CN" altLang="en-US" b="1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六</a:t>
            </a:r>
            <a:r>
              <a:rPr lang="en-US" altLang="zh-CN" dirty="0">
                <a:latin typeface="+mn-ea"/>
              </a:rPr>
              <a:t>-0</a:t>
            </a:r>
            <a:r>
              <a:rPr lang="zh-CN" altLang="en-US" dirty="0">
                <a:latin typeface="+mn-ea"/>
              </a:rPr>
              <a:t>、包文件分析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概要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六</a:t>
            </a:r>
            <a:r>
              <a:rPr lang="en-US" altLang="zh-CN" dirty="0">
                <a:latin typeface="+mn-ea"/>
              </a:rPr>
              <a:t>-1</a:t>
            </a:r>
            <a:r>
              <a:rPr lang="zh-CN" altLang="en-US" dirty="0">
                <a:latin typeface="+mn-ea"/>
              </a:rPr>
              <a:t>、包文件分析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协议分级统计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六</a:t>
            </a:r>
            <a:r>
              <a:rPr lang="en-US" altLang="zh-CN" dirty="0">
                <a:latin typeface="+mn-ea"/>
              </a:rPr>
              <a:t>-2</a:t>
            </a:r>
            <a:r>
              <a:rPr lang="zh-CN" altLang="en-US" dirty="0">
                <a:latin typeface="+mn-ea"/>
              </a:rPr>
              <a:t>、包文件分析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过滤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六</a:t>
            </a:r>
            <a:r>
              <a:rPr lang="en-US" altLang="zh-CN" dirty="0">
                <a:latin typeface="+mn-ea"/>
              </a:rPr>
              <a:t>-3</a:t>
            </a:r>
            <a:r>
              <a:rPr lang="zh-CN" altLang="en-US" dirty="0">
                <a:latin typeface="+mn-ea"/>
              </a:rPr>
              <a:t>、包文件分析</a:t>
            </a:r>
            <a:r>
              <a:rPr lang="en-US" altLang="zh-CN" dirty="0">
                <a:latin typeface="+mn-ea"/>
              </a:rPr>
              <a:t>-Info</a:t>
            </a:r>
            <a:r>
              <a:rPr lang="zh-CN" altLang="en-US" dirty="0">
                <a:latin typeface="+mn-ea"/>
              </a:rPr>
              <a:t>分类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六</a:t>
            </a:r>
            <a:r>
              <a:rPr lang="en-US" altLang="zh-CN" dirty="0">
                <a:latin typeface="+mn-ea"/>
              </a:rPr>
              <a:t>-4</a:t>
            </a:r>
            <a:r>
              <a:rPr lang="zh-CN" altLang="en-US" dirty="0">
                <a:latin typeface="+mn-ea"/>
              </a:rPr>
              <a:t>、包文件分析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追踪流</a:t>
            </a:r>
            <a:r>
              <a:rPr lang="en-US" altLang="zh-CN" dirty="0">
                <a:latin typeface="+mn-ea"/>
              </a:rPr>
              <a:t>1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六</a:t>
            </a:r>
            <a:r>
              <a:rPr lang="en-US" altLang="zh-CN" dirty="0">
                <a:latin typeface="+mn-ea"/>
              </a:rPr>
              <a:t>-5</a:t>
            </a:r>
            <a:r>
              <a:rPr lang="zh-CN" altLang="en-US" dirty="0">
                <a:latin typeface="+mn-ea"/>
              </a:rPr>
              <a:t>、包文件分析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追踪流</a:t>
            </a:r>
            <a:r>
              <a:rPr lang="en-US" altLang="zh-CN" dirty="0">
                <a:latin typeface="+mn-ea"/>
              </a:rPr>
              <a:t>2</a:t>
            </a:r>
            <a:endParaRPr lang="en-US" altLang="zh-CN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七、流量测试注意点</a:t>
            </a:r>
            <a:endParaRPr lang="zh-CN" altLang="en-US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八</a:t>
            </a:r>
            <a:r>
              <a:rPr lang="en-US" altLang="zh-CN" b="1" dirty="0">
                <a:latin typeface="+mn-ea"/>
              </a:rPr>
              <a:t>-0</a:t>
            </a:r>
            <a:r>
              <a:rPr lang="zh-CN" altLang="en-US" b="1" dirty="0">
                <a:latin typeface="+mn-ea"/>
              </a:rPr>
              <a:t>、资料分享</a:t>
            </a:r>
            <a:endParaRPr lang="zh-CN" altLang="en-US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八</a:t>
            </a:r>
            <a:r>
              <a:rPr lang="en-US" altLang="zh-CN" b="1" dirty="0">
                <a:latin typeface="+mn-ea"/>
              </a:rPr>
              <a:t>-1</a:t>
            </a:r>
            <a:r>
              <a:rPr lang="zh-CN" altLang="en-US" b="1" dirty="0">
                <a:latin typeface="+mn-ea"/>
              </a:rPr>
              <a:t>、资料分享</a:t>
            </a:r>
            <a:r>
              <a:rPr lang="en-US" altLang="zh-CN" b="1" dirty="0">
                <a:latin typeface="+mn-ea"/>
              </a:rPr>
              <a:t>-</a:t>
            </a:r>
            <a:r>
              <a:rPr lang="zh-CN" altLang="en-US" b="1" dirty="0">
                <a:latin typeface="+mn-ea"/>
              </a:rPr>
              <a:t>常见流量问题分享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+mj-ea"/>
              </a:rPr>
              <a:t>八</a:t>
            </a:r>
            <a:r>
              <a:rPr lang="en-US" altLang="zh-CN" sz="2400" b="1" dirty="0" smtClean="0">
                <a:latin typeface="+mj-ea"/>
              </a:rPr>
              <a:t>-0</a:t>
            </a:r>
            <a:r>
              <a:rPr lang="zh-CN" altLang="en-US" sz="2400" b="1" dirty="0" smtClean="0">
                <a:latin typeface="+mj-ea"/>
              </a:rPr>
              <a:t>、资料分享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 smtClean="0">
                <a:latin typeface="+mn-ea"/>
              </a:rPr>
              <a:t>如何</a:t>
            </a:r>
            <a:r>
              <a:rPr lang="zh-CN" altLang="en-US" sz="1600" b="1" dirty="0">
                <a:latin typeface="+mn-ea"/>
              </a:rPr>
              <a:t>判断一个应用的流量消耗偏高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如果看流量的绝对值看不出高低，那就找几个同类型的产品对比一下。如果完成同样的事务，被测应用比同类产品高很多，那就是偏高了，可能有优化空间。</a:t>
            </a:r>
            <a:endParaRPr lang="en-US" altLang="zh-CN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 如何找到有效的优化点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把分析的不同类数据包，按包占总流量大小的比例，和包的数量排序，占比多的，和消息数量多的，一个优化空间大，一个精简请求次数的机会大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+mj-ea"/>
              </a:rPr>
              <a:t>八</a:t>
            </a:r>
            <a:r>
              <a:rPr lang="en-US" altLang="zh-CN" sz="2400" b="1" dirty="0" smtClean="0">
                <a:latin typeface="+mj-ea"/>
              </a:rPr>
              <a:t>-1</a:t>
            </a:r>
            <a:r>
              <a:rPr lang="zh-CN" altLang="en-US" sz="2400" b="1" dirty="0" smtClean="0">
                <a:latin typeface="+mj-ea"/>
              </a:rPr>
              <a:t>、资料分享</a:t>
            </a:r>
            <a:r>
              <a:rPr lang="en-US" altLang="zh-CN" sz="2400" b="1" dirty="0" smtClean="0">
                <a:latin typeface="+mj-ea"/>
              </a:rPr>
              <a:t>-</a:t>
            </a:r>
            <a:r>
              <a:rPr lang="zh-CN" altLang="en-US" sz="2400" b="1" dirty="0" smtClean="0">
                <a:latin typeface="+mj-ea"/>
              </a:rPr>
              <a:t>常见流量问题分享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8841160" cy="597666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4800" b="1" dirty="0" smtClean="0">
                <a:latin typeface="+mn-ea"/>
              </a:rPr>
              <a:t> </a:t>
            </a:r>
            <a:r>
              <a:rPr lang="zh-CN" altLang="en-US" sz="4800" b="1" dirty="0">
                <a:latin typeface="+mn-ea"/>
              </a:rPr>
              <a:t>冗余内容</a:t>
            </a:r>
            <a:endParaRPr lang="zh-CN" altLang="en-US" sz="4800" b="1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dirty="0">
                <a:latin typeface="+mn-ea"/>
              </a:rPr>
              <a:t>同类请求被间隔执行，请求的内容包含一些相对静态的信息，正确的处理是第一次请求包括静态信息就好，后面的同类请求只包含必要的即时变化信息即可。错误的处理方式是每次请求服务器都返回一次静态信息</a:t>
            </a:r>
            <a:r>
              <a:rPr lang="zh-CN" altLang="en-US" sz="4800" dirty="0" smtClean="0">
                <a:latin typeface="+mn-ea"/>
              </a:rPr>
              <a:t>。</a:t>
            </a:r>
            <a:endParaRPr lang="zh-CN" altLang="en-US" sz="48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b="1" dirty="0">
                <a:latin typeface="+mn-ea"/>
              </a:rPr>
              <a:t> 冗余请求</a:t>
            </a:r>
            <a:endParaRPr lang="zh-CN" altLang="en-US" sz="4800" b="1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dirty="0">
                <a:latin typeface="+mn-ea"/>
              </a:rPr>
              <a:t>有的时候会发现应用短时间内发出多个同样的请求，收到结果也都几乎一样，这种情况应该尽量减少请求次数，同时注意排查程序逻辑错误，也许问题不像表面看起来那么简单</a:t>
            </a:r>
            <a:r>
              <a:rPr lang="zh-CN" altLang="en-US" sz="4800" dirty="0" smtClean="0">
                <a:latin typeface="+mn-ea"/>
              </a:rPr>
              <a:t>。</a:t>
            </a:r>
            <a:endParaRPr lang="zh-CN" altLang="en-US" sz="48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b="1" dirty="0">
                <a:latin typeface="+mn-ea"/>
              </a:rPr>
              <a:t> 无用请求</a:t>
            </a:r>
            <a:endParaRPr lang="zh-CN" altLang="en-US" sz="4800" b="1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dirty="0">
                <a:latin typeface="+mn-ea"/>
              </a:rPr>
              <a:t>有的请求，你会发现谁也不知道它是干嘛的，很可能是以前版本遗留下来的无用请求，或者是引用的其他代码包偷偷发出的，甚至是间谍请求，请收集一切证据后，毫不犹豫的干掉它</a:t>
            </a:r>
            <a:r>
              <a:rPr lang="zh-CN" altLang="en-US" sz="4800" dirty="0" smtClean="0">
                <a:latin typeface="+mn-ea"/>
              </a:rPr>
              <a:t>。</a:t>
            </a:r>
            <a:endParaRPr lang="en-US" altLang="zh-CN" sz="4800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b="1" dirty="0" smtClean="0">
                <a:latin typeface="+mn-ea"/>
              </a:rPr>
              <a:t>永远</a:t>
            </a:r>
            <a:r>
              <a:rPr lang="zh-CN" altLang="en-US" sz="4800" b="1" dirty="0">
                <a:latin typeface="+mn-ea"/>
              </a:rPr>
              <a:t>无法得到回应的请求</a:t>
            </a:r>
            <a:endParaRPr lang="zh-CN" altLang="en-US" sz="4800" b="1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dirty="0">
                <a:latin typeface="+mn-ea"/>
              </a:rPr>
              <a:t>如果见到某类请求永远的连接失败或被返回</a:t>
            </a:r>
            <a:r>
              <a:rPr lang="en-US" altLang="zh-CN" sz="4800" dirty="0">
                <a:latin typeface="+mn-ea"/>
              </a:rPr>
              <a:t>404</a:t>
            </a:r>
            <a:r>
              <a:rPr lang="zh-CN" altLang="en-US" sz="4800" dirty="0">
                <a:latin typeface="+mn-ea"/>
              </a:rPr>
              <a:t>之类的失败结果，那它不是历史遗留的多余请求，就是某个不易察觉的功能已经失效了</a:t>
            </a:r>
            <a:r>
              <a:rPr lang="zh-CN" altLang="en-US" sz="4800" dirty="0" smtClean="0">
                <a:latin typeface="+mn-ea"/>
              </a:rPr>
              <a:t>。</a:t>
            </a:r>
            <a:endParaRPr lang="zh-CN" altLang="en-US" sz="48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b="1" dirty="0">
                <a:latin typeface="+mn-ea"/>
              </a:rPr>
              <a:t> 过多的失败</a:t>
            </a:r>
            <a:r>
              <a:rPr lang="zh-CN" altLang="en-US" sz="4800" b="1" dirty="0" smtClean="0">
                <a:latin typeface="+mn-ea"/>
              </a:rPr>
              <a:t>请求</a:t>
            </a:r>
            <a:endParaRPr lang="zh-CN" altLang="en-US" sz="4800" b="1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dirty="0">
                <a:latin typeface="+mn-ea"/>
              </a:rPr>
              <a:t>有见过一类或一组请求，</a:t>
            </a:r>
            <a:r>
              <a:rPr lang="en-US" altLang="zh-CN" sz="4800" dirty="0">
                <a:latin typeface="+mn-ea"/>
              </a:rPr>
              <a:t>n</a:t>
            </a:r>
            <a:r>
              <a:rPr lang="zh-CN" altLang="en-US" sz="4800" dirty="0">
                <a:latin typeface="+mn-ea"/>
              </a:rPr>
              <a:t>个成功之中夹着</a:t>
            </a:r>
            <a:r>
              <a:rPr lang="en-US" altLang="zh-CN" sz="4800" dirty="0">
                <a:latin typeface="+mn-ea"/>
              </a:rPr>
              <a:t>m</a:t>
            </a:r>
            <a:r>
              <a:rPr lang="zh-CN" altLang="en-US" sz="4800" dirty="0">
                <a:latin typeface="+mn-ea"/>
              </a:rPr>
              <a:t>个失败的吗？举个简单的场景，某类请求，间隔</a:t>
            </a:r>
            <a:r>
              <a:rPr lang="en-US" altLang="zh-CN" sz="4800" dirty="0">
                <a:latin typeface="+mn-ea"/>
              </a:rPr>
              <a:t>1</a:t>
            </a:r>
            <a:r>
              <a:rPr lang="zh-CN" altLang="en-US" sz="4800" dirty="0">
                <a:latin typeface="+mn-ea"/>
              </a:rPr>
              <a:t>分钟后连续发两次，总是先有一次失败的请求，</a:t>
            </a:r>
            <a:r>
              <a:rPr lang="en-US" altLang="zh-CN" sz="4800" dirty="0">
                <a:latin typeface="+mn-ea"/>
              </a:rPr>
              <a:t>1s</a:t>
            </a:r>
            <a:r>
              <a:rPr lang="zh-CN" altLang="en-US" sz="4800" dirty="0">
                <a:latin typeface="+mn-ea"/>
              </a:rPr>
              <a:t>后马上再次发出一次同样的请求就成功了（这里</a:t>
            </a:r>
            <a:r>
              <a:rPr lang="en-US" altLang="zh-CN" sz="4800" dirty="0">
                <a:latin typeface="+mn-ea"/>
              </a:rPr>
              <a:t>1s</a:t>
            </a:r>
            <a:r>
              <a:rPr lang="zh-CN" altLang="en-US" sz="4800" dirty="0">
                <a:latin typeface="+mn-ea"/>
              </a:rPr>
              <a:t>后发出的请求是指业务逻辑层判断前面请求失败后延迟</a:t>
            </a:r>
            <a:r>
              <a:rPr lang="en-US" altLang="zh-CN" sz="4800" dirty="0">
                <a:latin typeface="+mn-ea"/>
              </a:rPr>
              <a:t>1s</a:t>
            </a:r>
            <a:r>
              <a:rPr lang="zh-CN" altLang="en-US" sz="4800" dirty="0">
                <a:latin typeface="+mn-ea"/>
              </a:rPr>
              <a:t>后重传的）。很好奇为什么第一次总失败是吧，就有这么种情况，客户端两次请求乐观的想要复用同一个</a:t>
            </a:r>
            <a:r>
              <a:rPr lang="en-US" altLang="zh-CN" sz="4800" dirty="0">
                <a:latin typeface="+mn-ea"/>
              </a:rPr>
              <a:t>TCP</a:t>
            </a:r>
            <a:r>
              <a:rPr lang="zh-CN" altLang="en-US" sz="4800" dirty="0">
                <a:latin typeface="+mn-ea"/>
              </a:rPr>
              <a:t>连接</a:t>
            </a:r>
            <a:r>
              <a:rPr lang="en-US" altLang="zh-CN" sz="4800" dirty="0">
                <a:latin typeface="+mn-ea"/>
              </a:rPr>
              <a:t>(</a:t>
            </a:r>
            <a:r>
              <a:rPr lang="zh-CN" altLang="en-US" sz="4800" dirty="0">
                <a:latin typeface="+mn-ea"/>
              </a:rPr>
              <a:t>长连接半长连接</a:t>
            </a:r>
            <a:r>
              <a:rPr lang="en-US" altLang="zh-CN" sz="4800" dirty="0">
                <a:latin typeface="+mn-ea"/>
              </a:rPr>
              <a:t>)</a:t>
            </a:r>
            <a:r>
              <a:rPr lang="zh-CN" altLang="en-US" sz="4800" dirty="0">
                <a:latin typeface="+mn-ea"/>
              </a:rPr>
              <a:t>，但是服务端不这么想，也许是客户端发起两次请求的间隔，超出了服务端长设置的长连接无响应时限。。如何判断呢？看看失败的那次请求，是否和前一次成功的请求复用了同一个</a:t>
            </a:r>
            <a:r>
              <a:rPr lang="en-US" altLang="zh-CN" sz="4800" dirty="0">
                <a:latin typeface="+mn-ea"/>
              </a:rPr>
              <a:t>TCP</a:t>
            </a:r>
            <a:r>
              <a:rPr lang="zh-CN" altLang="en-US" sz="4800" dirty="0">
                <a:latin typeface="+mn-ea"/>
              </a:rPr>
              <a:t>连接（体现在</a:t>
            </a:r>
            <a:r>
              <a:rPr lang="en-US" altLang="zh-CN" sz="4800" dirty="0">
                <a:latin typeface="+mn-ea"/>
              </a:rPr>
              <a:t>Wireshark</a:t>
            </a:r>
            <a:r>
              <a:rPr lang="zh-CN" altLang="en-US" sz="4800" dirty="0">
                <a:latin typeface="+mn-ea"/>
              </a:rPr>
              <a:t>的</a:t>
            </a:r>
            <a:r>
              <a:rPr lang="en-US" altLang="zh-CN" sz="4800" dirty="0" err="1">
                <a:latin typeface="+mn-ea"/>
              </a:rPr>
              <a:t>streamId</a:t>
            </a:r>
            <a:r>
              <a:rPr lang="zh-CN" altLang="en-US" sz="4800" dirty="0">
                <a:latin typeface="+mn-ea"/>
              </a:rPr>
              <a:t>）</a:t>
            </a:r>
            <a:r>
              <a:rPr lang="zh-CN" altLang="en-US" sz="4800" dirty="0" smtClean="0">
                <a:latin typeface="+mn-ea"/>
              </a:rPr>
              <a:t>。</a:t>
            </a:r>
            <a:endParaRPr lang="zh-CN" altLang="en-US" sz="48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b="1" dirty="0">
                <a:latin typeface="+mn-ea"/>
              </a:rPr>
              <a:t> 非预期请求</a:t>
            </a:r>
            <a:endParaRPr lang="zh-CN" altLang="en-US" sz="4800" b="1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dirty="0">
                <a:latin typeface="+mn-ea"/>
              </a:rPr>
              <a:t>比如一种常见的情况，应用退后台后，有些请求就没必要了，观察下自己的产品，是否在后台真的没有发出这些请求。</a:t>
            </a:r>
            <a:endParaRPr lang="zh-CN" altLang="en-US" sz="48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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9" descr="应用部分3-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844550"/>
            <a:ext cx="9167813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200">
                <a:solidFill>
                  <a:schemeClr val="bg2"/>
                </a:solidFill>
                <a:latin typeface="Arial" panose="020B0604020202020204" pitchFamily="34" charset="0"/>
              </a:rPr>
              <a:t>www.jd.com</a:t>
            </a:r>
            <a:endParaRPr kumimoji="0" lang="en-US" altLang="zh-CN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标题 1"/>
          <p:cNvSpPr>
            <a:spLocks noGrp="1"/>
          </p:cNvSpPr>
          <p:nvPr>
            <p:ph type="ctrTitle"/>
          </p:nvPr>
        </p:nvSpPr>
        <p:spPr bwMode="auto">
          <a:xfrm>
            <a:off x="695324" y="1755675"/>
            <a:ext cx="7704137" cy="1944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zh-CN" altLang="en-US" dirty="0" smtClean="0">
                <a:solidFill>
                  <a:schemeClr val="bg1"/>
                </a:solidFill>
              </a:rPr>
              <a:t>谢谢 </a:t>
            </a:r>
            <a:endParaRPr kumimoji="0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6388" name="副标题 2"/>
          <p:cNvSpPr>
            <a:spLocks noGrp="1"/>
          </p:cNvSpPr>
          <p:nvPr>
            <p:ph type="subTitle" idx="1"/>
          </p:nvPr>
        </p:nvSpPr>
        <p:spPr bwMode="auto">
          <a:xfrm>
            <a:off x="5003800" y="3429000"/>
            <a:ext cx="3671888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zh-CN" altLang="en-US" dirty="0" smtClean="0">
                <a:solidFill>
                  <a:schemeClr val="bg1"/>
                </a:solidFill>
              </a:rPr>
              <a:t>无线业务部</a:t>
            </a:r>
            <a:endParaRPr kumimoji="0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kumimoji="0"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一、为什么要进行流量测试？常用流量查看方法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5338936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b="1" dirty="0" smtClean="0">
                <a:latin typeface="+mn-ea"/>
              </a:rPr>
              <a:t>为什么要进行流量测试？</a:t>
            </a:r>
            <a:endParaRPr lang="en-US" altLang="zh-CN" sz="16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</a:rPr>
              <a:t>防止用户投诉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600" b="1" dirty="0" smtClean="0">
                <a:latin typeface="+mn-ea"/>
              </a:rPr>
              <a:t>常见流量查看方式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、运营商的短信提醒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Android4.x</a:t>
            </a:r>
            <a:r>
              <a:rPr lang="zh-CN" altLang="en-US" sz="1600" dirty="0">
                <a:latin typeface="+mn-ea"/>
              </a:rPr>
              <a:t>以上的流量</a:t>
            </a:r>
            <a:r>
              <a:rPr lang="zh-CN" altLang="en-US" sz="1600" dirty="0" smtClean="0">
                <a:latin typeface="+mn-ea"/>
              </a:rPr>
              <a:t>监控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大部分</a:t>
            </a:r>
            <a:r>
              <a:rPr lang="en-US" altLang="zh-CN" sz="1600" dirty="0">
                <a:latin typeface="+mn-ea"/>
              </a:rPr>
              <a:t>Android4.x</a:t>
            </a:r>
            <a:r>
              <a:rPr lang="zh-CN" altLang="en-US" sz="1600" dirty="0">
                <a:latin typeface="+mn-ea"/>
              </a:rPr>
              <a:t>版本系统已经可以简单的查看了：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通过 设置</a:t>
            </a:r>
            <a:r>
              <a:rPr lang="en-US" altLang="zh-CN" sz="1600" dirty="0">
                <a:latin typeface="+mn-ea"/>
              </a:rPr>
              <a:t>-</a:t>
            </a:r>
            <a:r>
              <a:rPr lang="zh-CN" altLang="en-US" sz="1600" dirty="0">
                <a:latin typeface="+mn-ea"/>
              </a:rPr>
              <a:t>移动网络</a:t>
            </a:r>
            <a:r>
              <a:rPr lang="en-US" altLang="zh-CN" sz="1600" dirty="0">
                <a:latin typeface="+mn-ea"/>
              </a:rPr>
              <a:t>-</a:t>
            </a:r>
            <a:r>
              <a:rPr lang="zh-CN" altLang="en-US" sz="1600" dirty="0">
                <a:latin typeface="+mn-ea"/>
              </a:rPr>
              <a:t>流量</a:t>
            </a:r>
            <a:r>
              <a:rPr lang="zh-CN" altLang="en-US" sz="1600" dirty="0" smtClean="0">
                <a:latin typeface="+mn-ea"/>
              </a:rPr>
              <a:t>查看，见右图：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、其他第三方流量监控软件</a:t>
            </a:r>
            <a:endParaRPr lang="en-US" altLang="zh-CN" sz="16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2582590" cy="459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二、常用方法有哪些弊端？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、只能</a:t>
            </a:r>
            <a:r>
              <a:rPr lang="zh-CN" altLang="en-US" sz="2000" dirty="0">
                <a:latin typeface="+mn-ea"/>
              </a:rPr>
              <a:t>观察到宏观的流量</a:t>
            </a:r>
            <a:r>
              <a:rPr lang="zh-CN" altLang="en-US" sz="2000" dirty="0" smtClean="0">
                <a:latin typeface="+mn-ea"/>
              </a:rPr>
              <a:t>情况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、具体</a:t>
            </a:r>
            <a:r>
              <a:rPr lang="zh-CN" altLang="en-US" sz="2000" dirty="0">
                <a:latin typeface="+mn-ea"/>
              </a:rPr>
              <a:t>一个业务操作或一段时间内的流量</a:t>
            </a:r>
            <a:r>
              <a:rPr lang="zh-CN" altLang="en-US" sz="2000" dirty="0" smtClean="0">
                <a:latin typeface="+mn-ea"/>
              </a:rPr>
              <a:t>消耗无法查看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、应用</a:t>
            </a:r>
            <a:r>
              <a:rPr lang="zh-CN" altLang="en-US" sz="2000" dirty="0">
                <a:latin typeface="+mn-ea"/>
              </a:rPr>
              <a:t>一次启动的流量</a:t>
            </a:r>
            <a:r>
              <a:rPr lang="zh-CN" altLang="en-US" sz="2000" dirty="0" smtClean="0">
                <a:latin typeface="+mn-ea"/>
              </a:rPr>
              <a:t>消耗无法查看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三、流量测试涉及到的关键词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OSI 7</a:t>
            </a:r>
            <a:r>
              <a:rPr lang="zh-CN" altLang="en-US" sz="1800" dirty="0" smtClean="0"/>
              <a:t>层协议</a:t>
            </a:r>
            <a:endParaRPr lang="en-US" altLang="zh-CN" sz="1800" dirty="0" smtClean="0"/>
          </a:p>
          <a:p>
            <a:r>
              <a:rPr lang="en-US" altLang="zh-CN" sz="1800" dirty="0" smtClean="0"/>
              <a:t>TCP/IP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smtClean="0"/>
              <a:t>TCP</a:t>
            </a:r>
            <a:r>
              <a:rPr lang="zh-CN" altLang="en-US" sz="1800" dirty="0" smtClean="0"/>
              <a:t>握手协议等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参考链接：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TCP</a:t>
            </a:r>
            <a:r>
              <a:rPr lang="zh-CN" altLang="en-US" sz="1800" dirty="0" smtClean="0"/>
              <a:t>报文格式详解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hlinkClick r:id="rId1"/>
              </a:rPr>
              <a:t>http://</a:t>
            </a:r>
            <a:r>
              <a:rPr lang="en-US" altLang="zh-CN" sz="1800" dirty="0" smtClean="0">
                <a:hlinkClick r:id="rId1"/>
              </a:rPr>
              <a:t>www.360doc.com/content/12/1218/10/3405077_254718387.shtml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Wireshark</a:t>
            </a:r>
            <a:r>
              <a:rPr lang="zh-CN" altLang="en-US" sz="1800" dirty="0"/>
              <a:t>基本介绍和学习</a:t>
            </a:r>
            <a:r>
              <a:rPr lang="en-US" altLang="zh-CN" sz="1800" dirty="0"/>
              <a:t>TCP</a:t>
            </a:r>
            <a:r>
              <a:rPr lang="zh-CN" altLang="en-US" sz="1800" dirty="0"/>
              <a:t>三次握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www.cnblogs.com/TankXiao/archive/2012/10/10/2711777.html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52736"/>
            <a:ext cx="2808312" cy="255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kumimoji="1" lang="zh-CN" altLang="en-US" sz="2400" b="1" dirty="0" smtClean="0">
                <a:latin typeface="+mj-ea"/>
                <a:cs typeface="+mn-cs"/>
              </a:rPr>
              <a:t>四、</a:t>
            </a:r>
            <a:r>
              <a:rPr kumimoji="1" lang="zh-CN" altLang="en-US" sz="2400" b="1" dirty="0">
                <a:latin typeface="+mj-ea"/>
                <a:cs typeface="+mn-cs"/>
              </a:rPr>
              <a:t>会有哪些文件及获取方式</a:t>
            </a:r>
            <a:endParaRPr kumimoji="1" lang="zh-CN" altLang="en-US" sz="2400" b="1" dirty="0">
              <a:latin typeface="+mj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/>
              <a:t>文件类型</a:t>
            </a:r>
            <a:endParaRPr lang="en-US" altLang="zh-CN" sz="1800" b="1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csv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、包文件：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pcap</a:t>
            </a:r>
            <a:r>
              <a:rPr lang="zh-CN" altLang="en-US" sz="1800" dirty="0" smtClean="0"/>
              <a:t>格式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如何获取这些文件？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en-US" sz="1800" dirty="0" smtClean="0"/>
              <a:t>通过</a:t>
            </a:r>
            <a:r>
              <a:rPr lang="en-US" altLang="zh-CN" sz="1800" dirty="0" smtClean="0"/>
              <a:t>GT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TCPdump</a:t>
            </a:r>
            <a:r>
              <a:rPr lang="zh-CN" altLang="en-US" sz="1800" dirty="0" smtClean="0"/>
              <a:t>工具（获取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pcap</a:t>
            </a:r>
            <a:r>
              <a:rPr lang="zh-CN" altLang="en-US" sz="1800" dirty="0" smtClean="0"/>
              <a:t>格式的文件需要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权限）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工具下载地址：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 smtClean="0"/>
              <a:t>GT</a:t>
            </a:r>
            <a:r>
              <a:rPr lang="zh-CN" altLang="en-US" sz="1800" dirty="0" smtClean="0"/>
              <a:t>下载地址：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TCPDump</a:t>
            </a:r>
            <a:r>
              <a:rPr lang="zh-CN" altLang="en-US" sz="1800" dirty="0" smtClean="0"/>
              <a:t>下载地址：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用什么分析包文件？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 err="1" smtClean="0"/>
              <a:t>Whireshark</a:t>
            </a:r>
            <a:r>
              <a:rPr lang="zh-CN" altLang="en-US" sz="1800" dirty="0" smtClean="0"/>
              <a:t>工具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工具介绍：</a:t>
            </a:r>
            <a:r>
              <a:rPr lang="zh-CN" altLang="en-US" sz="1800" dirty="0"/>
              <a:t> </a:t>
            </a:r>
            <a:r>
              <a:rPr lang="en-US" altLang="zh-CN" sz="1800" dirty="0"/>
              <a:t>Wireshark</a:t>
            </a:r>
            <a:r>
              <a:rPr lang="zh-CN" altLang="en-US" sz="1800" dirty="0"/>
              <a:t>（前称</a:t>
            </a:r>
            <a:r>
              <a:rPr lang="en-US" altLang="zh-CN" sz="1800" dirty="0"/>
              <a:t>Ethereal</a:t>
            </a:r>
            <a:r>
              <a:rPr lang="zh-CN" altLang="en-US" sz="1800" dirty="0"/>
              <a:t>）是一个</a:t>
            </a:r>
            <a:r>
              <a:rPr lang="zh-CN" altLang="en-US" sz="1800" dirty="0">
                <a:hlinkClick r:id="rId1"/>
              </a:rPr>
              <a:t>网络封包</a:t>
            </a:r>
            <a:r>
              <a:rPr lang="zh-CN" altLang="en-US" sz="1800" dirty="0"/>
              <a:t>分析软件。网络封包分析软件的功能是撷取网络封包，并尽可能显示出最为详细的网络封包资料。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下载地址：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+mj-ea"/>
              </a:rPr>
              <a:t>四</a:t>
            </a:r>
            <a:r>
              <a:rPr lang="en-US" altLang="zh-CN" sz="2400" b="1" dirty="0" smtClean="0">
                <a:latin typeface="+mj-ea"/>
              </a:rPr>
              <a:t>-0</a:t>
            </a:r>
            <a:r>
              <a:rPr lang="zh-CN" altLang="en-US" sz="2400" b="1" dirty="0" smtClean="0">
                <a:latin typeface="+mj-ea"/>
              </a:rPr>
              <a:t>、</a:t>
            </a:r>
            <a:r>
              <a:rPr lang="en-US" altLang="zh-CN" sz="2400" b="1" dirty="0" smtClean="0">
                <a:latin typeface="+mj-ea"/>
              </a:rPr>
              <a:t> Csv</a:t>
            </a:r>
            <a:r>
              <a:rPr lang="zh-CN" altLang="en-US" sz="2400" b="1" dirty="0" smtClean="0">
                <a:latin typeface="+mj-ea"/>
              </a:rPr>
              <a:t>文件获取方式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b="1" dirty="0" smtClean="0">
                <a:latin typeface="+mn-ea"/>
              </a:rPr>
              <a:t>选</a:t>
            </a:r>
            <a:r>
              <a:rPr lang="zh-CN" altLang="en-US" sz="1400" b="1" dirty="0">
                <a:latin typeface="+mn-ea"/>
              </a:rPr>
              <a:t>好要监测的项：</a:t>
            </a:r>
            <a:endParaRPr lang="zh-CN" altLang="en-US" sz="1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、启动</a:t>
            </a:r>
            <a:r>
              <a:rPr lang="en-US" altLang="zh-CN" sz="1400" dirty="0">
                <a:latin typeface="+mn-ea"/>
              </a:rPr>
              <a:t>GT</a:t>
            </a:r>
            <a:r>
              <a:rPr lang="zh-CN" altLang="en-US" sz="1400" dirty="0">
                <a:latin typeface="+mn-ea"/>
              </a:rPr>
              <a:t>并在</a:t>
            </a:r>
            <a:r>
              <a:rPr lang="en-US" altLang="zh-CN" sz="1400" dirty="0">
                <a:latin typeface="+mn-ea"/>
              </a:rPr>
              <a:t>GT</a:t>
            </a:r>
            <a:r>
              <a:rPr lang="zh-CN" altLang="en-US" sz="1400" dirty="0">
                <a:latin typeface="+mn-ea"/>
              </a:rPr>
              <a:t>上选中被测应用及被测项</a:t>
            </a:r>
            <a:r>
              <a:rPr lang="en-US" altLang="zh-CN" sz="1400" dirty="0">
                <a:latin typeface="+mn-ea"/>
              </a:rPr>
              <a:t>NET</a:t>
            </a:r>
            <a:r>
              <a:rPr lang="zh-CN" altLang="en-US" sz="1400" dirty="0">
                <a:latin typeface="+mn-ea"/>
              </a:rPr>
              <a:t>（流量</a:t>
            </a:r>
            <a:r>
              <a:rPr lang="zh-CN" altLang="en-US" sz="1400" dirty="0" smtClean="0">
                <a:latin typeface="+mn-ea"/>
              </a:rPr>
              <a:t>）</a:t>
            </a:r>
            <a:endParaRPr lang="en-US" altLang="zh-CN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、切换到</a:t>
            </a:r>
            <a:r>
              <a:rPr lang="zh-CN" altLang="en-US" sz="1400" dirty="0">
                <a:latin typeface="+mn-ea"/>
              </a:rPr>
              <a:t>参数列</a:t>
            </a:r>
            <a:r>
              <a:rPr lang="en-US" altLang="zh-CN" sz="1400" dirty="0">
                <a:latin typeface="+mn-ea"/>
              </a:rPr>
              <a:t>tab</a:t>
            </a:r>
            <a:r>
              <a:rPr lang="zh-CN" altLang="en-US" sz="1400" dirty="0">
                <a:latin typeface="+mn-ea"/>
              </a:rPr>
              <a:t>，通过编辑将已关注的参数调整为</a:t>
            </a:r>
            <a:r>
              <a:rPr lang="en-US" altLang="zh-CN" sz="1400" dirty="0" smtClean="0">
                <a:latin typeface="+mn-ea"/>
              </a:rPr>
              <a:t>NET</a:t>
            </a:r>
            <a:endParaRPr lang="en-US" altLang="zh-CN" sz="1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400" b="1" dirty="0" smtClean="0">
                <a:latin typeface="+mn-ea"/>
              </a:rPr>
              <a:t>启动数据采集：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en-US" sz="1400" dirty="0" smtClean="0">
                <a:latin typeface="+mn-ea"/>
              </a:rPr>
              <a:t>、业务</a:t>
            </a:r>
            <a:r>
              <a:rPr lang="zh-CN" altLang="en-US" sz="1400" dirty="0">
                <a:latin typeface="+mn-ea"/>
              </a:rPr>
              <a:t>操作前，启动数据采集，将会记录选中应用的流量的变化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注：为了方便统计，先把业务操作前发生的流量记录归零。</a:t>
            </a:r>
            <a:endParaRPr lang="en-US" altLang="zh-CN" sz="1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+mn-ea"/>
              </a:rPr>
              <a:t>4</a:t>
            </a:r>
            <a:r>
              <a:rPr lang="zh-CN" altLang="en-US" sz="1400" dirty="0" smtClean="0">
                <a:latin typeface="+mn-ea"/>
              </a:rPr>
              <a:t>、启动</a:t>
            </a:r>
            <a:r>
              <a:rPr lang="zh-CN" altLang="en-US" sz="1400" dirty="0">
                <a:latin typeface="+mn-ea"/>
              </a:rPr>
              <a:t>抓包，进行业务操作后，停止抓包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b="1" dirty="0" smtClean="0">
                <a:latin typeface="+mn-ea"/>
              </a:rPr>
              <a:t>保存</a:t>
            </a:r>
            <a:r>
              <a:rPr lang="en-US" altLang="zh-CN" sz="1400" b="1" dirty="0" smtClean="0">
                <a:latin typeface="+mn-ea"/>
              </a:rPr>
              <a:t>csv</a:t>
            </a:r>
            <a:r>
              <a:rPr lang="zh-CN" altLang="en-US" sz="1400" b="1" dirty="0">
                <a:latin typeface="+mn-ea"/>
              </a:rPr>
              <a:t>文件</a:t>
            </a:r>
            <a:endParaRPr lang="en-US" altLang="zh-CN" sz="1400" b="1" dirty="0">
              <a:latin typeface="+mn-ea"/>
            </a:endParaRPr>
          </a:p>
          <a:p>
            <a:pPr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6" y="2996952"/>
            <a:ext cx="5233018" cy="377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84" y="2958252"/>
            <a:ext cx="2251080" cy="384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251396" y="260350"/>
            <a:ext cx="84250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A20000"/>
                </a:solidFill>
                <a:latin typeface="+mj-ea"/>
                <a:ea typeface="+mj-ea"/>
              </a:rPr>
              <a:t>四</a:t>
            </a:r>
            <a:r>
              <a:rPr lang="en-US" altLang="zh-CN" b="1" dirty="0" smtClean="0">
                <a:solidFill>
                  <a:srgbClr val="A20000"/>
                </a:solidFill>
                <a:latin typeface="+mj-ea"/>
                <a:ea typeface="+mj-ea"/>
              </a:rPr>
              <a:t>-1</a:t>
            </a:r>
            <a:r>
              <a:rPr lang="zh-CN" altLang="en-US" b="1" dirty="0" smtClean="0">
                <a:solidFill>
                  <a:srgbClr val="A20000"/>
                </a:solidFill>
                <a:latin typeface="+mj-ea"/>
                <a:ea typeface="+mj-ea"/>
              </a:rPr>
              <a:t>、</a:t>
            </a:r>
            <a:r>
              <a:rPr lang="en-US" altLang="zh-CN" b="1" dirty="0" smtClean="0">
                <a:solidFill>
                  <a:srgbClr val="A20000"/>
                </a:solidFill>
                <a:latin typeface="+mj-ea"/>
                <a:ea typeface="+mj-ea"/>
              </a:rPr>
              <a:t> Csv</a:t>
            </a:r>
            <a:r>
              <a:rPr lang="zh-CN" altLang="en-US" b="1" dirty="0" smtClean="0">
                <a:solidFill>
                  <a:srgbClr val="A20000"/>
                </a:solidFill>
                <a:latin typeface="+mj-ea"/>
                <a:ea typeface="+mj-ea"/>
              </a:rPr>
              <a:t>文件保存方式及内容介绍</a:t>
            </a:r>
            <a:endParaRPr lang="en-US" altLang="zh-CN" b="1" dirty="0" smtClean="0">
              <a:solidFill>
                <a:srgbClr val="A20000"/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7152"/>
            <a:ext cx="50387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1528"/>
            <a:ext cx="3051259" cy="532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251520" y="764704"/>
            <a:ext cx="859224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步骤介绍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手机的抓包是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Wireshark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提供的实现，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上面做了封装，使手机可以不必连着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即可抓包，方便在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室外测试后再导出文件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步骤介绍：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切换到“插件”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“抓包”，点击“开始”，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启动抓包（可设置包文件保存目录、抓包参数）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、进行相关业务操作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、业务操作结束后，点击“停止”， 包文件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pcap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自动保存在对应目录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b="1" dirty="0">
              <a:solidFill>
                <a:srgbClr val="A2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2974258" cy="509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+mj-ea"/>
              </a:rPr>
              <a:t>四</a:t>
            </a:r>
            <a:r>
              <a:rPr lang="en-US" altLang="zh-CN" sz="2400" b="1" dirty="0" smtClean="0">
                <a:latin typeface="+mj-ea"/>
              </a:rPr>
              <a:t>-2</a:t>
            </a:r>
            <a:r>
              <a:rPr lang="zh-CN" altLang="en-US" sz="2400" b="1" dirty="0" smtClean="0">
                <a:latin typeface="+mj-ea"/>
              </a:rPr>
              <a:t>、</a:t>
            </a:r>
            <a:r>
              <a:rPr lang="en-US" altLang="zh-CN" sz="2400" b="1" dirty="0" smtClean="0">
                <a:latin typeface="+mj-ea"/>
              </a:rPr>
              <a:t>GT</a:t>
            </a:r>
            <a:r>
              <a:rPr lang="zh-CN" altLang="en-US" sz="2400" b="1" dirty="0" smtClean="0">
                <a:latin typeface="+mj-ea"/>
              </a:rPr>
              <a:t>包文件获取方式介绍</a:t>
            </a:r>
            <a:endParaRPr lang="zh-CN" altLang="en-US" sz="2400" b="1" dirty="0">
              <a:latin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4670</Words>
  <Application>WPS 演示</Application>
  <PresentationFormat>全屏显示(4:3)</PresentationFormat>
  <Paragraphs>267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Franklin Gothic Book</vt:lpstr>
      <vt:lpstr>微软雅黑</vt:lpstr>
      <vt:lpstr>Calibri</vt:lpstr>
      <vt:lpstr>Segoe Print</vt:lpstr>
      <vt:lpstr>Office 主题</vt:lpstr>
      <vt:lpstr>Android流量测试 </vt:lpstr>
      <vt:lpstr>PowerPoint 演示文稿</vt:lpstr>
      <vt:lpstr>一、为什么要进行流量测试？常用流量查看方法</vt:lpstr>
      <vt:lpstr>二、常用方法有哪些弊端？</vt:lpstr>
      <vt:lpstr>三、流量测试涉及到的关键词</vt:lpstr>
      <vt:lpstr>四、会有哪些文件及获取方式</vt:lpstr>
      <vt:lpstr>四-0、 Csv文件获取方式</vt:lpstr>
      <vt:lpstr>PowerPoint 演示文稿</vt:lpstr>
      <vt:lpstr>PowerPoint 演示文稿</vt:lpstr>
      <vt:lpstr>四-3、Tcpdump包文件获取方式介绍</vt:lpstr>
      <vt:lpstr>五、分析包文件前的准备-Wireshark窗口介绍</vt:lpstr>
      <vt:lpstr>六、包文件分析方法介绍</vt:lpstr>
      <vt:lpstr>PowerPoint 演示文稿</vt:lpstr>
      <vt:lpstr>六-1、包文件分析-协议分级统计</vt:lpstr>
      <vt:lpstr>六-2、包文件分析-过滤</vt:lpstr>
      <vt:lpstr>六-3、包文件分析-Info分类</vt:lpstr>
      <vt:lpstr>六-4、包文件分析-追踪流1</vt:lpstr>
      <vt:lpstr>六-5、包文件分析-追踪流2</vt:lpstr>
      <vt:lpstr>PowerPoint 演示文稿</vt:lpstr>
      <vt:lpstr>八-0、资料分享</vt:lpstr>
      <vt:lpstr>八-1、资料分享-常见流量问题分享</vt:lpstr>
      <vt:lpstr>谢谢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 IOS真机调试环境搭建指南 </dc:title>
  <dc:creator>杜哲</dc:creator>
  <cp:lastModifiedBy>Haier</cp:lastModifiedBy>
  <cp:revision>363</cp:revision>
  <dcterms:created xsi:type="dcterms:W3CDTF">2016-02-24T07:23:00Z</dcterms:created>
  <dcterms:modified xsi:type="dcterms:W3CDTF">2016-10-17T16:19:12Z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