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330" r:id="rId2"/>
    <p:sldId id="328" r:id="rId3"/>
    <p:sldId id="332" r:id="rId4"/>
    <p:sldId id="333" r:id="rId5"/>
    <p:sldId id="331" r:id="rId6"/>
    <p:sldId id="323" r:id="rId7"/>
    <p:sldId id="326" r:id="rId8"/>
    <p:sldId id="327" r:id="rId9"/>
    <p:sldId id="317" r:id="rId10"/>
    <p:sldId id="324" r:id="rId11"/>
    <p:sldId id="32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94660"/>
  </p:normalViewPr>
  <p:slideViewPr>
    <p:cSldViewPr snapToGrid="0">
      <p:cViewPr varScale="1">
        <p:scale>
          <a:sx n="62" d="100"/>
          <a:sy n="62" d="100"/>
        </p:scale>
        <p:origin x="9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5923F103-BC34-4FE4-A40E-EDDEECFDA5D0}" type="datetimeFigureOut">
              <a:rPr lang="en-US" smtClean="0"/>
              <a:pPr/>
              <a:t>9/13/2013</a:t>
            </a:fld>
            <a:endParaRPr lang="en-US" dirty="0"/>
          </a:p>
        </p:txBody>
      </p:sp>
      <p:sp>
        <p:nvSpPr>
          <p:cNvPr id="5" name="Marcador de pie de página 4"/>
          <p:cNvSpPr>
            <a:spLocks noGrp="1"/>
          </p:cNvSpPr>
          <p:nvPr>
            <p:ph type="ftr" sz="quarter" idx="11"/>
          </p:nvPr>
        </p:nvSpPr>
        <p:spPr/>
        <p:txBody>
          <a:bodyPr/>
          <a:lstStyle/>
          <a:p>
            <a:r>
              <a:rPr lang="en-US" smtClean="0"/>
              <a:t>
              </a:t>
            </a:r>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67613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3086D93-FCAC-47E0-A2EE-787E62CA814C}" type="datetimeFigureOut">
              <a:rPr lang="en-US" smtClean="0"/>
              <a:t>9/13/2013</a:t>
            </a:fld>
            <a:endParaRPr lang="en-US" dirty="0"/>
          </a:p>
        </p:txBody>
      </p:sp>
      <p:sp>
        <p:nvSpPr>
          <p:cNvPr id="5" name="Marcador de pie de página 4"/>
          <p:cNvSpPr>
            <a:spLocks noGrp="1"/>
          </p:cNvSpPr>
          <p:nvPr>
            <p:ph type="ftr" sz="quarter" idx="11"/>
          </p:nvPr>
        </p:nvSpPr>
        <p:spPr/>
        <p:txBody>
          <a:bodyPr/>
          <a:lstStyle/>
          <a:p>
            <a:r>
              <a:rPr lang="en-US" smtClean="0"/>
              <a:t>
              </a:t>
            </a:r>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95074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DA879A6-0FD0-4734-A311-86BFCA472E6E}" type="datetimeFigureOut">
              <a:rPr lang="en-US" smtClean="0"/>
              <a:t>9/13/2013</a:t>
            </a:fld>
            <a:endParaRPr lang="en-US" dirty="0"/>
          </a:p>
        </p:txBody>
      </p:sp>
      <p:sp>
        <p:nvSpPr>
          <p:cNvPr id="5" name="Marcador de pie de página 4"/>
          <p:cNvSpPr>
            <a:spLocks noGrp="1"/>
          </p:cNvSpPr>
          <p:nvPr>
            <p:ph type="ftr" sz="quarter" idx="11"/>
          </p:nvPr>
        </p:nvSpPr>
        <p:spPr/>
        <p:txBody>
          <a:bodyPr/>
          <a:lstStyle/>
          <a:p>
            <a:r>
              <a:rPr lang="en-US" smtClean="0"/>
              <a:t>
              </a:t>
            </a:r>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5401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19C9CA7B-DFD4-44B5-8C60-D14B8CD1FB59}" type="datetimeFigureOut">
              <a:rPr lang="en-US" smtClean="0"/>
              <a:t>9/13/2013</a:t>
            </a:fld>
            <a:endParaRPr lang="en-US" dirty="0"/>
          </a:p>
        </p:txBody>
      </p:sp>
      <p:sp>
        <p:nvSpPr>
          <p:cNvPr id="5" name="Marcador de pie de página 4"/>
          <p:cNvSpPr>
            <a:spLocks noGrp="1"/>
          </p:cNvSpPr>
          <p:nvPr>
            <p:ph type="ftr" sz="quarter" idx="11"/>
          </p:nvPr>
        </p:nvSpPr>
        <p:spPr/>
        <p:txBody>
          <a:bodyPr/>
          <a:lstStyle/>
          <a:p>
            <a:r>
              <a:rPr lang="en-US" smtClean="0"/>
              <a:t>
              </a:t>
            </a:r>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433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F34E6425-0181-43F2-84FC-787E803FD2F8}" type="datetimeFigureOut">
              <a:rPr lang="en-US" smtClean="0"/>
              <a:t>9/13/2013</a:t>
            </a:fld>
            <a:endParaRPr lang="en-US" dirty="0"/>
          </a:p>
        </p:txBody>
      </p:sp>
      <p:sp>
        <p:nvSpPr>
          <p:cNvPr id="5" name="Marcador de pie de página 4"/>
          <p:cNvSpPr>
            <a:spLocks noGrp="1"/>
          </p:cNvSpPr>
          <p:nvPr>
            <p:ph type="ftr" sz="quarter" idx="11"/>
          </p:nvPr>
        </p:nvSpPr>
        <p:spPr/>
        <p:txBody>
          <a:bodyPr/>
          <a:lstStyle/>
          <a:p>
            <a:r>
              <a:rPr lang="en-US" smtClean="0"/>
              <a:t>
              </a:t>
            </a:r>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51865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3BDB8791-F1B0-41E7-B7FD-A781E65C4266}" type="datetimeFigureOut">
              <a:rPr lang="en-US" smtClean="0"/>
              <a:t>9/13/2013</a:t>
            </a:fld>
            <a:endParaRPr lang="en-US" dirty="0"/>
          </a:p>
        </p:txBody>
      </p:sp>
      <p:sp>
        <p:nvSpPr>
          <p:cNvPr id="6" name="Marcador de pie de página 5"/>
          <p:cNvSpPr>
            <a:spLocks noGrp="1"/>
          </p:cNvSpPr>
          <p:nvPr>
            <p:ph type="ftr" sz="quarter" idx="11"/>
          </p:nvPr>
        </p:nvSpPr>
        <p:spPr/>
        <p:txBody>
          <a:bodyPr/>
          <a:lstStyle/>
          <a:p>
            <a:r>
              <a:rPr lang="en-US" smtClean="0"/>
              <a:t>
              </a:t>
            </a:r>
            <a:endParaRPr lang="en-US" dirty="0"/>
          </a:p>
        </p:txBody>
      </p:sp>
      <p:sp>
        <p:nvSpPr>
          <p:cNvPr id="7" name="Marcador de número de diapositiva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2801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5FDD63B2-E120-4ED8-B27B-C685F510A5FE}" type="datetimeFigureOut">
              <a:rPr lang="en-US" smtClean="0"/>
              <a:t>9/13/2013</a:t>
            </a:fld>
            <a:endParaRPr lang="en-US" dirty="0"/>
          </a:p>
        </p:txBody>
      </p:sp>
      <p:sp>
        <p:nvSpPr>
          <p:cNvPr id="8" name="Marcador de pie de página 7"/>
          <p:cNvSpPr>
            <a:spLocks noGrp="1"/>
          </p:cNvSpPr>
          <p:nvPr>
            <p:ph type="ftr" sz="quarter" idx="11"/>
          </p:nvPr>
        </p:nvSpPr>
        <p:spPr/>
        <p:txBody>
          <a:bodyPr/>
          <a:lstStyle/>
          <a:p>
            <a:r>
              <a:rPr lang="en-US" smtClean="0"/>
              <a:t>
              </a:t>
            </a:r>
            <a:endParaRPr lang="en-US" dirty="0"/>
          </a:p>
        </p:txBody>
      </p:sp>
      <p:sp>
        <p:nvSpPr>
          <p:cNvPr id="9" name="Marcador de número de diapositiva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4672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7AA18ACC-A947-437B-A130-35BD54FDF1E9}" type="datetimeFigureOut">
              <a:rPr lang="en-US" smtClean="0"/>
              <a:t>9/13/2013</a:t>
            </a:fld>
            <a:endParaRPr lang="en-US" dirty="0"/>
          </a:p>
        </p:txBody>
      </p:sp>
      <p:sp>
        <p:nvSpPr>
          <p:cNvPr id="4" name="Marcador de pie de página 3"/>
          <p:cNvSpPr>
            <a:spLocks noGrp="1"/>
          </p:cNvSpPr>
          <p:nvPr>
            <p:ph type="ftr" sz="quarter" idx="11"/>
          </p:nvPr>
        </p:nvSpPr>
        <p:spPr/>
        <p:txBody>
          <a:bodyPr/>
          <a:lstStyle/>
          <a:p>
            <a:r>
              <a:rPr lang="en-US" smtClean="0"/>
              <a:t>
              </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3971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C8D7E02-BCB8-4D50-A234-369438C08659}" type="datetimeFigureOut">
              <a:rPr lang="en-US" smtClean="0"/>
              <a:t>9/13/2013</a:t>
            </a:fld>
            <a:endParaRPr lang="en-US" dirty="0"/>
          </a:p>
        </p:txBody>
      </p:sp>
      <p:sp>
        <p:nvSpPr>
          <p:cNvPr id="3" name="Marcador de pie de página 2"/>
          <p:cNvSpPr>
            <a:spLocks noGrp="1"/>
          </p:cNvSpPr>
          <p:nvPr>
            <p:ph type="ftr" sz="quarter" idx="11"/>
          </p:nvPr>
        </p:nvSpPr>
        <p:spPr/>
        <p:txBody>
          <a:bodyPr/>
          <a:lstStyle/>
          <a:p>
            <a:r>
              <a:rPr lang="en-US" smtClean="0"/>
              <a:t>
              </a:t>
            </a:r>
            <a:endParaRPr lang="en-US" dirty="0"/>
          </a:p>
        </p:txBody>
      </p:sp>
      <p:sp>
        <p:nvSpPr>
          <p:cNvPr id="4" name="Marcador de número de diapositiva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35455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6E86A4C-8E40-4F87-A4F0-01A0687C5742}" type="datetimeFigureOut">
              <a:rPr lang="en-US" smtClean="0"/>
              <a:t>9/13/2013</a:t>
            </a:fld>
            <a:endParaRPr lang="en-US" dirty="0"/>
          </a:p>
        </p:txBody>
      </p:sp>
      <p:sp>
        <p:nvSpPr>
          <p:cNvPr id="6" name="Marcador de pie de página 5"/>
          <p:cNvSpPr>
            <a:spLocks noGrp="1"/>
          </p:cNvSpPr>
          <p:nvPr>
            <p:ph type="ftr" sz="quarter" idx="11"/>
          </p:nvPr>
        </p:nvSpPr>
        <p:spPr/>
        <p:txBody>
          <a:bodyPr/>
          <a:lstStyle/>
          <a:p>
            <a:r>
              <a:rPr lang="en-US" smtClean="0"/>
              <a:t>
              </a:t>
            </a:r>
            <a:endParaRPr lang="en-US" dirty="0"/>
          </a:p>
        </p:txBody>
      </p:sp>
      <p:sp>
        <p:nvSpPr>
          <p:cNvPr id="7" name="Marcador de número de diapositiva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4605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5E72C73-2D91-4E12-BA25-F0AA0C03599B}" type="datetimeFigureOut">
              <a:rPr lang="en-US" smtClean="0"/>
              <a:t>9/13/2013</a:t>
            </a:fld>
            <a:endParaRPr lang="en-US" dirty="0"/>
          </a:p>
        </p:txBody>
      </p:sp>
      <p:sp>
        <p:nvSpPr>
          <p:cNvPr id="6" name="Marcador de pie de página 5"/>
          <p:cNvSpPr>
            <a:spLocks noGrp="1"/>
          </p:cNvSpPr>
          <p:nvPr>
            <p:ph type="ftr" sz="quarter" idx="11"/>
          </p:nvPr>
        </p:nvSpPr>
        <p:spPr/>
        <p:txBody>
          <a:bodyPr/>
          <a:lstStyle/>
          <a:p>
            <a:r>
              <a:rPr lang="en-US" smtClean="0"/>
              <a:t>
              </a:t>
            </a:r>
            <a:endParaRPr lang="en-US" dirty="0"/>
          </a:p>
        </p:txBody>
      </p:sp>
      <p:sp>
        <p:nvSpPr>
          <p:cNvPr id="7" name="Marcador de número de diapositiva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36979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9/13/2013</a:t>
            </a:fld>
            <a:endParaRPr lang="en-U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394674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31.png"/><Relationship Id="rId3" Type="http://schemas.openxmlformats.org/officeDocument/2006/relationships/image" Target="../media/image5.png"/><Relationship Id="rId7" Type="http://schemas.openxmlformats.org/officeDocument/2006/relationships/image" Target="../media/image11.jpeg"/><Relationship Id="rId12" Type="http://schemas.openxmlformats.org/officeDocument/2006/relationships/image" Target="../media/image30.png"/><Relationship Id="rId2" Type="http://schemas.openxmlformats.org/officeDocument/2006/relationships/image" Target="../media/image26.jpeg"/><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29.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28.png"/><Relationship Id="rId4" Type="http://schemas.openxmlformats.org/officeDocument/2006/relationships/image" Target="../media/image4.png"/><Relationship Id="rId9" Type="http://schemas.openxmlformats.org/officeDocument/2006/relationships/image" Target="../media/image14.jpeg"/><Relationship Id="rId14"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5.png"/><Relationship Id="rId3" Type="http://schemas.openxmlformats.org/officeDocument/2006/relationships/image" Target="../media/image17.png"/><Relationship Id="rId7" Type="http://schemas.openxmlformats.org/officeDocument/2006/relationships/image" Target="../media/image4.png"/><Relationship Id="rId12" Type="http://schemas.openxmlformats.org/officeDocument/2006/relationships/image" Target="../media/image20.jpe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31.png"/><Relationship Id="rId5" Type="http://schemas.openxmlformats.org/officeDocument/2006/relationships/image" Target="../media/image33.jpeg"/><Relationship Id="rId10" Type="http://schemas.openxmlformats.org/officeDocument/2006/relationships/image" Target="../media/image25.jpeg"/><Relationship Id="rId4" Type="http://schemas.openxmlformats.org/officeDocument/2006/relationships/image" Target="../media/image18.pn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jpeg"/><Relationship Id="rId7"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10" Type="http://schemas.openxmlformats.org/officeDocument/2006/relationships/image" Target="../media/image14.jpeg"/><Relationship Id="rId4" Type="http://schemas.openxmlformats.org/officeDocument/2006/relationships/image" Target="../media/image11.jpeg"/><Relationship Id="rId9" Type="http://schemas.openxmlformats.org/officeDocument/2006/relationships/image" Target="../media/image13.jpe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0.jpeg"/><Relationship Id="rId4" Type="http://schemas.openxmlformats.org/officeDocument/2006/relationships/image" Target="../media/image16.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1.jpeg"/><Relationship Id="rId7" Type="http://schemas.openxmlformats.org/officeDocument/2006/relationships/image" Target="../media/image20.jpe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24.jpeg"/><Relationship Id="rId11" Type="http://schemas.openxmlformats.org/officeDocument/2006/relationships/image" Target="../media/image19.png"/><Relationship Id="rId5" Type="http://schemas.openxmlformats.org/officeDocument/2006/relationships/image" Target="../media/image23.jpeg"/><Relationship Id="rId10" Type="http://schemas.openxmlformats.org/officeDocument/2006/relationships/image" Target="../media/image2.png"/><Relationship Id="rId4" Type="http://schemas.openxmlformats.org/officeDocument/2006/relationships/image" Target="../media/image22.jpe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213238" y="-3148"/>
            <a:ext cx="6964961" cy="6852712"/>
          </a:xfrm>
          <a:prstGeom prst="rect">
            <a:avLst/>
          </a:prstGeom>
        </p:spPr>
      </p:pic>
      <p:sp>
        <p:nvSpPr>
          <p:cNvPr id="6" name="CuadroTexto 5"/>
          <p:cNvSpPr txBox="1"/>
          <p:nvPr/>
        </p:nvSpPr>
        <p:spPr>
          <a:xfrm>
            <a:off x="5955604" y="1609645"/>
            <a:ext cx="5664660" cy="1015663"/>
          </a:xfrm>
          <a:prstGeom prst="rect">
            <a:avLst/>
          </a:prstGeom>
          <a:noFill/>
        </p:spPr>
        <p:txBody>
          <a:bodyPr wrap="square" rtlCol="0">
            <a:spAutoFit/>
          </a:bodyPr>
          <a:lstStyle/>
          <a:p>
            <a:pPr algn="ctr"/>
            <a:r>
              <a:rPr lang="es-MX" sz="6000" b="1" dirty="0" smtClean="0">
                <a:solidFill>
                  <a:schemeClr val="bg1"/>
                </a:solidFill>
                <a:effectLst>
                  <a:outerShdw blurRad="38100" dist="38100" dir="2700000" algn="tl">
                    <a:srgbClr val="000000">
                      <a:alpha val="43137"/>
                    </a:srgbClr>
                  </a:outerShdw>
                </a:effectLst>
              </a:rPr>
              <a:t>¿Cómo afiliarte?</a:t>
            </a:r>
            <a:endParaRPr lang="es-MX" sz="6000" b="1" dirty="0">
              <a:solidFill>
                <a:schemeClr val="bg1"/>
              </a:solidFill>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3"/>
          <a:stretch>
            <a:fillRect/>
          </a:stretch>
        </p:blipFill>
        <p:spPr>
          <a:xfrm>
            <a:off x="7050557" y="2907269"/>
            <a:ext cx="4093982" cy="1149853"/>
          </a:xfrm>
          <a:prstGeom prst="rect">
            <a:avLst/>
          </a:prstGeom>
        </p:spPr>
      </p:pic>
      <p:pic>
        <p:nvPicPr>
          <p:cNvPr id="7" name="Imagen 6" descr="futuro"/>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14083" y="0"/>
            <a:ext cx="5127625" cy="6858000"/>
          </a:xfrm>
          <a:prstGeom prst="rect">
            <a:avLst/>
          </a:prstGeom>
          <a:noFill/>
          <a:ln>
            <a:noFill/>
          </a:ln>
        </p:spPr>
      </p:pic>
    </p:spTree>
    <p:extLst>
      <p:ext uri="{BB962C8B-B14F-4D97-AF65-F5344CB8AC3E}">
        <p14:creationId xmlns:p14="http://schemas.microsoft.com/office/powerpoint/2010/main" val="2752784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2" descr="Mascarilla de barro rejuvenecedora"/>
          <p:cNvPicPr>
            <a:picLocks noChangeAspect="1" noChangeArrowheads="1"/>
          </p:cNvPicPr>
          <p:nvPr/>
        </p:nvPicPr>
        <p:blipFill>
          <a:blip r:embed="rId2"/>
          <a:srcRect/>
          <a:stretch>
            <a:fillRect/>
          </a:stretch>
        </p:blipFill>
        <p:spPr bwMode="auto">
          <a:xfrm>
            <a:off x="4309435" y="4022419"/>
            <a:ext cx="2334037" cy="2334037"/>
          </a:xfrm>
          <a:prstGeom prst="rect">
            <a:avLst/>
          </a:prstGeom>
          <a:noFill/>
        </p:spPr>
      </p:pic>
      <p:pic>
        <p:nvPicPr>
          <p:cNvPr id="23" name="Imagen 22"/>
          <p:cNvPicPr>
            <a:picLocks noChangeAspect="1"/>
          </p:cNvPicPr>
          <p:nvPr/>
        </p:nvPicPr>
        <p:blipFill>
          <a:blip r:embed="rId3"/>
          <a:stretch>
            <a:fillRect/>
          </a:stretch>
        </p:blipFill>
        <p:spPr>
          <a:xfrm>
            <a:off x="6631936" y="-12700"/>
            <a:ext cx="5560064" cy="6858000"/>
          </a:xfrm>
          <a:prstGeom prst="rect">
            <a:avLst/>
          </a:prstGeom>
        </p:spPr>
      </p:pic>
      <p:sp>
        <p:nvSpPr>
          <p:cNvPr id="4" name="3 CuadroTexto"/>
          <p:cNvSpPr txBox="1"/>
          <p:nvPr/>
        </p:nvSpPr>
        <p:spPr>
          <a:xfrm>
            <a:off x="10067294" y="4527726"/>
            <a:ext cx="2066591" cy="1077218"/>
          </a:xfrm>
          <a:prstGeom prst="rect">
            <a:avLst/>
          </a:prstGeom>
          <a:noFill/>
        </p:spPr>
        <p:txBody>
          <a:bodyPr wrap="none" rtlCol="0">
            <a:spAutoFit/>
          </a:bodyPr>
          <a:lstStyle/>
          <a:p>
            <a:pPr algn="ctr"/>
            <a:r>
              <a:rPr lang="es-ES" sz="3200" b="1" dirty="0">
                <a:solidFill>
                  <a:srgbClr val="993366"/>
                </a:solidFill>
              </a:rPr>
              <a:t>PAQUETE </a:t>
            </a:r>
            <a:endParaRPr lang="es-ES" sz="3200" b="1" dirty="0" smtClean="0">
              <a:solidFill>
                <a:srgbClr val="993366"/>
              </a:solidFill>
            </a:endParaRPr>
          </a:p>
          <a:p>
            <a:pPr algn="ctr"/>
            <a:r>
              <a:rPr lang="es-ES" sz="3200" b="1" dirty="0" smtClean="0">
                <a:solidFill>
                  <a:srgbClr val="993366"/>
                </a:solidFill>
              </a:rPr>
              <a:t>$</a:t>
            </a:r>
            <a:r>
              <a:rPr lang="es-ES" sz="3200" b="1" dirty="0">
                <a:solidFill>
                  <a:srgbClr val="993366"/>
                </a:solidFill>
              </a:rPr>
              <a:t>10,000.00</a:t>
            </a:r>
          </a:p>
        </p:txBody>
      </p:sp>
      <p:sp>
        <p:nvSpPr>
          <p:cNvPr id="6" name="5 CuadroTexto"/>
          <p:cNvSpPr txBox="1"/>
          <p:nvPr/>
        </p:nvSpPr>
        <p:spPr>
          <a:xfrm>
            <a:off x="6762077" y="1028954"/>
            <a:ext cx="5349711" cy="2400657"/>
          </a:xfrm>
          <a:prstGeom prst="rect">
            <a:avLst/>
          </a:prstGeom>
          <a:noFill/>
        </p:spPr>
        <p:txBody>
          <a:bodyPr wrap="square" rtlCol="0">
            <a:spAutoFit/>
          </a:bodyPr>
          <a:lstStyle/>
          <a:p>
            <a:r>
              <a:rPr lang="es-ES" sz="2000" b="1" dirty="0" smtClean="0"/>
              <a:t>CODIGO: PI002</a:t>
            </a:r>
          </a:p>
          <a:p>
            <a:r>
              <a:rPr lang="es-ES" sz="2000" b="1" dirty="0" smtClean="0"/>
              <a:t>PUNTOS: 6,000</a:t>
            </a:r>
          </a:p>
          <a:p>
            <a:r>
              <a:rPr lang="es-ES" dirty="0" smtClean="0"/>
              <a:t> </a:t>
            </a:r>
            <a:endParaRPr lang="es-ES" dirty="0"/>
          </a:p>
          <a:p>
            <a:r>
              <a:rPr lang="es-ES" sz="2000" b="1" dirty="0" smtClean="0"/>
              <a:t>INCLUYE:</a:t>
            </a:r>
          </a:p>
          <a:p>
            <a:pPr marL="285750" indent="-285750">
              <a:buFont typeface="Arial" panose="020B0604020202020204" pitchFamily="34" charset="0"/>
              <a:buChar char="•"/>
            </a:pPr>
            <a:r>
              <a:rPr lang="es-ES" dirty="0" smtClean="0"/>
              <a:t>Bono de $200 pesos por cada CLIENTE VIP AFILIADO </a:t>
            </a:r>
            <a:r>
              <a:rPr lang="es-ES" dirty="0"/>
              <a:t>(</a:t>
            </a:r>
            <a:r>
              <a:rPr lang="es-ES" dirty="0" smtClean="0"/>
              <a:t>NO aplica en renovaciones)  </a:t>
            </a:r>
          </a:p>
          <a:p>
            <a:pPr marL="285750" indent="-285750">
              <a:buFont typeface="Arial" panose="020B0604020202020204" pitchFamily="34" charset="0"/>
              <a:buChar char="•"/>
            </a:pPr>
            <a:r>
              <a:rPr lang="es-ES" dirty="0" smtClean="0"/>
              <a:t>Kit de uñas Mar Muerto de Regalo</a:t>
            </a:r>
          </a:p>
          <a:p>
            <a:pPr marL="285750" indent="-285750">
              <a:buFont typeface="Arial" panose="020B0604020202020204" pitchFamily="34" charset="0"/>
              <a:buChar char="•"/>
            </a:pPr>
            <a:r>
              <a:rPr lang="es-ES" dirty="0" smtClean="0"/>
              <a:t>6 meses sin interese con tarjetas </a:t>
            </a:r>
            <a:r>
              <a:rPr lang="es-ES" dirty="0" err="1" smtClean="0"/>
              <a:t>participanetes</a:t>
            </a:r>
            <a:endParaRPr lang="es-ES" dirty="0"/>
          </a:p>
        </p:txBody>
      </p:sp>
      <p:pic>
        <p:nvPicPr>
          <p:cNvPr id="19" name="Imagen 18"/>
          <p:cNvPicPr>
            <a:picLocks noChangeAspect="1"/>
          </p:cNvPicPr>
          <p:nvPr/>
        </p:nvPicPr>
        <p:blipFill>
          <a:blip r:embed="rId4"/>
          <a:stretch>
            <a:fillRect/>
          </a:stretch>
        </p:blipFill>
        <p:spPr>
          <a:xfrm>
            <a:off x="-3310" y="-9502"/>
            <a:ext cx="12195310" cy="823126"/>
          </a:xfrm>
          <a:prstGeom prst="rect">
            <a:avLst/>
          </a:prstGeom>
        </p:spPr>
      </p:pic>
      <p:sp>
        <p:nvSpPr>
          <p:cNvPr id="20" name="CuadroTexto 19"/>
          <p:cNvSpPr txBox="1"/>
          <p:nvPr/>
        </p:nvSpPr>
        <p:spPr>
          <a:xfrm>
            <a:off x="2107146" y="93452"/>
            <a:ext cx="6876435" cy="584775"/>
          </a:xfrm>
          <a:prstGeom prst="rect">
            <a:avLst/>
          </a:prstGeom>
          <a:noFill/>
        </p:spPr>
        <p:txBody>
          <a:bodyPr wrap="square" rtlCol="0">
            <a:spAutoFit/>
          </a:bodyPr>
          <a:lstStyle/>
          <a:p>
            <a:pPr algn="ctr"/>
            <a:r>
              <a:rPr lang="es-MX" sz="3200" b="1" dirty="0" smtClean="0">
                <a:solidFill>
                  <a:schemeClr val="bg1"/>
                </a:solidFill>
                <a:effectLst>
                  <a:outerShdw blurRad="38100" dist="38100" dir="2700000" algn="tl">
                    <a:srgbClr val="000000">
                      <a:alpha val="43137"/>
                    </a:srgbClr>
                  </a:outerShdw>
                </a:effectLst>
              </a:rPr>
              <a:t>Paquete de Inscripción MAR MUERTO  </a:t>
            </a:r>
            <a:endParaRPr lang="es-MX" sz="3200" b="1" dirty="0">
              <a:solidFill>
                <a:schemeClr val="bg1"/>
              </a:solidFill>
              <a:effectLst>
                <a:outerShdw blurRad="38100" dist="38100" dir="2700000" algn="tl">
                  <a:srgbClr val="000000">
                    <a:alpha val="43137"/>
                  </a:srgbClr>
                </a:outerShdw>
              </a:effectLst>
            </a:endParaRPr>
          </a:p>
        </p:txBody>
      </p:sp>
      <p:pic>
        <p:nvPicPr>
          <p:cNvPr id="22" name="Imagen 21"/>
          <p:cNvPicPr>
            <a:picLocks noChangeAspect="1"/>
          </p:cNvPicPr>
          <p:nvPr/>
        </p:nvPicPr>
        <p:blipFill>
          <a:blip r:embed="rId5"/>
          <a:stretch>
            <a:fillRect/>
          </a:stretch>
        </p:blipFill>
        <p:spPr>
          <a:xfrm>
            <a:off x="9537658" y="151822"/>
            <a:ext cx="2169581" cy="609358"/>
          </a:xfrm>
          <a:prstGeom prst="rect">
            <a:avLst/>
          </a:prstGeom>
        </p:spPr>
      </p:pic>
      <p:sp>
        <p:nvSpPr>
          <p:cNvPr id="25" name="17 CuadroTexto"/>
          <p:cNvSpPr txBox="1"/>
          <p:nvPr/>
        </p:nvSpPr>
        <p:spPr>
          <a:xfrm>
            <a:off x="45101" y="3678162"/>
            <a:ext cx="1928826" cy="369332"/>
          </a:xfrm>
          <a:prstGeom prst="rect">
            <a:avLst/>
          </a:prstGeom>
          <a:noFill/>
        </p:spPr>
        <p:txBody>
          <a:bodyPr wrap="square" rtlCol="0">
            <a:spAutoFit/>
          </a:bodyPr>
          <a:lstStyle/>
          <a:p>
            <a:r>
              <a:rPr lang="es-ES" b="1" dirty="0"/>
              <a:t>COMPLEMENTOS:</a:t>
            </a:r>
          </a:p>
        </p:txBody>
      </p:sp>
      <p:sp>
        <p:nvSpPr>
          <p:cNvPr id="27" name="19 CuadroTexto"/>
          <p:cNvSpPr txBox="1"/>
          <p:nvPr/>
        </p:nvSpPr>
        <p:spPr>
          <a:xfrm>
            <a:off x="-28534" y="5943852"/>
            <a:ext cx="1078500" cy="523220"/>
          </a:xfrm>
          <a:prstGeom prst="rect">
            <a:avLst/>
          </a:prstGeom>
          <a:noFill/>
        </p:spPr>
        <p:txBody>
          <a:bodyPr wrap="none" rtlCol="0">
            <a:spAutoFit/>
          </a:bodyPr>
          <a:lstStyle/>
          <a:p>
            <a:pPr algn="ctr"/>
            <a:r>
              <a:rPr lang="es-ES" sz="1400" dirty="0" err="1" smtClean="0"/>
              <a:t>Texturizante</a:t>
            </a:r>
            <a:endParaRPr lang="es-ES" sz="1400" dirty="0" smtClean="0"/>
          </a:p>
          <a:p>
            <a:pPr algn="ctr"/>
            <a:r>
              <a:rPr lang="es-ES" sz="1400" dirty="0" smtClean="0"/>
              <a:t>de </a:t>
            </a:r>
            <a:r>
              <a:rPr lang="es-ES" sz="1400" dirty="0"/>
              <a:t>ojos</a:t>
            </a:r>
          </a:p>
        </p:txBody>
      </p:sp>
      <p:sp>
        <p:nvSpPr>
          <p:cNvPr id="29" name="21 CuadroTexto"/>
          <p:cNvSpPr txBox="1"/>
          <p:nvPr/>
        </p:nvSpPr>
        <p:spPr>
          <a:xfrm>
            <a:off x="977599" y="5956909"/>
            <a:ext cx="1335045" cy="523220"/>
          </a:xfrm>
          <a:prstGeom prst="rect">
            <a:avLst/>
          </a:prstGeom>
          <a:noFill/>
        </p:spPr>
        <p:txBody>
          <a:bodyPr wrap="none" rtlCol="0">
            <a:spAutoFit/>
          </a:bodyPr>
          <a:lstStyle/>
          <a:p>
            <a:pPr algn="ctr"/>
            <a:r>
              <a:rPr lang="es-ES" sz="1400" dirty="0"/>
              <a:t>Gel </a:t>
            </a:r>
            <a:r>
              <a:rPr lang="es-ES" sz="1400" dirty="0" smtClean="0"/>
              <a:t>reafirmante</a:t>
            </a:r>
          </a:p>
          <a:p>
            <a:pPr algn="ctr"/>
            <a:r>
              <a:rPr lang="es-ES" sz="1400" dirty="0" smtClean="0"/>
              <a:t>de </a:t>
            </a:r>
            <a:r>
              <a:rPr lang="es-ES" sz="1400" dirty="0"/>
              <a:t>ojos</a:t>
            </a:r>
          </a:p>
        </p:txBody>
      </p:sp>
      <p:sp>
        <p:nvSpPr>
          <p:cNvPr id="31" name="23 CuadroTexto"/>
          <p:cNvSpPr txBox="1"/>
          <p:nvPr/>
        </p:nvSpPr>
        <p:spPr>
          <a:xfrm>
            <a:off x="2340778" y="5943852"/>
            <a:ext cx="689163" cy="307777"/>
          </a:xfrm>
          <a:prstGeom prst="rect">
            <a:avLst/>
          </a:prstGeom>
          <a:noFill/>
        </p:spPr>
        <p:txBody>
          <a:bodyPr wrap="none" rtlCol="0">
            <a:spAutoFit/>
          </a:bodyPr>
          <a:lstStyle/>
          <a:p>
            <a:r>
              <a:rPr lang="es-ES" sz="1400" dirty="0" err="1"/>
              <a:t>Vitagel</a:t>
            </a:r>
            <a:endParaRPr lang="es-ES" sz="1400" dirty="0"/>
          </a:p>
        </p:txBody>
      </p:sp>
      <p:sp>
        <p:nvSpPr>
          <p:cNvPr id="33" name="25 CuadroTexto"/>
          <p:cNvSpPr txBox="1"/>
          <p:nvPr/>
        </p:nvSpPr>
        <p:spPr>
          <a:xfrm>
            <a:off x="3268343" y="5965681"/>
            <a:ext cx="1200842" cy="307777"/>
          </a:xfrm>
          <a:prstGeom prst="rect">
            <a:avLst/>
          </a:prstGeom>
          <a:noFill/>
        </p:spPr>
        <p:txBody>
          <a:bodyPr wrap="none" rtlCol="0">
            <a:spAutoFit/>
          </a:bodyPr>
          <a:lstStyle/>
          <a:p>
            <a:r>
              <a:rPr lang="es-ES" sz="1400" dirty="0"/>
              <a:t>Suero mineral</a:t>
            </a:r>
          </a:p>
        </p:txBody>
      </p:sp>
      <p:sp>
        <p:nvSpPr>
          <p:cNvPr id="35" name="27 CuadroTexto"/>
          <p:cNvSpPr txBox="1"/>
          <p:nvPr/>
        </p:nvSpPr>
        <p:spPr>
          <a:xfrm>
            <a:off x="4459534" y="5935099"/>
            <a:ext cx="2111860" cy="307777"/>
          </a:xfrm>
          <a:prstGeom prst="rect">
            <a:avLst/>
          </a:prstGeom>
          <a:noFill/>
        </p:spPr>
        <p:txBody>
          <a:bodyPr wrap="none" rtlCol="0">
            <a:spAutoFit/>
          </a:bodyPr>
          <a:lstStyle/>
          <a:p>
            <a:r>
              <a:rPr lang="es-ES" sz="1400" dirty="0"/>
              <a:t>Mascarilla rejuvenecedora</a:t>
            </a:r>
          </a:p>
        </p:txBody>
      </p:sp>
      <p:pic>
        <p:nvPicPr>
          <p:cNvPr id="36" name="Imagen 35"/>
          <p:cNvPicPr>
            <a:picLocks noChangeAspect="1"/>
          </p:cNvPicPr>
          <p:nvPr/>
        </p:nvPicPr>
        <p:blipFill>
          <a:blip r:embed="rId6"/>
          <a:stretch>
            <a:fillRect/>
          </a:stretch>
        </p:blipFill>
        <p:spPr>
          <a:xfrm>
            <a:off x="2915909" y="1559599"/>
            <a:ext cx="1390070" cy="1399399"/>
          </a:xfrm>
          <a:prstGeom prst="rect">
            <a:avLst/>
          </a:prstGeom>
        </p:spPr>
      </p:pic>
      <p:pic>
        <p:nvPicPr>
          <p:cNvPr id="37" name="Picture 2" descr="Crema Humectante de Día + DMAE + Ester C Attitudeline"/>
          <p:cNvPicPr>
            <a:picLocks noChangeAspect="1" noChangeArrowheads="1"/>
          </p:cNvPicPr>
          <p:nvPr/>
        </p:nvPicPr>
        <p:blipFill>
          <a:blip r:embed="rId7"/>
          <a:srcRect/>
          <a:stretch>
            <a:fillRect/>
          </a:stretch>
        </p:blipFill>
        <p:spPr bwMode="auto">
          <a:xfrm>
            <a:off x="-1532" y="1558333"/>
            <a:ext cx="1517343" cy="1285884"/>
          </a:xfrm>
          <a:prstGeom prst="rect">
            <a:avLst/>
          </a:prstGeom>
          <a:noFill/>
        </p:spPr>
      </p:pic>
      <p:pic>
        <p:nvPicPr>
          <p:cNvPr id="38" name="Picture 4" descr="Crema Humectante de Noche + DMAE + Ester C Attitudeline"/>
          <p:cNvPicPr>
            <a:picLocks noChangeAspect="1" noChangeArrowheads="1"/>
          </p:cNvPicPr>
          <p:nvPr/>
        </p:nvPicPr>
        <p:blipFill>
          <a:blip r:embed="rId8"/>
          <a:srcRect/>
          <a:stretch>
            <a:fillRect/>
          </a:stretch>
        </p:blipFill>
        <p:spPr bwMode="auto">
          <a:xfrm>
            <a:off x="1347017" y="1558333"/>
            <a:ext cx="1601640" cy="1357322"/>
          </a:xfrm>
          <a:prstGeom prst="rect">
            <a:avLst/>
          </a:prstGeom>
          <a:noFill/>
        </p:spPr>
      </p:pic>
      <p:sp>
        <p:nvSpPr>
          <p:cNvPr id="39" name="9 CuadroTexto"/>
          <p:cNvSpPr txBox="1"/>
          <p:nvPr/>
        </p:nvSpPr>
        <p:spPr>
          <a:xfrm>
            <a:off x="134074" y="2772780"/>
            <a:ext cx="1086195" cy="523220"/>
          </a:xfrm>
          <a:prstGeom prst="rect">
            <a:avLst/>
          </a:prstGeom>
          <a:noFill/>
        </p:spPr>
        <p:txBody>
          <a:bodyPr wrap="none" rtlCol="0">
            <a:spAutoFit/>
          </a:bodyPr>
          <a:lstStyle/>
          <a:p>
            <a:pPr algn="ctr"/>
            <a:r>
              <a:rPr lang="es-ES" sz="1400" dirty="0" smtClean="0"/>
              <a:t>Humectante</a:t>
            </a:r>
          </a:p>
          <a:p>
            <a:pPr algn="ctr"/>
            <a:r>
              <a:rPr lang="es-ES" sz="1400" dirty="0" smtClean="0"/>
              <a:t> </a:t>
            </a:r>
            <a:r>
              <a:rPr lang="es-ES" sz="1400" dirty="0"/>
              <a:t>de día</a:t>
            </a:r>
          </a:p>
        </p:txBody>
      </p:sp>
      <p:sp>
        <p:nvSpPr>
          <p:cNvPr id="40" name="10 CuadroTexto"/>
          <p:cNvSpPr txBox="1"/>
          <p:nvPr/>
        </p:nvSpPr>
        <p:spPr>
          <a:xfrm>
            <a:off x="1635773" y="2772780"/>
            <a:ext cx="1086195" cy="523220"/>
          </a:xfrm>
          <a:prstGeom prst="rect">
            <a:avLst/>
          </a:prstGeom>
          <a:noFill/>
        </p:spPr>
        <p:txBody>
          <a:bodyPr wrap="none" rtlCol="0">
            <a:spAutoFit/>
          </a:bodyPr>
          <a:lstStyle/>
          <a:p>
            <a:r>
              <a:rPr lang="es-ES" sz="1400" dirty="0" smtClean="0"/>
              <a:t>Humectante</a:t>
            </a:r>
          </a:p>
          <a:p>
            <a:r>
              <a:rPr lang="es-ES" sz="1400" dirty="0" smtClean="0"/>
              <a:t> </a:t>
            </a:r>
            <a:r>
              <a:rPr lang="es-ES" sz="1400" dirty="0"/>
              <a:t>de noche</a:t>
            </a:r>
          </a:p>
        </p:txBody>
      </p:sp>
      <p:sp>
        <p:nvSpPr>
          <p:cNvPr id="41" name="11 CuadroTexto"/>
          <p:cNvSpPr txBox="1"/>
          <p:nvPr/>
        </p:nvSpPr>
        <p:spPr>
          <a:xfrm>
            <a:off x="3106652" y="2796092"/>
            <a:ext cx="908262" cy="307777"/>
          </a:xfrm>
          <a:prstGeom prst="rect">
            <a:avLst/>
          </a:prstGeom>
          <a:noFill/>
        </p:spPr>
        <p:txBody>
          <a:bodyPr wrap="none" rtlCol="0">
            <a:spAutoFit/>
          </a:bodyPr>
          <a:lstStyle/>
          <a:p>
            <a:r>
              <a:rPr lang="es-ES" sz="1400" dirty="0"/>
              <a:t>Exfoliante</a:t>
            </a:r>
          </a:p>
        </p:txBody>
      </p:sp>
      <p:sp>
        <p:nvSpPr>
          <p:cNvPr id="42" name="12 CuadroTexto"/>
          <p:cNvSpPr txBox="1"/>
          <p:nvPr/>
        </p:nvSpPr>
        <p:spPr>
          <a:xfrm>
            <a:off x="5435831" y="2826674"/>
            <a:ext cx="1170513" cy="523220"/>
          </a:xfrm>
          <a:prstGeom prst="rect">
            <a:avLst/>
          </a:prstGeom>
          <a:noFill/>
        </p:spPr>
        <p:txBody>
          <a:bodyPr wrap="none" rtlCol="0">
            <a:spAutoFit/>
          </a:bodyPr>
          <a:lstStyle/>
          <a:p>
            <a:pPr algn="ctr"/>
            <a:r>
              <a:rPr lang="es-ES" sz="1400" dirty="0"/>
              <a:t>Gel </a:t>
            </a:r>
            <a:r>
              <a:rPr lang="es-ES" sz="1400" dirty="0" smtClean="0"/>
              <a:t>limpiador</a:t>
            </a:r>
          </a:p>
          <a:p>
            <a:pPr algn="ctr"/>
            <a:r>
              <a:rPr lang="es-ES" sz="1400" dirty="0" smtClean="0"/>
              <a:t> </a:t>
            </a:r>
            <a:r>
              <a:rPr lang="es-ES" sz="1400" dirty="0"/>
              <a:t>tonificante</a:t>
            </a:r>
          </a:p>
        </p:txBody>
      </p:sp>
      <p:sp>
        <p:nvSpPr>
          <p:cNvPr id="43" name="15 CuadroTexto"/>
          <p:cNvSpPr txBox="1"/>
          <p:nvPr/>
        </p:nvSpPr>
        <p:spPr>
          <a:xfrm>
            <a:off x="4323370" y="2827912"/>
            <a:ext cx="1099853" cy="523220"/>
          </a:xfrm>
          <a:prstGeom prst="rect">
            <a:avLst/>
          </a:prstGeom>
          <a:noFill/>
        </p:spPr>
        <p:txBody>
          <a:bodyPr wrap="none" rtlCol="0">
            <a:spAutoFit/>
          </a:bodyPr>
          <a:lstStyle/>
          <a:p>
            <a:pPr algn="ctr"/>
            <a:r>
              <a:rPr lang="es-ES" sz="1400" dirty="0" smtClean="0"/>
              <a:t>Sal</a:t>
            </a:r>
          </a:p>
          <a:p>
            <a:pPr algn="ctr"/>
            <a:r>
              <a:rPr lang="es-ES" sz="1400" dirty="0" smtClean="0"/>
              <a:t>mar </a:t>
            </a:r>
            <a:r>
              <a:rPr lang="es-ES" sz="1400" dirty="0"/>
              <a:t>muerto</a:t>
            </a:r>
          </a:p>
        </p:txBody>
      </p:sp>
      <p:pic>
        <p:nvPicPr>
          <p:cNvPr id="44" name="Picture 12" descr="Tratamiento mineral del Mar Muerto - Limón Attitudeline"/>
          <p:cNvPicPr>
            <a:picLocks noChangeAspect="1" noChangeArrowheads="1"/>
          </p:cNvPicPr>
          <p:nvPr/>
        </p:nvPicPr>
        <p:blipFill>
          <a:blip r:embed="rId9"/>
          <a:srcRect/>
          <a:stretch>
            <a:fillRect/>
          </a:stretch>
        </p:blipFill>
        <p:spPr bwMode="auto">
          <a:xfrm>
            <a:off x="4251933" y="1676150"/>
            <a:ext cx="1348749" cy="1143008"/>
          </a:xfrm>
          <a:prstGeom prst="rect">
            <a:avLst/>
          </a:prstGeom>
          <a:noFill/>
        </p:spPr>
      </p:pic>
      <p:pic>
        <p:nvPicPr>
          <p:cNvPr id="45" name="Imagen 44"/>
          <p:cNvPicPr>
            <a:picLocks noChangeAspect="1"/>
          </p:cNvPicPr>
          <p:nvPr/>
        </p:nvPicPr>
        <p:blipFill>
          <a:blip r:embed="rId10"/>
          <a:stretch>
            <a:fillRect/>
          </a:stretch>
        </p:blipFill>
        <p:spPr>
          <a:xfrm>
            <a:off x="5666373" y="1208177"/>
            <a:ext cx="666750" cy="1714500"/>
          </a:xfrm>
          <a:prstGeom prst="rect">
            <a:avLst/>
          </a:prstGeom>
        </p:spPr>
      </p:pic>
      <p:pic>
        <p:nvPicPr>
          <p:cNvPr id="2" name="Imagen 1"/>
          <p:cNvPicPr>
            <a:picLocks noChangeAspect="1"/>
          </p:cNvPicPr>
          <p:nvPr/>
        </p:nvPicPr>
        <p:blipFill>
          <a:blip r:embed="rId11"/>
          <a:stretch>
            <a:fillRect/>
          </a:stretch>
        </p:blipFill>
        <p:spPr>
          <a:xfrm>
            <a:off x="211565" y="4492290"/>
            <a:ext cx="571500" cy="1466850"/>
          </a:xfrm>
          <a:prstGeom prst="rect">
            <a:avLst/>
          </a:prstGeom>
        </p:spPr>
      </p:pic>
      <p:pic>
        <p:nvPicPr>
          <p:cNvPr id="3" name="Imagen 2"/>
          <p:cNvPicPr>
            <a:picLocks noChangeAspect="1"/>
          </p:cNvPicPr>
          <p:nvPr/>
        </p:nvPicPr>
        <p:blipFill>
          <a:blip r:embed="rId12"/>
          <a:stretch>
            <a:fillRect/>
          </a:stretch>
        </p:blipFill>
        <p:spPr>
          <a:xfrm>
            <a:off x="1299407" y="4508333"/>
            <a:ext cx="609600" cy="1466850"/>
          </a:xfrm>
          <a:prstGeom prst="rect">
            <a:avLst/>
          </a:prstGeom>
        </p:spPr>
      </p:pic>
      <p:pic>
        <p:nvPicPr>
          <p:cNvPr id="5" name="Imagen 4"/>
          <p:cNvPicPr>
            <a:picLocks noChangeAspect="1"/>
          </p:cNvPicPr>
          <p:nvPr/>
        </p:nvPicPr>
        <p:blipFill>
          <a:blip r:embed="rId13"/>
          <a:stretch>
            <a:fillRect/>
          </a:stretch>
        </p:blipFill>
        <p:spPr>
          <a:xfrm>
            <a:off x="2265944" y="4264878"/>
            <a:ext cx="840708" cy="1786505"/>
          </a:xfrm>
          <a:prstGeom prst="rect">
            <a:avLst/>
          </a:prstGeom>
        </p:spPr>
      </p:pic>
      <p:pic>
        <p:nvPicPr>
          <p:cNvPr id="7" name="Imagen 6"/>
          <p:cNvPicPr>
            <a:picLocks noChangeAspect="1"/>
          </p:cNvPicPr>
          <p:nvPr/>
        </p:nvPicPr>
        <p:blipFill>
          <a:blip r:embed="rId14"/>
          <a:stretch>
            <a:fillRect/>
          </a:stretch>
        </p:blipFill>
        <p:spPr>
          <a:xfrm>
            <a:off x="3390144" y="4257817"/>
            <a:ext cx="753106" cy="1795074"/>
          </a:xfrm>
          <a:prstGeom prst="rect">
            <a:avLst/>
          </a:prstGeom>
        </p:spPr>
      </p:pic>
      <p:pic>
        <p:nvPicPr>
          <p:cNvPr id="8" name="Imagen 7"/>
          <p:cNvPicPr>
            <a:picLocks noChangeAspect="1"/>
          </p:cNvPicPr>
          <p:nvPr/>
        </p:nvPicPr>
        <p:blipFill>
          <a:blip r:embed="rId15"/>
          <a:stretch>
            <a:fillRect/>
          </a:stretch>
        </p:blipFill>
        <p:spPr>
          <a:xfrm>
            <a:off x="6847717" y="3727282"/>
            <a:ext cx="2924175" cy="3028950"/>
          </a:xfrm>
          <a:prstGeom prst="rect">
            <a:avLst/>
          </a:prstGeom>
        </p:spPr>
      </p:pic>
      <p:sp>
        <p:nvSpPr>
          <p:cNvPr id="48" name="17 CuadroTexto"/>
          <p:cNvSpPr txBox="1"/>
          <p:nvPr/>
        </p:nvSpPr>
        <p:spPr>
          <a:xfrm>
            <a:off x="6928699" y="6040603"/>
            <a:ext cx="2674835" cy="707886"/>
          </a:xfrm>
          <a:prstGeom prst="rect">
            <a:avLst/>
          </a:prstGeom>
          <a:noFill/>
        </p:spPr>
        <p:txBody>
          <a:bodyPr wrap="none" rtlCol="0">
            <a:spAutoFit/>
          </a:bodyPr>
          <a:lstStyle/>
          <a:p>
            <a:pPr algn="ctr"/>
            <a:r>
              <a:rPr lang="es-ES" sz="2000" dirty="0"/>
              <a:t>Kit de uñas </a:t>
            </a:r>
            <a:r>
              <a:rPr lang="es-ES" sz="2000" dirty="0" smtClean="0"/>
              <a:t>Mar Muerto</a:t>
            </a:r>
          </a:p>
          <a:p>
            <a:pPr algn="ctr"/>
            <a:r>
              <a:rPr lang="es-ES" sz="2000" dirty="0" smtClean="0"/>
              <a:t>¡ DE REGALO !</a:t>
            </a:r>
            <a:endParaRPr lang="es-ES" sz="2000" dirty="0"/>
          </a:p>
        </p:txBody>
      </p:sp>
    </p:spTree>
    <p:extLst>
      <p:ext uri="{BB962C8B-B14F-4D97-AF65-F5344CB8AC3E}">
        <p14:creationId xmlns:p14="http://schemas.microsoft.com/office/powerpoint/2010/main" val="3565648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p:cNvPicPr>
            <a:picLocks noChangeAspect="1"/>
          </p:cNvPicPr>
          <p:nvPr/>
        </p:nvPicPr>
        <p:blipFill>
          <a:blip r:embed="rId2"/>
          <a:stretch>
            <a:fillRect/>
          </a:stretch>
        </p:blipFill>
        <p:spPr>
          <a:xfrm>
            <a:off x="1801224" y="1638302"/>
            <a:ext cx="1466850" cy="1752600"/>
          </a:xfrm>
          <a:prstGeom prst="rect">
            <a:avLst/>
          </a:prstGeom>
        </p:spPr>
      </p:pic>
      <p:pic>
        <p:nvPicPr>
          <p:cNvPr id="11" name="Imagen 10"/>
          <p:cNvPicPr>
            <a:picLocks noChangeAspect="1"/>
          </p:cNvPicPr>
          <p:nvPr/>
        </p:nvPicPr>
        <p:blipFill>
          <a:blip r:embed="rId3"/>
          <a:stretch>
            <a:fillRect/>
          </a:stretch>
        </p:blipFill>
        <p:spPr>
          <a:xfrm>
            <a:off x="-3005" y="1633288"/>
            <a:ext cx="1625305" cy="1822312"/>
          </a:xfrm>
          <a:prstGeom prst="rect">
            <a:avLst/>
          </a:prstGeom>
        </p:spPr>
      </p:pic>
      <p:pic>
        <p:nvPicPr>
          <p:cNvPr id="10" name="Imagen 9"/>
          <p:cNvPicPr>
            <a:picLocks noChangeAspect="1"/>
          </p:cNvPicPr>
          <p:nvPr/>
        </p:nvPicPr>
        <p:blipFill>
          <a:blip r:embed="rId4"/>
          <a:stretch>
            <a:fillRect/>
          </a:stretch>
        </p:blipFill>
        <p:spPr>
          <a:xfrm>
            <a:off x="3353801" y="1530540"/>
            <a:ext cx="1648783" cy="1850892"/>
          </a:xfrm>
          <a:prstGeom prst="rect">
            <a:avLst/>
          </a:prstGeom>
        </p:spPr>
      </p:pic>
      <p:pic>
        <p:nvPicPr>
          <p:cNvPr id="47" name="Picture 6" descr="Crema Orgánica para ojos Attitudeline"/>
          <p:cNvPicPr>
            <a:picLocks noChangeAspect="1" noChangeArrowheads="1"/>
          </p:cNvPicPr>
          <p:nvPr/>
        </p:nvPicPr>
        <p:blipFill>
          <a:blip r:embed="rId5"/>
          <a:srcRect/>
          <a:stretch>
            <a:fillRect/>
          </a:stretch>
        </p:blipFill>
        <p:spPr bwMode="auto">
          <a:xfrm>
            <a:off x="1821947" y="4312388"/>
            <a:ext cx="2524093" cy="2139062"/>
          </a:xfrm>
          <a:prstGeom prst="rect">
            <a:avLst/>
          </a:prstGeom>
          <a:noFill/>
        </p:spPr>
      </p:pic>
      <p:pic>
        <p:nvPicPr>
          <p:cNvPr id="23" name="Imagen 22"/>
          <p:cNvPicPr>
            <a:picLocks noChangeAspect="1"/>
          </p:cNvPicPr>
          <p:nvPr/>
        </p:nvPicPr>
        <p:blipFill>
          <a:blip r:embed="rId6"/>
          <a:stretch>
            <a:fillRect/>
          </a:stretch>
        </p:blipFill>
        <p:spPr>
          <a:xfrm>
            <a:off x="6631936" y="-12700"/>
            <a:ext cx="5560064" cy="6858000"/>
          </a:xfrm>
          <a:prstGeom prst="rect">
            <a:avLst/>
          </a:prstGeom>
        </p:spPr>
      </p:pic>
      <p:sp>
        <p:nvSpPr>
          <p:cNvPr id="4" name="3 CuadroTexto"/>
          <p:cNvSpPr txBox="1"/>
          <p:nvPr/>
        </p:nvSpPr>
        <p:spPr>
          <a:xfrm>
            <a:off x="10067294" y="4527726"/>
            <a:ext cx="2066591" cy="1077218"/>
          </a:xfrm>
          <a:prstGeom prst="rect">
            <a:avLst/>
          </a:prstGeom>
          <a:noFill/>
        </p:spPr>
        <p:txBody>
          <a:bodyPr wrap="none" rtlCol="0">
            <a:spAutoFit/>
          </a:bodyPr>
          <a:lstStyle/>
          <a:p>
            <a:pPr algn="ctr"/>
            <a:r>
              <a:rPr lang="es-ES" sz="3200" b="1" dirty="0">
                <a:solidFill>
                  <a:srgbClr val="993366"/>
                </a:solidFill>
              </a:rPr>
              <a:t>PAQUETE </a:t>
            </a:r>
            <a:endParaRPr lang="es-ES" sz="3200" b="1" dirty="0" smtClean="0">
              <a:solidFill>
                <a:srgbClr val="993366"/>
              </a:solidFill>
            </a:endParaRPr>
          </a:p>
          <a:p>
            <a:pPr algn="ctr"/>
            <a:r>
              <a:rPr lang="es-ES" sz="3200" b="1" dirty="0" smtClean="0">
                <a:solidFill>
                  <a:srgbClr val="993366"/>
                </a:solidFill>
              </a:rPr>
              <a:t>$</a:t>
            </a:r>
            <a:r>
              <a:rPr lang="es-ES" sz="3200" b="1" dirty="0">
                <a:solidFill>
                  <a:srgbClr val="993366"/>
                </a:solidFill>
              </a:rPr>
              <a:t>10,000.00</a:t>
            </a:r>
          </a:p>
        </p:txBody>
      </p:sp>
      <p:sp>
        <p:nvSpPr>
          <p:cNvPr id="6" name="5 CuadroTexto"/>
          <p:cNvSpPr txBox="1"/>
          <p:nvPr/>
        </p:nvSpPr>
        <p:spPr>
          <a:xfrm>
            <a:off x="6762077" y="1028954"/>
            <a:ext cx="5349711" cy="2400657"/>
          </a:xfrm>
          <a:prstGeom prst="rect">
            <a:avLst/>
          </a:prstGeom>
          <a:noFill/>
        </p:spPr>
        <p:txBody>
          <a:bodyPr wrap="square" rtlCol="0">
            <a:spAutoFit/>
          </a:bodyPr>
          <a:lstStyle/>
          <a:p>
            <a:r>
              <a:rPr lang="es-ES" sz="2000" b="1" dirty="0" smtClean="0"/>
              <a:t>CODIGO: PI003</a:t>
            </a:r>
          </a:p>
          <a:p>
            <a:r>
              <a:rPr lang="es-ES" sz="2000" b="1" dirty="0" smtClean="0"/>
              <a:t>PUNTOS: 6,000</a:t>
            </a:r>
          </a:p>
          <a:p>
            <a:r>
              <a:rPr lang="es-ES" dirty="0" smtClean="0"/>
              <a:t> </a:t>
            </a:r>
            <a:endParaRPr lang="es-ES" dirty="0"/>
          </a:p>
          <a:p>
            <a:r>
              <a:rPr lang="es-ES" sz="2000" b="1" dirty="0" smtClean="0"/>
              <a:t>INCLUYE:</a:t>
            </a:r>
          </a:p>
          <a:p>
            <a:pPr marL="285750" indent="-285750">
              <a:buFont typeface="Arial" panose="020B0604020202020204" pitchFamily="34" charset="0"/>
              <a:buChar char="•"/>
            </a:pPr>
            <a:r>
              <a:rPr lang="es-ES" dirty="0" smtClean="0"/>
              <a:t>Bono de $200 pesos por cada CLIENTE VIP AFILIADO </a:t>
            </a:r>
            <a:r>
              <a:rPr lang="es-ES" dirty="0"/>
              <a:t>(</a:t>
            </a:r>
            <a:r>
              <a:rPr lang="es-ES" dirty="0" smtClean="0"/>
              <a:t>NO aplica en renovaciones)  </a:t>
            </a:r>
          </a:p>
          <a:p>
            <a:pPr marL="285750" indent="-285750">
              <a:buFont typeface="Arial" panose="020B0604020202020204" pitchFamily="34" charset="0"/>
              <a:buChar char="•"/>
            </a:pPr>
            <a:r>
              <a:rPr lang="es-ES" dirty="0" smtClean="0"/>
              <a:t>Kit de uñas Orgánico de Regalo</a:t>
            </a:r>
          </a:p>
          <a:p>
            <a:pPr marL="285750" indent="-285750">
              <a:buFont typeface="Arial" panose="020B0604020202020204" pitchFamily="34" charset="0"/>
              <a:buChar char="•"/>
            </a:pPr>
            <a:r>
              <a:rPr lang="es-ES" dirty="0" smtClean="0"/>
              <a:t>6 meses sin intereses con tarjetas participantes</a:t>
            </a:r>
            <a:endParaRPr lang="es-ES" dirty="0"/>
          </a:p>
        </p:txBody>
      </p:sp>
      <p:pic>
        <p:nvPicPr>
          <p:cNvPr id="19" name="Imagen 18"/>
          <p:cNvPicPr>
            <a:picLocks noChangeAspect="1"/>
          </p:cNvPicPr>
          <p:nvPr/>
        </p:nvPicPr>
        <p:blipFill>
          <a:blip r:embed="rId7"/>
          <a:stretch>
            <a:fillRect/>
          </a:stretch>
        </p:blipFill>
        <p:spPr>
          <a:xfrm>
            <a:off x="-3310" y="-9502"/>
            <a:ext cx="12195310" cy="823126"/>
          </a:xfrm>
          <a:prstGeom prst="rect">
            <a:avLst/>
          </a:prstGeom>
        </p:spPr>
      </p:pic>
      <p:sp>
        <p:nvSpPr>
          <p:cNvPr id="20" name="CuadroTexto 19"/>
          <p:cNvSpPr txBox="1"/>
          <p:nvPr/>
        </p:nvSpPr>
        <p:spPr>
          <a:xfrm>
            <a:off x="2107146" y="93452"/>
            <a:ext cx="6876435" cy="584775"/>
          </a:xfrm>
          <a:prstGeom prst="rect">
            <a:avLst/>
          </a:prstGeom>
          <a:noFill/>
        </p:spPr>
        <p:txBody>
          <a:bodyPr wrap="square" rtlCol="0">
            <a:spAutoFit/>
          </a:bodyPr>
          <a:lstStyle/>
          <a:p>
            <a:pPr algn="ctr"/>
            <a:r>
              <a:rPr lang="es-MX" sz="3200" b="1" dirty="0" smtClean="0">
                <a:solidFill>
                  <a:schemeClr val="bg1"/>
                </a:solidFill>
                <a:effectLst>
                  <a:outerShdw blurRad="38100" dist="38100" dir="2700000" algn="tl">
                    <a:srgbClr val="000000">
                      <a:alpha val="43137"/>
                    </a:srgbClr>
                  </a:outerShdw>
                </a:effectLst>
              </a:rPr>
              <a:t>Paquete de Inscripción ORGANICA  </a:t>
            </a:r>
            <a:endParaRPr lang="es-MX" sz="3200" b="1" dirty="0">
              <a:solidFill>
                <a:schemeClr val="bg1"/>
              </a:solidFill>
              <a:effectLst>
                <a:outerShdw blurRad="38100" dist="38100" dir="2700000" algn="tl">
                  <a:srgbClr val="000000">
                    <a:alpha val="43137"/>
                  </a:srgbClr>
                </a:outerShdw>
              </a:effectLst>
            </a:endParaRPr>
          </a:p>
        </p:txBody>
      </p:sp>
      <p:pic>
        <p:nvPicPr>
          <p:cNvPr id="22" name="Imagen 21"/>
          <p:cNvPicPr>
            <a:picLocks noChangeAspect="1"/>
          </p:cNvPicPr>
          <p:nvPr/>
        </p:nvPicPr>
        <p:blipFill>
          <a:blip r:embed="rId8"/>
          <a:stretch>
            <a:fillRect/>
          </a:stretch>
        </p:blipFill>
        <p:spPr>
          <a:xfrm>
            <a:off x="9537658" y="151822"/>
            <a:ext cx="2169581" cy="609358"/>
          </a:xfrm>
          <a:prstGeom prst="rect">
            <a:avLst/>
          </a:prstGeom>
        </p:spPr>
      </p:pic>
      <p:sp>
        <p:nvSpPr>
          <p:cNvPr id="25" name="17 CuadroTexto"/>
          <p:cNvSpPr txBox="1"/>
          <p:nvPr/>
        </p:nvSpPr>
        <p:spPr>
          <a:xfrm>
            <a:off x="3349775" y="3902750"/>
            <a:ext cx="1928826" cy="369332"/>
          </a:xfrm>
          <a:prstGeom prst="rect">
            <a:avLst/>
          </a:prstGeom>
          <a:noFill/>
        </p:spPr>
        <p:txBody>
          <a:bodyPr wrap="square" rtlCol="0">
            <a:spAutoFit/>
          </a:bodyPr>
          <a:lstStyle/>
          <a:p>
            <a:r>
              <a:rPr lang="es-ES" b="1" dirty="0"/>
              <a:t>COMPLEMENTOS:</a:t>
            </a:r>
          </a:p>
        </p:txBody>
      </p:sp>
      <p:pic>
        <p:nvPicPr>
          <p:cNvPr id="32" name="Imagen 31"/>
          <p:cNvPicPr>
            <a:picLocks noChangeAspect="1"/>
          </p:cNvPicPr>
          <p:nvPr/>
        </p:nvPicPr>
        <p:blipFill>
          <a:blip r:embed="rId9"/>
          <a:stretch>
            <a:fillRect/>
          </a:stretch>
        </p:blipFill>
        <p:spPr>
          <a:xfrm>
            <a:off x="6955002" y="3675719"/>
            <a:ext cx="3092838" cy="3102070"/>
          </a:xfrm>
          <a:prstGeom prst="rect">
            <a:avLst/>
          </a:prstGeom>
        </p:spPr>
      </p:pic>
      <p:sp>
        <p:nvSpPr>
          <p:cNvPr id="46" name="17 CuadroTexto"/>
          <p:cNvSpPr txBox="1"/>
          <p:nvPr/>
        </p:nvSpPr>
        <p:spPr>
          <a:xfrm>
            <a:off x="7089711" y="6104771"/>
            <a:ext cx="2288640" cy="707886"/>
          </a:xfrm>
          <a:prstGeom prst="rect">
            <a:avLst/>
          </a:prstGeom>
          <a:noFill/>
        </p:spPr>
        <p:txBody>
          <a:bodyPr wrap="none" rtlCol="0">
            <a:spAutoFit/>
          </a:bodyPr>
          <a:lstStyle/>
          <a:p>
            <a:pPr algn="ctr"/>
            <a:r>
              <a:rPr lang="es-ES" sz="2000" dirty="0"/>
              <a:t>Kit de uñas </a:t>
            </a:r>
            <a:r>
              <a:rPr lang="es-ES" sz="2000" dirty="0" smtClean="0"/>
              <a:t>orgánico</a:t>
            </a:r>
          </a:p>
          <a:p>
            <a:pPr algn="ctr"/>
            <a:r>
              <a:rPr lang="es-ES" sz="2000" dirty="0" smtClean="0"/>
              <a:t>¡ DE REGALO !</a:t>
            </a:r>
            <a:endParaRPr lang="es-ES" sz="2000" dirty="0"/>
          </a:p>
        </p:txBody>
      </p:sp>
      <p:pic>
        <p:nvPicPr>
          <p:cNvPr id="51" name="Picture 14" descr="Mascarilla de papaya"/>
          <p:cNvPicPr>
            <a:picLocks noChangeAspect="1" noChangeArrowheads="1"/>
          </p:cNvPicPr>
          <p:nvPr/>
        </p:nvPicPr>
        <p:blipFill>
          <a:blip r:embed="rId10"/>
          <a:srcRect/>
          <a:stretch>
            <a:fillRect/>
          </a:stretch>
        </p:blipFill>
        <p:spPr bwMode="auto">
          <a:xfrm>
            <a:off x="4925784" y="4823524"/>
            <a:ext cx="1717884" cy="1717884"/>
          </a:xfrm>
          <a:prstGeom prst="rect">
            <a:avLst/>
          </a:prstGeom>
          <a:noFill/>
        </p:spPr>
      </p:pic>
      <p:sp>
        <p:nvSpPr>
          <p:cNvPr id="52" name="17 CuadroTexto"/>
          <p:cNvSpPr txBox="1"/>
          <p:nvPr/>
        </p:nvSpPr>
        <p:spPr>
          <a:xfrm>
            <a:off x="4893090" y="6288246"/>
            <a:ext cx="1780809" cy="338554"/>
          </a:xfrm>
          <a:prstGeom prst="rect">
            <a:avLst/>
          </a:prstGeom>
          <a:noFill/>
        </p:spPr>
        <p:txBody>
          <a:bodyPr wrap="none" rtlCol="0">
            <a:spAutoFit/>
          </a:bodyPr>
          <a:lstStyle/>
          <a:p>
            <a:r>
              <a:rPr lang="es-ES" sz="1600" dirty="0"/>
              <a:t>Mascarilla orgánica</a:t>
            </a:r>
          </a:p>
        </p:txBody>
      </p:sp>
      <p:sp>
        <p:nvSpPr>
          <p:cNvPr id="53" name="18 CuadroTexto"/>
          <p:cNvSpPr txBox="1"/>
          <p:nvPr/>
        </p:nvSpPr>
        <p:spPr>
          <a:xfrm>
            <a:off x="2312790" y="6274985"/>
            <a:ext cx="1567737" cy="338554"/>
          </a:xfrm>
          <a:prstGeom prst="rect">
            <a:avLst/>
          </a:prstGeom>
          <a:noFill/>
        </p:spPr>
        <p:txBody>
          <a:bodyPr wrap="none" rtlCol="0">
            <a:spAutoFit/>
          </a:bodyPr>
          <a:lstStyle/>
          <a:p>
            <a:r>
              <a:rPr lang="es-ES" sz="1600" dirty="0"/>
              <a:t>Orgánica de ojos</a:t>
            </a:r>
          </a:p>
        </p:txBody>
      </p:sp>
      <p:sp>
        <p:nvSpPr>
          <p:cNvPr id="54" name="23 CuadroTexto"/>
          <p:cNvSpPr txBox="1"/>
          <p:nvPr/>
        </p:nvSpPr>
        <p:spPr>
          <a:xfrm>
            <a:off x="3912907" y="6280734"/>
            <a:ext cx="755913" cy="338554"/>
          </a:xfrm>
          <a:prstGeom prst="rect">
            <a:avLst/>
          </a:prstGeom>
          <a:noFill/>
        </p:spPr>
        <p:txBody>
          <a:bodyPr wrap="none" rtlCol="0">
            <a:spAutoFit/>
          </a:bodyPr>
          <a:lstStyle/>
          <a:p>
            <a:r>
              <a:rPr lang="es-ES" sz="1600" dirty="0" err="1"/>
              <a:t>Vitagel</a:t>
            </a:r>
            <a:endParaRPr lang="es-ES" sz="1600" dirty="0"/>
          </a:p>
        </p:txBody>
      </p:sp>
      <p:pic>
        <p:nvPicPr>
          <p:cNvPr id="55" name="Imagen 54"/>
          <p:cNvPicPr>
            <a:picLocks noChangeAspect="1"/>
          </p:cNvPicPr>
          <p:nvPr/>
        </p:nvPicPr>
        <p:blipFill>
          <a:blip r:embed="rId11"/>
          <a:stretch>
            <a:fillRect/>
          </a:stretch>
        </p:blipFill>
        <p:spPr>
          <a:xfrm>
            <a:off x="3838073" y="4438999"/>
            <a:ext cx="917302" cy="1949267"/>
          </a:xfrm>
          <a:prstGeom prst="rect">
            <a:avLst/>
          </a:prstGeom>
        </p:spPr>
      </p:pic>
      <p:pic>
        <p:nvPicPr>
          <p:cNvPr id="56" name="Picture 10" descr="Exfoliante Algas Marinas"/>
          <p:cNvPicPr>
            <a:picLocks noChangeAspect="1" noChangeArrowheads="1"/>
          </p:cNvPicPr>
          <p:nvPr/>
        </p:nvPicPr>
        <p:blipFill>
          <a:blip r:embed="rId12"/>
          <a:srcRect/>
          <a:stretch>
            <a:fillRect/>
          </a:stretch>
        </p:blipFill>
        <p:spPr bwMode="auto">
          <a:xfrm>
            <a:off x="184830" y="4652210"/>
            <a:ext cx="1957131" cy="1957131"/>
          </a:xfrm>
          <a:prstGeom prst="rect">
            <a:avLst/>
          </a:prstGeom>
          <a:noFill/>
        </p:spPr>
      </p:pic>
      <p:sp>
        <p:nvSpPr>
          <p:cNvPr id="57" name="15 CuadroTexto"/>
          <p:cNvSpPr txBox="1"/>
          <p:nvPr/>
        </p:nvSpPr>
        <p:spPr>
          <a:xfrm>
            <a:off x="584484" y="6241879"/>
            <a:ext cx="1175002" cy="338554"/>
          </a:xfrm>
          <a:prstGeom prst="rect">
            <a:avLst/>
          </a:prstGeom>
          <a:noFill/>
        </p:spPr>
        <p:txBody>
          <a:bodyPr wrap="none" rtlCol="0">
            <a:spAutoFit/>
          </a:bodyPr>
          <a:lstStyle/>
          <a:p>
            <a:r>
              <a:rPr lang="es-ES" sz="1600" dirty="0"/>
              <a:t>Sal orgánica</a:t>
            </a:r>
          </a:p>
        </p:txBody>
      </p:sp>
      <p:sp>
        <p:nvSpPr>
          <p:cNvPr id="62" name="19 CuadroTexto"/>
          <p:cNvSpPr txBox="1"/>
          <p:nvPr/>
        </p:nvSpPr>
        <p:spPr>
          <a:xfrm>
            <a:off x="204139" y="3201649"/>
            <a:ext cx="1211998" cy="584775"/>
          </a:xfrm>
          <a:prstGeom prst="rect">
            <a:avLst/>
          </a:prstGeom>
          <a:noFill/>
        </p:spPr>
        <p:txBody>
          <a:bodyPr wrap="none" rtlCol="0">
            <a:spAutoFit/>
          </a:bodyPr>
          <a:lstStyle/>
          <a:p>
            <a:pPr algn="ctr"/>
            <a:r>
              <a:rPr lang="es-ES" sz="1600" dirty="0" smtClean="0"/>
              <a:t>Humectante</a:t>
            </a:r>
          </a:p>
          <a:p>
            <a:pPr algn="ctr"/>
            <a:r>
              <a:rPr lang="es-ES" sz="1600" dirty="0" smtClean="0"/>
              <a:t>de </a:t>
            </a:r>
            <a:r>
              <a:rPr lang="es-ES" sz="1600" dirty="0"/>
              <a:t>día</a:t>
            </a:r>
          </a:p>
        </p:txBody>
      </p:sp>
      <p:sp>
        <p:nvSpPr>
          <p:cNvPr id="63" name="20 CuadroTexto"/>
          <p:cNvSpPr txBox="1"/>
          <p:nvPr/>
        </p:nvSpPr>
        <p:spPr>
          <a:xfrm>
            <a:off x="1905612" y="3208919"/>
            <a:ext cx="1211998" cy="584775"/>
          </a:xfrm>
          <a:prstGeom prst="rect">
            <a:avLst/>
          </a:prstGeom>
          <a:noFill/>
        </p:spPr>
        <p:txBody>
          <a:bodyPr wrap="none" rtlCol="0">
            <a:spAutoFit/>
          </a:bodyPr>
          <a:lstStyle/>
          <a:p>
            <a:pPr algn="ctr"/>
            <a:r>
              <a:rPr lang="es-ES" sz="1600" dirty="0" smtClean="0"/>
              <a:t>Humectante</a:t>
            </a:r>
          </a:p>
          <a:p>
            <a:pPr algn="ctr"/>
            <a:r>
              <a:rPr lang="es-ES" sz="1600" dirty="0" smtClean="0"/>
              <a:t>de </a:t>
            </a:r>
            <a:r>
              <a:rPr lang="es-ES" sz="1600" dirty="0"/>
              <a:t>noche</a:t>
            </a:r>
          </a:p>
        </p:txBody>
      </p:sp>
      <p:sp>
        <p:nvSpPr>
          <p:cNvPr id="64" name="21 CuadroTexto"/>
          <p:cNvSpPr txBox="1"/>
          <p:nvPr/>
        </p:nvSpPr>
        <p:spPr>
          <a:xfrm>
            <a:off x="3678397" y="3273087"/>
            <a:ext cx="1053109" cy="338554"/>
          </a:xfrm>
          <a:prstGeom prst="rect">
            <a:avLst/>
          </a:prstGeom>
          <a:noFill/>
        </p:spPr>
        <p:txBody>
          <a:bodyPr wrap="none" rtlCol="0">
            <a:spAutoFit/>
          </a:bodyPr>
          <a:lstStyle/>
          <a:p>
            <a:r>
              <a:rPr lang="es-ES" sz="1600" dirty="0"/>
              <a:t>Exfoliante </a:t>
            </a:r>
          </a:p>
        </p:txBody>
      </p:sp>
      <p:sp>
        <p:nvSpPr>
          <p:cNvPr id="65" name="22 CuadroTexto"/>
          <p:cNvSpPr txBox="1"/>
          <p:nvPr/>
        </p:nvSpPr>
        <p:spPr>
          <a:xfrm>
            <a:off x="5213683" y="3286125"/>
            <a:ext cx="1306768" cy="338554"/>
          </a:xfrm>
          <a:prstGeom prst="rect">
            <a:avLst/>
          </a:prstGeom>
          <a:noFill/>
        </p:spPr>
        <p:txBody>
          <a:bodyPr wrap="none" rtlCol="0">
            <a:spAutoFit/>
          </a:bodyPr>
          <a:lstStyle/>
          <a:p>
            <a:r>
              <a:rPr lang="es-ES" sz="1600" dirty="0"/>
              <a:t>Gel </a:t>
            </a:r>
            <a:r>
              <a:rPr lang="es-ES" sz="1600" dirty="0" smtClean="0"/>
              <a:t>limpiador</a:t>
            </a:r>
            <a:endParaRPr lang="es-ES" sz="1600" dirty="0"/>
          </a:p>
        </p:txBody>
      </p:sp>
      <p:pic>
        <p:nvPicPr>
          <p:cNvPr id="9" name="Imagen 8"/>
          <p:cNvPicPr>
            <a:picLocks noChangeAspect="1"/>
          </p:cNvPicPr>
          <p:nvPr/>
        </p:nvPicPr>
        <p:blipFill>
          <a:blip r:embed="rId13"/>
          <a:stretch>
            <a:fillRect/>
          </a:stretch>
        </p:blipFill>
        <p:spPr>
          <a:xfrm>
            <a:off x="5215186" y="827171"/>
            <a:ext cx="1182661" cy="2465974"/>
          </a:xfrm>
          <a:prstGeom prst="rect">
            <a:avLst/>
          </a:prstGeom>
        </p:spPr>
      </p:pic>
    </p:spTree>
    <p:extLst>
      <p:ext uri="{BB962C8B-B14F-4D97-AF65-F5344CB8AC3E}">
        <p14:creationId xmlns:p14="http://schemas.microsoft.com/office/powerpoint/2010/main" val="2506359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stretch>
            <a:fillRect/>
          </a:stretch>
        </p:blipFill>
        <p:spPr>
          <a:xfrm>
            <a:off x="0" y="-1365"/>
            <a:ext cx="12192000" cy="823126"/>
          </a:xfrm>
          <a:prstGeom prst="rect">
            <a:avLst/>
          </a:prstGeom>
        </p:spPr>
      </p:pic>
      <p:pic>
        <p:nvPicPr>
          <p:cNvPr id="2" name="Imagen 1"/>
          <p:cNvPicPr>
            <a:picLocks noChangeAspect="1"/>
          </p:cNvPicPr>
          <p:nvPr/>
        </p:nvPicPr>
        <p:blipFill>
          <a:blip r:embed="rId3"/>
          <a:stretch>
            <a:fillRect/>
          </a:stretch>
        </p:blipFill>
        <p:spPr>
          <a:xfrm>
            <a:off x="0" y="713054"/>
            <a:ext cx="12192001" cy="6144946"/>
          </a:xfrm>
          <a:prstGeom prst="rect">
            <a:avLst/>
          </a:prstGeom>
        </p:spPr>
      </p:pic>
      <p:sp>
        <p:nvSpPr>
          <p:cNvPr id="5" name="CuadroTexto 4"/>
          <p:cNvSpPr txBox="1"/>
          <p:nvPr/>
        </p:nvSpPr>
        <p:spPr>
          <a:xfrm>
            <a:off x="23231" y="44782"/>
            <a:ext cx="7756922" cy="584775"/>
          </a:xfrm>
          <a:prstGeom prst="rect">
            <a:avLst/>
          </a:prstGeom>
          <a:noFill/>
        </p:spPr>
        <p:txBody>
          <a:bodyPr wrap="square" rtlCol="0">
            <a:spAutoFit/>
          </a:bodyPr>
          <a:lstStyle/>
          <a:p>
            <a:pPr algn="ctr"/>
            <a:r>
              <a:rPr lang="es-MX" sz="3200" b="1" dirty="0" smtClean="0">
                <a:solidFill>
                  <a:schemeClr val="bg1"/>
                </a:solidFill>
                <a:effectLst>
                  <a:outerShdw blurRad="38100" dist="38100" dir="2700000" algn="tl">
                    <a:srgbClr val="000000">
                      <a:alpha val="43137"/>
                    </a:srgbClr>
                  </a:outerShdw>
                </a:effectLst>
              </a:rPr>
              <a:t>Requisitos para ser Asesora de Belleza</a:t>
            </a:r>
            <a:r>
              <a:rPr lang="es-MX" sz="3200" b="1" dirty="0" smtClean="0">
                <a:solidFill>
                  <a:schemeClr val="bg1"/>
                </a:solidFill>
                <a:effectLst>
                  <a:outerShdw blurRad="38100" dist="38100" dir="2700000" algn="tl">
                    <a:srgbClr val="000000">
                      <a:alpha val="43137"/>
                    </a:srgbClr>
                  </a:outerShdw>
                </a:effectLst>
              </a:rPr>
              <a:t>     </a:t>
            </a:r>
            <a:endParaRPr lang="es-MX" sz="3200" b="1" dirty="0">
              <a:solidFill>
                <a:schemeClr val="bg1"/>
              </a:solidFill>
              <a:effectLst>
                <a:outerShdw blurRad="38100" dist="38100" dir="2700000" algn="tl">
                  <a:srgbClr val="000000">
                    <a:alpha val="43137"/>
                  </a:srgbClr>
                </a:outerShdw>
              </a:effectLst>
            </a:endParaRPr>
          </a:p>
        </p:txBody>
      </p:sp>
      <p:pic>
        <p:nvPicPr>
          <p:cNvPr id="7" name="Imagen 6"/>
          <p:cNvPicPr>
            <a:picLocks noChangeAspect="1"/>
          </p:cNvPicPr>
          <p:nvPr/>
        </p:nvPicPr>
        <p:blipFill>
          <a:blip r:embed="rId4"/>
          <a:stretch>
            <a:fillRect/>
          </a:stretch>
        </p:blipFill>
        <p:spPr>
          <a:xfrm>
            <a:off x="7286307" y="87110"/>
            <a:ext cx="2169581" cy="609358"/>
          </a:xfrm>
          <a:prstGeom prst="rect">
            <a:avLst/>
          </a:prstGeom>
        </p:spPr>
      </p:pic>
      <p:sp>
        <p:nvSpPr>
          <p:cNvPr id="11" name="Rectángulo 10"/>
          <p:cNvSpPr/>
          <p:nvPr/>
        </p:nvSpPr>
        <p:spPr>
          <a:xfrm>
            <a:off x="46496" y="709059"/>
            <a:ext cx="12083512" cy="5847755"/>
          </a:xfrm>
          <a:prstGeom prst="rect">
            <a:avLst/>
          </a:prstGeom>
        </p:spPr>
        <p:txBody>
          <a:bodyPr wrap="square">
            <a:spAutoFit/>
          </a:bodyPr>
          <a:lstStyle/>
          <a:p>
            <a:pPr algn="just"/>
            <a:r>
              <a:rPr lang="es-MX" sz="2200" dirty="0" smtClean="0"/>
              <a:t>Para </a:t>
            </a:r>
            <a:r>
              <a:rPr lang="es-MX" sz="2200" dirty="0"/>
              <a:t>ser </a:t>
            </a:r>
            <a:r>
              <a:rPr lang="es-MX" sz="2200" dirty="0" smtClean="0"/>
              <a:t>Asesora de Belleza ATTITUDE debes </a:t>
            </a:r>
            <a:r>
              <a:rPr lang="es-MX" sz="2200" dirty="0"/>
              <a:t>tener la mayoría de </a:t>
            </a:r>
            <a:r>
              <a:rPr lang="es-MX" sz="2200" dirty="0" smtClean="0"/>
              <a:t>edad, llenar el Contrato de </a:t>
            </a:r>
            <a:r>
              <a:rPr lang="es-MX" sz="2200" dirty="0"/>
              <a:t>Inscripción </a:t>
            </a:r>
            <a:r>
              <a:rPr lang="es-MX" sz="2200" dirty="0" smtClean="0"/>
              <a:t>oficial de ATTITUDE y adquirir un Paquete de Inscripción ATTITUDE. Dicho </a:t>
            </a:r>
            <a:r>
              <a:rPr lang="es-MX" sz="2200" dirty="0"/>
              <a:t>contrato </a:t>
            </a:r>
            <a:r>
              <a:rPr lang="es-MX" sz="2200" dirty="0" smtClean="0"/>
              <a:t>debe </a:t>
            </a:r>
            <a:r>
              <a:rPr lang="es-MX" sz="2200" dirty="0"/>
              <a:t>ser </a:t>
            </a:r>
            <a:r>
              <a:rPr lang="es-MX" sz="2200" dirty="0" smtClean="0"/>
              <a:t>aceptado </a:t>
            </a:r>
            <a:r>
              <a:rPr lang="es-MX" sz="2200" dirty="0"/>
              <a:t>por la compañía en su oficina </a:t>
            </a:r>
            <a:r>
              <a:rPr lang="es-MX" sz="2200" dirty="0" smtClean="0"/>
              <a:t>central. Al ser realizar lo anterior, recibirás por correo electrónico, una </a:t>
            </a:r>
            <a:r>
              <a:rPr lang="es-MX" sz="2200" dirty="0"/>
              <a:t>notificación de su aceptación </a:t>
            </a:r>
            <a:r>
              <a:rPr lang="es-MX" sz="2200" dirty="0" smtClean="0"/>
              <a:t>donde te proporcionaran tu número de Asesora de Belleza ATTITUDE y las claves correspondientes para tener acceso a tu Oficina Virtual que te proporciona ATTITUDE. ATTITUDE </a:t>
            </a:r>
            <a:r>
              <a:rPr lang="es-MX" sz="2200" dirty="0"/>
              <a:t>se reserva el derecho de aceptar o rechazar a cualquier persona como </a:t>
            </a:r>
            <a:r>
              <a:rPr lang="es-MX" sz="2200" dirty="0" smtClean="0"/>
              <a:t>Distribuidor o Asesora de Belleza. Esposa y esposo (</a:t>
            </a:r>
            <a:r>
              <a:rPr lang="es-MX" sz="2200" dirty="0" err="1" smtClean="0"/>
              <a:t>codistribuidor</a:t>
            </a:r>
            <a:r>
              <a:rPr lang="es-MX" sz="2200" dirty="0" smtClean="0"/>
              <a:t>) deben llenar un solo Contrato de Inscripción y tener un solo numero de registro; </a:t>
            </a:r>
            <a:r>
              <a:rPr lang="es-MX" sz="2200" dirty="0"/>
              <a:t>sin embargo, bajo ninguna circunstancia podrán el esposo o la esposa ser patrocinados en diferentes líneas organizacionales.  Ya sea el esposo </a:t>
            </a:r>
            <a:r>
              <a:rPr lang="es-MX" sz="2200" dirty="0" err="1"/>
              <a:t>ó</a:t>
            </a:r>
            <a:r>
              <a:rPr lang="es-MX" sz="2200" dirty="0"/>
              <a:t> la esposa deberá ser el patrocinador del otro.  Cualquier intento de patrocinio de doble línea será eliminado por </a:t>
            </a:r>
            <a:r>
              <a:rPr lang="es-MX" sz="2200" dirty="0" smtClean="0"/>
              <a:t>ATTITUDE.  </a:t>
            </a:r>
            <a:endParaRPr lang="es-MX" sz="2200" dirty="0"/>
          </a:p>
          <a:p>
            <a:r>
              <a:rPr lang="es-MX" sz="2200" dirty="0" smtClean="0"/>
              <a:t>  </a:t>
            </a:r>
            <a:endParaRPr lang="es-MX" sz="2200" dirty="0"/>
          </a:p>
          <a:p>
            <a:pPr algn="just"/>
            <a:r>
              <a:rPr lang="es-MX" sz="2200" dirty="0" smtClean="0"/>
              <a:t>Una persona moral podrá llenar su Contrato de inscripción  cumpliendo los requisitos que pida ATTITUDE y siendo el representante legal de la empresa el solicitante.  </a:t>
            </a:r>
            <a:r>
              <a:rPr lang="es-MX" sz="2200" dirty="0"/>
              <a:t>Sin embargo, </a:t>
            </a:r>
            <a:r>
              <a:rPr lang="es-MX" sz="2200" dirty="0" smtClean="0"/>
              <a:t>una persona </a:t>
            </a:r>
            <a:r>
              <a:rPr lang="es-MX" sz="2200" dirty="0"/>
              <a:t>no </a:t>
            </a:r>
            <a:r>
              <a:rPr lang="es-MX" sz="2200" dirty="0" smtClean="0"/>
              <a:t>podrá participar </a:t>
            </a:r>
            <a:r>
              <a:rPr lang="es-MX" sz="2200" dirty="0"/>
              <a:t>en más de una </a:t>
            </a:r>
            <a:r>
              <a:rPr lang="es-MX" sz="2200" dirty="0" smtClean="0"/>
              <a:t>solicitud o Contrato de inscripción.  Una Asesora de Belleza como persona física puede cambiar a persona moral, siempre y cuando este bajo </a:t>
            </a:r>
            <a:r>
              <a:rPr lang="es-MX" sz="2200" dirty="0"/>
              <a:t>el mismo patrocinador </a:t>
            </a:r>
            <a:r>
              <a:rPr lang="es-MX" sz="2200" dirty="0" smtClean="0"/>
              <a:t>proporcione la </a:t>
            </a:r>
            <a:r>
              <a:rPr lang="es-MX" sz="2200" dirty="0"/>
              <a:t>documentación completa y </a:t>
            </a:r>
            <a:r>
              <a:rPr lang="es-MX" sz="2200" dirty="0" smtClean="0"/>
              <a:t>apropiada</a:t>
            </a:r>
            <a:r>
              <a:rPr lang="es-MX" sz="2200" dirty="0"/>
              <a:t>. </a:t>
            </a:r>
            <a:r>
              <a:rPr lang="es-MX" sz="2200" dirty="0" smtClean="0"/>
              <a:t>La Asesora de belleza, por lo tanto, puede </a:t>
            </a:r>
            <a:r>
              <a:rPr lang="es-MX" sz="2200" dirty="0"/>
              <a:t>cambiar </a:t>
            </a:r>
            <a:r>
              <a:rPr lang="es-MX" sz="2200" dirty="0" smtClean="0"/>
              <a:t>de persona física a moral, y de moral a física cubriendo los requisitos que solicite ATTITUDE en ese momento.</a:t>
            </a:r>
            <a:endParaRPr lang="es-MX" sz="2200" dirty="0"/>
          </a:p>
        </p:txBody>
      </p:sp>
    </p:spTree>
    <p:extLst>
      <p:ext uri="{BB962C8B-B14F-4D97-AF65-F5344CB8AC3E}">
        <p14:creationId xmlns:p14="http://schemas.microsoft.com/office/powerpoint/2010/main" val="3097254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213238" y="-3148"/>
            <a:ext cx="6964961" cy="6852712"/>
          </a:xfrm>
          <a:prstGeom prst="rect">
            <a:avLst/>
          </a:prstGeom>
        </p:spPr>
      </p:pic>
      <p:sp>
        <p:nvSpPr>
          <p:cNvPr id="6" name="CuadroTexto 5"/>
          <p:cNvSpPr txBox="1"/>
          <p:nvPr/>
        </p:nvSpPr>
        <p:spPr>
          <a:xfrm>
            <a:off x="6513539" y="1609645"/>
            <a:ext cx="5029200" cy="1938992"/>
          </a:xfrm>
          <a:prstGeom prst="rect">
            <a:avLst/>
          </a:prstGeom>
          <a:noFill/>
        </p:spPr>
        <p:txBody>
          <a:bodyPr wrap="square" rtlCol="0">
            <a:spAutoFit/>
          </a:bodyPr>
          <a:lstStyle/>
          <a:p>
            <a:pPr algn="ctr"/>
            <a:r>
              <a:rPr lang="es-MX" sz="6000" b="1" dirty="0" smtClean="0">
                <a:solidFill>
                  <a:schemeClr val="bg1"/>
                </a:solidFill>
                <a:effectLst>
                  <a:outerShdw blurRad="38100" dist="38100" dir="2700000" algn="tl">
                    <a:srgbClr val="000000">
                      <a:alpha val="43137"/>
                    </a:srgbClr>
                  </a:outerShdw>
                </a:effectLst>
              </a:rPr>
              <a:t>¿Por qué usar los productos?</a:t>
            </a:r>
            <a:endParaRPr lang="es-MX" sz="6000" b="1" dirty="0">
              <a:solidFill>
                <a:schemeClr val="bg1"/>
              </a:solidFill>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3"/>
          <a:stretch>
            <a:fillRect/>
          </a:stretch>
        </p:blipFill>
        <p:spPr>
          <a:xfrm>
            <a:off x="7050557" y="3682177"/>
            <a:ext cx="4093982" cy="1149853"/>
          </a:xfrm>
          <a:prstGeom prst="rect">
            <a:avLst/>
          </a:prstGeom>
        </p:spPr>
      </p:pic>
      <p:pic>
        <p:nvPicPr>
          <p:cNvPr id="8" name="Imagen 7"/>
          <p:cNvPicPr>
            <a:picLocks noChangeAspect="1"/>
          </p:cNvPicPr>
          <p:nvPr/>
        </p:nvPicPr>
        <p:blipFill>
          <a:blip r:embed="rId4"/>
          <a:stretch>
            <a:fillRect/>
          </a:stretch>
        </p:blipFill>
        <p:spPr>
          <a:xfrm>
            <a:off x="-5036" y="1"/>
            <a:ext cx="5988562" cy="6858000"/>
          </a:xfrm>
          <a:prstGeom prst="rect">
            <a:avLst/>
          </a:prstGeom>
        </p:spPr>
      </p:pic>
    </p:spTree>
    <p:extLst>
      <p:ext uri="{BB962C8B-B14F-4D97-AF65-F5344CB8AC3E}">
        <p14:creationId xmlns:p14="http://schemas.microsoft.com/office/powerpoint/2010/main" val="828752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 y="-12700"/>
            <a:ext cx="12192001" cy="6858000"/>
          </a:xfrm>
          <a:prstGeom prst="rect">
            <a:avLst/>
          </a:prstGeom>
        </p:spPr>
      </p:pic>
      <p:pic>
        <p:nvPicPr>
          <p:cNvPr id="3" name="Imagen 2"/>
          <p:cNvPicPr>
            <a:picLocks noChangeAspect="1"/>
          </p:cNvPicPr>
          <p:nvPr/>
        </p:nvPicPr>
        <p:blipFill>
          <a:blip r:embed="rId3"/>
          <a:stretch>
            <a:fillRect/>
          </a:stretch>
        </p:blipFill>
        <p:spPr>
          <a:xfrm>
            <a:off x="0" y="-1365"/>
            <a:ext cx="12192000" cy="823126"/>
          </a:xfrm>
          <a:prstGeom prst="rect">
            <a:avLst/>
          </a:prstGeom>
        </p:spPr>
      </p:pic>
      <p:sp>
        <p:nvSpPr>
          <p:cNvPr id="4" name="CuadroTexto 3"/>
          <p:cNvSpPr txBox="1"/>
          <p:nvPr/>
        </p:nvSpPr>
        <p:spPr>
          <a:xfrm>
            <a:off x="263479" y="106774"/>
            <a:ext cx="8818527" cy="584775"/>
          </a:xfrm>
          <a:prstGeom prst="rect">
            <a:avLst/>
          </a:prstGeom>
          <a:noFill/>
        </p:spPr>
        <p:txBody>
          <a:bodyPr wrap="square" rtlCol="0">
            <a:spAutoFit/>
          </a:bodyPr>
          <a:lstStyle/>
          <a:p>
            <a:pPr algn="ctr"/>
            <a:r>
              <a:rPr lang="es-MX" sz="3200" b="1" dirty="0" smtClean="0">
                <a:solidFill>
                  <a:schemeClr val="bg1"/>
                </a:solidFill>
                <a:effectLst>
                  <a:outerShdw blurRad="38100" dist="38100" dir="2700000" algn="tl">
                    <a:srgbClr val="000000">
                      <a:alpha val="43137"/>
                    </a:srgbClr>
                  </a:outerShdw>
                </a:effectLst>
              </a:rPr>
              <a:t>Características de los productos      </a:t>
            </a:r>
            <a:endParaRPr lang="es-MX" sz="3200" b="1" dirty="0">
              <a:solidFill>
                <a:schemeClr val="bg1"/>
              </a:solidFill>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4"/>
          <a:stretch>
            <a:fillRect/>
          </a:stretch>
        </p:blipFill>
        <p:spPr>
          <a:xfrm>
            <a:off x="7921734" y="118106"/>
            <a:ext cx="2169581" cy="609358"/>
          </a:xfrm>
          <a:prstGeom prst="rect">
            <a:avLst/>
          </a:prstGeom>
        </p:spPr>
      </p:pic>
      <p:sp>
        <p:nvSpPr>
          <p:cNvPr id="7" name="Rectángulo 6"/>
          <p:cNvSpPr/>
          <p:nvPr/>
        </p:nvSpPr>
        <p:spPr>
          <a:xfrm>
            <a:off x="1" y="854664"/>
            <a:ext cx="12037310" cy="2123658"/>
          </a:xfrm>
          <a:prstGeom prst="rect">
            <a:avLst/>
          </a:prstGeom>
        </p:spPr>
        <p:txBody>
          <a:bodyPr wrap="square">
            <a:spAutoFit/>
          </a:bodyPr>
          <a:lstStyle/>
          <a:p>
            <a:pPr algn="just"/>
            <a:r>
              <a:rPr lang="es-MX" sz="2200" dirty="0" smtClean="0"/>
              <a:t>Los productos ATTITUDE son actualmente, los mejores cosméticos para el cuidado de la piel que hay en el país. Existen en México numerosas compañías que fabrican y distribuyen un sinfín de productos para el cuidado de la piel pero estos están elaborados con normas muy bajas de calidad al igual que sus materias primas con el fin de poderlos ofrecer a precios bajos. Por lo tanto, no cumplen con las normas que debe tener para un cuidado profundo de la piel, además de contener en su mayoría, grandes cantidades de químicos en sus formulaciones. </a:t>
            </a:r>
          </a:p>
        </p:txBody>
      </p:sp>
      <p:pic>
        <p:nvPicPr>
          <p:cNvPr id="6" name="Imagen 5"/>
          <p:cNvPicPr>
            <a:picLocks noChangeAspect="1"/>
          </p:cNvPicPr>
          <p:nvPr/>
        </p:nvPicPr>
        <p:blipFill>
          <a:blip r:embed="rId5"/>
          <a:stretch>
            <a:fillRect/>
          </a:stretch>
        </p:blipFill>
        <p:spPr>
          <a:xfrm>
            <a:off x="232802" y="3130721"/>
            <a:ext cx="3061373" cy="3133527"/>
          </a:xfrm>
          <a:prstGeom prst="rect">
            <a:avLst/>
          </a:prstGeom>
        </p:spPr>
      </p:pic>
      <p:sp>
        <p:nvSpPr>
          <p:cNvPr id="8" name="Rectángulo 7"/>
          <p:cNvSpPr/>
          <p:nvPr/>
        </p:nvSpPr>
        <p:spPr>
          <a:xfrm>
            <a:off x="3526978" y="2978322"/>
            <a:ext cx="8665022" cy="3262432"/>
          </a:xfrm>
          <a:prstGeom prst="rect">
            <a:avLst/>
          </a:prstGeom>
        </p:spPr>
        <p:txBody>
          <a:bodyPr wrap="square">
            <a:spAutoFit/>
          </a:bodyPr>
          <a:lstStyle/>
          <a:p>
            <a:pPr algn="just"/>
            <a:r>
              <a:rPr lang="es-MX" sz="2200" dirty="0"/>
              <a:t>L</a:t>
            </a:r>
            <a:r>
              <a:rPr lang="es-MX" sz="2200" dirty="0" smtClean="0"/>
              <a:t>os cosméticos de alta calidad que hay en el país se ofrecen en su mayoría en tiendas departamentales y sus precios son muy elevados por los altos costos en marketing y distribución. Los productos ATTITUDE tiene 4 características fundamentales que los diferencian de los demás:</a:t>
            </a:r>
          </a:p>
          <a:p>
            <a:pPr algn="just"/>
            <a:endParaRPr lang="es-MX" sz="800" dirty="0" smtClean="0"/>
          </a:p>
          <a:p>
            <a:pPr marL="457200" indent="-457200" algn="just">
              <a:buAutoNum type="arabicParenR"/>
            </a:pPr>
            <a:r>
              <a:rPr lang="es-MX" sz="2200" dirty="0" smtClean="0"/>
              <a:t>Soy hipo alergénicos.</a:t>
            </a:r>
          </a:p>
          <a:p>
            <a:pPr marL="457200" indent="-457200" algn="just">
              <a:buAutoNum type="arabicParenR"/>
            </a:pPr>
            <a:r>
              <a:rPr lang="es-MX" sz="2200" dirty="0" smtClean="0"/>
              <a:t>No contienen químicos en sus formulaciones.</a:t>
            </a:r>
          </a:p>
          <a:p>
            <a:pPr marL="457200" indent="-457200" algn="just">
              <a:buAutoNum type="arabicParenR"/>
            </a:pPr>
            <a:r>
              <a:rPr lang="es-MX" sz="2200" dirty="0" smtClean="0"/>
              <a:t>Son </a:t>
            </a:r>
            <a:r>
              <a:rPr lang="es-MX" sz="2200" dirty="0" err="1" smtClean="0"/>
              <a:t>hiper</a:t>
            </a:r>
            <a:r>
              <a:rPr lang="es-MX" sz="2200" dirty="0" smtClean="0"/>
              <a:t> concentrados.     </a:t>
            </a:r>
          </a:p>
          <a:p>
            <a:pPr marL="457200" indent="-457200" algn="just">
              <a:buAutoNum type="arabicParenR"/>
            </a:pPr>
            <a:r>
              <a:rPr lang="es-MX" sz="2200" dirty="0" smtClean="0"/>
              <a:t>Sus precios son sumamente competitivos considerando la muy alta calidad de sus formulaciones. </a:t>
            </a:r>
            <a:endParaRPr lang="es-MX" sz="2200" dirty="0"/>
          </a:p>
        </p:txBody>
      </p:sp>
    </p:spTree>
    <p:extLst>
      <p:ext uri="{BB962C8B-B14F-4D97-AF65-F5344CB8AC3E}">
        <p14:creationId xmlns:p14="http://schemas.microsoft.com/office/powerpoint/2010/main" val="793839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 y="-12700"/>
            <a:ext cx="12192001" cy="6858000"/>
          </a:xfrm>
          <a:prstGeom prst="rect">
            <a:avLst/>
          </a:prstGeom>
        </p:spPr>
      </p:pic>
      <p:sp>
        <p:nvSpPr>
          <p:cNvPr id="4" name="Rectángulo 3"/>
          <p:cNvSpPr/>
          <p:nvPr/>
        </p:nvSpPr>
        <p:spPr>
          <a:xfrm>
            <a:off x="43218" y="847208"/>
            <a:ext cx="12091953" cy="6001643"/>
          </a:xfrm>
          <a:prstGeom prst="rect">
            <a:avLst/>
          </a:prstGeom>
        </p:spPr>
        <p:txBody>
          <a:bodyPr wrap="square">
            <a:spAutoFit/>
          </a:bodyPr>
          <a:lstStyle/>
          <a:p>
            <a:pPr algn="just"/>
            <a:r>
              <a:rPr lang="es-MX" sz="2400" dirty="0" smtClean="0"/>
              <a:t>Al afiliarte a ATTITUDE deberás adquirir alguno de los diferentes Paquetes de Inscripción. </a:t>
            </a:r>
            <a:r>
              <a:rPr lang="es-MX" sz="2400" dirty="0" smtClean="0"/>
              <a:t>Cada paquete </a:t>
            </a:r>
            <a:r>
              <a:rPr lang="es-MX" sz="2400" dirty="0" smtClean="0"/>
              <a:t>contiene un kit de productos para que de manera inmediata empieces a usar los productos ATTITUDE. Para que puedas compartir con otras personas todas las virtudes que te proporciona los productos ATTITUDE deberás usarlos y comprobar de manera personal sus beneficios. Lo anterior, es </a:t>
            </a:r>
            <a:r>
              <a:rPr lang="es-MX" sz="2400" dirty="0"/>
              <a:t>lo más importante para que </a:t>
            </a:r>
            <a:r>
              <a:rPr lang="es-MX" sz="2400" dirty="0" smtClean="0"/>
              <a:t>como Asesora de Belleza puedas </a:t>
            </a:r>
            <a:r>
              <a:rPr lang="es-MX" sz="2400" dirty="0"/>
              <a:t>compartir los productos con los demás. </a:t>
            </a:r>
            <a:r>
              <a:rPr lang="es-MX" sz="2400" dirty="0" smtClean="0"/>
              <a:t>Al consumir los productos y tener resultados, te </a:t>
            </a:r>
            <a:r>
              <a:rPr lang="es-MX" sz="2400" dirty="0"/>
              <a:t>dará la fuerza para </a:t>
            </a:r>
            <a:r>
              <a:rPr lang="es-MX" sz="2400" dirty="0" smtClean="0"/>
              <a:t>recomendar con </a:t>
            </a:r>
            <a:r>
              <a:rPr lang="es-MX" sz="2400" dirty="0"/>
              <a:t>los demás y vender con mayor facilidad</a:t>
            </a:r>
            <a:r>
              <a:rPr lang="es-MX" sz="2400" dirty="0" smtClean="0"/>
              <a:t>.</a:t>
            </a:r>
          </a:p>
          <a:p>
            <a:pPr algn="just"/>
            <a:endParaRPr lang="es-MX" sz="2400" dirty="0"/>
          </a:p>
          <a:p>
            <a:pPr algn="just"/>
            <a:r>
              <a:rPr lang="es-MX" sz="2400" dirty="0" smtClean="0"/>
              <a:t>Al recomendarte que utilices de manera inmediata los productos ATTITUDE es para que, adicionalmente de ver sus resultados, n</a:t>
            </a:r>
            <a:r>
              <a:rPr lang="es-MX" sz="2400" dirty="0" smtClean="0"/>
              <a:t>o hagas ninguna </a:t>
            </a:r>
            <a:r>
              <a:rPr lang="es-MX" sz="2400" dirty="0"/>
              <a:t>afirmación </a:t>
            </a:r>
            <a:r>
              <a:rPr lang="es-MX" sz="2400" dirty="0" smtClean="0"/>
              <a:t>falsa o que no esté comprobada por ATTITUDE sobre </a:t>
            </a:r>
            <a:r>
              <a:rPr lang="es-MX" sz="2400" dirty="0"/>
              <a:t>los </a:t>
            </a:r>
            <a:r>
              <a:rPr lang="es-MX" sz="2400" dirty="0" smtClean="0"/>
              <a:t>productos. </a:t>
            </a:r>
            <a:r>
              <a:rPr lang="es-MX" sz="2400" dirty="0"/>
              <a:t>Aprovecha </a:t>
            </a:r>
            <a:r>
              <a:rPr lang="es-MX" sz="2400" dirty="0" smtClean="0"/>
              <a:t>las herramientas que te proporciona ATTITUDE para promover los beneficios de los productos y desarrolles exitosamente tu negocio. Dar </a:t>
            </a:r>
            <a:r>
              <a:rPr lang="es-MX" sz="2400" dirty="0"/>
              <a:t>respuesta en forma adecuada y honesta </a:t>
            </a:r>
            <a:r>
              <a:rPr lang="es-MX" sz="2400" dirty="0" smtClean="0"/>
              <a:t>sobre los productos es muy importante para el crecimiento de tu negocio y el poder resolver todas las </a:t>
            </a:r>
            <a:r>
              <a:rPr lang="es-MX" sz="2400" dirty="0"/>
              <a:t>dudas que tengan tus clientes sobre los productos y la forma en que se </a:t>
            </a:r>
            <a:r>
              <a:rPr lang="es-MX" sz="2400" dirty="0" smtClean="0"/>
              <a:t>usan serán de vital importancia para que obtengas grandes ganancias</a:t>
            </a:r>
            <a:endParaRPr lang="es-MX" sz="2400" dirty="0"/>
          </a:p>
        </p:txBody>
      </p:sp>
      <p:pic>
        <p:nvPicPr>
          <p:cNvPr id="5" name="Imagen 4"/>
          <p:cNvPicPr>
            <a:picLocks noChangeAspect="1"/>
          </p:cNvPicPr>
          <p:nvPr/>
        </p:nvPicPr>
        <p:blipFill>
          <a:blip r:embed="rId3"/>
          <a:stretch>
            <a:fillRect/>
          </a:stretch>
        </p:blipFill>
        <p:spPr>
          <a:xfrm>
            <a:off x="0" y="-1365"/>
            <a:ext cx="12192000" cy="823126"/>
          </a:xfrm>
          <a:prstGeom prst="rect">
            <a:avLst/>
          </a:prstGeom>
        </p:spPr>
      </p:pic>
      <p:sp>
        <p:nvSpPr>
          <p:cNvPr id="6" name="CuadroTexto 5"/>
          <p:cNvSpPr txBox="1"/>
          <p:nvPr/>
        </p:nvSpPr>
        <p:spPr>
          <a:xfrm>
            <a:off x="263479" y="106774"/>
            <a:ext cx="8818527" cy="584775"/>
          </a:xfrm>
          <a:prstGeom prst="rect">
            <a:avLst/>
          </a:prstGeom>
          <a:noFill/>
        </p:spPr>
        <p:txBody>
          <a:bodyPr wrap="square" rtlCol="0">
            <a:spAutoFit/>
          </a:bodyPr>
          <a:lstStyle/>
          <a:p>
            <a:pPr algn="ctr"/>
            <a:r>
              <a:rPr lang="es-MX" sz="3200" b="1" dirty="0" smtClean="0">
                <a:solidFill>
                  <a:schemeClr val="bg1"/>
                </a:solidFill>
                <a:effectLst>
                  <a:outerShdw blurRad="38100" dist="38100" dir="2700000" algn="tl">
                    <a:srgbClr val="000000">
                      <a:alpha val="43137"/>
                    </a:srgbClr>
                  </a:outerShdw>
                </a:effectLst>
              </a:rPr>
              <a:t>Usar y recomendar </a:t>
            </a:r>
            <a:r>
              <a:rPr lang="es-MX" sz="3200" b="1" dirty="0" smtClean="0">
                <a:solidFill>
                  <a:schemeClr val="bg1"/>
                </a:solidFill>
                <a:effectLst>
                  <a:outerShdw blurRad="38100" dist="38100" dir="2700000" algn="tl">
                    <a:srgbClr val="000000">
                      <a:alpha val="43137"/>
                    </a:srgbClr>
                  </a:outerShdw>
                </a:effectLst>
              </a:rPr>
              <a:t>los productos      </a:t>
            </a:r>
            <a:endParaRPr lang="es-MX" sz="3200" b="1" dirty="0">
              <a:solidFill>
                <a:schemeClr val="bg1"/>
              </a:solidFill>
              <a:effectLst>
                <a:outerShdw blurRad="38100" dist="38100" dir="2700000" algn="tl">
                  <a:srgbClr val="000000">
                    <a:alpha val="43137"/>
                  </a:srgbClr>
                </a:outerShdw>
              </a:effectLst>
            </a:endParaRPr>
          </a:p>
        </p:txBody>
      </p:sp>
      <p:pic>
        <p:nvPicPr>
          <p:cNvPr id="7" name="Imagen 6"/>
          <p:cNvPicPr>
            <a:picLocks noChangeAspect="1"/>
          </p:cNvPicPr>
          <p:nvPr/>
        </p:nvPicPr>
        <p:blipFill>
          <a:blip r:embed="rId4"/>
          <a:stretch>
            <a:fillRect/>
          </a:stretch>
        </p:blipFill>
        <p:spPr>
          <a:xfrm>
            <a:off x="7921734" y="118106"/>
            <a:ext cx="2169581" cy="609358"/>
          </a:xfrm>
          <a:prstGeom prst="rect">
            <a:avLst/>
          </a:prstGeom>
        </p:spPr>
      </p:pic>
    </p:spTree>
    <p:extLst>
      <p:ext uri="{BB962C8B-B14F-4D97-AF65-F5344CB8AC3E}">
        <p14:creationId xmlns:p14="http://schemas.microsoft.com/office/powerpoint/2010/main" val="804846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213238" y="-3148"/>
            <a:ext cx="6964961" cy="6852712"/>
          </a:xfrm>
          <a:prstGeom prst="rect">
            <a:avLst/>
          </a:prstGeom>
        </p:spPr>
      </p:pic>
      <p:sp>
        <p:nvSpPr>
          <p:cNvPr id="6" name="CuadroTexto 5"/>
          <p:cNvSpPr txBox="1"/>
          <p:nvPr/>
        </p:nvSpPr>
        <p:spPr>
          <a:xfrm>
            <a:off x="6296567" y="1609645"/>
            <a:ext cx="5029200" cy="1938992"/>
          </a:xfrm>
          <a:prstGeom prst="rect">
            <a:avLst/>
          </a:prstGeom>
          <a:noFill/>
        </p:spPr>
        <p:txBody>
          <a:bodyPr wrap="square" rtlCol="0">
            <a:spAutoFit/>
          </a:bodyPr>
          <a:lstStyle/>
          <a:p>
            <a:pPr algn="ctr"/>
            <a:r>
              <a:rPr lang="es-MX" sz="6000" b="1" dirty="0" smtClean="0">
                <a:solidFill>
                  <a:schemeClr val="bg1"/>
                </a:solidFill>
                <a:effectLst>
                  <a:outerShdw blurRad="38100" dist="38100" dir="2700000" algn="tl">
                    <a:srgbClr val="000000">
                      <a:alpha val="43137"/>
                    </a:srgbClr>
                  </a:outerShdw>
                </a:effectLst>
              </a:rPr>
              <a:t>Paquetes de Inscripción</a:t>
            </a:r>
            <a:endParaRPr lang="es-MX" sz="6000" b="1" dirty="0">
              <a:solidFill>
                <a:schemeClr val="bg1"/>
              </a:solidFill>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3"/>
          <a:stretch>
            <a:fillRect/>
          </a:stretch>
        </p:blipFill>
        <p:spPr>
          <a:xfrm>
            <a:off x="6895577" y="3682177"/>
            <a:ext cx="4093982" cy="1149853"/>
          </a:xfrm>
          <a:prstGeom prst="rect">
            <a:avLst/>
          </a:prstGeom>
        </p:spPr>
      </p:pic>
      <p:pic>
        <p:nvPicPr>
          <p:cNvPr id="7" name="Imagen 6"/>
          <p:cNvPicPr>
            <a:picLocks noChangeAspect="1"/>
          </p:cNvPicPr>
          <p:nvPr/>
        </p:nvPicPr>
        <p:blipFill>
          <a:blip r:embed="rId4"/>
          <a:stretch>
            <a:fillRect/>
          </a:stretch>
        </p:blipFill>
        <p:spPr>
          <a:xfrm>
            <a:off x="-4916" y="1005125"/>
            <a:ext cx="5208251" cy="5860619"/>
          </a:xfrm>
          <a:prstGeom prst="rect">
            <a:avLst/>
          </a:prstGeom>
        </p:spPr>
      </p:pic>
    </p:spTree>
    <p:extLst>
      <p:ext uri="{BB962C8B-B14F-4D97-AF65-F5344CB8AC3E}">
        <p14:creationId xmlns:p14="http://schemas.microsoft.com/office/powerpoint/2010/main" val="1673342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706351" y="4983078"/>
            <a:ext cx="1562631" cy="1721159"/>
          </a:xfrm>
          <a:prstGeom prst="rect">
            <a:avLst/>
          </a:prstGeom>
        </p:spPr>
      </p:pic>
      <p:pic>
        <p:nvPicPr>
          <p:cNvPr id="29" name="Picture 8" descr="Gel Limpiador Purificante + CMAE + Ester C Attitudeline"/>
          <p:cNvPicPr>
            <a:picLocks noChangeAspect="1" noChangeArrowheads="1"/>
          </p:cNvPicPr>
          <p:nvPr/>
        </p:nvPicPr>
        <p:blipFill>
          <a:blip r:embed="rId3"/>
          <a:srcRect/>
          <a:stretch>
            <a:fillRect/>
          </a:stretch>
        </p:blipFill>
        <p:spPr bwMode="auto">
          <a:xfrm>
            <a:off x="1210879" y="830668"/>
            <a:ext cx="2553331" cy="2163840"/>
          </a:xfrm>
          <a:prstGeom prst="rect">
            <a:avLst/>
          </a:prstGeom>
          <a:noFill/>
        </p:spPr>
      </p:pic>
      <p:pic>
        <p:nvPicPr>
          <p:cNvPr id="26" name="Picture 2" descr="Crema Humectante de Día + DMAE + Ester C Attitudeline"/>
          <p:cNvPicPr>
            <a:picLocks noChangeAspect="1" noChangeArrowheads="1"/>
          </p:cNvPicPr>
          <p:nvPr/>
        </p:nvPicPr>
        <p:blipFill>
          <a:blip r:embed="rId4"/>
          <a:srcRect/>
          <a:stretch>
            <a:fillRect/>
          </a:stretch>
        </p:blipFill>
        <p:spPr bwMode="auto">
          <a:xfrm>
            <a:off x="2805834" y="3178579"/>
            <a:ext cx="1990755" cy="1687081"/>
          </a:xfrm>
          <a:prstGeom prst="rect">
            <a:avLst/>
          </a:prstGeom>
          <a:noFill/>
        </p:spPr>
      </p:pic>
      <p:pic>
        <p:nvPicPr>
          <p:cNvPr id="23" name="Imagen 22"/>
          <p:cNvPicPr>
            <a:picLocks noChangeAspect="1"/>
          </p:cNvPicPr>
          <p:nvPr/>
        </p:nvPicPr>
        <p:blipFill>
          <a:blip r:embed="rId5"/>
          <a:stretch>
            <a:fillRect/>
          </a:stretch>
        </p:blipFill>
        <p:spPr>
          <a:xfrm>
            <a:off x="5012999" y="-12700"/>
            <a:ext cx="7179001" cy="6858000"/>
          </a:xfrm>
          <a:prstGeom prst="rect">
            <a:avLst/>
          </a:prstGeom>
        </p:spPr>
      </p:pic>
      <p:sp>
        <p:nvSpPr>
          <p:cNvPr id="4" name="3 CuadroTexto"/>
          <p:cNvSpPr txBox="1"/>
          <p:nvPr/>
        </p:nvSpPr>
        <p:spPr>
          <a:xfrm>
            <a:off x="9606717" y="4575856"/>
            <a:ext cx="1864805" cy="1077218"/>
          </a:xfrm>
          <a:prstGeom prst="rect">
            <a:avLst/>
          </a:prstGeom>
          <a:noFill/>
        </p:spPr>
        <p:txBody>
          <a:bodyPr wrap="none" rtlCol="0">
            <a:spAutoFit/>
          </a:bodyPr>
          <a:lstStyle/>
          <a:p>
            <a:pPr algn="ctr"/>
            <a:r>
              <a:rPr lang="es-ES" sz="3200" b="1" dirty="0">
                <a:solidFill>
                  <a:srgbClr val="993366"/>
                </a:solidFill>
              </a:rPr>
              <a:t>PAQUETE </a:t>
            </a:r>
            <a:endParaRPr lang="es-ES" sz="3200" b="1" dirty="0" smtClean="0">
              <a:solidFill>
                <a:srgbClr val="993366"/>
              </a:solidFill>
            </a:endParaRPr>
          </a:p>
          <a:p>
            <a:pPr algn="ctr"/>
            <a:r>
              <a:rPr lang="es-ES" sz="3200" b="1" dirty="0" smtClean="0">
                <a:solidFill>
                  <a:srgbClr val="993366"/>
                </a:solidFill>
              </a:rPr>
              <a:t>$6,000.00</a:t>
            </a:r>
            <a:endParaRPr lang="es-ES" sz="3200" b="1" dirty="0">
              <a:solidFill>
                <a:srgbClr val="993366"/>
              </a:solidFill>
            </a:endParaRPr>
          </a:p>
        </p:txBody>
      </p:sp>
      <p:sp>
        <p:nvSpPr>
          <p:cNvPr id="6" name="5 CuadroTexto"/>
          <p:cNvSpPr txBox="1"/>
          <p:nvPr/>
        </p:nvSpPr>
        <p:spPr>
          <a:xfrm>
            <a:off x="5173912" y="1028954"/>
            <a:ext cx="6777455" cy="2708434"/>
          </a:xfrm>
          <a:prstGeom prst="rect">
            <a:avLst/>
          </a:prstGeom>
          <a:noFill/>
        </p:spPr>
        <p:txBody>
          <a:bodyPr wrap="square" rtlCol="0">
            <a:spAutoFit/>
          </a:bodyPr>
          <a:lstStyle/>
          <a:p>
            <a:r>
              <a:rPr lang="es-ES" sz="2000" b="1" dirty="0" smtClean="0"/>
              <a:t>CODIGO: PI004</a:t>
            </a:r>
          </a:p>
          <a:p>
            <a:r>
              <a:rPr lang="es-ES" sz="2000" b="1" dirty="0" smtClean="0"/>
              <a:t>PUNTOS: 3,000</a:t>
            </a:r>
          </a:p>
          <a:p>
            <a:r>
              <a:rPr lang="es-ES" sz="2000" b="1" dirty="0" smtClean="0"/>
              <a:t>VALOR PRECIO PUBLICO: $</a:t>
            </a:r>
          </a:p>
          <a:p>
            <a:r>
              <a:rPr lang="es-ES" dirty="0" smtClean="0"/>
              <a:t> </a:t>
            </a:r>
            <a:endParaRPr lang="es-ES" dirty="0"/>
          </a:p>
          <a:p>
            <a:r>
              <a:rPr lang="es-ES" sz="2000" b="1" dirty="0" smtClean="0"/>
              <a:t>INCLUYE:</a:t>
            </a:r>
          </a:p>
          <a:p>
            <a:pPr marL="285750" indent="-285750">
              <a:buFont typeface="Arial" panose="020B0604020202020204" pitchFamily="34" charset="0"/>
              <a:buChar char="•"/>
            </a:pPr>
            <a:r>
              <a:rPr lang="es-ES" dirty="0" smtClean="0"/>
              <a:t>Bono de $200 pesos por cada CLIENTE VIP AFILIADO </a:t>
            </a:r>
            <a:r>
              <a:rPr lang="es-ES" dirty="0"/>
              <a:t>(</a:t>
            </a:r>
            <a:r>
              <a:rPr lang="es-ES" dirty="0" smtClean="0"/>
              <a:t>NO aplica en renovaciones)  </a:t>
            </a:r>
          </a:p>
          <a:p>
            <a:pPr marL="285750" indent="-285750">
              <a:buFont typeface="Arial" panose="020B0604020202020204" pitchFamily="34" charset="0"/>
              <a:buChar char="•"/>
            </a:pPr>
            <a:r>
              <a:rPr lang="es-ES" dirty="0" smtClean="0"/>
              <a:t>Kit de uñas orgánico de regalo</a:t>
            </a:r>
          </a:p>
          <a:p>
            <a:pPr marL="285750" indent="-285750">
              <a:buFont typeface="Arial" panose="020B0604020202020204" pitchFamily="34" charset="0"/>
              <a:buChar char="•"/>
            </a:pPr>
            <a:r>
              <a:rPr lang="es-ES" dirty="0" smtClean="0"/>
              <a:t>6 meses sin intereses con tarjeta participantes</a:t>
            </a:r>
            <a:endParaRPr lang="es-ES" dirty="0"/>
          </a:p>
        </p:txBody>
      </p:sp>
      <p:sp>
        <p:nvSpPr>
          <p:cNvPr id="12" name="11 CuadroTexto"/>
          <p:cNvSpPr txBox="1"/>
          <p:nvPr/>
        </p:nvSpPr>
        <p:spPr>
          <a:xfrm>
            <a:off x="1122584" y="2858905"/>
            <a:ext cx="2774990" cy="400110"/>
          </a:xfrm>
          <a:prstGeom prst="rect">
            <a:avLst/>
          </a:prstGeom>
          <a:noFill/>
        </p:spPr>
        <p:txBody>
          <a:bodyPr wrap="none" rtlCol="0">
            <a:spAutoFit/>
          </a:bodyPr>
          <a:lstStyle/>
          <a:p>
            <a:r>
              <a:rPr lang="es-ES" sz="2000" dirty="0"/>
              <a:t>Gel </a:t>
            </a:r>
            <a:r>
              <a:rPr lang="es-ES" sz="2000" dirty="0" smtClean="0"/>
              <a:t>limpiador tonificante</a:t>
            </a:r>
            <a:endParaRPr lang="es-ES" sz="2000" dirty="0"/>
          </a:p>
        </p:txBody>
      </p:sp>
      <p:sp>
        <p:nvSpPr>
          <p:cNvPr id="13" name="12 CuadroTexto"/>
          <p:cNvSpPr txBox="1"/>
          <p:nvPr/>
        </p:nvSpPr>
        <p:spPr>
          <a:xfrm>
            <a:off x="2866226" y="4649621"/>
            <a:ext cx="1848328" cy="400110"/>
          </a:xfrm>
          <a:prstGeom prst="rect">
            <a:avLst/>
          </a:prstGeom>
          <a:noFill/>
        </p:spPr>
        <p:txBody>
          <a:bodyPr wrap="none" rtlCol="0">
            <a:spAutoFit/>
          </a:bodyPr>
          <a:lstStyle/>
          <a:p>
            <a:pPr algn="ctr"/>
            <a:r>
              <a:rPr lang="es-ES" sz="2000" dirty="0" smtClean="0"/>
              <a:t>Humectante día</a:t>
            </a:r>
            <a:endParaRPr lang="es-ES" sz="2000" dirty="0"/>
          </a:p>
        </p:txBody>
      </p:sp>
      <p:sp>
        <p:nvSpPr>
          <p:cNvPr id="16" name="15 CuadroTexto"/>
          <p:cNvSpPr txBox="1"/>
          <p:nvPr/>
        </p:nvSpPr>
        <p:spPr>
          <a:xfrm>
            <a:off x="857198" y="6418341"/>
            <a:ext cx="1214500" cy="400110"/>
          </a:xfrm>
          <a:prstGeom prst="rect">
            <a:avLst/>
          </a:prstGeom>
          <a:noFill/>
        </p:spPr>
        <p:txBody>
          <a:bodyPr wrap="none" rtlCol="0">
            <a:spAutoFit/>
          </a:bodyPr>
          <a:lstStyle/>
          <a:p>
            <a:r>
              <a:rPr lang="es-ES" sz="2000" dirty="0" smtClean="0"/>
              <a:t>Exfoliante</a:t>
            </a:r>
            <a:endParaRPr lang="es-ES" sz="2000" dirty="0"/>
          </a:p>
        </p:txBody>
      </p:sp>
      <p:sp>
        <p:nvSpPr>
          <p:cNvPr id="21" name="20 CuadroTexto"/>
          <p:cNvSpPr txBox="1"/>
          <p:nvPr/>
        </p:nvSpPr>
        <p:spPr>
          <a:xfrm>
            <a:off x="2432976" y="6473737"/>
            <a:ext cx="2661129" cy="400110"/>
          </a:xfrm>
          <a:prstGeom prst="rect">
            <a:avLst/>
          </a:prstGeom>
          <a:noFill/>
        </p:spPr>
        <p:txBody>
          <a:bodyPr wrap="square" rtlCol="0">
            <a:spAutoFit/>
          </a:bodyPr>
          <a:lstStyle/>
          <a:p>
            <a:pPr algn="ctr"/>
            <a:r>
              <a:rPr lang="es-ES" sz="2000" dirty="0" smtClean="0"/>
              <a:t>Sal Mar Muerto</a:t>
            </a:r>
            <a:endParaRPr lang="es-ES" sz="2000" dirty="0"/>
          </a:p>
        </p:txBody>
      </p:sp>
      <p:pic>
        <p:nvPicPr>
          <p:cNvPr id="19" name="Imagen 18"/>
          <p:cNvPicPr>
            <a:picLocks noChangeAspect="1"/>
          </p:cNvPicPr>
          <p:nvPr/>
        </p:nvPicPr>
        <p:blipFill>
          <a:blip r:embed="rId6"/>
          <a:stretch>
            <a:fillRect/>
          </a:stretch>
        </p:blipFill>
        <p:spPr>
          <a:xfrm>
            <a:off x="-3310" y="-9502"/>
            <a:ext cx="12195310" cy="823126"/>
          </a:xfrm>
          <a:prstGeom prst="rect">
            <a:avLst/>
          </a:prstGeom>
        </p:spPr>
      </p:pic>
      <p:sp>
        <p:nvSpPr>
          <p:cNvPr id="20" name="CuadroTexto 19"/>
          <p:cNvSpPr txBox="1"/>
          <p:nvPr/>
        </p:nvSpPr>
        <p:spPr>
          <a:xfrm>
            <a:off x="2071699" y="93452"/>
            <a:ext cx="6911882" cy="584775"/>
          </a:xfrm>
          <a:prstGeom prst="rect">
            <a:avLst/>
          </a:prstGeom>
          <a:noFill/>
        </p:spPr>
        <p:txBody>
          <a:bodyPr wrap="square" rtlCol="0">
            <a:spAutoFit/>
          </a:bodyPr>
          <a:lstStyle/>
          <a:p>
            <a:pPr algn="ctr"/>
            <a:r>
              <a:rPr lang="es-MX" sz="3200" b="1" dirty="0" smtClean="0">
                <a:solidFill>
                  <a:schemeClr val="bg1"/>
                </a:solidFill>
                <a:effectLst>
                  <a:outerShdw blurRad="38100" dist="38100" dir="2700000" algn="tl">
                    <a:srgbClr val="000000">
                      <a:alpha val="43137"/>
                    </a:srgbClr>
                  </a:outerShdw>
                </a:effectLst>
              </a:rPr>
              <a:t>Paquete de Inscripción MAR MUERTO  </a:t>
            </a:r>
            <a:endParaRPr lang="es-MX" sz="3200" b="1" dirty="0">
              <a:solidFill>
                <a:schemeClr val="bg1"/>
              </a:solidFill>
              <a:effectLst>
                <a:outerShdw blurRad="38100" dist="38100" dir="2700000" algn="tl">
                  <a:srgbClr val="000000">
                    <a:alpha val="43137"/>
                  </a:srgbClr>
                </a:outerShdw>
              </a:effectLst>
            </a:endParaRPr>
          </a:p>
        </p:txBody>
      </p:sp>
      <p:pic>
        <p:nvPicPr>
          <p:cNvPr id="22" name="Imagen 21"/>
          <p:cNvPicPr>
            <a:picLocks noChangeAspect="1"/>
          </p:cNvPicPr>
          <p:nvPr/>
        </p:nvPicPr>
        <p:blipFill>
          <a:blip r:embed="rId7"/>
          <a:stretch>
            <a:fillRect/>
          </a:stretch>
        </p:blipFill>
        <p:spPr>
          <a:xfrm>
            <a:off x="9537658" y="151822"/>
            <a:ext cx="2169581" cy="609358"/>
          </a:xfrm>
          <a:prstGeom prst="rect">
            <a:avLst/>
          </a:prstGeom>
        </p:spPr>
      </p:pic>
      <p:pic>
        <p:nvPicPr>
          <p:cNvPr id="24" name="Imagen 23"/>
          <p:cNvPicPr>
            <a:picLocks noChangeAspect="1"/>
          </p:cNvPicPr>
          <p:nvPr/>
        </p:nvPicPr>
        <p:blipFill>
          <a:blip r:embed="rId8"/>
          <a:stretch>
            <a:fillRect/>
          </a:stretch>
        </p:blipFill>
        <p:spPr>
          <a:xfrm>
            <a:off x="5885192" y="3775408"/>
            <a:ext cx="2924175" cy="3028950"/>
          </a:xfrm>
          <a:prstGeom prst="rect">
            <a:avLst/>
          </a:prstGeom>
        </p:spPr>
      </p:pic>
      <p:sp>
        <p:nvSpPr>
          <p:cNvPr id="25" name="17 CuadroTexto"/>
          <p:cNvSpPr txBox="1"/>
          <p:nvPr/>
        </p:nvSpPr>
        <p:spPr>
          <a:xfrm>
            <a:off x="5966174" y="6088729"/>
            <a:ext cx="2674835" cy="707886"/>
          </a:xfrm>
          <a:prstGeom prst="rect">
            <a:avLst/>
          </a:prstGeom>
          <a:noFill/>
        </p:spPr>
        <p:txBody>
          <a:bodyPr wrap="none" rtlCol="0">
            <a:spAutoFit/>
          </a:bodyPr>
          <a:lstStyle/>
          <a:p>
            <a:pPr algn="ctr"/>
            <a:r>
              <a:rPr lang="es-ES" sz="2000" dirty="0"/>
              <a:t>Kit de uñas </a:t>
            </a:r>
            <a:r>
              <a:rPr lang="es-ES" sz="2000" dirty="0" smtClean="0"/>
              <a:t>Mar Muerto</a:t>
            </a:r>
          </a:p>
          <a:p>
            <a:pPr algn="ctr"/>
            <a:r>
              <a:rPr lang="es-ES" sz="2000" dirty="0" smtClean="0"/>
              <a:t>¡ DE REGALO !</a:t>
            </a:r>
            <a:endParaRPr lang="es-ES" sz="2000" dirty="0"/>
          </a:p>
        </p:txBody>
      </p:sp>
      <p:pic>
        <p:nvPicPr>
          <p:cNvPr id="27" name="Picture 4" descr="Crema Humectante de Noche + DMAE + Ester C Attitudeline"/>
          <p:cNvPicPr>
            <a:picLocks noChangeAspect="1" noChangeArrowheads="1"/>
          </p:cNvPicPr>
          <p:nvPr/>
        </p:nvPicPr>
        <p:blipFill>
          <a:blip r:embed="rId9"/>
          <a:srcRect/>
          <a:stretch>
            <a:fillRect/>
          </a:stretch>
        </p:blipFill>
        <p:spPr bwMode="auto">
          <a:xfrm>
            <a:off x="464699" y="3178586"/>
            <a:ext cx="1990746" cy="1687073"/>
          </a:xfrm>
          <a:prstGeom prst="rect">
            <a:avLst/>
          </a:prstGeom>
          <a:noFill/>
        </p:spPr>
      </p:pic>
      <p:sp>
        <p:nvSpPr>
          <p:cNvPr id="28" name="12 CuadroTexto"/>
          <p:cNvSpPr txBox="1"/>
          <p:nvPr/>
        </p:nvSpPr>
        <p:spPr>
          <a:xfrm>
            <a:off x="386239" y="4657643"/>
            <a:ext cx="2172133" cy="400110"/>
          </a:xfrm>
          <a:prstGeom prst="rect">
            <a:avLst/>
          </a:prstGeom>
          <a:noFill/>
        </p:spPr>
        <p:txBody>
          <a:bodyPr wrap="none" rtlCol="0">
            <a:spAutoFit/>
          </a:bodyPr>
          <a:lstStyle/>
          <a:p>
            <a:pPr algn="ctr"/>
            <a:r>
              <a:rPr lang="es-ES" sz="2000" dirty="0" smtClean="0"/>
              <a:t>Humectante noche</a:t>
            </a:r>
            <a:endParaRPr lang="es-ES" sz="2000" dirty="0"/>
          </a:p>
        </p:txBody>
      </p:sp>
      <p:pic>
        <p:nvPicPr>
          <p:cNvPr id="31" name="Picture 12" descr="Tratamiento mineral del Mar Muerto - Limón Attitudeline"/>
          <p:cNvPicPr>
            <a:picLocks noChangeAspect="1" noChangeArrowheads="1"/>
          </p:cNvPicPr>
          <p:nvPr/>
        </p:nvPicPr>
        <p:blipFill>
          <a:blip r:embed="rId10"/>
          <a:srcRect/>
          <a:stretch>
            <a:fillRect/>
          </a:stretch>
        </p:blipFill>
        <p:spPr bwMode="auto">
          <a:xfrm>
            <a:off x="2912443" y="4945721"/>
            <a:ext cx="1803058" cy="1528016"/>
          </a:xfrm>
          <a:prstGeom prst="rect">
            <a:avLst/>
          </a:prstGeom>
          <a:noFill/>
        </p:spPr>
      </p:pic>
    </p:spTree>
    <p:extLst>
      <p:ext uri="{BB962C8B-B14F-4D97-AF65-F5344CB8AC3E}">
        <p14:creationId xmlns:p14="http://schemas.microsoft.com/office/powerpoint/2010/main" val="3777676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stretch>
            <a:fillRect/>
          </a:stretch>
        </p:blipFill>
        <p:spPr>
          <a:xfrm>
            <a:off x="1757818" y="779045"/>
            <a:ext cx="1271190" cy="2650566"/>
          </a:xfrm>
          <a:prstGeom prst="rect">
            <a:avLst/>
          </a:prstGeom>
        </p:spPr>
      </p:pic>
      <p:pic>
        <p:nvPicPr>
          <p:cNvPr id="27" name="Imagen 26"/>
          <p:cNvPicPr>
            <a:picLocks noChangeAspect="1"/>
          </p:cNvPicPr>
          <p:nvPr/>
        </p:nvPicPr>
        <p:blipFill>
          <a:blip r:embed="rId3"/>
          <a:stretch>
            <a:fillRect/>
          </a:stretch>
        </p:blipFill>
        <p:spPr>
          <a:xfrm>
            <a:off x="5012999" y="-12700"/>
            <a:ext cx="7179001" cy="6858000"/>
          </a:xfrm>
          <a:prstGeom prst="rect">
            <a:avLst/>
          </a:prstGeom>
        </p:spPr>
      </p:pic>
      <p:pic>
        <p:nvPicPr>
          <p:cNvPr id="12" name="Imagen 11"/>
          <p:cNvPicPr>
            <a:picLocks noChangeAspect="1"/>
          </p:cNvPicPr>
          <p:nvPr/>
        </p:nvPicPr>
        <p:blipFill>
          <a:blip r:embed="rId4"/>
          <a:stretch>
            <a:fillRect/>
          </a:stretch>
        </p:blipFill>
        <p:spPr>
          <a:xfrm>
            <a:off x="3020416" y="3098128"/>
            <a:ext cx="1466850" cy="1752600"/>
          </a:xfrm>
          <a:prstGeom prst="rect">
            <a:avLst/>
          </a:prstGeom>
        </p:spPr>
      </p:pic>
      <p:pic>
        <p:nvPicPr>
          <p:cNvPr id="11" name="Imagen 10"/>
          <p:cNvPicPr>
            <a:picLocks noChangeAspect="1"/>
          </p:cNvPicPr>
          <p:nvPr/>
        </p:nvPicPr>
        <p:blipFill>
          <a:blip r:embed="rId5"/>
          <a:stretch>
            <a:fillRect/>
          </a:stretch>
        </p:blipFill>
        <p:spPr>
          <a:xfrm>
            <a:off x="414083" y="3093114"/>
            <a:ext cx="1625305" cy="1822312"/>
          </a:xfrm>
          <a:prstGeom prst="rect">
            <a:avLst/>
          </a:prstGeom>
        </p:spPr>
      </p:pic>
      <p:pic>
        <p:nvPicPr>
          <p:cNvPr id="10" name="Imagen 9"/>
          <p:cNvPicPr>
            <a:picLocks noChangeAspect="1"/>
          </p:cNvPicPr>
          <p:nvPr/>
        </p:nvPicPr>
        <p:blipFill>
          <a:blip r:embed="rId6"/>
          <a:stretch>
            <a:fillRect/>
          </a:stretch>
        </p:blipFill>
        <p:spPr>
          <a:xfrm>
            <a:off x="3016919" y="4931464"/>
            <a:ext cx="1648783" cy="1850892"/>
          </a:xfrm>
          <a:prstGeom prst="rect">
            <a:avLst/>
          </a:prstGeom>
        </p:spPr>
      </p:pic>
      <p:sp>
        <p:nvSpPr>
          <p:cNvPr id="4" name="3 CuadroTexto"/>
          <p:cNvSpPr txBox="1"/>
          <p:nvPr/>
        </p:nvSpPr>
        <p:spPr>
          <a:xfrm>
            <a:off x="9574631" y="4527726"/>
            <a:ext cx="1864805" cy="1077218"/>
          </a:xfrm>
          <a:prstGeom prst="rect">
            <a:avLst/>
          </a:prstGeom>
          <a:noFill/>
        </p:spPr>
        <p:txBody>
          <a:bodyPr wrap="none" rtlCol="0">
            <a:spAutoFit/>
          </a:bodyPr>
          <a:lstStyle/>
          <a:p>
            <a:pPr algn="ctr"/>
            <a:r>
              <a:rPr lang="es-ES" sz="3200" b="1" dirty="0">
                <a:solidFill>
                  <a:srgbClr val="993366"/>
                </a:solidFill>
              </a:rPr>
              <a:t>PAQUETE </a:t>
            </a:r>
            <a:endParaRPr lang="es-ES" sz="3200" b="1" dirty="0" smtClean="0">
              <a:solidFill>
                <a:srgbClr val="993366"/>
              </a:solidFill>
            </a:endParaRPr>
          </a:p>
          <a:p>
            <a:pPr algn="ctr"/>
            <a:r>
              <a:rPr lang="es-ES" sz="3200" b="1" dirty="0" smtClean="0">
                <a:solidFill>
                  <a:srgbClr val="993366"/>
                </a:solidFill>
              </a:rPr>
              <a:t>$6,000.00</a:t>
            </a:r>
            <a:endParaRPr lang="es-ES" sz="3200" b="1" dirty="0">
              <a:solidFill>
                <a:srgbClr val="993366"/>
              </a:solidFill>
            </a:endParaRPr>
          </a:p>
        </p:txBody>
      </p:sp>
      <p:sp>
        <p:nvSpPr>
          <p:cNvPr id="6" name="5 CuadroTexto"/>
          <p:cNvSpPr txBox="1"/>
          <p:nvPr/>
        </p:nvSpPr>
        <p:spPr>
          <a:xfrm>
            <a:off x="5468295" y="1028954"/>
            <a:ext cx="6643494" cy="2400657"/>
          </a:xfrm>
          <a:prstGeom prst="rect">
            <a:avLst/>
          </a:prstGeom>
          <a:noFill/>
        </p:spPr>
        <p:txBody>
          <a:bodyPr wrap="square" rtlCol="0">
            <a:spAutoFit/>
          </a:bodyPr>
          <a:lstStyle/>
          <a:p>
            <a:r>
              <a:rPr lang="es-ES" sz="2000" b="1" dirty="0" smtClean="0"/>
              <a:t>CODIGO: PI005</a:t>
            </a:r>
          </a:p>
          <a:p>
            <a:r>
              <a:rPr lang="es-ES" sz="2000" b="1" dirty="0" smtClean="0"/>
              <a:t>PUNTOS: 6,000</a:t>
            </a:r>
          </a:p>
          <a:p>
            <a:r>
              <a:rPr lang="es-ES" dirty="0" smtClean="0"/>
              <a:t> </a:t>
            </a:r>
            <a:endParaRPr lang="es-ES" dirty="0"/>
          </a:p>
          <a:p>
            <a:r>
              <a:rPr lang="es-ES" sz="2000" b="1" dirty="0" smtClean="0"/>
              <a:t>INCLUYE:</a:t>
            </a:r>
          </a:p>
          <a:p>
            <a:pPr marL="285750" indent="-285750">
              <a:buFont typeface="Arial" panose="020B0604020202020204" pitchFamily="34" charset="0"/>
              <a:buChar char="•"/>
            </a:pPr>
            <a:r>
              <a:rPr lang="es-ES" dirty="0" smtClean="0"/>
              <a:t>Bono de $200 pesos por cada CLIENTE VIP AFILIADO </a:t>
            </a:r>
            <a:r>
              <a:rPr lang="es-ES" dirty="0"/>
              <a:t>(</a:t>
            </a:r>
            <a:r>
              <a:rPr lang="es-ES" dirty="0" smtClean="0"/>
              <a:t>NO aplica en renovaciones)  </a:t>
            </a:r>
          </a:p>
          <a:p>
            <a:pPr marL="285750" indent="-285750">
              <a:buFont typeface="Arial" panose="020B0604020202020204" pitchFamily="34" charset="0"/>
              <a:buChar char="•"/>
            </a:pPr>
            <a:r>
              <a:rPr lang="es-ES" dirty="0" smtClean="0"/>
              <a:t>Kit de uñas Orgánico de Regalo</a:t>
            </a:r>
          </a:p>
          <a:p>
            <a:pPr marL="285750" indent="-285750">
              <a:buFont typeface="Arial" panose="020B0604020202020204" pitchFamily="34" charset="0"/>
              <a:buChar char="•"/>
            </a:pPr>
            <a:r>
              <a:rPr lang="es-ES" dirty="0" smtClean="0"/>
              <a:t>6 meses sin intereses con tarjetas participantes</a:t>
            </a:r>
            <a:endParaRPr lang="es-ES" dirty="0"/>
          </a:p>
        </p:txBody>
      </p:sp>
      <p:pic>
        <p:nvPicPr>
          <p:cNvPr id="19" name="Imagen 18"/>
          <p:cNvPicPr>
            <a:picLocks noChangeAspect="1"/>
          </p:cNvPicPr>
          <p:nvPr/>
        </p:nvPicPr>
        <p:blipFill>
          <a:blip r:embed="rId7"/>
          <a:stretch>
            <a:fillRect/>
          </a:stretch>
        </p:blipFill>
        <p:spPr>
          <a:xfrm>
            <a:off x="-3310" y="-9502"/>
            <a:ext cx="12195310" cy="823126"/>
          </a:xfrm>
          <a:prstGeom prst="rect">
            <a:avLst/>
          </a:prstGeom>
        </p:spPr>
      </p:pic>
      <p:sp>
        <p:nvSpPr>
          <p:cNvPr id="20" name="CuadroTexto 19"/>
          <p:cNvSpPr txBox="1"/>
          <p:nvPr/>
        </p:nvSpPr>
        <p:spPr>
          <a:xfrm>
            <a:off x="2107146" y="93452"/>
            <a:ext cx="6876435" cy="584775"/>
          </a:xfrm>
          <a:prstGeom prst="rect">
            <a:avLst/>
          </a:prstGeom>
          <a:noFill/>
        </p:spPr>
        <p:txBody>
          <a:bodyPr wrap="square" rtlCol="0">
            <a:spAutoFit/>
          </a:bodyPr>
          <a:lstStyle/>
          <a:p>
            <a:pPr algn="ctr"/>
            <a:r>
              <a:rPr lang="es-MX" sz="3200" b="1" dirty="0" smtClean="0">
                <a:solidFill>
                  <a:schemeClr val="bg1"/>
                </a:solidFill>
                <a:effectLst>
                  <a:outerShdw blurRad="38100" dist="38100" dir="2700000" algn="tl">
                    <a:srgbClr val="000000">
                      <a:alpha val="43137"/>
                    </a:srgbClr>
                  </a:outerShdw>
                </a:effectLst>
              </a:rPr>
              <a:t>Paquete de Inscripción ORGANICA  </a:t>
            </a:r>
            <a:endParaRPr lang="es-MX" sz="3200" b="1" dirty="0">
              <a:solidFill>
                <a:schemeClr val="bg1"/>
              </a:solidFill>
              <a:effectLst>
                <a:outerShdw blurRad="38100" dist="38100" dir="2700000" algn="tl">
                  <a:srgbClr val="000000">
                    <a:alpha val="43137"/>
                  </a:srgbClr>
                </a:outerShdw>
              </a:effectLst>
            </a:endParaRPr>
          </a:p>
        </p:txBody>
      </p:sp>
      <p:pic>
        <p:nvPicPr>
          <p:cNvPr id="22" name="Imagen 21"/>
          <p:cNvPicPr>
            <a:picLocks noChangeAspect="1"/>
          </p:cNvPicPr>
          <p:nvPr/>
        </p:nvPicPr>
        <p:blipFill>
          <a:blip r:embed="rId8"/>
          <a:stretch>
            <a:fillRect/>
          </a:stretch>
        </p:blipFill>
        <p:spPr>
          <a:xfrm>
            <a:off x="9537658" y="151822"/>
            <a:ext cx="2169581" cy="609358"/>
          </a:xfrm>
          <a:prstGeom prst="rect">
            <a:avLst/>
          </a:prstGeom>
        </p:spPr>
      </p:pic>
      <p:pic>
        <p:nvPicPr>
          <p:cNvPr id="32" name="Imagen 31"/>
          <p:cNvPicPr>
            <a:picLocks noChangeAspect="1"/>
          </p:cNvPicPr>
          <p:nvPr/>
        </p:nvPicPr>
        <p:blipFill>
          <a:blip r:embed="rId9"/>
          <a:stretch>
            <a:fillRect/>
          </a:stretch>
        </p:blipFill>
        <p:spPr>
          <a:xfrm>
            <a:off x="5816016" y="3675719"/>
            <a:ext cx="3092838" cy="3102070"/>
          </a:xfrm>
          <a:prstGeom prst="rect">
            <a:avLst/>
          </a:prstGeom>
        </p:spPr>
      </p:pic>
      <p:sp>
        <p:nvSpPr>
          <p:cNvPr id="46" name="17 CuadroTexto"/>
          <p:cNvSpPr txBox="1"/>
          <p:nvPr/>
        </p:nvSpPr>
        <p:spPr>
          <a:xfrm>
            <a:off x="5950725" y="6104771"/>
            <a:ext cx="2288640" cy="707886"/>
          </a:xfrm>
          <a:prstGeom prst="rect">
            <a:avLst/>
          </a:prstGeom>
          <a:noFill/>
        </p:spPr>
        <p:txBody>
          <a:bodyPr wrap="none" rtlCol="0">
            <a:spAutoFit/>
          </a:bodyPr>
          <a:lstStyle/>
          <a:p>
            <a:pPr algn="ctr"/>
            <a:r>
              <a:rPr lang="es-ES" sz="2000" dirty="0"/>
              <a:t>Kit de uñas </a:t>
            </a:r>
            <a:r>
              <a:rPr lang="es-ES" sz="2000" dirty="0" smtClean="0"/>
              <a:t>orgánico</a:t>
            </a:r>
          </a:p>
          <a:p>
            <a:pPr algn="ctr"/>
            <a:r>
              <a:rPr lang="es-ES" sz="2000" dirty="0" smtClean="0"/>
              <a:t>¡ DE REGALO !</a:t>
            </a:r>
            <a:endParaRPr lang="es-ES" sz="2000" dirty="0"/>
          </a:p>
        </p:txBody>
      </p:sp>
      <p:pic>
        <p:nvPicPr>
          <p:cNvPr id="56" name="Picture 10" descr="Exfoliante Algas Marinas"/>
          <p:cNvPicPr>
            <a:picLocks noChangeAspect="1" noChangeArrowheads="1"/>
          </p:cNvPicPr>
          <p:nvPr/>
        </p:nvPicPr>
        <p:blipFill>
          <a:blip r:embed="rId10"/>
          <a:srcRect/>
          <a:stretch>
            <a:fillRect/>
          </a:stretch>
        </p:blipFill>
        <p:spPr bwMode="auto">
          <a:xfrm>
            <a:off x="200872" y="4668342"/>
            <a:ext cx="2213714" cy="2213714"/>
          </a:xfrm>
          <a:prstGeom prst="rect">
            <a:avLst/>
          </a:prstGeom>
          <a:noFill/>
        </p:spPr>
      </p:pic>
      <p:sp>
        <p:nvSpPr>
          <p:cNvPr id="57" name="15 CuadroTexto"/>
          <p:cNvSpPr txBox="1"/>
          <p:nvPr/>
        </p:nvSpPr>
        <p:spPr>
          <a:xfrm>
            <a:off x="728862" y="6514593"/>
            <a:ext cx="1175002" cy="338554"/>
          </a:xfrm>
          <a:prstGeom prst="rect">
            <a:avLst/>
          </a:prstGeom>
          <a:noFill/>
        </p:spPr>
        <p:txBody>
          <a:bodyPr wrap="none" rtlCol="0">
            <a:spAutoFit/>
          </a:bodyPr>
          <a:lstStyle/>
          <a:p>
            <a:r>
              <a:rPr lang="es-ES" sz="1600" dirty="0"/>
              <a:t>Sal orgánica</a:t>
            </a:r>
          </a:p>
        </p:txBody>
      </p:sp>
      <p:sp>
        <p:nvSpPr>
          <p:cNvPr id="62" name="19 CuadroTexto"/>
          <p:cNvSpPr txBox="1"/>
          <p:nvPr/>
        </p:nvSpPr>
        <p:spPr>
          <a:xfrm>
            <a:off x="158680" y="4549181"/>
            <a:ext cx="2157679" cy="338554"/>
          </a:xfrm>
          <a:prstGeom prst="rect">
            <a:avLst/>
          </a:prstGeom>
          <a:noFill/>
        </p:spPr>
        <p:txBody>
          <a:bodyPr wrap="square" rtlCol="0">
            <a:spAutoFit/>
          </a:bodyPr>
          <a:lstStyle/>
          <a:p>
            <a:pPr algn="ctr"/>
            <a:r>
              <a:rPr lang="es-ES" sz="1600" dirty="0" smtClean="0"/>
              <a:t>Humectante de </a:t>
            </a:r>
            <a:r>
              <a:rPr lang="es-ES" sz="1600" dirty="0"/>
              <a:t>día</a:t>
            </a:r>
          </a:p>
        </p:txBody>
      </p:sp>
      <p:sp>
        <p:nvSpPr>
          <p:cNvPr id="63" name="20 CuadroTexto"/>
          <p:cNvSpPr txBox="1"/>
          <p:nvPr/>
        </p:nvSpPr>
        <p:spPr>
          <a:xfrm>
            <a:off x="2745841" y="4556451"/>
            <a:ext cx="2060995" cy="338554"/>
          </a:xfrm>
          <a:prstGeom prst="rect">
            <a:avLst/>
          </a:prstGeom>
          <a:noFill/>
        </p:spPr>
        <p:txBody>
          <a:bodyPr wrap="square" rtlCol="0">
            <a:spAutoFit/>
          </a:bodyPr>
          <a:lstStyle/>
          <a:p>
            <a:pPr algn="ctr"/>
            <a:r>
              <a:rPr lang="es-ES" sz="1600" dirty="0" smtClean="0"/>
              <a:t>Humectante de </a:t>
            </a:r>
            <a:r>
              <a:rPr lang="es-ES" sz="1600" dirty="0"/>
              <a:t>noche</a:t>
            </a:r>
          </a:p>
        </p:txBody>
      </p:sp>
      <p:sp>
        <p:nvSpPr>
          <p:cNvPr id="64" name="21 CuadroTexto"/>
          <p:cNvSpPr txBox="1"/>
          <p:nvPr/>
        </p:nvSpPr>
        <p:spPr>
          <a:xfrm>
            <a:off x="3341515" y="6513591"/>
            <a:ext cx="1053109" cy="338554"/>
          </a:xfrm>
          <a:prstGeom prst="rect">
            <a:avLst/>
          </a:prstGeom>
          <a:noFill/>
        </p:spPr>
        <p:txBody>
          <a:bodyPr wrap="none" rtlCol="0">
            <a:spAutoFit/>
          </a:bodyPr>
          <a:lstStyle/>
          <a:p>
            <a:r>
              <a:rPr lang="es-ES" sz="1600" dirty="0"/>
              <a:t>Exfoliante </a:t>
            </a:r>
          </a:p>
        </p:txBody>
      </p:sp>
      <p:sp>
        <p:nvSpPr>
          <p:cNvPr id="65" name="22 CuadroTexto"/>
          <p:cNvSpPr txBox="1"/>
          <p:nvPr/>
        </p:nvSpPr>
        <p:spPr>
          <a:xfrm>
            <a:off x="3128206" y="1826290"/>
            <a:ext cx="1306768" cy="338554"/>
          </a:xfrm>
          <a:prstGeom prst="rect">
            <a:avLst/>
          </a:prstGeom>
          <a:noFill/>
        </p:spPr>
        <p:txBody>
          <a:bodyPr wrap="none" rtlCol="0">
            <a:spAutoFit/>
          </a:bodyPr>
          <a:lstStyle/>
          <a:p>
            <a:r>
              <a:rPr lang="es-ES" sz="1600" dirty="0"/>
              <a:t>Gel </a:t>
            </a:r>
            <a:r>
              <a:rPr lang="es-ES" sz="1600" dirty="0" smtClean="0"/>
              <a:t>limpiador</a:t>
            </a:r>
            <a:endParaRPr lang="es-ES" sz="1600" dirty="0"/>
          </a:p>
        </p:txBody>
      </p:sp>
    </p:spTree>
    <p:extLst>
      <p:ext uri="{BB962C8B-B14F-4D97-AF65-F5344CB8AC3E}">
        <p14:creationId xmlns:p14="http://schemas.microsoft.com/office/powerpoint/2010/main" val="3367202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n 22"/>
          <p:cNvPicPr>
            <a:picLocks noChangeAspect="1"/>
          </p:cNvPicPr>
          <p:nvPr/>
        </p:nvPicPr>
        <p:blipFill>
          <a:blip r:embed="rId2"/>
          <a:stretch>
            <a:fillRect/>
          </a:stretch>
        </p:blipFill>
        <p:spPr>
          <a:xfrm>
            <a:off x="5012999" y="-12700"/>
            <a:ext cx="7179001" cy="6858000"/>
          </a:xfrm>
          <a:prstGeom prst="rect">
            <a:avLst/>
          </a:prstGeom>
        </p:spPr>
      </p:pic>
      <p:sp>
        <p:nvSpPr>
          <p:cNvPr id="4" name="3 CuadroTexto"/>
          <p:cNvSpPr txBox="1"/>
          <p:nvPr/>
        </p:nvSpPr>
        <p:spPr>
          <a:xfrm>
            <a:off x="9505824" y="4575856"/>
            <a:ext cx="2066591" cy="1077218"/>
          </a:xfrm>
          <a:prstGeom prst="rect">
            <a:avLst/>
          </a:prstGeom>
          <a:noFill/>
        </p:spPr>
        <p:txBody>
          <a:bodyPr wrap="none" rtlCol="0">
            <a:spAutoFit/>
          </a:bodyPr>
          <a:lstStyle/>
          <a:p>
            <a:pPr algn="ctr"/>
            <a:r>
              <a:rPr lang="es-ES" sz="3200" b="1" dirty="0">
                <a:solidFill>
                  <a:srgbClr val="993366"/>
                </a:solidFill>
              </a:rPr>
              <a:t>PAQUETE </a:t>
            </a:r>
            <a:endParaRPr lang="es-ES" sz="3200" b="1" dirty="0" smtClean="0">
              <a:solidFill>
                <a:srgbClr val="993366"/>
              </a:solidFill>
            </a:endParaRPr>
          </a:p>
          <a:p>
            <a:pPr algn="ctr"/>
            <a:r>
              <a:rPr lang="es-ES" sz="3200" b="1" dirty="0" smtClean="0">
                <a:solidFill>
                  <a:srgbClr val="993366"/>
                </a:solidFill>
              </a:rPr>
              <a:t>$</a:t>
            </a:r>
            <a:r>
              <a:rPr lang="es-ES" sz="3200" b="1" dirty="0">
                <a:solidFill>
                  <a:srgbClr val="993366"/>
                </a:solidFill>
              </a:rPr>
              <a:t>10,000.00</a:t>
            </a:r>
          </a:p>
        </p:txBody>
      </p:sp>
      <p:sp>
        <p:nvSpPr>
          <p:cNvPr id="6" name="5 CuadroTexto"/>
          <p:cNvSpPr txBox="1"/>
          <p:nvPr/>
        </p:nvSpPr>
        <p:spPr>
          <a:xfrm>
            <a:off x="5173912" y="1028954"/>
            <a:ext cx="6777455" cy="2708434"/>
          </a:xfrm>
          <a:prstGeom prst="rect">
            <a:avLst/>
          </a:prstGeom>
          <a:noFill/>
        </p:spPr>
        <p:txBody>
          <a:bodyPr wrap="square" rtlCol="0">
            <a:spAutoFit/>
          </a:bodyPr>
          <a:lstStyle/>
          <a:p>
            <a:r>
              <a:rPr lang="es-ES" sz="2000" b="1" dirty="0" smtClean="0"/>
              <a:t>CODIGO: PI001</a:t>
            </a:r>
          </a:p>
          <a:p>
            <a:r>
              <a:rPr lang="es-ES" sz="2000" b="1" dirty="0" smtClean="0"/>
              <a:t>PUNTOS: 6,000</a:t>
            </a:r>
          </a:p>
          <a:p>
            <a:r>
              <a:rPr lang="es-ES" sz="2000" b="1" dirty="0" smtClean="0"/>
              <a:t>VALOR PRECIO PUBLICO: $</a:t>
            </a:r>
          </a:p>
          <a:p>
            <a:r>
              <a:rPr lang="es-ES" dirty="0" smtClean="0"/>
              <a:t> </a:t>
            </a:r>
            <a:endParaRPr lang="es-ES" dirty="0"/>
          </a:p>
          <a:p>
            <a:r>
              <a:rPr lang="es-ES" sz="2000" b="1" dirty="0" smtClean="0"/>
              <a:t>INCLUYE:</a:t>
            </a:r>
          </a:p>
          <a:p>
            <a:pPr marL="285750" indent="-285750">
              <a:buFont typeface="Arial" panose="020B0604020202020204" pitchFamily="34" charset="0"/>
              <a:buChar char="•"/>
            </a:pPr>
            <a:r>
              <a:rPr lang="es-ES" dirty="0" smtClean="0"/>
              <a:t>Bono de $200 pesos por cada CLIENTE VIP AFILIADO </a:t>
            </a:r>
            <a:r>
              <a:rPr lang="es-ES" dirty="0"/>
              <a:t>(</a:t>
            </a:r>
            <a:r>
              <a:rPr lang="es-ES" dirty="0" smtClean="0"/>
              <a:t>NO aplica en renovaciones)  </a:t>
            </a:r>
          </a:p>
          <a:p>
            <a:pPr marL="285750" indent="-285750">
              <a:buFont typeface="Arial" panose="020B0604020202020204" pitchFamily="34" charset="0"/>
              <a:buChar char="•"/>
            </a:pPr>
            <a:r>
              <a:rPr lang="es-ES" dirty="0" smtClean="0"/>
              <a:t>Kit de uñas orgánico de regalo</a:t>
            </a:r>
          </a:p>
          <a:p>
            <a:pPr marL="285750" indent="-285750">
              <a:buFont typeface="Arial" panose="020B0604020202020204" pitchFamily="34" charset="0"/>
              <a:buChar char="•"/>
            </a:pPr>
            <a:r>
              <a:rPr lang="es-ES" dirty="0" smtClean="0"/>
              <a:t>6 meses sin intereses con tarjeta participantes</a:t>
            </a:r>
            <a:endParaRPr lang="es-ES" dirty="0"/>
          </a:p>
        </p:txBody>
      </p:sp>
      <p:pic>
        <p:nvPicPr>
          <p:cNvPr id="13314" name="Picture 2" descr="Exfoliante"/>
          <p:cNvPicPr>
            <a:picLocks noChangeAspect="1" noChangeArrowheads="1"/>
          </p:cNvPicPr>
          <p:nvPr/>
        </p:nvPicPr>
        <p:blipFill>
          <a:blip r:embed="rId3"/>
          <a:srcRect/>
          <a:stretch>
            <a:fillRect/>
          </a:stretch>
        </p:blipFill>
        <p:spPr bwMode="auto">
          <a:xfrm>
            <a:off x="262822" y="3227062"/>
            <a:ext cx="1727935" cy="1727935"/>
          </a:xfrm>
          <a:prstGeom prst="rect">
            <a:avLst/>
          </a:prstGeom>
          <a:noFill/>
        </p:spPr>
      </p:pic>
      <p:pic>
        <p:nvPicPr>
          <p:cNvPr id="13316" name="Picture 4" descr="Gel Limpiador Tonificante"/>
          <p:cNvPicPr>
            <a:picLocks noChangeAspect="1" noChangeArrowheads="1"/>
          </p:cNvPicPr>
          <p:nvPr/>
        </p:nvPicPr>
        <p:blipFill>
          <a:blip r:embed="rId4"/>
          <a:srcRect/>
          <a:stretch>
            <a:fillRect/>
          </a:stretch>
        </p:blipFill>
        <p:spPr bwMode="auto">
          <a:xfrm>
            <a:off x="611" y="746315"/>
            <a:ext cx="2245285" cy="2245285"/>
          </a:xfrm>
          <a:prstGeom prst="rect">
            <a:avLst/>
          </a:prstGeom>
          <a:noFill/>
        </p:spPr>
      </p:pic>
      <p:pic>
        <p:nvPicPr>
          <p:cNvPr id="13318" name="Picture 6" descr="Humectante"/>
          <p:cNvPicPr>
            <a:picLocks noChangeAspect="1" noChangeArrowheads="1"/>
          </p:cNvPicPr>
          <p:nvPr/>
        </p:nvPicPr>
        <p:blipFill>
          <a:blip r:embed="rId5"/>
          <a:srcRect/>
          <a:stretch>
            <a:fillRect/>
          </a:stretch>
        </p:blipFill>
        <p:spPr bwMode="auto">
          <a:xfrm>
            <a:off x="2840047" y="3140605"/>
            <a:ext cx="1814392" cy="1814392"/>
          </a:xfrm>
          <a:prstGeom prst="rect">
            <a:avLst/>
          </a:prstGeom>
          <a:noFill/>
        </p:spPr>
      </p:pic>
      <p:pic>
        <p:nvPicPr>
          <p:cNvPr id="13320" name="Picture 8" descr="Suero"/>
          <p:cNvPicPr>
            <a:picLocks noChangeAspect="1" noChangeArrowheads="1"/>
          </p:cNvPicPr>
          <p:nvPr/>
        </p:nvPicPr>
        <p:blipFill>
          <a:blip r:embed="rId6"/>
          <a:srcRect/>
          <a:stretch>
            <a:fillRect/>
          </a:stretch>
        </p:blipFill>
        <p:spPr bwMode="auto">
          <a:xfrm>
            <a:off x="2751601" y="1149202"/>
            <a:ext cx="1858440" cy="1858440"/>
          </a:xfrm>
          <a:prstGeom prst="rect">
            <a:avLst/>
          </a:prstGeom>
          <a:noFill/>
        </p:spPr>
      </p:pic>
      <p:sp>
        <p:nvSpPr>
          <p:cNvPr id="11" name="10 CuadroTexto"/>
          <p:cNvSpPr txBox="1"/>
          <p:nvPr/>
        </p:nvSpPr>
        <p:spPr>
          <a:xfrm>
            <a:off x="507332" y="4657123"/>
            <a:ext cx="1272208" cy="400110"/>
          </a:xfrm>
          <a:prstGeom prst="rect">
            <a:avLst/>
          </a:prstGeom>
          <a:noFill/>
        </p:spPr>
        <p:txBody>
          <a:bodyPr wrap="none" rtlCol="0">
            <a:spAutoFit/>
          </a:bodyPr>
          <a:lstStyle/>
          <a:p>
            <a:r>
              <a:rPr lang="es-ES" sz="2000" dirty="0"/>
              <a:t>Exfoliante </a:t>
            </a:r>
          </a:p>
        </p:txBody>
      </p:sp>
      <p:sp>
        <p:nvSpPr>
          <p:cNvPr id="12" name="11 CuadroTexto"/>
          <p:cNvSpPr txBox="1"/>
          <p:nvPr/>
        </p:nvSpPr>
        <p:spPr>
          <a:xfrm>
            <a:off x="336521" y="2874947"/>
            <a:ext cx="1592103" cy="400110"/>
          </a:xfrm>
          <a:prstGeom prst="rect">
            <a:avLst/>
          </a:prstGeom>
          <a:noFill/>
        </p:spPr>
        <p:txBody>
          <a:bodyPr wrap="none" rtlCol="0">
            <a:spAutoFit/>
          </a:bodyPr>
          <a:lstStyle/>
          <a:p>
            <a:r>
              <a:rPr lang="es-ES" sz="2000" dirty="0"/>
              <a:t>Gel </a:t>
            </a:r>
            <a:r>
              <a:rPr lang="es-ES" sz="2000" dirty="0" smtClean="0"/>
              <a:t>limpiador</a:t>
            </a:r>
            <a:endParaRPr lang="es-ES" sz="2000" dirty="0"/>
          </a:p>
        </p:txBody>
      </p:sp>
      <p:sp>
        <p:nvSpPr>
          <p:cNvPr id="13" name="12 CuadroTexto"/>
          <p:cNvSpPr txBox="1"/>
          <p:nvPr/>
        </p:nvSpPr>
        <p:spPr>
          <a:xfrm>
            <a:off x="3024923" y="4649621"/>
            <a:ext cx="1530932" cy="400110"/>
          </a:xfrm>
          <a:prstGeom prst="rect">
            <a:avLst/>
          </a:prstGeom>
          <a:noFill/>
        </p:spPr>
        <p:txBody>
          <a:bodyPr wrap="none" rtlCol="0">
            <a:spAutoFit/>
          </a:bodyPr>
          <a:lstStyle/>
          <a:p>
            <a:pPr algn="ctr"/>
            <a:r>
              <a:rPr lang="es-ES" sz="2000" dirty="0" smtClean="0"/>
              <a:t>Humectante</a:t>
            </a:r>
            <a:endParaRPr lang="es-ES" sz="2000" dirty="0"/>
          </a:p>
        </p:txBody>
      </p:sp>
      <p:sp>
        <p:nvSpPr>
          <p:cNvPr id="14" name="13 CuadroTexto"/>
          <p:cNvSpPr txBox="1"/>
          <p:nvPr/>
        </p:nvSpPr>
        <p:spPr>
          <a:xfrm>
            <a:off x="3297191" y="2907031"/>
            <a:ext cx="786497" cy="400110"/>
          </a:xfrm>
          <a:prstGeom prst="rect">
            <a:avLst/>
          </a:prstGeom>
          <a:noFill/>
        </p:spPr>
        <p:txBody>
          <a:bodyPr wrap="none" rtlCol="0">
            <a:spAutoFit/>
          </a:bodyPr>
          <a:lstStyle/>
          <a:p>
            <a:r>
              <a:rPr lang="es-ES" sz="2000" dirty="0" smtClean="0"/>
              <a:t>Suero</a:t>
            </a:r>
            <a:endParaRPr lang="es-ES" sz="2000" dirty="0"/>
          </a:p>
        </p:txBody>
      </p:sp>
      <p:pic>
        <p:nvPicPr>
          <p:cNvPr id="13322" name="Picture 10" descr="Exfoliante Algas Marinas"/>
          <p:cNvPicPr>
            <a:picLocks noChangeAspect="1" noChangeArrowheads="1"/>
          </p:cNvPicPr>
          <p:nvPr/>
        </p:nvPicPr>
        <p:blipFill>
          <a:blip r:embed="rId7"/>
          <a:srcRect/>
          <a:stretch>
            <a:fillRect/>
          </a:stretch>
        </p:blipFill>
        <p:spPr bwMode="auto">
          <a:xfrm>
            <a:off x="232956" y="4959740"/>
            <a:ext cx="1874190" cy="1874190"/>
          </a:xfrm>
          <a:prstGeom prst="rect">
            <a:avLst/>
          </a:prstGeom>
          <a:noFill/>
        </p:spPr>
      </p:pic>
      <p:sp>
        <p:nvSpPr>
          <p:cNvPr id="16" name="15 CuadroTexto"/>
          <p:cNvSpPr txBox="1"/>
          <p:nvPr/>
        </p:nvSpPr>
        <p:spPr>
          <a:xfrm>
            <a:off x="504274" y="6418341"/>
            <a:ext cx="1427827" cy="400110"/>
          </a:xfrm>
          <a:prstGeom prst="rect">
            <a:avLst/>
          </a:prstGeom>
          <a:noFill/>
        </p:spPr>
        <p:txBody>
          <a:bodyPr wrap="none" rtlCol="0">
            <a:spAutoFit/>
          </a:bodyPr>
          <a:lstStyle/>
          <a:p>
            <a:r>
              <a:rPr lang="es-ES" sz="2000" dirty="0"/>
              <a:t>Sal orgánica</a:t>
            </a:r>
          </a:p>
        </p:txBody>
      </p:sp>
      <p:pic>
        <p:nvPicPr>
          <p:cNvPr id="13326" name="Picture 14" descr="Mascarilla de papaya"/>
          <p:cNvPicPr>
            <a:picLocks noChangeAspect="1" noChangeArrowheads="1"/>
          </p:cNvPicPr>
          <p:nvPr/>
        </p:nvPicPr>
        <p:blipFill>
          <a:blip r:embed="rId8"/>
          <a:srcRect/>
          <a:stretch>
            <a:fillRect/>
          </a:stretch>
        </p:blipFill>
        <p:spPr bwMode="auto">
          <a:xfrm>
            <a:off x="2891961" y="5078498"/>
            <a:ext cx="1783988" cy="1783988"/>
          </a:xfrm>
          <a:prstGeom prst="rect">
            <a:avLst/>
          </a:prstGeom>
          <a:noFill/>
        </p:spPr>
      </p:pic>
      <p:sp>
        <p:nvSpPr>
          <p:cNvPr id="21" name="20 CuadroTexto"/>
          <p:cNvSpPr txBox="1"/>
          <p:nvPr/>
        </p:nvSpPr>
        <p:spPr>
          <a:xfrm>
            <a:off x="2432976" y="6473737"/>
            <a:ext cx="2661129" cy="400110"/>
          </a:xfrm>
          <a:prstGeom prst="rect">
            <a:avLst/>
          </a:prstGeom>
          <a:noFill/>
        </p:spPr>
        <p:txBody>
          <a:bodyPr wrap="square" rtlCol="0">
            <a:spAutoFit/>
          </a:bodyPr>
          <a:lstStyle/>
          <a:p>
            <a:pPr algn="ctr"/>
            <a:r>
              <a:rPr lang="es-ES" sz="2000" dirty="0"/>
              <a:t>Mascarilla </a:t>
            </a:r>
            <a:r>
              <a:rPr lang="es-ES" sz="2000" dirty="0" smtClean="0"/>
              <a:t>orgánica</a:t>
            </a:r>
            <a:endParaRPr lang="es-ES" sz="2000" dirty="0"/>
          </a:p>
        </p:txBody>
      </p:sp>
      <p:pic>
        <p:nvPicPr>
          <p:cNvPr id="19" name="Imagen 18"/>
          <p:cNvPicPr>
            <a:picLocks noChangeAspect="1"/>
          </p:cNvPicPr>
          <p:nvPr/>
        </p:nvPicPr>
        <p:blipFill>
          <a:blip r:embed="rId9"/>
          <a:stretch>
            <a:fillRect/>
          </a:stretch>
        </p:blipFill>
        <p:spPr>
          <a:xfrm>
            <a:off x="-3310" y="-9502"/>
            <a:ext cx="12195310" cy="823126"/>
          </a:xfrm>
          <a:prstGeom prst="rect">
            <a:avLst/>
          </a:prstGeom>
        </p:spPr>
      </p:pic>
      <p:sp>
        <p:nvSpPr>
          <p:cNvPr id="20" name="CuadroTexto 19"/>
          <p:cNvSpPr txBox="1"/>
          <p:nvPr/>
        </p:nvSpPr>
        <p:spPr>
          <a:xfrm>
            <a:off x="2883785" y="93452"/>
            <a:ext cx="6099795" cy="584775"/>
          </a:xfrm>
          <a:prstGeom prst="rect">
            <a:avLst/>
          </a:prstGeom>
          <a:noFill/>
        </p:spPr>
        <p:txBody>
          <a:bodyPr wrap="square" rtlCol="0">
            <a:spAutoFit/>
          </a:bodyPr>
          <a:lstStyle/>
          <a:p>
            <a:pPr algn="ctr"/>
            <a:r>
              <a:rPr lang="es-MX" sz="3200" b="1" dirty="0" smtClean="0">
                <a:solidFill>
                  <a:schemeClr val="bg1"/>
                </a:solidFill>
                <a:effectLst>
                  <a:outerShdw blurRad="38100" dist="38100" dir="2700000" algn="tl">
                    <a:srgbClr val="000000">
                      <a:alpha val="43137"/>
                    </a:srgbClr>
                  </a:outerShdw>
                </a:effectLst>
              </a:rPr>
              <a:t>Paquete de Inscripción RESQUE  </a:t>
            </a:r>
            <a:endParaRPr lang="es-MX" sz="3200" b="1" dirty="0">
              <a:solidFill>
                <a:schemeClr val="bg1"/>
              </a:solidFill>
              <a:effectLst>
                <a:outerShdw blurRad="38100" dist="38100" dir="2700000" algn="tl">
                  <a:srgbClr val="000000">
                    <a:alpha val="43137"/>
                  </a:srgbClr>
                </a:outerShdw>
              </a:effectLst>
            </a:endParaRPr>
          </a:p>
        </p:txBody>
      </p:sp>
      <p:pic>
        <p:nvPicPr>
          <p:cNvPr id="22" name="Imagen 21"/>
          <p:cNvPicPr>
            <a:picLocks noChangeAspect="1"/>
          </p:cNvPicPr>
          <p:nvPr/>
        </p:nvPicPr>
        <p:blipFill>
          <a:blip r:embed="rId10"/>
          <a:stretch>
            <a:fillRect/>
          </a:stretch>
        </p:blipFill>
        <p:spPr>
          <a:xfrm>
            <a:off x="9537658" y="151822"/>
            <a:ext cx="2169581" cy="609358"/>
          </a:xfrm>
          <a:prstGeom prst="rect">
            <a:avLst/>
          </a:prstGeom>
        </p:spPr>
      </p:pic>
      <p:pic>
        <p:nvPicPr>
          <p:cNvPr id="2" name="Imagen 1"/>
          <p:cNvPicPr>
            <a:picLocks noChangeAspect="1"/>
          </p:cNvPicPr>
          <p:nvPr/>
        </p:nvPicPr>
        <p:blipFill>
          <a:blip r:embed="rId11"/>
          <a:stretch>
            <a:fillRect/>
          </a:stretch>
        </p:blipFill>
        <p:spPr>
          <a:xfrm>
            <a:off x="5605260" y="3737387"/>
            <a:ext cx="3306273" cy="3040401"/>
          </a:xfrm>
          <a:prstGeom prst="rect">
            <a:avLst/>
          </a:prstGeom>
        </p:spPr>
      </p:pic>
      <p:sp>
        <p:nvSpPr>
          <p:cNvPr id="18" name="17 CuadroTexto"/>
          <p:cNvSpPr txBox="1"/>
          <p:nvPr/>
        </p:nvSpPr>
        <p:spPr>
          <a:xfrm>
            <a:off x="5678007" y="6104771"/>
            <a:ext cx="2288640" cy="707886"/>
          </a:xfrm>
          <a:prstGeom prst="rect">
            <a:avLst/>
          </a:prstGeom>
          <a:noFill/>
        </p:spPr>
        <p:txBody>
          <a:bodyPr wrap="none" rtlCol="0">
            <a:spAutoFit/>
          </a:bodyPr>
          <a:lstStyle/>
          <a:p>
            <a:pPr algn="ctr"/>
            <a:r>
              <a:rPr lang="es-ES" sz="2000" dirty="0"/>
              <a:t>Kit de uñas </a:t>
            </a:r>
            <a:r>
              <a:rPr lang="es-ES" sz="2000" dirty="0" smtClean="0"/>
              <a:t>orgánico</a:t>
            </a:r>
          </a:p>
          <a:p>
            <a:pPr algn="ctr"/>
            <a:r>
              <a:rPr lang="es-ES" sz="2000" dirty="0" smtClean="0"/>
              <a:t>¡ DE REGALO !</a:t>
            </a:r>
            <a:endParaRPr lang="es-ES" sz="2000" dirty="0"/>
          </a:p>
        </p:txBody>
      </p:sp>
    </p:spTree>
    <p:extLst>
      <p:ext uri="{BB962C8B-B14F-4D97-AF65-F5344CB8AC3E}">
        <p14:creationId xmlns:p14="http://schemas.microsoft.com/office/powerpoint/2010/main" val="317584872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2280</TotalTime>
  <Words>1048</Words>
  <Application>Microsoft Office PowerPoint</Application>
  <PresentationFormat>Panorámica</PresentationFormat>
  <Paragraphs>125</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Luis Monroy</dc:creator>
  <cp:lastModifiedBy>Jose Luis Monroy</cp:lastModifiedBy>
  <cp:revision>198</cp:revision>
  <dcterms:created xsi:type="dcterms:W3CDTF">2013-08-27T02:01:07Z</dcterms:created>
  <dcterms:modified xsi:type="dcterms:W3CDTF">2013-09-13T19:15:00Z</dcterms:modified>
</cp:coreProperties>
</file>