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  <p:sldId id="280" r:id="rId4"/>
    <p:sldId id="276" r:id="rId5"/>
    <p:sldId id="274" r:id="rId6"/>
    <p:sldId id="277" r:id="rId7"/>
    <p:sldId id="278" r:id="rId8"/>
    <p:sldId id="279" r:id="rId9"/>
    <p:sldId id="281" r:id="rId10"/>
    <p:sldId id="282" r:id="rId11"/>
    <p:sldId id="275" r:id="rId12"/>
    <p:sldId id="271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182A-C7C1-4A6E-A8CF-06F0F932A4AF}" type="datetimeFigureOut">
              <a:rPr lang="es-MX" smtClean="0"/>
              <a:t>16/06/2015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5EBE-AE9C-404F-92E1-9D60EF02A0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940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182A-C7C1-4A6E-A8CF-06F0F932A4AF}" type="datetimeFigureOut">
              <a:rPr lang="es-MX" smtClean="0"/>
              <a:t>16/06/2015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5EBE-AE9C-404F-92E1-9D60EF02A0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764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182A-C7C1-4A6E-A8CF-06F0F932A4AF}" type="datetimeFigureOut">
              <a:rPr lang="es-MX" smtClean="0"/>
              <a:t>16/06/2015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5EBE-AE9C-404F-92E1-9D60EF02A0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53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182A-C7C1-4A6E-A8CF-06F0F932A4AF}" type="datetimeFigureOut">
              <a:rPr lang="es-MX" smtClean="0"/>
              <a:t>16/06/2015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5EBE-AE9C-404F-92E1-9D60EF02A0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972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182A-C7C1-4A6E-A8CF-06F0F932A4AF}" type="datetimeFigureOut">
              <a:rPr lang="es-MX" smtClean="0"/>
              <a:t>16/06/2015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5EBE-AE9C-404F-92E1-9D60EF02A0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568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182A-C7C1-4A6E-A8CF-06F0F932A4AF}" type="datetimeFigureOut">
              <a:rPr lang="es-MX" smtClean="0"/>
              <a:t>16/06/2015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5EBE-AE9C-404F-92E1-9D60EF02A0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612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182A-C7C1-4A6E-A8CF-06F0F932A4AF}" type="datetimeFigureOut">
              <a:rPr lang="es-MX" smtClean="0"/>
              <a:t>16/06/2015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5EBE-AE9C-404F-92E1-9D60EF02A0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328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182A-C7C1-4A6E-A8CF-06F0F932A4AF}" type="datetimeFigureOut">
              <a:rPr lang="es-MX" smtClean="0"/>
              <a:t>16/06/2015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5EBE-AE9C-404F-92E1-9D60EF02A0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367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182A-C7C1-4A6E-A8CF-06F0F932A4AF}" type="datetimeFigureOut">
              <a:rPr lang="es-MX" smtClean="0"/>
              <a:t>16/06/2015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5EBE-AE9C-404F-92E1-9D60EF02A0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302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182A-C7C1-4A6E-A8CF-06F0F932A4AF}" type="datetimeFigureOut">
              <a:rPr lang="es-MX" smtClean="0"/>
              <a:t>16/06/2015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5EBE-AE9C-404F-92E1-9D60EF02A0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133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182A-C7C1-4A6E-A8CF-06F0F932A4AF}" type="datetimeFigureOut">
              <a:rPr lang="es-MX" smtClean="0"/>
              <a:t>16/06/2015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5EBE-AE9C-404F-92E1-9D60EF02A0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26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F182A-C7C1-4A6E-A8CF-06F0F932A4AF}" type="datetimeFigureOut">
              <a:rPr lang="es-MX" smtClean="0"/>
              <a:t>16/06/2015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45EBE-AE9C-404F-92E1-9D60EF02A0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419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43925" y="2138766"/>
            <a:ext cx="7980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/>
              <a:t>CONFIGURACION DE LA OFICINA VIRTUAL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398305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2480607" y="232475"/>
            <a:ext cx="2850811" cy="1100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/>
              <a:t>MAILS</a:t>
            </a:r>
            <a:endParaRPr lang="es-MX" dirty="0"/>
          </a:p>
        </p:txBody>
      </p:sp>
      <p:sp>
        <p:nvSpPr>
          <p:cNvPr id="4" name="Rectángulo redondeado 3"/>
          <p:cNvSpPr/>
          <p:nvPr/>
        </p:nvSpPr>
        <p:spPr>
          <a:xfrm>
            <a:off x="74913" y="2043209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/>
              <a:t>Mail 1</a:t>
            </a:r>
            <a:endParaRPr lang="es-MX" sz="12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72327" y="2769045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/>
              <a:t>Mail 2</a:t>
            </a:r>
            <a:endParaRPr lang="es-MX" sz="12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56827" y="3543965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Mail 3</a:t>
            </a:r>
            <a:endParaRPr lang="es-MX" sz="12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85239" y="4300799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/>
              <a:t>Mail 4</a:t>
            </a:r>
            <a:endParaRPr lang="es-MX" sz="1100" dirty="0"/>
          </a:p>
        </p:txBody>
      </p:sp>
      <p:sp>
        <p:nvSpPr>
          <p:cNvPr id="18" name="Flecha derecha 17"/>
          <p:cNvSpPr/>
          <p:nvPr/>
        </p:nvSpPr>
        <p:spPr>
          <a:xfrm>
            <a:off x="1735810" y="2182693"/>
            <a:ext cx="495946" cy="32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Flecha derecha 18"/>
          <p:cNvSpPr/>
          <p:nvPr/>
        </p:nvSpPr>
        <p:spPr>
          <a:xfrm>
            <a:off x="1748725" y="2862034"/>
            <a:ext cx="495946" cy="32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Flecha derecha 19"/>
          <p:cNvSpPr/>
          <p:nvPr/>
        </p:nvSpPr>
        <p:spPr>
          <a:xfrm>
            <a:off x="1777140" y="3680863"/>
            <a:ext cx="495946" cy="32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Flecha derecha 20"/>
          <p:cNvSpPr/>
          <p:nvPr/>
        </p:nvSpPr>
        <p:spPr>
          <a:xfrm>
            <a:off x="1790058" y="4437696"/>
            <a:ext cx="495946" cy="32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/>
          <p:cNvSpPr txBox="1"/>
          <p:nvPr/>
        </p:nvSpPr>
        <p:spPr>
          <a:xfrm>
            <a:off x="1797803" y="1385929"/>
            <a:ext cx="461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Que puedan ADJUNTAR ARCHIVOS</a:t>
            </a:r>
            <a:endParaRPr lang="es-MX" sz="2400" dirty="0"/>
          </a:p>
        </p:txBody>
      </p:sp>
      <p:sp>
        <p:nvSpPr>
          <p:cNvPr id="17" name="TextBox 2"/>
          <p:cNvSpPr txBox="1"/>
          <p:nvPr/>
        </p:nvSpPr>
        <p:spPr>
          <a:xfrm>
            <a:off x="5678835" y="387458"/>
            <a:ext cx="31189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ENVIO DE MENSAJES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HISTORIAL DE MENSAJES</a:t>
            </a:r>
            <a:endParaRPr lang="en-US" sz="20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3159071" y="3103658"/>
            <a:ext cx="4618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Tengo que preguntar:</a:t>
            </a:r>
          </a:p>
          <a:p>
            <a:pPr algn="just"/>
            <a:r>
              <a:rPr lang="es-MX" sz="2400" dirty="0" smtClean="0"/>
              <a:t>¿A que departamentos y a que correos se les debe enviar?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115618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30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9" y="372602"/>
            <a:ext cx="8298485" cy="66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7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550893" y="37572"/>
            <a:ext cx="34540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Al apretar AFILIAR debe abrir un Sub </a:t>
            </a:r>
            <a:r>
              <a:rPr lang="es-MX" dirty="0" err="1" smtClean="0"/>
              <a:t>Menu</a:t>
            </a:r>
            <a:r>
              <a:rPr lang="es-MX" dirty="0" smtClean="0"/>
              <a:t> donde selecciones de acuerdo al servicio el ARBOL al que desean ingresar un nuevo afiliado ya que cada servicio tendrá su propio ARBOL. Te proporciono los servicios:</a:t>
            </a:r>
            <a:endParaRPr lang="es-MX" dirty="0"/>
          </a:p>
        </p:txBody>
      </p:sp>
      <p:sp>
        <p:nvSpPr>
          <p:cNvPr id="3" name="Rectángulo redondeado 2"/>
          <p:cNvSpPr/>
          <p:nvPr/>
        </p:nvSpPr>
        <p:spPr>
          <a:xfrm>
            <a:off x="3223648" y="232475"/>
            <a:ext cx="2107770" cy="1100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/>
              <a:t>AFILAR</a:t>
            </a:r>
            <a:endParaRPr lang="es-MX" dirty="0"/>
          </a:p>
        </p:txBody>
      </p:sp>
      <p:sp>
        <p:nvSpPr>
          <p:cNvPr id="4" name="Rectángulo redondeado 3"/>
          <p:cNvSpPr/>
          <p:nvPr/>
        </p:nvSpPr>
        <p:spPr>
          <a:xfrm>
            <a:off x="74913" y="2043209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/>
              <a:t>PINKOST</a:t>
            </a:r>
            <a:endParaRPr lang="es-MX" sz="12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1560164" y="2040628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/>
              <a:t>VPSKOST</a:t>
            </a:r>
            <a:endParaRPr lang="es-MX" sz="12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3048001" y="2056127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GAMEKOST</a:t>
            </a:r>
            <a:endParaRPr lang="es-MX" sz="12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4533252" y="2053546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/>
              <a:t>KOSTTABLE</a:t>
            </a:r>
            <a:endParaRPr lang="es-MX" sz="11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6036591" y="2069045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APPKOST</a:t>
            </a:r>
            <a:endParaRPr lang="es-MX" sz="12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7521842" y="2066464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/>
              <a:t>KEPEY</a:t>
            </a:r>
            <a:endParaRPr lang="es-MX" sz="1100" dirty="0"/>
          </a:p>
        </p:txBody>
      </p:sp>
      <p:sp>
        <p:nvSpPr>
          <p:cNvPr id="10" name="Flecha abajo 9"/>
          <p:cNvSpPr/>
          <p:nvPr/>
        </p:nvSpPr>
        <p:spPr>
          <a:xfrm>
            <a:off x="842993" y="2808427"/>
            <a:ext cx="184846" cy="296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lecha abajo 10"/>
          <p:cNvSpPr/>
          <p:nvPr/>
        </p:nvSpPr>
        <p:spPr>
          <a:xfrm>
            <a:off x="2299968" y="2812379"/>
            <a:ext cx="184846" cy="296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abajo 11"/>
          <p:cNvSpPr/>
          <p:nvPr/>
        </p:nvSpPr>
        <p:spPr>
          <a:xfrm>
            <a:off x="3692643" y="2816337"/>
            <a:ext cx="184846" cy="296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abajo 12"/>
          <p:cNvSpPr/>
          <p:nvPr/>
        </p:nvSpPr>
        <p:spPr>
          <a:xfrm>
            <a:off x="5257124" y="2806449"/>
            <a:ext cx="184846" cy="296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lecha abajo 13"/>
          <p:cNvSpPr/>
          <p:nvPr/>
        </p:nvSpPr>
        <p:spPr>
          <a:xfrm>
            <a:off x="6745094" y="2810401"/>
            <a:ext cx="184846" cy="296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Flecha abajo 14"/>
          <p:cNvSpPr/>
          <p:nvPr/>
        </p:nvSpPr>
        <p:spPr>
          <a:xfrm>
            <a:off x="8091279" y="2814359"/>
            <a:ext cx="184846" cy="296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/>
          <p:cNvSpPr txBox="1"/>
          <p:nvPr/>
        </p:nvSpPr>
        <p:spPr>
          <a:xfrm>
            <a:off x="604436" y="3103650"/>
            <a:ext cx="7995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CADA SERVICIO SEGUIRA EL MISMO PROCEDIMIENTO DE AFILIACION QUE ACTUALMENTE TIENE EL SISTEMA </a:t>
            </a:r>
            <a:endParaRPr lang="es-MX" sz="24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72330" y="4070904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/>
              <a:t>Paso 1</a:t>
            </a:r>
            <a:endParaRPr lang="es-MX" sz="1200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1557581" y="4068323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/>
              <a:t>Paso 2</a:t>
            </a:r>
            <a:endParaRPr lang="es-MX" sz="1200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3045418" y="4083822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Paso 3</a:t>
            </a:r>
            <a:endParaRPr lang="es-MX" sz="12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4530669" y="4081241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/>
              <a:t>Paso 4 </a:t>
            </a:r>
            <a:endParaRPr lang="es-MX" sz="1100" dirty="0"/>
          </a:p>
        </p:txBody>
      </p:sp>
      <p:sp>
        <p:nvSpPr>
          <p:cNvPr id="27" name="Flecha abajo 26"/>
          <p:cNvSpPr/>
          <p:nvPr/>
        </p:nvSpPr>
        <p:spPr>
          <a:xfrm>
            <a:off x="840410" y="4836122"/>
            <a:ext cx="184846" cy="296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Flecha abajo 27"/>
          <p:cNvSpPr/>
          <p:nvPr/>
        </p:nvSpPr>
        <p:spPr>
          <a:xfrm>
            <a:off x="2297385" y="4840074"/>
            <a:ext cx="184846" cy="296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Flecha abajo 28"/>
          <p:cNvSpPr/>
          <p:nvPr/>
        </p:nvSpPr>
        <p:spPr>
          <a:xfrm>
            <a:off x="3690060" y="4844032"/>
            <a:ext cx="184846" cy="296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Flecha abajo 29"/>
          <p:cNvSpPr/>
          <p:nvPr/>
        </p:nvSpPr>
        <p:spPr>
          <a:xfrm>
            <a:off x="5254541" y="4834144"/>
            <a:ext cx="184846" cy="296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CuadroTexto 30"/>
          <p:cNvSpPr txBox="1"/>
          <p:nvPr/>
        </p:nvSpPr>
        <p:spPr>
          <a:xfrm>
            <a:off x="4871624" y="5177840"/>
            <a:ext cx="42211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/>
              <a:t>PAGO deberá abrir una opción donde ELIGAN EL PAIS DONDE SE ENCUENTRA para que el software –de acuerdo al país- les proporcione los datos para que haga en deposito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9199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011" y="3048000"/>
            <a:ext cx="1752600" cy="990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MEXICO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52748" y="3048000"/>
            <a:ext cx="1752600" cy="990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COLOMBIA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70663" y="3048000"/>
            <a:ext cx="1752600" cy="990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ECUADOR </a:t>
            </a:r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86400" y="3048000"/>
            <a:ext cx="1752600" cy="990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REPUBLICA</a:t>
            </a:r>
          </a:p>
          <a:p>
            <a:pPr algn="ctr"/>
            <a:r>
              <a:rPr lang="en-US" dirty="0" smtClean="0"/>
              <a:t>DOMINICANA</a:t>
            </a: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5200" y="3048000"/>
            <a:ext cx="1752600" cy="990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ETC</a:t>
            </a:r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6196" y="1600200"/>
            <a:ext cx="8350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ESTE ES UN EJEMPLO DE COMO PUEDE VERNIR EL 4O PASO QUE ES PAGO </a:t>
            </a:r>
            <a:r>
              <a:rPr lang="en-US" sz="2400" dirty="0" err="1" smtClean="0"/>
              <a:t>Pero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programenlo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uds</a:t>
            </a:r>
            <a:r>
              <a:rPr lang="en-US" sz="2400" dirty="0" smtClean="0"/>
              <a:t> </a:t>
            </a:r>
            <a:r>
              <a:rPr lang="en-US" sz="2400" dirty="0" err="1" smtClean="0"/>
              <a:t>quieran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48088" y="5193268"/>
            <a:ext cx="6820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Proporcionar</a:t>
            </a:r>
            <a:r>
              <a:rPr lang="en-US" sz="3600" dirty="0" smtClean="0"/>
              <a:t> los </a:t>
            </a:r>
            <a:r>
              <a:rPr lang="en-US" sz="3600" dirty="0" err="1" smtClean="0"/>
              <a:t>datos</a:t>
            </a:r>
            <a:r>
              <a:rPr lang="en-US" sz="3600" dirty="0" smtClean="0"/>
              <a:t> de </a:t>
            </a:r>
            <a:r>
              <a:rPr lang="en-US" sz="3600" dirty="0" err="1" smtClean="0"/>
              <a:t>deposito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19600" y="954437"/>
            <a:ext cx="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90600" y="4191000"/>
            <a:ext cx="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67000" y="4191000"/>
            <a:ext cx="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95800" y="4191000"/>
            <a:ext cx="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24600" y="4191000"/>
            <a:ext cx="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153400" y="4191000"/>
            <a:ext cx="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redondeado 17"/>
          <p:cNvSpPr/>
          <p:nvPr/>
        </p:nvSpPr>
        <p:spPr>
          <a:xfrm>
            <a:off x="3724756" y="67188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/>
              <a:t>Paso 4 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80526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550893" y="37572"/>
            <a:ext cx="3454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Al apretar RED debe abrir un Sub </a:t>
            </a:r>
            <a:r>
              <a:rPr lang="es-MX" dirty="0" err="1" smtClean="0"/>
              <a:t>Menu</a:t>
            </a:r>
            <a:r>
              <a:rPr lang="es-MX" dirty="0" smtClean="0"/>
              <a:t> donde selecciones LA RED QUE DESEAN CONSULTAR O VER</a:t>
            </a:r>
            <a:endParaRPr lang="es-MX" dirty="0"/>
          </a:p>
        </p:txBody>
      </p:sp>
      <p:sp>
        <p:nvSpPr>
          <p:cNvPr id="3" name="Rectángulo redondeado 2"/>
          <p:cNvSpPr/>
          <p:nvPr/>
        </p:nvSpPr>
        <p:spPr>
          <a:xfrm>
            <a:off x="3223648" y="232475"/>
            <a:ext cx="2107770" cy="1100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/>
              <a:t>RED</a:t>
            </a:r>
            <a:endParaRPr lang="es-MX" dirty="0"/>
          </a:p>
        </p:txBody>
      </p:sp>
      <p:sp>
        <p:nvSpPr>
          <p:cNvPr id="4" name="Rectángulo redondeado 3"/>
          <p:cNvSpPr/>
          <p:nvPr/>
        </p:nvSpPr>
        <p:spPr>
          <a:xfrm>
            <a:off x="74913" y="2043209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/>
              <a:t>PINKOST</a:t>
            </a:r>
            <a:endParaRPr lang="es-MX" sz="12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1560164" y="2040628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/>
              <a:t>VPSKOST</a:t>
            </a:r>
            <a:endParaRPr lang="es-MX" sz="12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3048001" y="2056127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GAMEKOST</a:t>
            </a:r>
            <a:endParaRPr lang="es-MX" sz="12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4533252" y="2053546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/>
              <a:t>KOSTTABLE</a:t>
            </a:r>
            <a:endParaRPr lang="es-MX" sz="11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6036591" y="2069045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APPKOST</a:t>
            </a:r>
            <a:endParaRPr lang="es-MX" sz="12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7521842" y="2066464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/>
              <a:t>KEPEY</a:t>
            </a:r>
            <a:endParaRPr lang="es-MX" sz="1100" dirty="0"/>
          </a:p>
        </p:txBody>
      </p:sp>
      <p:sp>
        <p:nvSpPr>
          <p:cNvPr id="10" name="Flecha abajo 9"/>
          <p:cNvSpPr/>
          <p:nvPr/>
        </p:nvSpPr>
        <p:spPr>
          <a:xfrm>
            <a:off x="842993" y="2808427"/>
            <a:ext cx="184846" cy="296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lecha abajo 10"/>
          <p:cNvSpPr/>
          <p:nvPr/>
        </p:nvSpPr>
        <p:spPr>
          <a:xfrm>
            <a:off x="2299968" y="2812379"/>
            <a:ext cx="184846" cy="296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abajo 11"/>
          <p:cNvSpPr/>
          <p:nvPr/>
        </p:nvSpPr>
        <p:spPr>
          <a:xfrm>
            <a:off x="3692643" y="2816337"/>
            <a:ext cx="184846" cy="296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abajo 12"/>
          <p:cNvSpPr/>
          <p:nvPr/>
        </p:nvSpPr>
        <p:spPr>
          <a:xfrm>
            <a:off x="5257124" y="2806449"/>
            <a:ext cx="184846" cy="296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lecha abajo 13"/>
          <p:cNvSpPr/>
          <p:nvPr/>
        </p:nvSpPr>
        <p:spPr>
          <a:xfrm>
            <a:off x="6745094" y="2810401"/>
            <a:ext cx="184846" cy="296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Flecha abajo 14"/>
          <p:cNvSpPr/>
          <p:nvPr/>
        </p:nvSpPr>
        <p:spPr>
          <a:xfrm>
            <a:off x="8091279" y="2814359"/>
            <a:ext cx="184846" cy="296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86" y="3718297"/>
            <a:ext cx="387689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5"/>
          <p:cNvSpPr txBox="1"/>
          <p:nvPr/>
        </p:nvSpPr>
        <p:spPr>
          <a:xfrm>
            <a:off x="889403" y="4632697"/>
            <a:ext cx="2795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1         2       3      4 </a:t>
            </a:r>
            <a:endParaRPr lang="en-US" sz="2800" b="1" dirty="0"/>
          </a:p>
        </p:txBody>
      </p:sp>
      <p:sp>
        <p:nvSpPr>
          <p:cNvPr id="21" name="TextBox 6"/>
          <p:cNvSpPr txBox="1"/>
          <p:nvPr/>
        </p:nvSpPr>
        <p:spPr>
          <a:xfrm>
            <a:off x="2480607" y="5322372"/>
            <a:ext cx="18473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 err="1" smtClean="0"/>
              <a:t>Dinamico</a:t>
            </a:r>
            <a:r>
              <a:rPr lang="en-US" sz="2000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US" sz="2000" b="1" dirty="0" err="1" smtClean="0"/>
              <a:t>Genealogico</a:t>
            </a:r>
            <a:endParaRPr lang="en-US" sz="2000" b="1" dirty="0" smtClean="0"/>
          </a:p>
          <a:p>
            <a:pPr marL="342900" indent="-342900">
              <a:buAutoNum type="arabicPeriod"/>
            </a:pPr>
            <a:r>
              <a:rPr lang="en-US" sz="2000" b="1" dirty="0" err="1" smtClean="0"/>
              <a:t>Arbol</a:t>
            </a:r>
            <a:r>
              <a:rPr lang="en-US" sz="2000" b="1" dirty="0" smtClean="0"/>
              <a:t> 1</a:t>
            </a:r>
          </a:p>
          <a:p>
            <a:pPr marL="342900" indent="-342900">
              <a:buAutoNum type="arabicPeriod"/>
            </a:pPr>
            <a:r>
              <a:rPr lang="en-US" sz="2000" b="1" dirty="0" err="1" smtClean="0"/>
              <a:t>Arbol</a:t>
            </a:r>
            <a:r>
              <a:rPr lang="en-US" sz="2000" b="1" dirty="0" smtClean="0"/>
              <a:t> 2</a:t>
            </a:r>
            <a:endParaRPr lang="en-US" sz="2000" b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222846" y="4312515"/>
            <a:ext cx="34540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Te pongo el EJEMPLO DE COMO DEBE DE VENIR.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Es decir, CADA AFILIADO TENDRA 6 ARBOLES DONDE PODRA AFILIAR.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4214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9" y="76200"/>
            <a:ext cx="387689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62116" y="990600"/>
            <a:ext cx="2795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1         2       3      4 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68099" y="533400"/>
            <a:ext cx="18473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 err="1" smtClean="0"/>
              <a:t>Dinamico</a:t>
            </a:r>
            <a:r>
              <a:rPr lang="en-US" sz="2000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US" sz="2000" b="1" dirty="0" err="1" smtClean="0"/>
              <a:t>Genealogico</a:t>
            </a:r>
            <a:endParaRPr lang="en-US" sz="2000" b="1" dirty="0" smtClean="0"/>
          </a:p>
          <a:p>
            <a:pPr marL="342900" indent="-342900">
              <a:buAutoNum type="arabicPeriod"/>
            </a:pPr>
            <a:r>
              <a:rPr lang="en-US" sz="2000" b="1" dirty="0" err="1" smtClean="0"/>
              <a:t>Arbol</a:t>
            </a:r>
            <a:r>
              <a:rPr lang="en-US" sz="2000" b="1" dirty="0" smtClean="0"/>
              <a:t> 1</a:t>
            </a:r>
          </a:p>
          <a:p>
            <a:pPr marL="342900" indent="-342900">
              <a:buAutoNum type="arabicPeriod"/>
            </a:pPr>
            <a:r>
              <a:rPr lang="en-US" sz="2000" b="1" dirty="0" err="1" smtClean="0"/>
              <a:t>Arbol</a:t>
            </a:r>
            <a:r>
              <a:rPr lang="en-US" sz="2000" b="1" dirty="0" smtClean="0"/>
              <a:t> 2</a:t>
            </a:r>
            <a:endParaRPr lang="en-US" sz="2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4834" y="3352800"/>
          <a:ext cx="9109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966"/>
                <a:gridCol w="2189527"/>
                <a:gridCol w="1234661"/>
                <a:gridCol w="1278479"/>
                <a:gridCol w="1306833"/>
                <a:gridCol w="1273325"/>
                <a:gridCol w="11753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NOMBRE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DATO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DATO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DATO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DATO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DATO 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2895600"/>
            <a:ext cx="1534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 err="1" smtClean="0"/>
              <a:t>Dinamico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3810000"/>
            <a:ext cx="883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2. </a:t>
            </a:r>
            <a:r>
              <a:rPr lang="en-US" sz="2000" b="1" dirty="0" err="1" smtClean="0"/>
              <a:t>Genealogico</a:t>
            </a:r>
            <a:r>
              <a:rPr lang="en-US" sz="2000" b="1" dirty="0" smtClean="0"/>
              <a:t> (</a:t>
            </a:r>
            <a:r>
              <a:rPr lang="en-US" sz="2000" b="1" dirty="0" err="1" smtClean="0"/>
              <a:t>queda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igual</a:t>
            </a:r>
            <a:r>
              <a:rPr lang="en-US" sz="2000" b="1" dirty="0" smtClean="0"/>
              <a:t>)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dirty="0" smtClean="0"/>
              <a:t>3. ARBOL 1 (QUEDA IGUAL)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dirty="0" smtClean="0"/>
              <a:t>4. ARBOL 2 (QUEDA IGUAL SOLO QUE AL DAR CLIK EN DATOS DEBE DE APARECER LO SIGUIENTE)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0" y="54864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Rango</a:t>
            </a:r>
            <a:r>
              <a:rPr lang="en-US" dirty="0" smtClean="0"/>
              <a:t> :     Diamante   </a:t>
            </a:r>
          </a:p>
          <a:p>
            <a:pPr algn="r"/>
            <a:r>
              <a:rPr lang="en-US" dirty="0" err="1" smtClean="0"/>
              <a:t>Compra</a:t>
            </a:r>
            <a:r>
              <a:rPr lang="en-US" dirty="0" smtClean="0"/>
              <a:t> personal :   $  1,000.00     </a:t>
            </a:r>
          </a:p>
          <a:p>
            <a:pPr algn="r"/>
            <a:r>
              <a:rPr lang="en-US" dirty="0" err="1" smtClean="0"/>
              <a:t>Puntos</a:t>
            </a:r>
            <a:r>
              <a:rPr lang="en-US" dirty="0" smtClean="0"/>
              <a:t> </a:t>
            </a:r>
            <a:r>
              <a:rPr lang="en-US" dirty="0" err="1" smtClean="0"/>
              <a:t>personales</a:t>
            </a:r>
            <a:r>
              <a:rPr lang="en-US" dirty="0" smtClean="0"/>
              <a:t>:       4,000.00</a:t>
            </a:r>
          </a:p>
          <a:p>
            <a:pPr algn="r"/>
            <a:r>
              <a:rPr lang="en-US" dirty="0" err="1" smtClean="0"/>
              <a:t>Comisiones</a:t>
            </a:r>
            <a:r>
              <a:rPr lang="en-US" dirty="0" smtClean="0"/>
              <a:t> a </a:t>
            </a:r>
            <a:r>
              <a:rPr lang="en-US" dirty="0" err="1" smtClean="0"/>
              <a:t>cobrar</a:t>
            </a:r>
            <a:r>
              <a:rPr lang="en-US" dirty="0" smtClean="0"/>
              <a:t>:   $  5,000.00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1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550893" y="378532"/>
            <a:ext cx="3454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Al apretar este botón debe abrir un Sub </a:t>
            </a:r>
            <a:r>
              <a:rPr lang="es-MX" dirty="0" err="1" smtClean="0"/>
              <a:t>Menu</a:t>
            </a:r>
            <a:r>
              <a:rPr lang="es-MX" dirty="0" smtClean="0"/>
              <a:t> donde seleccionen el servicio que desean consultar sus </a:t>
            </a:r>
            <a:r>
              <a:rPr lang="es-MX" dirty="0" err="1" smtClean="0"/>
              <a:t>estadisticas</a:t>
            </a:r>
            <a:endParaRPr lang="es-MX" dirty="0"/>
          </a:p>
        </p:txBody>
      </p:sp>
      <p:sp>
        <p:nvSpPr>
          <p:cNvPr id="3" name="Rectángulo redondeado 2"/>
          <p:cNvSpPr/>
          <p:nvPr/>
        </p:nvSpPr>
        <p:spPr>
          <a:xfrm>
            <a:off x="2480607" y="232475"/>
            <a:ext cx="2850811" cy="1100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/>
              <a:t>ESTADISTICAS</a:t>
            </a:r>
            <a:endParaRPr lang="es-MX" dirty="0"/>
          </a:p>
        </p:txBody>
      </p:sp>
      <p:sp>
        <p:nvSpPr>
          <p:cNvPr id="4" name="Rectángulo redondeado 3"/>
          <p:cNvSpPr/>
          <p:nvPr/>
        </p:nvSpPr>
        <p:spPr>
          <a:xfrm>
            <a:off x="74913" y="2043209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/>
              <a:t>PINKOST</a:t>
            </a:r>
            <a:endParaRPr lang="es-MX" sz="12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1560164" y="2040628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/>
              <a:t>VPSKOST</a:t>
            </a:r>
            <a:endParaRPr lang="es-MX" sz="12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3048001" y="2056127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GAMEKOST</a:t>
            </a:r>
            <a:endParaRPr lang="es-MX" sz="12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4533252" y="2053546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/>
              <a:t>KOSTTABLE</a:t>
            </a:r>
            <a:endParaRPr lang="es-MX" sz="11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6036591" y="2069045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APPKOST</a:t>
            </a:r>
            <a:endParaRPr lang="es-MX" sz="12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7521842" y="2066464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/>
              <a:t>KEPEY</a:t>
            </a:r>
            <a:endParaRPr lang="es-MX" sz="1100" dirty="0"/>
          </a:p>
        </p:txBody>
      </p:sp>
      <p:sp>
        <p:nvSpPr>
          <p:cNvPr id="10" name="Flecha abajo 9"/>
          <p:cNvSpPr/>
          <p:nvPr/>
        </p:nvSpPr>
        <p:spPr>
          <a:xfrm>
            <a:off x="842993" y="2808427"/>
            <a:ext cx="184846" cy="296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lecha abajo 10"/>
          <p:cNvSpPr/>
          <p:nvPr/>
        </p:nvSpPr>
        <p:spPr>
          <a:xfrm>
            <a:off x="2299968" y="2812379"/>
            <a:ext cx="184846" cy="296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abajo 11"/>
          <p:cNvSpPr/>
          <p:nvPr/>
        </p:nvSpPr>
        <p:spPr>
          <a:xfrm>
            <a:off x="3692643" y="2816337"/>
            <a:ext cx="184846" cy="296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abajo 12"/>
          <p:cNvSpPr/>
          <p:nvPr/>
        </p:nvSpPr>
        <p:spPr>
          <a:xfrm>
            <a:off x="5257124" y="2806449"/>
            <a:ext cx="184846" cy="296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lecha abajo 13"/>
          <p:cNvSpPr/>
          <p:nvPr/>
        </p:nvSpPr>
        <p:spPr>
          <a:xfrm>
            <a:off x="6745094" y="2810401"/>
            <a:ext cx="184846" cy="296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Flecha abajo 14"/>
          <p:cNvSpPr/>
          <p:nvPr/>
        </p:nvSpPr>
        <p:spPr>
          <a:xfrm>
            <a:off x="8091279" y="2814359"/>
            <a:ext cx="184846" cy="296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296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550893" y="378532"/>
            <a:ext cx="3454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Al apretar este botón debe abrir un Sub </a:t>
            </a:r>
            <a:r>
              <a:rPr lang="es-MX" dirty="0" err="1" smtClean="0"/>
              <a:t>Menu</a:t>
            </a:r>
            <a:r>
              <a:rPr lang="es-MX" dirty="0" smtClean="0"/>
              <a:t> donde seleccionen el REPORTE que desean consultar sus de acuerdo al servicio</a:t>
            </a:r>
            <a:endParaRPr lang="es-MX" dirty="0"/>
          </a:p>
        </p:txBody>
      </p:sp>
      <p:sp>
        <p:nvSpPr>
          <p:cNvPr id="3" name="Rectángulo redondeado 2"/>
          <p:cNvSpPr/>
          <p:nvPr/>
        </p:nvSpPr>
        <p:spPr>
          <a:xfrm>
            <a:off x="2480607" y="232475"/>
            <a:ext cx="2850811" cy="1100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/>
              <a:t>REPORTES</a:t>
            </a:r>
            <a:endParaRPr lang="es-MX" dirty="0"/>
          </a:p>
        </p:txBody>
      </p:sp>
      <p:sp>
        <p:nvSpPr>
          <p:cNvPr id="4" name="Rectángulo redondeado 3"/>
          <p:cNvSpPr/>
          <p:nvPr/>
        </p:nvSpPr>
        <p:spPr>
          <a:xfrm>
            <a:off x="74913" y="2043209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/>
              <a:t>PINKOST</a:t>
            </a:r>
            <a:endParaRPr lang="es-MX" sz="12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1560164" y="2040628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/>
              <a:t>VPSKOST</a:t>
            </a:r>
            <a:endParaRPr lang="es-MX" sz="12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3048001" y="2056127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GAMEKOST</a:t>
            </a:r>
            <a:endParaRPr lang="es-MX" sz="12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4533252" y="2053546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/>
              <a:t>KOSTTABLE</a:t>
            </a:r>
            <a:endParaRPr lang="es-MX" sz="11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6036591" y="2069045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APPKOST</a:t>
            </a:r>
            <a:endParaRPr lang="es-MX" sz="12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7521842" y="2066464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/>
              <a:t>KEPEY</a:t>
            </a:r>
            <a:endParaRPr lang="es-MX" sz="1100" dirty="0"/>
          </a:p>
        </p:txBody>
      </p:sp>
      <p:sp>
        <p:nvSpPr>
          <p:cNvPr id="10" name="Flecha abajo 9"/>
          <p:cNvSpPr/>
          <p:nvPr/>
        </p:nvSpPr>
        <p:spPr>
          <a:xfrm>
            <a:off x="842993" y="2808427"/>
            <a:ext cx="184846" cy="296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lecha abajo 10"/>
          <p:cNvSpPr/>
          <p:nvPr/>
        </p:nvSpPr>
        <p:spPr>
          <a:xfrm>
            <a:off x="2299968" y="2812379"/>
            <a:ext cx="184846" cy="296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abajo 11"/>
          <p:cNvSpPr/>
          <p:nvPr/>
        </p:nvSpPr>
        <p:spPr>
          <a:xfrm>
            <a:off x="3692643" y="2816337"/>
            <a:ext cx="184846" cy="296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abajo 12"/>
          <p:cNvSpPr/>
          <p:nvPr/>
        </p:nvSpPr>
        <p:spPr>
          <a:xfrm>
            <a:off x="5257124" y="2806449"/>
            <a:ext cx="184846" cy="296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lecha abajo 13"/>
          <p:cNvSpPr/>
          <p:nvPr/>
        </p:nvSpPr>
        <p:spPr>
          <a:xfrm>
            <a:off x="6745094" y="2810401"/>
            <a:ext cx="184846" cy="296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Flecha abajo 14"/>
          <p:cNvSpPr/>
          <p:nvPr/>
        </p:nvSpPr>
        <p:spPr>
          <a:xfrm>
            <a:off x="8091279" y="2814359"/>
            <a:ext cx="184846" cy="296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TextBox 3"/>
          <p:cNvSpPr txBox="1"/>
          <p:nvPr/>
        </p:nvSpPr>
        <p:spPr>
          <a:xfrm>
            <a:off x="2243378" y="3544736"/>
            <a:ext cx="323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REPORTES (de </a:t>
            </a:r>
            <a:r>
              <a:rPr lang="en-US" sz="2400" b="1" u="sng" dirty="0" err="1" smtClean="0"/>
              <a:t>cada</a:t>
            </a:r>
            <a:r>
              <a:rPr lang="en-US" sz="2400" b="1" u="sng" dirty="0" smtClean="0"/>
              <a:t> red)</a:t>
            </a:r>
            <a:endParaRPr lang="en-US" sz="2400" b="1" u="sng" dirty="0"/>
          </a:p>
        </p:txBody>
      </p:sp>
      <p:sp>
        <p:nvSpPr>
          <p:cNvPr id="17" name="TextBox 5"/>
          <p:cNvSpPr txBox="1"/>
          <p:nvPr/>
        </p:nvSpPr>
        <p:spPr>
          <a:xfrm>
            <a:off x="326029" y="4230536"/>
            <a:ext cx="7282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AFILIADOS NUEVOS (DEL MES EN CURSO, LISTA CON DATOS)</a:t>
            </a:r>
          </a:p>
          <a:p>
            <a:pPr marL="342900" indent="-342900">
              <a:buAutoNum type="arabicPeriod"/>
            </a:pPr>
            <a:r>
              <a:rPr lang="en-US" dirty="0" smtClean="0"/>
              <a:t>GRAFICA DE COMPRAS PERSONALES (SIMILAR A LA DE ESTADISTICAS)</a:t>
            </a:r>
          </a:p>
          <a:p>
            <a:pPr marL="342900" indent="-342900">
              <a:buAutoNum type="arabicPeriod"/>
            </a:pPr>
            <a:r>
              <a:rPr lang="en-US" dirty="0" smtClean="0"/>
              <a:t>GRAFICA DE COMPRAS DE TODA LA RED (SIMILAR A LA DE ESTADISTICAS)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5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91000" y="0"/>
            <a:ext cx="4245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ESTADO DE CUENTA  - OFICINA VIRTUAL</a:t>
            </a:r>
          </a:p>
          <a:p>
            <a:pPr marL="342900" indent="-342900">
              <a:buAutoNum type="arabicPeriod"/>
            </a:pPr>
            <a:r>
              <a:rPr lang="en-US" dirty="0" smtClean="0"/>
              <a:t>HISTORIAL – EDOS DE CTA</a:t>
            </a:r>
          </a:p>
          <a:p>
            <a:pPr marL="342900" indent="-342900">
              <a:buAutoNum type="arabicPeriod"/>
            </a:pPr>
            <a:r>
              <a:rPr lang="en-US" dirty="0" smtClean="0"/>
              <a:t>BILLETERA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62225"/>
            <a:ext cx="338137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4314825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1      2      3 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914400"/>
            <a:ext cx="439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u="sng" dirty="0" smtClean="0"/>
              <a:t>ESTADO DE CUENTA  (OFICINA VIRTUAL)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1283732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COMIAIONES</a:t>
            </a:r>
            <a:r>
              <a:rPr lang="en-US" dirty="0" smtClean="0"/>
              <a:t> </a:t>
            </a:r>
            <a:r>
              <a:rPr lang="en-US" dirty="0" smtClean="0"/>
              <a:t>A PAGAR</a:t>
            </a:r>
          </a:p>
          <a:p>
            <a:pPr algn="r"/>
            <a:r>
              <a:rPr lang="en-US" dirty="0" err="1" smtClean="0"/>
              <a:t>PinKost</a:t>
            </a:r>
            <a:r>
              <a:rPr lang="en-US" dirty="0" smtClean="0"/>
              <a:t>: $ 1,000.00     </a:t>
            </a:r>
          </a:p>
          <a:p>
            <a:pPr algn="r"/>
            <a:r>
              <a:rPr lang="en-US" dirty="0" err="1" smtClean="0"/>
              <a:t>VPSKost</a:t>
            </a:r>
            <a:r>
              <a:rPr lang="en-US" dirty="0" smtClean="0"/>
              <a:t>: $ 2,000.00</a:t>
            </a:r>
          </a:p>
          <a:p>
            <a:pPr algn="r"/>
            <a:r>
              <a:rPr lang="en-US" dirty="0" smtClean="0"/>
              <a:t>Game </a:t>
            </a:r>
            <a:r>
              <a:rPr lang="en-US" dirty="0" err="1" smtClean="0"/>
              <a:t>Kost</a:t>
            </a:r>
            <a:r>
              <a:rPr lang="en-US" dirty="0" smtClean="0"/>
              <a:t>: $         0.00</a:t>
            </a:r>
          </a:p>
          <a:p>
            <a:pPr algn="r"/>
            <a:r>
              <a:rPr lang="en-US" dirty="0" err="1" smtClean="0"/>
              <a:t>TableKost</a:t>
            </a:r>
            <a:r>
              <a:rPr lang="en-US" dirty="0" smtClean="0"/>
              <a:t>: $         0.00</a:t>
            </a:r>
          </a:p>
          <a:p>
            <a:pPr algn="r"/>
            <a:r>
              <a:rPr lang="en-US" dirty="0" err="1" smtClean="0"/>
              <a:t>AppKost</a:t>
            </a:r>
            <a:r>
              <a:rPr lang="en-US" dirty="0" smtClean="0"/>
              <a:t>: $         0.00 </a:t>
            </a:r>
          </a:p>
          <a:p>
            <a:pPr algn="r"/>
            <a:r>
              <a:rPr lang="en-US" dirty="0" err="1" smtClean="0"/>
              <a:t>KePey</a:t>
            </a:r>
            <a:r>
              <a:rPr lang="en-US" dirty="0" smtClean="0"/>
              <a:t>: </a:t>
            </a:r>
            <a:r>
              <a:rPr lang="en-US" u="sng" dirty="0" smtClean="0"/>
              <a:t>$         0.00</a:t>
            </a:r>
          </a:p>
          <a:p>
            <a:pPr algn="r"/>
            <a:r>
              <a:rPr lang="en-US" dirty="0" err="1" smtClean="0"/>
              <a:t>Comisiones</a:t>
            </a:r>
            <a:r>
              <a:rPr lang="en-US" dirty="0" smtClean="0"/>
              <a:t> a </a:t>
            </a:r>
            <a:r>
              <a:rPr lang="en-US" dirty="0" err="1" smtClean="0"/>
              <a:t>cobrar</a:t>
            </a:r>
            <a:r>
              <a:rPr lang="en-US" dirty="0" smtClean="0"/>
              <a:t>:  $ 3,000.00</a:t>
            </a:r>
          </a:p>
          <a:p>
            <a:pPr algn="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3605942"/>
            <a:ext cx="5065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2.  HISTORIAL  (OTROS MESES ESTADO DE CUENTA)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3978012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dirty="0" err="1" smtClean="0"/>
              <a:t>Enero</a:t>
            </a:r>
            <a:r>
              <a:rPr lang="en-US" u="sng" dirty="0" smtClean="0"/>
              <a:t> 2015</a:t>
            </a:r>
          </a:p>
          <a:p>
            <a:pPr algn="r"/>
            <a:r>
              <a:rPr lang="en-US" u="sng" dirty="0" err="1" smtClean="0"/>
              <a:t>Febrero</a:t>
            </a:r>
            <a:r>
              <a:rPr lang="en-US" u="sng" dirty="0" smtClean="0"/>
              <a:t> 2015</a:t>
            </a:r>
          </a:p>
          <a:p>
            <a:pPr algn="r"/>
            <a:r>
              <a:rPr lang="en-US" u="sng" dirty="0" err="1" smtClean="0"/>
              <a:t>Marzo</a:t>
            </a:r>
            <a:r>
              <a:rPr lang="en-US" u="sng" dirty="0" smtClean="0"/>
              <a:t> 2015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609049" y="4958215"/>
            <a:ext cx="538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3.  PEDIR DINERO (</a:t>
            </a:r>
            <a:r>
              <a:rPr lang="en-US" b="1" u="sng" dirty="0" err="1" smtClean="0"/>
              <a:t>comision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retenida</a:t>
            </a:r>
            <a:r>
              <a:rPr lang="en-US" b="1" u="sng" dirty="0" smtClean="0"/>
              <a:t> y </a:t>
            </a:r>
            <a:r>
              <a:rPr lang="en-US" b="1" u="sng" dirty="0" err="1" smtClean="0"/>
              <a:t>solicitar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pago</a:t>
            </a:r>
            <a:r>
              <a:rPr lang="en-US" b="1" u="sng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29181" y="5353622"/>
            <a:ext cx="4386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Comisiones</a:t>
            </a:r>
            <a:r>
              <a:rPr lang="en-US" dirty="0" smtClean="0"/>
              <a:t> :  $  5,000.00</a:t>
            </a:r>
          </a:p>
          <a:p>
            <a:pPr algn="r"/>
            <a:r>
              <a:rPr lang="en-US" dirty="0" err="1" smtClean="0"/>
              <a:t>Retención</a:t>
            </a:r>
            <a:r>
              <a:rPr lang="en-US" dirty="0" smtClean="0"/>
              <a:t> </a:t>
            </a:r>
            <a:r>
              <a:rPr lang="en-US" dirty="0" err="1" smtClean="0"/>
              <a:t>Impuestos</a:t>
            </a:r>
            <a:r>
              <a:rPr lang="en-US" dirty="0" smtClean="0"/>
              <a:t> : $      500.00</a:t>
            </a:r>
          </a:p>
          <a:p>
            <a:pPr algn="r"/>
            <a:r>
              <a:rPr lang="en-US" dirty="0" err="1" smtClean="0"/>
              <a:t>Retención</a:t>
            </a:r>
            <a:r>
              <a:rPr lang="en-US" dirty="0" smtClean="0"/>
              <a:t> </a:t>
            </a:r>
            <a:r>
              <a:rPr lang="en-US" dirty="0" err="1" smtClean="0"/>
              <a:t>mantenimiento</a:t>
            </a:r>
            <a:r>
              <a:rPr lang="en-US" dirty="0" smtClean="0"/>
              <a:t>  : $          2.00      </a:t>
            </a:r>
          </a:p>
          <a:p>
            <a:pPr algn="r"/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retenciones</a:t>
            </a:r>
            <a:r>
              <a:rPr lang="en-US" dirty="0" smtClean="0"/>
              <a:t> :   </a:t>
            </a:r>
            <a:r>
              <a:rPr lang="en-US" u="sng" dirty="0" smtClean="0"/>
              <a:t>$  1,000.00</a:t>
            </a:r>
            <a:r>
              <a:rPr lang="en-US" dirty="0" smtClean="0"/>
              <a:t>     </a:t>
            </a:r>
          </a:p>
          <a:p>
            <a:pPr algn="r"/>
            <a:r>
              <a:rPr lang="en-US" dirty="0" err="1" smtClean="0"/>
              <a:t>Saldo</a:t>
            </a:r>
            <a:r>
              <a:rPr lang="en-US" dirty="0" smtClean="0"/>
              <a:t> :   $  4,000.00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124200" cy="129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09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57220" y="3307713"/>
            <a:ext cx="59983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smtClean="0"/>
              <a:t>Las compras realizadas por SERVICIO afectaran a la RED CORRESPONDIENTE para el calculo de cada servicio</a:t>
            </a:r>
            <a:endParaRPr lang="es-MX" sz="2800" dirty="0"/>
          </a:p>
        </p:txBody>
      </p:sp>
      <p:sp>
        <p:nvSpPr>
          <p:cNvPr id="3" name="Rectángulo redondeado 2"/>
          <p:cNvSpPr/>
          <p:nvPr/>
        </p:nvSpPr>
        <p:spPr>
          <a:xfrm>
            <a:off x="2480607" y="232475"/>
            <a:ext cx="2850811" cy="1100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/>
              <a:t>CARRITO</a:t>
            </a:r>
            <a:endParaRPr lang="es-MX" dirty="0"/>
          </a:p>
        </p:txBody>
      </p:sp>
      <p:sp>
        <p:nvSpPr>
          <p:cNvPr id="4" name="Rectángulo redondeado 3"/>
          <p:cNvSpPr/>
          <p:nvPr/>
        </p:nvSpPr>
        <p:spPr>
          <a:xfrm>
            <a:off x="74913" y="2043209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/>
              <a:t>PINKOST</a:t>
            </a:r>
            <a:endParaRPr lang="es-MX" sz="12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72327" y="2769045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/>
              <a:t>VPSKOST</a:t>
            </a:r>
            <a:endParaRPr lang="es-MX" sz="12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56827" y="3543965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GAMEKOST</a:t>
            </a:r>
            <a:endParaRPr lang="es-MX" sz="12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85239" y="4300799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/>
              <a:t>KOSTTABLE</a:t>
            </a:r>
            <a:endParaRPr lang="es-MX" sz="11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38749" y="5029220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APPKOST</a:t>
            </a:r>
            <a:endParaRPr lang="es-MX" sz="12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82659" y="5817054"/>
            <a:ext cx="1412928" cy="65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/>
              <a:t>KEPEY</a:t>
            </a:r>
            <a:endParaRPr lang="es-MX" sz="1100" dirty="0"/>
          </a:p>
        </p:txBody>
      </p:sp>
      <p:sp>
        <p:nvSpPr>
          <p:cNvPr id="18" name="Flecha derecha 17"/>
          <p:cNvSpPr/>
          <p:nvPr/>
        </p:nvSpPr>
        <p:spPr>
          <a:xfrm>
            <a:off x="1735810" y="2182693"/>
            <a:ext cx="495946" cy="32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Flecha derecha 18"/>
          <p:cNvSpPr/>
          <p:nvPr/>
        </p:nvSpPr>
        <p:spPr>
          <a:xfrm>
            <a:off x="1748725" y="2862034"/>
            <a:ext cx="495946" cy="32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Flecha derecha 19"/>
          <p:cNvSpPr/>
          <p:nvPr/>
        </p:nvSpPr>
        <p:spPr>
          <a:xfrm>
            <a:off x="1777140" y="3680863"/>
            <a:ext cx="495946" cy="32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Flecha derecha 20"/>
          <p:cNvSpPr/>
          <p:nvPr/>
        </p:nvSpPr>
        <p:spPr>
          <a:xfrm>
            <a:off x="1790058" y="4437696"/>
            <a:ext cx="495946" cy="32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Flecha derecha 21"/>
          <p:cNvSpPr/>
          <p:nvPr/>
        </p:nvSpPr>
        <p:spPr>
          <a:xfrm>
            <a:off x="1787475" y="5163535"/>
            <a:ext cx="495946" cy="32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Flecha derecha 22"/>
          <p:cNvSpPr/>
          <p:nvPr/>
        </p:nvSpPr>
        <p:spPr>
          <a:xfrm>
            <a:off x="1769394" y="5951367"/>
            <a:ext cx="495946" cy="32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9129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526</Words>
  <Application>Microsoft Office PowerPoint</Application>
  <PresentationFormat>Presentación en pantalla (4:3)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Luis Monroy</dc:creator>
  <cp:lastModifiedBy>Jose Luis Monroy</cp:lastModifiedBy>
  <cp:revision>28</cp:revision>
  <dcterms:created xsi:type="dcterms:W3CDTF">2015-04-01T23:19:13Z</dcterms:created>
  <dcterms:modified xsi:type="dcterms:W3CDTF">2015-06-16T17:27:38Z</dcterms:modified>
</cp:coreProperties>
</file>