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70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35" autoAdjust="0"/>
    <p:restoredTop sz="94343" autoAdjust="0"/>
  </p:normalViewPr>
  <p:slideViewPr>
    <p:cSldViewPr snapToGrid="0">
      <p:cViewPr varScale="1">
        <p:scale>
          <a:sx n="63" d="100"/>
          <a:sy n="63" d="100"/>
        </p:scale>
        <p:origin x="90" y="204"/>
      </p:cViewPr>
      <p:guideLst/>
    </p:cSldViewPr>
  </p:slideViewPr>
  <p:outlineViewPr>
    <p:cViewPr>
      <p:scale>
        <a:sx n="33" d="100"/>
        <a:sy n="33" d="100"/>
      </p:scale>
      <p:origin x="0" y="-96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5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7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8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25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4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815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1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5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BE4249-C0D0-4B06-8692-E8BB871AF643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5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85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ihsinformatics.com/owais.hussain/unit-testing-worksho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Junit and </a:t>
            </a:r>
            <a:r>
              <a:rPr lang="en-US" dirty="0" err="1" smtClean="0"/>
              <a:t>Mockito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4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83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Assert class contains some static methods which assert whether given parameters are factual or not: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assertArrayEquals</a:t>
            </a:r>
            <a:r>
              <a:rPr lang="en-US" sz="2800" dirty="0" smtClean="0"/>
              <a:t>: states if two arrays are equal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assertEquals</a:t>
            </a:r>
            <a:r>
              <a:rPr lang="en-US" sz="2800" dirty="0"/>
              <a:t>: </a:t>
            </a:r>
            <a:r>
              <a:rPr lang="en-US" sz="2800" dirty="0" smtClean="0"/>
              <a:t>states if the arguments are equal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assertFalse</a:t>
            </a:r>
            <a:r>
              <a:rPr lang="en-US" sz="2800" dirty="0" smtClean="0"/>
              <a:t>: states if the condition passed as argument is false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assertNotEquals</a:t>
            </a:r>
            <a:r>
              <a:rPr lang="en-US" sz="2800" dirty="0" smtClean="0"/>
              <a:t>: </a:t>
            </a:r>
            <a:r>
              <a:rPr lang="en-US" sz="2800" dirty="0"/>
              <a:t>states</a:t>
            </a:r>
            <a:r>
              <a:rPr lang="en-US" sz="2800" dirty="0" smtClean="0"/>
              <a:t> if the arguments are not equal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assertNotNull</a:t>
            </a:r>
            <a:r>
              <a:rPr lang="en-US" sz="2800" dirty="0"/>
              <a:t>: states </a:t>
            </a:r>
            <a:r>
              <a:rPr lang="en-US" sz="2800" dirty="0" smtClean="0"/>
              <a:t>if the argument is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assertSame</a:t>
            </a:r>
            <a:r>
              <a:rPr lang="en-US" sz="2800" dirty="0" smtClean="0"/>
              <a:t>: </a:t>
            </a:r>
            <a:r>
              <a:rPr lang="en-US" sz="2800" dirty="0"/>
              <a:t>states</a:t>
            </a:r>
            <a:r>
              <a:rPr lang="en-US" sz="2800" dirty="0" smtClean="0"/>
              <a:t> if arguments refer to same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assertTrue</a:t>
            </a:r>
            <a:r>
              <a:rPr lang="en-US" sz="2800" dirty="0"/>
              <a:t>: states </a:t>
            </a:r>
            <a:r>
              <a:rPr lang="en-US" sz="2800" dirty="0" smtClean="0"/>
              <a:t>if condition passed as argument is true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fail: fails a </a:t>
            </a:r>
            <a:r>
              <a:rPr lang="en-US" sz="2800" dirty="0" smtClean="0"/>
              <a:t>test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397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339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There are no parameters, nor a return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Comments are not very useful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Thus, the test name should say it all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Either start with “test…”, or “should…” or “</a:t>
            </a:r>
            <a:r>
              <a:rPr lang="en-US" sz="2800" dirty="0" err="1" smtClean="0"/>
              <a:t>shouldNot</a:t>
            </a:r>
            <a:r>
              <a:rPr lang="en-US" sz="2800" dirty="0" smtClean="0"/>
              <a:t>…”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It is accepted – helpful, in fact – to write a test name as: </a:t>
            </a:r>
            <a:r>
              <a:rPr lang="en-US" sz="2800" dirty="0" err="1" smtClean="0"/>
              <a:t>shouldNotThrowExceptionIfPropertiesFileDoesntExist</a:t>
            </a:r>
            <a:r>
              <a:rPr lang="en-US" sz="2800" dirty="0" smtClean="0"/>
              <a:t>()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4004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Installation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2529993"/>
          </a:xfrm>
        </p:spPr>
        <p:txBody>
          <a:bodyPr>
            <a:normAutofit/>
          </a:bodyPr>
          <a:lstStyle/>
          <a:p>
            <a:r>
              <a:rPr lang="en-US" sz="2400" dirty="0"/>
              <a:t>&lt;dependency&gt;</a:t>
            </a:r>
          </a:p>
          <a:p>
            <a:r>
              <a:rPr lang="en-US" sz="2400" dirty="0"/>
              <a:t>    &lt;</a:t>
            </a:r>
            <a:r>
              <a:rPr lang="en-US" sz="2400" dirty="0" err="1"/>
              <a:t>groupId</a:t>
            </a:r>
            <a:r>
              <a:rPr lang="en-US" sz="2400" dirty="0"/>
              <a:t>&gt;</a:t>
            </a:r>
            <a:r>
              <a:rPr lang="en-US" sz="2400" dirty="0" err="1"/>
              <a:t>junit</a:t>
            </a:r>
            <a:r>
              <a:rPr lang="en-US" sz="2400" dirty="0"/>
              <a:t>&lt;/</a:t>
            </a:r>
            <a:r>
              <a:rPr lang="en-US" sz="2400" dirty="0" err="1"/>
              <a:t>groupId</a:t>
            </a:r>
            <a:r>
              <a:rPr lang="en-US" sz="2400" dirty="0"/>
              <a:t>&gt;</a:t>
            </a:r>
          </a:p>
          <a:p>
            <a:r>
              <a:rPr lang="en-US" sz="2400" dirty="0"/>
              <a:t>    &lt;</a:t>
            </a:r>
            <a:r>
              <a:rPr lang="en-US" sz="2400" dirty="0" err="1"/>
              <a:t>artifactId</a:t>
            </a:r>
            <a:r>
              <a:rPr lang="en-US" sz="2400" dirty="0"/>
              <a:t>&gt;</a:t>
            </a:r>
            <a:r>
              <a:rPr lang="en-US" sz="2400" dirty="0" err="1"/>
              <a:t>junit</a:t>
            </a:r>
            <a:r>
              <a:rPr lang="en-US" sz="2400" dirty="0"/>
              <a:t>&lt;/</a:t>
            </a:r>
            <a:r>
              <a:rPr lang="en-US" sz="2400" dirty="0" err="1"/>
              <a:t>artifactId</a:t>
            </a:r>
            <a:r>
              <a:rPr lang="en-US" sz="2400" dirty="0"/>
              <a:t>&gt;</a:t>
            </a:r>
          </a:p>
          <a:p>
            <a:r>
              <a:rPr lang="en-US" sz="2400" dirty="0"/>
              <a:t>    &lt;version&gt;4.12&lt;/version&gt;</a:t>
            </a:r>
          </a:p>
          <a:p>
            <a:r>
              <a:rPr lang="en-US" sz="2400" dirty="0"/>
              <a:t>&lt;/dependency&gt;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2529993"/>
          </a:xfrm>
        </p:spPr>
        <p:txBody>
          <a:bodyPr>
            <a:normAutofit/>
          </a:bodyPr>
          <a:lstStyle/>
          <a:p>
            <a:r>
              <a:rPr lang="en-US" sz="2400" dirty="0"/>
              <a:t>apply plugin: 'java</a:t>
            </a:r>
            <a:r>
              <a:rPr lang="en-US" sz="2400" dirty="0" smtClean="0"/>
              <a:t>'</a:t>
            </a:r>
            <a:endParaRPr lang="en-US" sz="2400" dirty="0"/>
          </a:p>
          <a:p>
            <a:r>
              <a:rPr lang="en-US" sz="2400" dirty="0"/>
              <a:t>dependencies 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testImplementation</a:t>
            </a:r>
            <a:r>
              <a:rPr lang="en-US" sz="2400" dirty="0"/>
              <a:t> 'junit:junit:4.12'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1097280" y="5472544"/>
            <a:ext cx="10058399" cy="6927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IntelliJ, Eclipse, Net Beans, all of these IDE’s have JUnit plugin built-in.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04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339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Fork </a:t>
            </a:r>
            <a:r>
              <a:rPr lang="en-US" sz="2800" dirty="0" smtClean="0"/>
              <a:t>the project on IHS </a:t>
            </a:r>
            <a:r>
              <a:rPr lang="en-US" sz="2800" dirty="0" err="1" smtClean="0"/>
              <a:t>GitLab</a:t>
            </a:r>
            <a:r>
              <a:rPr lang="en-US" sz="2800" dirty="0" smtClean="0"/>
              <a:t> in your own repository: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git.ihsinformatics.com/owais.hussain/unit-testing-workshop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Check out your forked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Import </a:t>
            </a:r>
            <a:r>
              <a:rPr lang="en-US" sz="2800" dirty="0" smtClean="0"/>
              <a:t>the project in your Java 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Run </a:t>
            </a:r>
            <a:r>
              <a:rPr lang="en-US" sz="2800" dirty="0" err="1" smtClean="0">
                <a:latin typeface="Consolas" panose="020B0609020204030204" pitchFamily="49" charset="0"/>
              </a:rPr>
              <a:t>HelloUnitTest</a:t>
            </a:r>
            <a:r>
              <a:rPr lang="en-US" sz="2800" dirty="0" smtClean="0"/>
              <a:t> class as </a:t>
            </a:r>
            <a:r>
              <a:rPr lang="en-US" sz="2800" dirty="0" smtClean="0">
                <a:latin typeface="Consolas" panose="020B0609020204030204" pitchFamily="49" charset="0"/>
              </a:rPr>
              <a:t>Junit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Explore the </a:t>
            </a:r>
            <a:r>
              <a:rPr lang="en-US" sz="2800" dirty="0" err="1">
                <a:latin typeface="Consolas" panose="020B0609020204030204" pitchFamily="49" charset="0"/>
              </a:rPr>
              <a:t>DateTimeUtil</a:t>
            </a:r>
            <a:r>
              <a:rPr lang="en-US" sz="2800" dirty="0" smtClean="0"/>
              <a:t> class; have a look at the way of testing the utility via main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Now run the </a:t>
            </a:r>
            <a:r>
              <a:rPr lang="en-US" sz="2800" dirty="0" err="1" smtClean="0">
                <a:latin typeface="Consolas" panose="020B0609020204030204" pitchFamily="49" charset="0"/>
              </a:rPr>
              <a:t>DateTimeUtilTest</a:t>
            </a:r>
            <a:r>
              <a:rPr lang="en-US" sz="2800" dirty="0" smtClean="0"/>
              <a:t> </a:t>
            </a:r>
            <a:r>
              <a:rPr lang="en-US" sz="2800" dirty="0"/>
              <a:t>class as </a:t>
            </a:r>
            <a:r>
              <a:rPr lang="en-US" sz="2800" dirty="0">
                <a:latin typeface="Consolas" panose="020B0609020204030204" pitchFamily="49" charset="0"/>
              </a:rPr>
              <a:t>Junit Test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6118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TDD revolves around one simple concept, i.e. to write test before the real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For new features, create stub code and write test cases first.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For changes, write test case to test the specific change first.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For bug fixes, recreate the bug in a new test case before fixing it.</a:t>
            </a:r>
          </a:p>
        </p:txBody>
      </p:sp>
      <p:pic>
        <p:nvPicPr>
          <p:cNvPr id="2050" name="Picture 2" descr="Image result for test driven developmen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190750"/>
            <a:ext cx="36576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31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SemVer</a:t>
            </a:r>
            <a:r>
              <a:rPr lang="en-US" dirty="0" smtClean="0"/>
              <a:t>: A case for TDD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31878"/>
            <a:ext cx="10058400" cy="433339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Semantic </a:t>
            </a:r>
            <a:r>
              <a:rPr lang="en-US" sz="2800" dirty="0"/>
              <a:t>versioning [https://</a:t>
            </a:r>
            <a:r>
              <a:rPr lang="en-US" sz="2800" dirty="0" smtClean="0"/>
              <a:t>semver.org] is most widely used scheme of incremental versioning.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We define a version in the following manners: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600" dirty="0" smtClean="0"/>
              <a:t>Pre-alpha (Dev): 0.0.#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600" dirty="0" smtClean="0"/>
              <a:t>Alpha (for Q/A): 0.#.#-alpha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600" dirty="0" smtClean="0"/>
              <a:t>Beta (for Q/A plus client): [last successful alpha version] -beta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600" dirty="0" smtClean="0"/>
              <a:t>First release: 1.0.0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600" dirty="0" smtClean="0"/>
              <a:t>Following releases: [MAJOR].[Minor].[micro]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Let’s write a </a:t>
            </a:r>
            <a:r>
              <a:rPr lang="en-US" sz="2800" dirty="0" err="1" smtClean="0"/>
              <a:t>SemVerUtil</a:t>
            </a:r>
            <a:r>
              <a:rPr lang="en-US" sz="2800" dirty="0" smtClean="0"/>
              <a:t> class in TDD way. Check the code stub for </a:t>
            </a:r>
            <a:r>
              <a:rPr lang="en-US" sz="2800" dirty="0" err="1" smtClean="0"/>
              <a:t>SemVerUtilTest</a:t>
            </a:r>
            <a:r>
              <a:rPr lang="en-US" sz="2800" dirty="0" smtClean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341732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31878"/>
            <a:ext cx="10058400" cy="433339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There should be at least one </a:t>
            </a:r>
            <a:r>
              <a:rPr lang="en-US" sz="2800" i="1" dirty="0" smtClean="0"/>
              <a:t>test</a:t>
            </a:r>
            <a:r>
              <a:rPr lang="en-US" sz="2800" dirty="0" smtClean="0"/>
              <a:t> against every </a:t>
            </a:r>
            <a:r>
              <a:rPr lang="en-US" sz="2800" i="1" dirty="0" smtClean="0"/>
              <a:t>case.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There should ideally be single assert statement inside a test. A test will fail on first failed assertion, so no use of multiple asserts.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Expected Exceptions should be thrown (think how amusing it would be to fail a test in </a:t>
            </a:r>
            <a:r>
              <a:rPr lang="en-US" sz="2800" i="1" dirty="0" smtClean="0"/>
              <a:t>try</a:t>
            </a:r>
            <a:r>
              <a:rPr lang="en-US" sz="2800" dirty="0" smtClean="0"/>
              <a:t> and passing in </a:t>
            </a:r>
            <a:r>
              <a:rPr lang="en-US" sz="2800" i="1" dirty="0" smtClean="0"/>
              <a:t>catch</a:t>
            </a:r>
            <a:r>
              <a:rPr lang="en-US" sz="2800" dirty="0" smtClean="0"/>
              <a:t> block).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100% test coverage is a dilemma. T</a:t>
            </a:r>
            <a:r>
              <a:rPr lang="en-US" sz="2800" dirty="0" smtClean="0"/>
              <a:t>esting innocent constructors, getters</a:t>
            </a:r>
            <a:r>
              <a:rPr lang="en-US" sz="2800" dirty="0" smtClean="0"/>
              <a:t>/</a:t>
            </a:r>
            <a:r>
              <a:rPr lang="en-US" sz="2800" dirty="0" smtClean="0"/>
              <a:t>setters, overloaded </a:t>
            </a:r>
            <a:r>
              <a:rPr lang="en-US" sz="2800" dirty="0"/>
              <a:t>wrapping </a:t>
            </a:r>
            <a:r>
              <a:rPr lang="en-US" sz="2800" dirty="0" smtClean="0"/>
              <a:t>methods, are a waste.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Test suite should be created for your own ease, not for the build management tool.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While writing test cases, focus only on testing, leave // TODO’s </a:t>
            </a:r>
            <a:r>
              <a:rPr lang="en-US" sz="2800" dirty="0"/>
              <a:t>in the code </a:t>
            </a:r>
            <a:r>
              <a:rPr lang="en-US" sz="2800" dirty="0" smtClean="0"/>
              <a:t>or Tasks in IDE to make code amendments after test cases have all been written.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Test cases should not assume that any function in the actual code are </a:t>
            </a:r>
            <a:r>
              <a:rPr lang="en-US" sz="2800" smtClean="0"/>
              <a:t>correct.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00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339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Complete the test cases for from/to SQL date methods in </a:t>
            </a:r>
            <a:r>
              <a:rPr lang="en-US" sz="2800" dirty="0" err="1" smtClean="0">
                <a:latin typeface="Consolas" panose="020B0609020204030204" pitchFamily="49" charset="0"/>
              </a:rPr>
              <a:t>DateTimeUtilTest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Some tests are failing in this class. Find and fix the bug in </a:t>
            </a:r>
            <a:r>
              <a:rPr lang="en-US" sz="2800" dirty="0" err="1" smtClean="0">
                <a:latin typeface="Consolas" panose="020B0609020204030204" pitchFamily="49" charset="0"/>
              </a:rPr>
              <a:t>DateTimeUtil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/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Commit your code on </a:t>
            </a:r>
            <a:r>
              <a:rPr lang="en-US" sz="2800" dirty="0" err="1" smtClean="0"/>
              <a:t>GitLab</a:t>
            </a:r>
            <a:r>
              <a:rPr lang="en-US" sz="2800" dirty="0" smtClean="0"/>
              <a:t> (forked project)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6560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423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What? Why? Who?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Some terms to remember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Unit testing in </a:t>
            </a:r>
            <a:r>
              <a:rPr lang="en-US" sz="2800" dirty="0" err="1" smtClean="0"/>
              <a:t>eXtreme</a:t>
            </a:r>
            <a:r>
              <a:rPr lang="en-US" sz="2800" dirty="0" smtClean="0"/>
              <a:t>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JUnit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JUnit Annotations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Assertion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Naming convention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Hands on…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Test-driven </a:t>
            </a:r>
            <a:r>
              <a:rPr lang="en-US" sz="2800" dirty="0" smtClean="0"/>
              <a:t>Development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3533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3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Unit </a:t>
            </a:r>
            <a:r>
              <a:rPr lang="en-US" sz="2800" dirty="0" smtClean="0"/>
              <a:t>Testing: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Is a </a:t>
            </a:r>
            <a:r>
              <a:rPr lang="en-US" sz="2800" dirty="0"/>
              <a:t>method of testing the correctness of a particular module of source </a:t>
            </a:r>
            <a:r>
              <a:rPr lang="en-US" sz="2800" dirty="0" smtClean="0"/>
              <a:t>code [</a:t>
            </a:r>
            <a:r>
              <a:rPr lang="en-US" sz="2800" dirty="0" err="1" smtClean="0"/>
              <a:t>WikiPedia</a:t>
            </a:r>
            <a:r>
              <a:rPr lang="en-US" sz="2800" dirty="0" smtClean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Is testing </a:t>
            </a:r>
            <a:r>
              <a:rPr lang="en-US" sz="2800" dirty="0"/>
              <a:t>of individual hardware or software units or groups of related </a:t>
            </a:r>
            <a:r>
              <a:rPr lang="en-US" sz="2800" dirty="0" smtClean="0"/>
              <a:t>units [IEEE90]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Is not to test </a:t>
            </a:r>
            <a:r>
              <a:rPr lang="en-US" sz="2800" dirty="0"/>
              <a:t>high-level application </a:t>
            </a:r>
            <a:r>
              <a:rPr lang="en-US" sz="2800" dirty="0" smtClean="0"/>
              <a:t>functionality.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6822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339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Reduce bugs in new features as well as existing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Reduce cost of change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Guard against ripple effects of changes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Encourage refactoring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 firewall against other programmers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A way of documenting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Forces you to take time to think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Slower start, faster completion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Enables automating engineering process</a:t>
            </a:r>
          </a:p>
        </p:txBody>
      </p:sp>
    </p:spTree>
    <p:extLst>
      <p:ext uri="{BB962C8B-B14F-4D97-AF65-F5344CB8AC3E}">
        <p14:creationId xmlns:p14="http://schemas.microsoft.com/office/powerpoint/2010/main" val="17808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33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Unit tests cannot be written by a non-programmers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Back-end programmers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600" dirty="0" smtClean="0"/>
              <a:t>Data layer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600" dirty="0" smtClean="0"/>
              <a:t>Service layer</a:t>
            </a:r>
            <a:endParaRPr lang="en-US" sz="26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Front-end programmers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600" dirty="0" smtClean="0"/>
              <a:t>Interface functions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600" dirty="0" smtClean="0"/>
              <a:t>Interactions with back-end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UI/UX designer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600" dirty="0" smtClean="0"/>
              <a:t>Styling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600" dirty="0" smtClean="0"/>
              <a:t>Layout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600" dirty="0" smtClean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415851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Terms </a:t>
            </a:r>
            <a:r>
              <a:rPr lang="en-US" dirty="0"/>
              <a:t>to </a:t>
            </a:r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3393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Unit Testing</a:t>
            </a:r>
            <a:r>
              <a:rPr lang="en-US" sz="2800" dirty="0"/>
              <a:t>: testing a unit of </a:t>
            </a:r>
            <a:r>
              <a:rPr lang="en-US" sz="2800" dirty="0" smtClean="0"/>
              <a:t>code </a:t>
            </a:r>
            <a:r>
              <a:rPr lang="en-US" sz="2800" dirty="0"/>
              <a:t>extensively in all possible </a:t>
            </a:r>
            <a:r>
              <a:rPr lang="en-US" sz="2800" dirty="0" smtClean="0"/>
              <a:t>ways.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Refactoring</a:t>
            </a:r>
            <a:r>
              <a:rPr lang="en-US" sz="2800" dirty="0"/>
              <a:t>: the practice of restructuring existing code for simplicity and clarity, without changing its behavior.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Regression </a:t>
            </a:r>
            <a:r>
              <a:rPr lang="en-US" sz="2800" b="1" dirty="0"/>
              <a:t>Testing</a:t>
            </a:r>
            <a:r>
              <a:rPr lang="en-US" sz="2800" dirty="0"/>
              <a:t>: </a:t>
            </a:r>
            <a:r>
              <a:rPr lang="en-US" sz="2800" dirty="0" smtClean="0"/>
              <a:t>retesting </a:t>
            </a:r>
            <a:r>
              <a:rPr lang="en-US" sz="2800" dirty="0"/>
              <a:t>the software exhaustively to make sure that </a:t>
            </a:r>
            <a:r>
              <a:rPr lang="en-US" sz="2800" dirty="0" smtClean="0"/>
              <a:t>any changes have </a:t>
            </a:r>
            <a:r>
              <a:rPr lang="en-US" sz="2800" dirty="0"/>
              <a:t>not broken the system</a:t>
            </a:r>
            <a:r>
              <a:rPr lang="en-US" sz="28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Automated </a:t>
            </a:r>
            <a:r>
              <a:rPr lang="en-US" sz="2800" b="1" dirty="0" smtClean="0"/>
              <a:t>Testing</a:t>
            </a:r>
            <a:r>
              <a:rPr lang="en-US" sz="2800" dirty="0" smtClean="0"/>
              <a:t>: allows software </a:t>
            </a:r>
            <a:r>
              <a:rPr lang="en-US" sz="2800" dirty="0"/>
              <a:t>to be tested as and </a:t>
            </a:r>
            <a:r>
              <a:rPr lang="en-US" sz="2800" dirty="0" smtClean="0"/>
              <a:t>when changes </a:t>
            </a:r>
            <a:r>
              <a:rPr lang="en-US" sz="2800" dirty="0"/>
              <a:t>are made.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Acceptance Testing</a:t>
            </a:r>
            <a:r>
              <a:rPr lang="en-US" sz="2800" dirty="0" smtClean="0"/>
              <a:t>: testing high-level functions. These are designed </a:t>
            </a:r>
            <a:r>
              <a:rPr lang="en-US" sz="2800" dirty="0"/>
              <a:t>by people who understand the business </a:t>
            </a:r>
            <a:r>
              <a:rPr lang="en-US" sz="2800" dirty="0" smtClean="0"/>
              <a:t>problem.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Performance </a:t>
            </a:r>
            <a:r>
              <a:rPr lang="en-US" sz="2800" b="1" dirty="0" smtClean="0"/>
              <a:t>Testing</a:t>
            </a:r>
            <a:r>
              <a:rPr lang="en-US" sz="2800" dirty="0" smtClean="0"/>
              <a:t>: the </a:t>
            </a:r>
            <a:r>
              <a:rPr lang="en-US" sz="2800" dirty="0"/>
              <a:t>process of </a:t>
            </a:r>
            <a:r>
              <a:rPr lang="en-US" sz="2800" dirty="0" smtClean="0"/>
              <a:t>testing </a:t>
            </a:r>
            <a:r>
              <a:rPr lang="en-US" sz="2800" dirty="0"/>
              <a:t>the speed, responsiveness and stability </a:t>
            </a:r>
            <a:r>
              <a:rPr lang="en-US" sz="2800" dirty="0" smtClean="0"/>
              <a:t>under </a:t>
            </a:r>
            <a:r>
              <a:rPr lang="en-US" sz="2800" dirty="0"/>
              <a:t>a workload</a:t>
            </a:r>
            <a:r>
              <a:rPr lang="en-US" sz="28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Stress </a:t>
            </a:r>
            <a:r>
              <a:rPr lang="en-US" sz="2800" b="1" dirty="0" smtClean="0"/>
              <a:t>Testing</a:t>
            </a:r>
            <a:r>
              <a:rPr lang="en-US" sz="2800" dirty="0" smtClean="0"/>
              <a:t>: the process of testing </a:t>
            </a:r>
            <a:r>
              <a:rPr lang="en-US" sz="2800" dirty="0"/>
              <a:t>the robustness of software </a:t>
            </a:r>
            <a:r>
              <a:rPr lang="en-US" sz="2800" dirty="0" smtClean="0"/>
              <a:t>beyond </a:t>
            </a:r>
            <a:r>
              <a:rPr lang="en-US" sz="2800" dirty="0"/>
              <a:t>the limits of normal </a:t>
            </a:r>
            <a:r>
              <a:rPr lang="en-US" sz="2800" dirty="0" smtClean="0"/>
              <a:t>operation (also covers load testing).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1354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/>
              <a:t>Testing in </a:t>
            </a:r>
            <a:r>
              <a:rPr lang="en-US" dirty="0" err="1"/>
              <a:t>eXtreme</a:t>
            </a:r>
            <a:r>
              <a:rPr lang="en-US" dirty="0"/>
              <a:t>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49964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Use a framework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Test all modules/classes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Create test before actual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Change code only when a test fails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Tests embedded with source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All tests should pass before packaging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Zero bug policy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XP/Agile development cannot be done without Unit Testing</a:t>
            </a:r>
          </a:p>
        </p:txBody>
      </p:sp>
      <p:pic>
        <p:nvPicPr>
          <p:cNvPr id="1026" name="Picture 2" descr="Image result for extreme programmi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569" y="1846263"/>
            <a:ext cx="438046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97279" y="6488668"/>
            <a:ext cx="6094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Ref: http</a:t>
            </a:r>
            <a:r>
              <a:rPr lang="en-US" dirty="0">
                <a:solidFill>
                  <a:schemeClr val="bg1"/>
                </a:solidFill>
              </a:rPr>
              <a:t>://www.extremeprogramming.org/rules/unittests.html</a:t>
            </a:r>
          </a:p>
        </p:txBody>
      </p:sp>
    </p:spTree>
    <p:extLst>
      <p:ext uri="{BB962C8B-B14F-4D97-AF65-F5344CB8AC3E}">
        <p14:creationId xmlns:p14="http://schemas.microsoft.com/office/powerpoint/2010/main" val="74325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339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JUnit is a Java framework for Regression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It allows creation and execution of unit tests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A test case is a Java class containing at least one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A test is a public void method with no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Tests are executed in a batch, </a:t>
            </a:r>
            <a:r>
              <a:rPr lang="en-US" sz="2800" u="sng" dirty="0" smtClean="0"/>
              <a:t>independent of each other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7978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Annotations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339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</a:rPr>
              <a:t>@</a:t>
            </a:r>
            <a:r>
              <a:rPr lang="en-US" sz="2800" dirty="0" err="1">
                <a:latin typeface="Consolas" panose="020B0609020204030204" pitchFamily="49" charset="0"/>
              </a:rPr>
              <a:t>BeforeClass</a:t>
            </a:r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</a:rPr>
              <a:t>@</a:t>
            </a:r>
            <a:r>
              <a:rPr lang="en-US" sz="2800" dirty="0" err="1">
                <a:latin typeface="Consolas" panose="020B0609020204030204" pitchFamily="49" charset="0"/>
              </a:rPr>
              <a:t>AfterClass</a:t>
            </a:r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Consolas" panose="020B0609020204030204" pitchFamily="49" charset="0"/>
              </a:rPr>
              <a:t>@Before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Consolas" panose="020B0609020204030204" pitchFamily="49" charset="0"/>
              </a:rPr>
              <a:t>@</a:t>
            </a:r>
            <a:r>
              <a:rPr lang="en-US" sz="2800" dirty="0">
                <a:latin typeface="Consolas" panose="020B0609020204030204" pitchFamily="49" charset="0"/>
              </a:rPr>
              <a:t>After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Consolas" panose="020B0609020204030204" pitchFamily="49" charset="0"/>
              </a:rPr>
              <a:t>@</a:t>
            </a:r>
            <a:r>
              <a:rPr lang="en-US" sz="2800" dirty="0">
                <a:latin typeface="Consolas" panose="020B0609020204030204" pitchFamily="49" charset="0"/>
              </a:rPr>
              <a:t>Test, (expected=</a:t>
            </a:r>
            <a:r>
              <a:rPr lang="en-US" sz="2800" dirty="0" err="1">
                <a:latin typeface="Consolas" panose="020B0609020204030204" pitchFamily="49" charset="0"/>
              </a:rPr>
              <a:t>IOException.class</a:t>
            </a:r>
            <a:r>
              <a:rPr lang="en-US" sz="2800" dirty="0">
                <a:latin typeface="Consolas" panose="020B0609020204030204" pitchFamily="49" charset="0"/>
              </a:rPr>
              <a:t>), (timeout=10)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Consolas" panose="020B0609020204030204" pitchFamily="49" charset="0"/>
              </a:rPr>
              <a:t>@Ignore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</a:rPr>
              <a:t>@</a:t>
            </a:r>
            <a:r>
              <a:rPr lang="en-US" sz="2800" dirty="0" err="1" smtClean="0">
                <a:latin typeface="Consolas" panose="020B0609020204030204" pitchFamily="49" charset="0"/>
              </a:rPr>
              <a:t>RunWith</a:t>
            </a:r>
            <a:r>
              <a:rPr lang="en-US" sz="2800" dirty="0" smtClean="0"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</a:rPr>
              <a:t>Suite.class</a:t>
            </a:r>
            <a:r>
              <a:rPr lang="en-US" sz="2800" dirty="0" smtClean="0">
                <a:latin typeface="Consolas" panose="020B0609020204030204" pitchFamily="49" charset="0"/>
              </a:rPr>
              <a:t>, or else)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Consolas" panose="020B0609020204030204" pitchFamily="49" charset="0"/>
              </a:rPr>
              <a:t>@</a:t>
            </a:r>
            <a:r>
              <a:rPr lang="en-US" sz="2800" dirty="0" err="1">
                <a:latin typeface="Consolas" panose="020B0609020204030204" pitchFamily="49" charset="0"/>
              </a:rPr>
              <a:t>SuiteClasses</a:t>
            </a:r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8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9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2102</TotalTime>
  <Words>1014</Words>
  <Application>Microsoft Office PowerPoint</Application>
  <PresentationFormat>Widescreen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Wingdings</vt:lpstr>
      <vt:lpstr>Retrospect</vt:lpstr>
      <vt:lpstr>Introduction to Unit Testing</vt:lpstr>
      <vt:lpstr>Outlines</vt:lpstr>
      <vt:lpstr>What?</vt:lpstr>
      <vt:lpstr>Why?</vt:lpstr>
      <vt:lpstr>Who?</vt:lpstr>
      <vt:lpstr>Some Terms to Remember</vt:lpstr>
      <vt:lpstr>Unit Testing in eXtreme Programming</vt:lpstr>
      <vt:lpstr>JUnit</vt:lpstr>
      <vt:lpstr>JUnit Annotations</vt:lpstr>
      <vt:lpstr>Assertion</vt:lpstr>
      <vt:lpstr>Naming Convention</vt:lpstr>
      <vt:lpstr>Junit Installation</vt:lpstr>
      <vt:lpstr>Hands on…</vt:lpstr>
      <vt:lpstr>Test-driven Development</vt:lpstr>
      <vt:lpstr>SemVer: A case for TDD</vt:lpstr>
      <vt:lpstr>Checklist</vt:lpstr>
      <vt:lpstr>Exercise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/ Continuous Delivery</dc:title>
  <dc:creator>Owais Ahmed</dc:creator>
  <cp:lastModifiedBy>Owais Ahmed</cp:lastModifiedBy>
  <cp:revision>208</cp:revision>
  <dcterms:created xsi:type="dcterms:W3CDTF">2018-05-22T08:02:04Z</dcterms:created>
  <dcterms:modified xsi:type="dcterms:W3CDTF">2018-12-01T12:01:14Z</dcterms:modified>
</cp:coreProperties>
</file>