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sldIdLst>
    <p:sldId id="257" r:id="rId4"/>
    <p:sldId id="261" r:id="rId5"/>
    <p:sldId id="258" r:id="rId6"/>
    <p:sldId id="259" r:id="rId7"/>
    <p:sldId id="260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6A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5208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seekment.github.io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8943340" y="2540"/>
            <a:ext cx="1784350" cy="916940"/>
            <a:chOff x="7705" y="1"/>
            <a:chExt cx="2810" cy="1444"/>
          </a:xfrm>
        </p:grpSpPr>
        <p:sp>
          <p:nvSpPr>
            <p:cNvPr id="2" name="矩形 1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3" name="流程图: 合并 2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9369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640695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H="1">
            <a:off x="4836160" y="1270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10621645" y="-635"/>
            <a:ext cx="1616075" cy="916940"/>
            <a:chOff x="7705" y="1"/>
            <a:chExt cx="2810" cy="1444"/>
          </a:xfrm>
        </p:grpSpPr>
        <p:sp>
          <p:nvSpPr>
            <p:cNvPr id="2" name="矩形 1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3" name="流程图: 合并 2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898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559415" y="27241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H="1">
            <a:off x="4836160" y="1270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5208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seekment.github.io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4852035" y="12700"/>
            <a:ext cx="26035" cy="88011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4847590" y="-3175"/>
            <a:ext cx="1784350" cy="916940"/>
            <a:chOff x="7705" y="1"/>
            <a:chExt cx="2810" cy="1444"/>
          </a:xfrm>
        </p:grpSpPr>
        <p:sp>
          <p:nvSpPr>
            <p:cNvPr id="35" name="矩形 34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26" name="流程图: 合并 25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9369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640695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 flipH="1">
            <a:off x="6529705" y="-13335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98" name="圆角矩形 1"/>
          <p:cNvSpPr>
            <a:spLocks noChangeArrowheads="1"/>
          </p:cNvSpPr>
          <p:nvPr userDrawn="1"/>
        </p:nvSpPr>
        <p:spPr bwMode="auto">
          <a:xfrm>
            <a:off x="538480" y="1039495"/>
            <a:ext cx="11296015" cy="5701665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0076A3"/>
            </a:solidFill>
            <a:round/>
          </a:ln>
        </p:spPr>
        <p:txBody>
          <a:bodyPr/>
          <a:lstStyle>
            <a:lvl1pPr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6990715" y="2540"/>
            <a:ext cx="1784350" cy="916940"/>
            <a:chOff x="7705" y="1"/>
            <a:chExt cx="2810" cy="1444"/>
          </a:xfrm>
        </p:grpSpPr>
        <p:sp>
          <p:nvSpPr>
            <p:cNvPr id="2" name="矩形 1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3" name="流程图: 合并 2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9369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640695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H="1">
            <a:off x="4864735" y="-15875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6983095" y="-13335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98" name="圆角矩形 1"/>
          <p:cNvSpPr>
            <a:spLocks noChangeArrowheads="1"/>
          </p:cNvSpPr>
          <p:nvPr userDrawn="1"/>
        </p:nvSpPr>
        <p:spPr bwMode="auto">
          <a:xfrm>
            <a:off x="557530" y="1039495"/>
            <a:ext cx="11296015" cy="5701665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0076A3"/>
            </a:solidFill>
            <a:round/>
          </a:ln>
        </p:spPr>
        <p:txBody>
          <a:bodyPr/>
          <a:lstStyle>
            <a:lvl1pPr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8943340" y="2540"/>
            <a:ext cx="1784350" cy="916940"/>
            <a:chOff x="7705" y="1"/>
            <a:chExt cx="2810" cy="1444"/>
          </a:xfrm>
        </p:grpSpPr>
        <p:sp>
          <p:nvSpPr>
            <p:cNvPr id="2" name="矩形 1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3" name="流程图: 合并 2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9369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640695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 flipH="1">
            <a:off x="4864735" y="-15875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98" name="圆角矩形 1"/>
          <p:cNvSpPr>
            <a:spLocks noChangeArrowheads="1"/>
          </p:cNvSpPr>
          <p:nvPr userDrawn="1"/>
        </p:nvSpPr>
        <p:spPr bwMode="auto">
          <a:xfrm>
            <a:off x="538480" y="1039495"/>
            <a:ext cx="11296015" cy="5701665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0076A3"/>
            </a:solidFill>
            <a:round/>
          </a:ln>
        </p:spPr>
        <p:txBody>
          <a:bodyPr/>
          <a:lstStyle>
            <a:lvl1pPr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10621645" y="-635"/>
            <a:ext cx="1616075" cy="916940"/>
            <a:chOff x="7705" y="1"/>
            <a:chExt cx="2810" cy="1444"/>
          </a:xfrm>
        </p:grpSpPr>
        <p:sp>
          <p:nvSpPr>
            <p:cNvPr id="2" name="矩形 1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3" name="流程图: 合并 2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898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559415" y="27241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5" name="直接连接符 4"/>
          <p:cNvCxnSpPr/>
          <p:nvPr userDrawn="1"/>
        </p:nvCxnSpPr>
        <p:spPr>
          <a:xfrm flipH="1">
            <a:off x="4864735" y="-15875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98" name="圆角矩形 1"/>
          <p:cNvSpPr>
            <a:spLocks noChangeArrowheads="1"/>
          </p:cNvSpPr>
          <p:nvPr userDrawn="1"/>
        </p:nvSpPr>
        <p:spPr bwMode="auto">
          <a:xfrm>
            <a:off x="538480" y="1039495"/>
            <a:ext cx="11296015" cy="5701665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0076A3"/>
            </a:solidFill>
            <a:round/>
          </a:ln>
        </p:spPr>
        <p:txBody>
          <a:bodyPr/>
          <a:lstStyle>
            <a:lvl1pPr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5208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seekment.github.io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6498" name="圆角矩形 1"/>
          <p:cNvSpPr>
            <a:spLocks noChangeArrowheads="1"/>
          </p:cNvSpPr>
          <p:nvPr userDrawn="1"/>
        </p:nvSpPr>
        <p:spPr bwMode="auto">
          <a:xfrm>
            <a:off x="1032193" y="698183"/>
            <a:ext cx="9748837" cy="5003800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>
            <a:solidFill>
              <a:srgbClr val="0076A3"/>
            </a:solidFill>
            <a:round/>
          </a:ln>
        </p:spPr>
        <p:txBody>
          <a:bodyPr/>
          <a:lstStyle>
            <a:lvl1pPr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81597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4400"/>
          </a:p>
        </p:txBody>
      </p:sp>
      <p:sp>
        <p:nvSpPr>
          <p:cNvPr id="106499" name="Rectangle 11"/>
          <p:cNvSpPr>
            <a:spLocks noChangeArrowheads="1"/>
          </p:cNvSpPr>
          <p:nvPr userDrawn="1"/>
        </p:nvSpPr>
        <p:spPr bwMode="auto">
          <a:xfrm>
            <a:off x="2589213" y="2655888"/>
            <a:ext cx="7350125" cy="173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574" tIns="36287" rIns="72574" bIns="3628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rgbClr val="0076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r>
              <a:rPr lang="en-US" altLang="zh-CN" sz="3600" b="1" dirty="0">
                <a:solidFill>
                  <a:srgbClr val="0076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</a:t>
            </a:r>
            <a:r>
              <a:rPr lang="zh-CN" altLang="en-US" sz="3600" b="1" dirty="0">
                <a:solidFill>
                  <a:srgbClr val="0076A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76A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Q&amp;A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6500" name="组合 3"/>
          <p:cNvGrpSpPr/>
          <p:nvPr userDrawn="1"/>
        </p:nvGrpSpPr>
        <p:grpSpPr bwMode="auto">
          <a:xfrm>
            <a:off x="2314575" y="809625"/>
            <a:ext cx="2593975" cy="608330"/>
            <a:chOff x="2314054" y="809238"/>
            <a:chExt cx="2595820" cy="608810"/>
          </a:xfrm>
        </p:grpSpPr>
        <p:sp>
          <p:nvSpPr>
            <p:cNvPr id="106501" name="圆角矩形 4"/>
            <p:cNvSpPr>
              <a:spLocks noChangeArrowheads="1"/>
            </p:cNvSpPr>
            <p:nvPr/>
          </p:nvSpPr>
          <p:spPr bwMode="auto">
            <a:xfrm>
              <a:off x="2314054" y="809238"/>
              <a:ext cx="2595820" cy="608810"/>
            </a:xfrm>
            <a:prstGeom prst="roundRect">
              <a:avLst>
                <a:gd name="adj" fmla="val 50000"/>
              </a:avLst>
            </a:prstGeom>
            <a:solidFill>
              <a:srgbClr val="007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08816" tIns="54408" rIns="108816" bIns="54408"/>
            <a:lstStyle>
              <a:lvl1pPr defTabSz="108775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defTabSz="108775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defTabSz="108775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defTabSz="108775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defTabSz="1087755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8775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8775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8775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8775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800">
                <a:solidFill>
                  <a:schemeClr val="bg1"/>
                </a:solidFill>
                <a:latin typeface="Calibri Light" panose="020F03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396663" y="900115"/>
              <a:ext cx="2439499" cy="427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en-US" altLang="zh-CN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Seek</a:t>
              </a:r>
              <a:r>
                <a:rPr lang="en-US" altLang="zh-CN" sz="32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ment</a:t>
              </a:r>
              <a:endParaRPr lang="en-US" altLang="zh-CN" sz="3200" b="1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5208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seekment.github.io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4847590" y="-3175"/>
            <a:ext cx="1784350" cy="916940"/>
            <a:chOff x="7705" y="1"/>
            <a:chExt cx="2810" cy="1444"/>
          </a:xfrm>
        </p:grpSpPr>
        <p:sp>
          <p:nvSpPr>
            <p:cNvPr id="35" name="矩形 34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26" name="流程图: 合并 25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9369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640695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H="1">
            <a:off x="4836160" y="1270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6990715" y="2540"/>
            <a:ext cx="1784350" cy="916940"/>
            <a:chOff x="7705" y="1"/>
            <a:chExt cx="2810" cy="1444"/>
          </a:xfrm>
        </p:grpSpPr>
        <p:sp>
          <p:nvSpPr>
            <p:cNvPr id="2" name="矩形 1">
              <a:hlinkClick r:id="" action="ppaction://noaction"/>
            </p:cNvPr>
            <p:cNvSpPr/>
            <p:nvPr userDrawn="1"/>
          </p:nvSpPr>
          <p:spPr>
            <a:xfrm>
              <a:off x="7705" y="1"/>
              <a:ext cx="2670" cy="1444"/>
            </a:xfrm>
            <a:prstGeom prst="rect">
              <a:avLst/>
            </a:prstGeom>
            <a:solidFill>
              <a:srgbClr val="0076A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3" name="流程图: 合并 2"/>
            <p:cNvSpPr/>
            <p:nvPr userDrawn="1"/>
          </p:nvSpPr>
          <p:spPr>
            <a:xfrm rot="16200000">
              <a:off x="10349" y="662"/>
              <a:ext cx="185" cy="148"/>
            </a:xfrm>
            <a:prstGeom prst="flowChartMerg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 flipH="1" flipV="1">
            <a:off x="43180" y="909955"/>
            <a:ext cx="12105005" cy="152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48475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华文仿宋" panose="02010600040101010101" charset="-122"/>
                <a:cs typeface="Times New Roman" panose="02020603050405020304" charset="0"/>
                <a:sym typeface="+mn-ea"/>
              </a:rPr>
              <a:t>Introduction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华文仿宋" panose="02010600040101010101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318260" y="0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68668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Related Work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8936990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Proposed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10640695" y="282575"/>
            <a:ext cx="16783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Expriement</a:t>
            </a:r>
            <a:endParaRPr kumimoji="0" lang="en-US" altLang="zh-CN" sz="1800" b="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38100" y="-635"/>
            <a:ext cx="1442720" cy="942975"/>
            <a:chOff x="-60" y="-1"/>
            <a:chExt cx="2272" cy="1485"/>
          </a:xfrm>
        </p:grpSpPr>
        <p:pic>
          <p:nvPicPr>
            <p:cNvPr id="27" name="图片 2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6" y="-1"/>
              <a:ext cx="1300" cy="125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 userDrawn="1"/>
          </p:nvSpPr>
          <p:spPr>
            <a:xfrm>
              <a:off x="-60" y="1098"/>
              <a:ext cx="2272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www.</a:t>
              </a:r>
              <a:r>
                <a:rPr lang="zh-CN" altLang="en-US" sz="1000" i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Times New Roman" panose="02020603050405020304" charset="0"/>
                  <a:cs typeface="Times New Roman" panose="02020603050405020304" charset="0"/>
                </a:rPr>
                <a:t>seekment.github.io</a:t>
              </a:r>
              <a:endParaRPr lang="zh-CN" altLang="en-US" sz="1000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9" name="直接连接符 28"/>
          <p:cNvCxnSpPr/>
          <p:nvPr userDrawn="1"/>
        </p:nvCxnSpPr>
        <p:spPr>
          <a:xfrm flipH="1">
            <a:off x="4864735" y="-15875"/>
            <a:ext cx="15875" cy="93281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圆角矩形 1"/>
          <p:cNvSpPr/>
          <p:nvPr/>
        </p:nvSpPr>
        <p:spPr>
          <a:xfrm>
            <a:off x="1251268" y="949960"/>
            <a:ext cx="9747250" cy="5003800"/>
          </a:xfrm>
          <a:prstGeom prst="roundRect">
            <a:avLst>
              <a:gd name="adj" fmla="val 3926"/>
            </a:avLst>
          </a:prstGeom>
          <a:solidFill>
            <a:schemeClr val="bg1"/>
          </a:solidFill>
          <a:ln w="38100" cap="flat" cmpd="sng">
            <a:solidFill>
              <a:srgbClr val="0076A3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 defTabSz="815975">
              <a:buFont typeface="Arial" panose="020B0604020202020204" pitchFamily="34" charset="0"/>
            </a:pPr>
            <a:endParaRPr lang="zh-CN" altLang="en-US" sz="2000" dirty="0">
              <a:latin typeface="Calibri" panose="020F0502020204030204" charset="0"/>
              <a:ea typeface="Arial Unicode MS" charset="-122"/>
            </a:endParaRPr>
          </a:p>
        </p:txBody>
      </p:sp>
      <p:sp>
        <p:nvSpPr>
          <p:cNvPr id="8" name="圆角矩形 4"/>
          <p:cNvSpPr/>
          <p:nvPr/>
        </p:nvSpPr>
        <p:spPr>
          <a:xfrm>
            <a:off x="2286000" y="562610"/>
            <a:ext cx="2567305" cy="608330"/>
          </a:xfrm>
          <a:prstGeom prst="roundRect">
            <a:avLst>
              <a:gd name="adj" fmla="val 50000"/>
            </a:avLst>
          </a:prstGeom>
          <a:solidFill>
            <a:srgbClr val="0076A3"/>
          </a:solidFill>
          <a:ln w="19050">
            <a:noFill/>
          </a:ln>
        </p:spPr>
        <p:txBody>
          <a:bodyPr lIns="108816" tIns="54408" rIns="108816" bIns="54408"/>
          <a:p>
            <a:pPr algn="ctr" defTabSz="1087755" eaLnBrk="1" hangingPunct="1">
              <a:buFont typeface="Arial" panose="020B0604020202020204" pitchFamily="34" charset="0"/>
            </a:pPr>
            <a:endParaRPr lang="zh-CN" altLang="en-US" sz="2800" dirty="0">
              <a:solidFill>
                <a:schemeClr val="bg1"/>
              </a:solidFill>
              <a:latin typeface="Calibri Light" panose="020F03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97125" y="652780"/>
            <a:ext cx="2226310" cy="4273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Seekment</a:t>
            </a:r>
            <a:endParaRPr kumimoji="0" lang="en-US" altLang="zh-CN" sz="32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3313113" y="2995613"/>
            <a:ext cx="5526087" cy="900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</a:pPr>
            <a:endParaRPr lang="en-US" altLang="zh-CN" sz="2000" baseline="300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charset="0"/>
              <a:sym typeface="Times New Roman" panose="02020603050405020304" charset="0"/>
            </a:endParaRPr>
          </a:p>
          <a:p>
            <a:pPr algn="ctr">
              <a:buFont typeface="Arial" panose="020B0604020202020204" pitchFamily="34" charset="0"/>
            </a:pPr>
            <a:r>
              <a:rPr lang="en-US" altLang="zh-CN" sz="2400" baseline="300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charset="0"/>
                <a:sym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charset="0"/>
                <a:sym typeface="Times New Roman" panose="02020603050405020304" charset="0"/>
              </a:rPr>
              <a:t>西南大学 计算机与信息科学学院</a:t>
            </a:r>
            <a:endParaRPr lang="en-US" altLang="zh-CN" sz="24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charset="0"/>
              <a:sym typeface="Times New Roman" panose="02020603050405020304" charset="0"/>
            </a:endParaRPr>
          </a:p>
          <a:p>
            <a:pPr algn="ctr">
              <a:buFont typeface="Arial" panose="020B0604020202020204" pitchFamily="34" charset="0"/>
            </a:pPr>
            <a:endParaRPr lang="en-US" altLang="zh-CN" sz="2400" b="1" baseline="30000" dirty="0">
              <a:solidFill>
                <a:srgbClr val="002060"/>
              </a:solidFill>
              <a:latin typeface="Calibri" panose="020F0502020204030204" charset="0"/>
              <a:ea typeface="Times New Roman" panose="02020603050405020304" charset="0"/>
            </a:endParaRPr>
          </a:p>
        </p:txBody>
      </p:sp>
      <p:pic>
        <p:nvPicPr>
          <p:cNvPr id="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3175" y="123825"/>
            <a:ext cx="1689100" cy="165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2"/>
          <p:cNvSpPr txBox="1"/>
          <p:nvPr/>
        </p:nvSpPr>
        <p:spPr>
          <a:xfrm>
            <a:off x="8211185" y="5270500"/>
            <a:ext cx="2787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dirty="0">
                <a:solidFill>
                  <a:srgbClr val="7030A0"/>
                </a:solidFill>
                <a:latin typeface="Calibri" panose="020F0502020204030204" charset="0"/>
                <a:ea typeface="Times New Roman" panose="02020603050405020304" charset="0"/>
              </a:rPr>
              <a:t>报告人：杨远林              </a:t>
            </a:r>
            <a:endParaRPr lang="zh-CN" altLang="en-US" sz="2400" dirty="0">
              <a:solidFill>
                <a:srgbClr val="7030A0"/>
              </a:solidFill>
              <a:latin typeface="Calibri" panose="020F0502020204030204" charset="0"/>
              <a:ea typeface="Times New Roman" panose="02020603050405020304" charset="0"/>
            </a:endParaRPr>
          </a:p>
        </p:txBody>
      </p:sp>
      <p:sp>
        <p:nvSpPr>
          <p:cNvPr id="9222" name="Rectangle 11"/>
          <p:cNvSpPr/>
          <p:nvPr/>
        </p:nvSpPr>
        <p:spPr>
          <a:xfrm>
            <a:off x="1657985" y="1961515"/>
            <a:ext cx="9404350" cy="995680"/>
          </a:xfrm>
          <a:prstGeom prst="rect">
            <a:avLst/>
          </a:prstGeom>
          <a:noFill/>
          <a:ln w="9525">
            <a:noFill/>
          </a:ln>
        </p:spPr>
        <p:txBody>
          <a:bodyPr wrap="square" lIns="72574" tIns="36287" rIns="72574" bIns="36287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6A3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 Multi-</a:t>
            </a:r>
            <a:r>
              <a:rPr lang="en-US" altLang="zh-CN" sz="2000" b="1" dirty="0">
                <a:solidFill>
                  <a:srgbClr val="0076A3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Type </a:t>
            </a:r>
            <a:r>
              <a:rPr lang="en-US" altLang="zh-CN" sz="2000" b="1" dirty="0">
                <a:solidFill>
                  <a:srgbClr val="0076A3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Object  Multi-Instance Multi-Label Learning </a:t>
            </a:r>
            <a:endParaRPr lang="en-US" altLang="zh-CN" sz="2000" b="1" dirty="0">
              <a:solidFill>
                <a:srgbClr val="0076A3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76A3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based on Meta Learning </a:t>
            </a:r>
            <a:endParaRPr lang="zh-CN" altLang="en-US" sz="2800" b="1" dirty="0">
              <a:solidFill>
                <a:srgbClr val="0076A3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219325" y="3098165"/>
            <a:ext cx="8282305" cy="9525"/>
          </a:xfrm>
          <a:prstGeom prst="line">
            <a:avLst/>
          </a:prstGeom>
          <a:ln w="63500">
            <a:solidFill>
              <a:srgbClr val="00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014970" y="4810125"/>
            <a:ext cx="27876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dirty="0">
                <a:solidFill>
                  <a:srgbClr val="7030A0"/>
                </a:solidFill>
                <a:latin typeface="Calibri" panose="020F0502020204030204" charset="0"/>
                <a:ea typeface="Times New Roman" panose="02020603050405020304" charset="0"/>
              </a:rPr>
              <a:t>指导老师：邓辉</a:t>
            </a:r>
            <a:r>
              <a:rPr lang="zh-CN" altLang="en-US" sz="2400" dirty="0">
                <a:solidFill>
                  <a:srgbClr val="7030A0"/>
                </a:solidFill>
                <a:latin typeface="Calibri" panose="020F0502020204030204" charset="0"/>
                <a:ea typeface="Times New Roman" panose="02020603050405020304" charset="0"/>
              </a:rPr>
              <a:t>文             </a:t>
            </a:r>
            <a:endParaRPr lang="zh-CN" altLang="en-US" sz="2400" dirty="0">
              <a:solidFill>
                <a:srgbClr val="7030A0"/>
              </a:solidFill>
              <a:latin typeface="Calibri" panose="020F0502020204030204" charset="0"/>
              <a:ea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3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1"/>
      <p:bldP spid="9222" grpId="2"/>
      <p:bldP spid="9222" grpId="3"/>
      <p:bldP spid="9222" grpId="4"/>
      <p:bldP spid="9222" grpId="5"/>
      <p:bldP spid="9222" grpId="6"/>
      <p:bldP spid="9222" grpId="7"/>
      <p:bldP spid="9222" grpId="8"/>
      <p:bldP spid="9222" grpId="9"/>
      <p:bldP spid="9222" grpId="10"/>
      <p:bldP spid="9222" grpId="11"/>
      <p:bldP spid="9222" grpId="12"/>
      <p:bldP spid="9222" grpId="13"/>
      <p:bldP spid="9222" grpId="14"/>
      <p:bldP spid="9222" grpId="15"/>
      <p:bldP spid="9222" grpId="16"/>
      <p:bldP spid="9222" grpId="17"/>
      <p:bldP spid="9222" grpId="18"/>
      <p:bldP spid="9222" grpId="19"/>
      <p:bldP spid="9222" grpId="20"/>
      <p:bldP spid="9222" grpId="21"/>
      <p:bldP spid="9222" grpId="22"/>
      <p:bldP spid="9222" grpId="23"/>
      <p:bldP spid="9222" grpId="24"/>
      <p:bldP spid="9222" grpId="25"/>
      <p:bldP spid="9222" grpId="26"/>
      <p:bldP spid="9222" grpId="27"/>
      <p:bldP spid="9222" grpId="28"/>
      <p:bldP spid="9222" grpId="29"/>
      <p:bldP spid="9222" grpId="30"/>
      <p:bldP spid="9222" grpId="31"/>
      <p:bldP spid="9222" grpId="32"/>
      <p:bldP spid="9222" grpId="3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12"/>
          <p:cNvSpPr/>
          <p:nvPr/>
        </p:nvSpPr>
        <p:spPr>
          <a:xfrm>
            <a:off x="10991850" y="2020888"/>
            <a:ext cx="1200150" cy="2792412"/>
          </a:xfrm>
          <a:prstGeom prst="rect">
            <a:avLst/>
          </a:prstGeom>
          <a:solidFill>
            <a:srgbClr val="0076A3"/>
          </a:solidFill>
          <a:ln w="9525">
            <a:noFill/>
          </a:ln>
        </p:spPr>
        <p:txBody>
          <a:bodyPr lIns="108816" tIns="54408" rIns="108816" bIns="54408"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11268" name="Freeform 13"/>
          <p:cNvSpPr/>
          <p:nvPr/>
        </p:nvSpPr>
        <p:spPr>
          <a:xfrm>
            <a:off x="0" y="1809750"/>
            <a:ext cx="1949450" cy="27924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rgbClr val="0076A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>
              <a:ea typeface="Times New Roman" panose="02020603050405020304" charset="0"/>
            </a:endParaRPr>
          </a:p>
        </p:txBody>
      </p:sp>
      <p:sp>
        <p:nvSpPr>
          <p:cNvPr id="11269" name="Freeform 19"/>
          <p:cNvSpPr/>
          <p:nvPr/>
        </p:nvSpPr>
        <p:spPr>
          <a:xfrm>
            <a:off x="2965450" y="-41275"/>
            <a:ext cx="2346325" cy="6918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 cmpd="sng">
            <a:solidFill>
              <a:srgbClr val="0076A3">
                <a:alpha val="100000"/>
              </a:srgbClr>
            </a:solidFill>
            <a:prstDash val="sysDash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00090" y="614680"/>
            <a:ext cx="4262120" cy="607695"/>
            <a:chOff x="7775" y="1368"/>
            <a:chExt cx="8225" cy="957"/>
          </a:xfrm>
        </p:grpSpPr>
        <p:sp>
          <p:nvSpPr>
            <p:cNvPr id="11279" name="圆角矩形 80">
              <a:hlinkClick r:id="" action="ppaction://noaction"/>
            </p:cNvPr>
            <p:cNvSpPr/>
            <p:nvPr/>
          </p:nvSpPr>
          <p:spPr>
            <a:xfrm>
              <a:off x="7775" y="1368"/>
              <a:ext cx="8225" cy="957"/>
            </a:xfrm>
            <a:prstGeom prst="roundRect">
              <a:avLst>
                <a:gd name="adj" fmla="val 50000"/>
              </a:avLst>
            </a:prstGeom>
            <a:solidFill>
              <a:srgbClr val="0076A3"/>
            </a:solidFill>
            <a:ln w="19050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86">
              <a:hlinkClick r:id="" action="ppaction://noaction"/>
            </p:cNvPr>
            <p:cNvSpPr txBox="1"/>
            <p:nvPr/>
          </p:nvSpPr>
          <p:spPr>
            <a:xfrm>
              <a:off x="8365" y="1418"/>
              <a:ext cx="5354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08816" tIns="54408" rIns="108816" bIns="54408">
              <a:spAutoFit/>
            </a:bodyPr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Background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91225" y="3091180"/>
            <a:ext cx="4173855" cy="607695"/>
            <a:chOff x="8895" y="3088"/>
            <a:chExt cx="7175" cy="957"/>
          </a:xfrm>
        </p:grpSpPr>
        <p:sp>
          <p:nvSpPr>
            <p:cNvPr id="11275" name="圆角矩形 81">
              <a:hlinkClick r:id="" action="ppaction://noaction"/>
            </p:cNvPr>
            <p:cNvSpPr/>
            <p:nvPr/>
          </p:nvSpPr>
          <p:spPr>
            <a:xfrm>
              <a:off x="8895" y="3088"/>
              <a:ext cx="7175" cy="957"/>
            </a:xfrm>
            <a:prstGeom prst="roundRect">
              <a:avLst>
                <a:gd name="adj" fmla="val 50000"/>
              </a:avLst>
            </a:prstGeom>
            <a:solidFill>
              <a:srgbClr val="0076A3"/>
            </a:solidFill>
            <a:ln w="19050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81" name="TextBox 87">
              <a:hlinkClick r:id="" action="ppaction://noaction"/>
            </p:cNvPr>
            <p:cNvSpPr txBox="1"/>
            <p:nvPr/>
          </p:nvSpPr>
          <p:spPr>
            <a:xfrm>
              <a:off x="9605" y="3143"/>
              <a:ext cx="4214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08816" tIns="54408" rIns="108816" bIns="54408"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DeepM4L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73750" y="4602480"/>
            <a:ext cx="4291965" cy="607695"/>
            <a:chOff x="8920" y="6768"/>
            <a:chExt cx="7175" cy="957"/>
          </a:xfrm>
        </p:grpSpPr>
        <p:sp>
          <p:nvSpPr>
            <p:cNvPr id="11277" name="圆角矩形 84">
              <a:hlinkClick r:id=""/>
            </p:cNvPr>
            <p:cNvSpPr/>
            <p:nvPr/>
          </p:nvSpPr>
          <p:spPr>
            <a:xfrm>
              <a:off x="8920" y="6768"/>
              <a:ext cx="7175" cy="957"/>
            </a:xfrm>
            <a:prstGeom prst="roundRect">
              <a:avLst>
                <a:gd name="adj" fmla="val 50000"/>
              </a:avLst>
            </a:prstGeom>
            <a:solidFill>
              <a:srgbClr val="0076A3"/>
            </a:solidFill>
            <a:ln w="19050">
              <a:noFill/>
            </a:ln>
          </p:spPr>
          <p:txBody>
            <a:bodyPr lIns="108816" tIns="54408" rIns="108816" bIns="54408"/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Experiments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283" name="TextBox 90">
              <a:hlinkClick r:id=""/>
            </p:cNvPr>
            <p:cNvSpPr txBox="1"/>
            <p:nvPr/>
          </p:nvSpPr>
          <p:spPr>
            <a:xfrm>
              <a:off x="9605" y="6830"/>
              <a:ext cx="542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08816" tIns="54408" rIns="108816" bIns="54408">
              <a:spAutoFit/>
            </a:bodyPr>
            <a:p>
              <a:pPr eaLnBrk="1" hangingPunct="1"/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10635" y="528955"/>
            <a:ext cx="768350" cy="730250"/>
            <a:chOff x="6263" y="1273"/>
            <a:chExt cx="1210" cy="1150"/>
          </a:xfrm>
        </p:grpSpPr>
        <p:sp>
          <p:nvSpPr>
            <p:cNvPr id="11270" name="椭圆 74">
              <a:hlinkClick r:id="" action="ppaction://noaction"/>
            </p:cNvPr>
            <p:cNvSpPr>
              <a:spLocks noChangeAspect="1"/>
            </p:cNvSpPr>
            <p:nvPr/>
          </p:nvSpPr>
          <p:spPr>
            <a:xfrm>
              <a:off x="6263" y="1273"/>
              <a:ext cx="1210" cy="1150"/>
            </a:xfrm>
            <a:prstGeom prst="ellipse">
              <a:avLst/>
            </a:prstGeom>
            <a:solidFill>
              <a:srgbClr val="0076A3"/>
            </a:solidFill>
            <a:ln w="9525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85" name="TextBox 92">
              <a:hlinkClick r:id="" action="ppaction://noaction"/>
            </p:cNvPr>
            <p:cNvSpPr txBox="1"/>
            <p:nvPr/>
          </p:nvSpPr>
          <p:spPr>
            <a:xfrm>
              <a:off x="6498" y="1323"/>
              <a:ext cx="787" cy="10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816" tIns="54408" rIns="108816" bIns="54408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74870" y="1623695"/>
            <a:ext cx="768350" cy="730250"/>
            <a:chOff x="7425" y="2993"/>
            <a:chExt cx="1210" cy="1150"/>
          </a:xfrm>
        </p:grpSpPr>
        <p:sp>
          <p:nvSpPr>
            <p:cNvPr id="11271" name="椭圆 75">
              <a:hlinkClick r:id="" action="ppaction://noaction"/>
            </p:cNvPr>
            <p:cNvSpPr>
              <a:spLocks noChangeAspect="1"/>
            </p:cNvSpPr>
            <p:nvPr/>
          </p:nvSpPr>
          <p:spPr>
            <a:xfrm>
              <a:off x="7425" y="2993"/>
              <a:ext cx="1210" cy="1150"/>
            </a:xfrm>
            <a:prstGeom prst="ellipse">
              <a:avLst/>
            </a:prstGeom>
            <a:solidFill>
              <a:srgbClr val="0076A3"/>
            </a:solidFill>
            <a:ln w="9525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86" name="TextBox 93">
              <a:hlinkClick r:id="" action="ppaction://noaction"/>
            </p:cNvPr>
            <p:cNvSpPr txBox="1"/>
            <p:nvPr/>
          </p:nvSpPr>
          <p:spPr>
            <a:xfrm>
              <a:off x="7640" y="3033"/>
              <a:ext cx="788" cy="10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816" tIns="54408" rIns="108816" bIns="54408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42205" y="3051175"/>
            <a:ext cx="768350" cy="728980"/>
            <a:chOff x="7743" y="4810"/>
            <a:chExt cx="1210" cy="1148"/>
          </a:xfrm>
        </p:grpSpPr>
        <p:sp>
          <p:nvSpPr>
            <p:cNvPr id="11272" name="椭圆 76">
              <a:hlinkClick r:id=""/>
            </p:cNvPr>
            <p:cNvSpPr>
              <a:spLocks noChangeAspect="1"/>
            </p:cNvSpPr>
            <p:nvPr/>
          </p:nvSpPr>
          <p:spPr>
            <a:xfrm>
              <a:off x="7743" y="4810"/>
              <a:ext cx="1210" cy="1148"/>
            </a:xfrm>
            <a:prstGeom prst="ellipse">
              <a:avLst/>
            </a:prstGeom>
            <a:solidFill>
              <a:srgbClr val="0076A3"/>
            </a:solidFill>
            <a:ln w="9525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87" name="TextBox 94">
              <a:hlinkClick r:id=""/>
            </p:cNvPr>
            <p:cNvSpPr txBox="1"/>
            <p:nvPr/>
          </p:nvSpPr>
          <p:spPr>
            <a:xfrm>
              <a:off x="7908" y="4913"/>
              <a:ext cx="787" cy="10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816" tIns="54408" rIns="108816" bIns="54408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42790" y="4425315"/>
            <a:ext cx="768350" cy="728980"/>
            <a:chOff x="7465" y="6675"/>
            <a:chExt cx="1210" cy="1148"/>
          </a:xfrm>
        </p:grpSpPr>
        <p:sp>
          <p:nvSpPr>
            <p:cNvPr id="11273" name="椭圆 78">
              <a:hlinkClick r:id=""/>
            </p:cNvPr>
            <p:cNvSpPr>
              <a:spLocks noChangeAspect="1"/>
            </p:cNvSpPr>
            <p:nvPr/>
          </p:nvSpPr>
          <p:spPr>
            <a:xfrm>
              <a:off x="7465" y="6675"/>
              <a:ext cx="1210" cy="1148"/>
            </a:xfrm>
            <a:prstGeom prst="ellipse">
              <a:avLst/>
            </a:prstGeom>
            <a:solidFill>
              <a:srgbClr val="0076A3"/>
            </a:solidFill>
            <a:ln w="9525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88" name="TextBox 96">
              <a:hlinkClick r:id=""/>
            </p:cNvPr>
            <p:cNvSpPr txBox="1"/>
            <p:nvPr/>
          </p:nvSpPr>
          <p:spPr>
            <a:xfrm>
              <a:off x="7673" y="6778"/>
              <a:ext cx="795" cy="10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816" tIns="54408" rIns="108816" bIns="54408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7300" y="1582420"/>
            <a:ext cx="2649220" cy="2828925"/>
            <a:chOff x="1980" y="2492"/>
            <a:chExt cx="4172" cy="4455"/>
          </a:xfrm>
        </p:grpSpPr>
        <p:sp>
          <p:nvSpPr>
            <p:cNvPr id="2" name="右箭头 1"/>
            <p:cNvSpPr/>
            <p:nvPr/>
          </p:nvSpPr>
          <p:spPr>
            <a:xfrm rot="-2820000">
              <a:off x="4856" y="2514"/>
              <a:ext cx="1318" cy="127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90" name="Oval 14"/>
            <p:cNvSpPr/>
            <p:nvPr/>
          </p:nvSpPr>
          <p:spPr>
            <a:xfrm>
              <a:off x="1980" y="3143"/>
              <a:ext cx="3893" cy="3805"/>
            </a:xfrm>
            <a:prstGeom prst="ellipse">
              <a:avLst/>
            </a:prstGeom>
            <a:solidFill>
              <a:srgbClr val="0076A3"/>
            </a:solidFill>
            <a:ln w="9525">
              <a:noFill/>
            </a:ln>
          </p:spPr>
          <p:txBody>
            <a:bodyPr lIns="108816" tIns="54408" rIns="108816" bIns="54408"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1291" name="TextBox 100"/>
            <p:cNvSpPr txBox="1"/>
            <p:nvPr/>
          </p:nvSpPr>
          <p:spPr>
            <a:xfrm>
              <a:off x="2925" y="3718"/>
              <a:ext cx="1918" cy="21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816" tIns="54408" rIns="108816" bIns="54408">
              <a:spAutoFit/>
            </a:bodyPr>
            <a:p>
              <a:pPr algn="dist" eaLnBrk="1" hangingPunct="1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 eaLnBrk="1" hangingPunct="1">
                <a:buFont typeface="Arial" panose="020B0604020202020204" pitchFamily="34" charset="0"/>
                <a:buNone/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  <a:endPara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2" name="TextBox 101"/>
            <p:cNvSpPr txBox="1"/>
            <p:nvPr/>
          </p:nvSpPr>
          <p:spPr>
            <a:xfrm>
              <a:off x="2863" y="6030"/>
              <a:ext cx="202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816" tIns="54408" rIns="108816" bIns="54408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75350" y="1809750"/>
            <a:ext cx="4189730" cy="607695"/>
            <a:chOff x="8895" y="3088"/>
            <a:chExt cx="7175" cy="957"/>
          </a:xfrm>
        </p:grpSpPr>
        <p:sp>
          <p:nvSpPr>
            <p:cNvPr id="17" name="圆角矩形 81">
              <a:hlinkClick r:id="" action="ppaction://noaction"/>
            </p:cNvPr>
            <p:cNvSpPr/>
            <p:nvPr/>
          </p:nvSpPr>
          <p:spPr>
            <a:xfrm>
              <a:off x="8895" y="3088"/>
              <a:ext cx="7175" cy="957"/>
            </a:xfrm>
            <a:prstGeom prst="roundRect">
              <a:avLst>
                <a:gd name="adj" fmla="val 50000"/>
              </a:avLst>
            </a:prstGeom>
            <a:solidFill>
              <a:srgbClr val="0076A3"/>
            </a:solidFill>
            <a:ln w="19050">
              <a:noFill/>
            </a:ln>
          </p:spPr>
          <p:txBody>
            <a:bodyPr lIns="108816" tIns="54408" rIns="108816" bIns="54408"/>
            <a:p>
              <a:pPr defTabSz="1087755" eaLnBrk="1" hangingPunct="1">
                <a:buFont typeface="Arial" panose="020B0604020202020204" pitchFamily="34" charset="0"/>
                <a:buNone/>
              </a:pPr>
              <a:endParaRPr lang="zh-CN" altLang="en-US" dirty="0">
                <a:solidFill>
                  <a:schemeClr val="bg1"/>
                </a:solidFill>
                <a:latin typeface="Calibri" panose="020F050202020403020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87">
              <a:hlinkClick r:id="" action="ppaction://noaction"/>
            </p:cNvPr>
            <p:cNvSpPr txBox="1"/>
            <p:nvPr/>
          </p:nvSpPr>
          <p:spPr>
            <a:xfrm>
              <a:off x="8922" y="3126"/>
              <a:ext cx="5239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08816" tIns="54408" rIns="108816" bIns="54408">
              <a:spAutoFit/>
            </a:bodyPr>
            <a:p>
              <a:pPr eaLnBrk="1" hangingPunct="1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Related Work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1" bldLvl="0" animBg="1"/>
      <p:bldP spid="11267" grpId="0" bldLvl="0" animBg="1"/>
      <p:bldP spid="1126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演示</Application>
  <PresentationFormat>宽屏</PresentationFormat>
  <Paragraphs>33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Times New Roman</vt:lpstr>
      <vt:lpstr>黑体</vt:lpstr>
      <vt:lpstr>Calibri</vt:lpstr>
      <vt:lpstr>华文仿宋</vt:lpstr>
      <vt:lpstr>Arial Unicode MS</vt:lpstr>
      <vt:lpstr>Calibri Light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三心草</cp:lastModifiedBy>
  <cp:revision>164</cp:revision>
  <dcterms:created xsi:type="dcterms:W3CDTF">2019-06-19T02:08:00Z</dcterms:created>
  <dcterms:modified xsi:type="dcterms:W3CDTF">2021-06-09T01:38:17Z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024E3E0162424E2DACFC78DB57A1B400</vt:lpwstr>
  </property>
</Properties>
</file>