
<file path=[Content_Types].xml><?xml version="1.0" encoding="utf-8"?>
<Types xmlns="http://schemas.openxmlformats.org/package/2006/content-types">
  <Default Extension="1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8" r:id="rId3"/>
    <p:sldId id="264" r:id="rId4"/>
    <p:sldId id="275" r:id="rId5"/>
    <p:sldId id="272" r:id="rId6"/>
    <p:sldId id="274" r:id="rId7"/>
    <p:sldId id="267" r:id="rId8"/>
    <p:sldId id="260" r:id="rId9"/>
    <p:sldId id="262" r:id="rId10"/>
    <p:sldId id="269" r:id="rId11"/>
    <p:sldId id="271" r:id="rId12"/>
    <p:sldId id="270" r:id="rId13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3F2D23-18D8-4C46-A7B4-ABEF7B501C11}" v="47" dt="2022-07-15T16:27:25.0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10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E84454-3602-41E6-9DC2-794E95063942}" type="doc">
      <dgm:prSet loTypeId="urn:microsoft.com/office/officeart/2005/8/layout/vProcess5" loCatId="process" qsTypeId="urn:microsoft.com/office/officeart/2005/8/quickstyle/simple1" qsCatId="simple" csTypeId="urn:microsoft.com/office/officeart/2005/8/colors/accent5_2" csCatId="accent5" phldr="1"/>
      <dgm:spPr/>
    </dgm:pt>
    <dgm:pt modelId="{F3EDF299-5208-48AA-94BC-2AAC0334DC8A}">
      <dgm:prSet phldrT="[Text]"/>
      <dgm:spPr/>
      <dgm:t>
        <a:bodyPr/>
        <a:lstStyle/>
        <a:p>
          <a:r>
            <a:rPr lang="en-US" dirty="0"/>
            <a:t> Split the data into 75%-25%</a:t>
          </a:r>
        </a:p>
      </dgm:t>
    </dgm:pt>
    <dgm:pt modelId="{3EB3B25D-E0D2-449E-A0F8-2686AD5E2A35}" type="parTrans" cxnId="{7AFFF10F-FB15-41B0-BB33-78204F5841B8}">
      <dgm:prSet/>
      <dgm:spPr/>
      <dgm:t>
        <a:bodyPr/>
        <a:lstStyle/>
        <a:p>
          <a:endParaRPr lang="en-US"/>
        </a:p>
      </dgm:t>
    </dgm:pt>
    <dgm:pt modelId="{C4EFDDBF-5F1B-42DB-8E10-9AE18DBC9B91}" type="sibTrans" cxnId="{7AFFF10F-FB15-41B0-BB33-78204F5841B8}">
      <dgm:prSet/>
      <dgm:spPr/>
      <dgm:t>
        <a:bodyPr/>
        <a:lstStyle/>
        <a:p>
          <a:endParaRPr lang="en-US"/>
        </a:p>
      </dgm:t>
    </dgm:pt>
    <dgm:pt modelId="{687926B6-21A3-42AB-A7AA-98897E697E25}">
      <dgm:prSet phldrT="[Text]"/>
      <dgm:spPr/>
      <dgm:t>
        <a:bodyPr/>
        <a:lstStyle/>
        <a:p>
          <a:r>
            <a:rPr lang="en-US" dirty="0"/>
            <a:t>Data Cleaning</a:t>
          </a:r>
        </a:p>
      </dgm:t>
    </dgm:pt>
    <dgm:pt modelId="{CE05B024-89A9-40DE-856C-3C2EA64EF99C}" type="parTrans" cxnId="{39D89210-5CE5-4027-B4D1-5EE6383E18EE}">
      <dgm:prSet/>
      <dgm:spPr/>
      <dgm:t>
        <a:bodyPr/>
        <a:lstStyle/>
        <a:p>
          <a:endParaRPr lang="en-US"/>
        </a:p>
      </dgm:t>
    </dgm:pt>
    <dgm:pt modelId="{51815A6B-0850-44CB-BB28-70991E693F1C}" type="sibTrans" cxnId="{39D89210-5CE5-4027-B4D1-5EE6383E18EE}">
      <dgm:prSet/>
      <dgm:spPr/>
      <dgm:t>
        <a:bodyPr/>
        <a:lstStyle/>
        <a:p>
          <a:endParaRPr lang="en-US"/>
        </a:p>
      </dgm:t>
    </dgm:pt>
    <dgm:pt modelId="{D5751A0A-F643-4C47-AF7A-624CF4A78C66}">
      <dgm:prSet phldrT="[Text]"/>
      <dgm:spPr/>
      <dgm:t>
        <a:bodyPr/>
        <a:lstStyle/>
        <a:p>
          <a:r>
            <a:rPr lang="en-US" dirty="0"/>
            <a:t>Implement model and pipeline</a:t>
          </a:r>
        </a:p>
      </dgm:t>
    </dgm:pt>
    <dgm:pt modelId="{D4D27A81-8FF1-40A9-B095-896BF710CD03}" type="parTrans" cxnId="{F3787E2F-DE26-4EC5-BCB9-E70A6A8D494C}">
      <dgm:prSet/>
      <dgm:spPr/>
      <dgm:t>
        <a:bodyPr/>
        <a:lstStyle/>
        <a:p>
          <a:endParaRPr lang="en-US"/>
        </a:p>
      </dgm:t>
    </dgm:pt>
    <dgm:pt modelId="{F5FAB36C-C9F6-4DA1-81A0-C9ABDE3D65DF}" type="sibTrans" cxnId="{F3787E2F-DE26-4EC5-BCB9-E70A6A8D494C}">
      <dgm:prSet/>
      <dgm:spPr/>
      <dgm:t>
        <a:bodyPr/>
        <a:lstStyle/>
        <a:p>
          <a:endParaRPr lang="en-US"/>
        </a:p>
      </dgm:t>
    </dgm:pt>
    <dgm:pt modelId="{4A851167-4376-470E-A188-EE9A3E5F30E4}">
      <dgm:prSet/>
      <dgm:spPr/>
      <dgm:t>
        <a:bodyPr/>
        <a:lstStyle/>
        <a:p>
          <a:r>
            <a:rPr lang="en-US" dirty="0"/>
            <a:t>Finding optimum hyperparameters </a:t>
          </a:r>
        </a:p>
      </dgm:t>
    </dgm:pt>
    <dgm:pt modelId="{FED9A4A7-6FFC-460D-80B9-DA32955B12CA}" type="parTrans" cxnId="{1898FD70-F693-4570-852E-F762D9ABBA63}">
      <dgm:prSet/>
      <dgm:spPr/>
      <dgm:t>
        <a:bodyPr/>
        <a:lstStyle/>
        <a:p>
          <a:endParaRPr lang="en-US"/>
        </a:p>
      </dgm:t>
    </dgm:pt>
    <dgm:pt modelId="{2C5C90D9-EABB-4AA1-8C80-A080748BDF8A}" type="sibTrans" cxnId="{1898FD70-F693-4570-852E-F762D9ABBA63}">
      <dgm:prSet/>
      <dgm:spPr/>
      <dgm:t>
        <a:bodyPr/>
        <a:lstStyle/>
        <a:p>
          <a:endParaRPr lang="en-US"/>
        </a:p>
      </dgm:t>
    </dgm:pt>
    <dgm:pt modelId="{F8F9CFA4-22EA-44E8-B484-3E47EF2E75A5}">
      <dgm:prSet/>
      <dgm:spPr/>
      <dgm:t>
        <a:bodyPr/>
        <a:lstStyle/>
        <a:p>
          <a:r>
            <a:rPr lang="en-US" dirty="0"/>
            <a:t>Model evaluation and recommendation</a:t>
          </a:r>
        </a:p>
      </dgm:t>
    </dgm:pt>
    <dgm:pt modelId="{4F35C565-1AE6-4A9E-A149-7813E0B77134}" type="parTrans" cxnId="{8D3C2B05-E02F-46B7-A5DB-C20766B490E5}">
      <dgm:prSet/>
      <dgm:spPr/>
      <dgm:t>
        <a:bodyPr/>
        <a:lstStyle/>
        <a:p>
          <a:endParaRPr lang="en-US"/>
        </a:p>
      </dgm:t>
    </dgm:pt>
    <dgm:pt modelId="{1FA3CEED-EA14-49E7-91F2-7ACD1680DED0}" type="sibTrans" cxnId="{8D3C2B05-E02F-46B7-A5DB-C20766B490E5}">
      <dgm:prSet/>
      <dgm:spPr/>
      <dgm:t>
        <a:bodyPr/>
        <a:lstStyle/>
        <a:p>
          <a:endParaRPr lang="en-US"/>
        </a:p>
      </dgm:t>
    </dgm:pt>
    <dgm:pt modelId="{9528B3D1-F2CD-4E83-B54E-17EE8B387055}" type="pres">
      <dgm:prSet presAssocID="{B5E84454-3602-41E6-9DC2-794E95063942}" presName="outerComposite" presStyleCnt="0">
        <dgm:presLayoutVars>
          <dgm:chMax val="5"/>
          <dgm:dir/>
          <dgm:resizeHandles val="exact"/>
        </dgm:presLayoutVars>
      </dgm:prSet>
      <dgm:spPr/>
    </dgm:pt>
    <dgm:pt modelId="{4DD77E7A-CC17-45DC-BBDA-148D41F195B9}" type="pres">
      <dgm:prSet presAssocID="{B5E84454-3602-41E6-9DC2-794E95063942}" presName="dummyMaxCanvas" presStyleCnt="0">
        <dgm:presLayoutVars/>
      </dgm:prSet>
      <dgm:spPr/>
    </dgm:pt>
    <dgm:pt modelId="{A8B28D2D-CE75-406A-B1CD-C34ACFD37B18}" type="pres">
      <dgm:prSet presAssocID="{B5E84454-3602-41E6-9DC2-794E95063942}" presName="FiveNodes_1" presStyleLbl="node1" presStyleIdx="0" presStyleCnt="5">
        <dgm:presLayoutVars>
          <dgm:bulletEnabled val="1"/>
        </dgm:presLayoutVars>
      </dgm:prSet>
      <dgm:spPr/>
    </dgm:pt>
    <dgm:pt modelId="{2F0E69E9-BD4B-4C86-BB75-7A13B867AED5}" type="pres">
      <dgm:prSet presAssocID="{B5E84454-3602-41E6-9DC2-794E95063942}" presName="FiveNodes_2" presStyleLbl="node1" presStyleIdx="1" presStyleCnt="5">
        <dgm:presLayoutVars>
          <dgm:bulletEnabled val="1"/>
        </dgm:presLayoutVars>
      </dgm:prSet>
      <dgm:spPr/>
    </dgm:pt>
    <dgm:pt modelId="{85BD954C-F856-4C35-9567-1BBBA1DF78AF}" type="pres">
      <dgm:prSet presAssocID="{B5E84454-3602-41E6-9DC2-794E95063942}" presName="FiveNodes_3" presStyleLbl="node1" presStyleIdx="2" presStyleCnt="5">
        <dgm:presLayoutVars>
          <dgm:bulletEnabled val="1"/>
        </dgm:presLayoutVars>
      </dgm:prSet>
      <dgm:spPr/>
    </dgm:pt>
    <dgm:pt modelId="{5EAAA6C5-92C0-40F7-AEBC-D482E2AFA1E8}" type="pres">
      <dgm:prSet presAssocID="{B5E84454-3602-41E6-9DC2-794E95063942}" presName="FiveNodes_4" presStyleLbl="node1" presStyleIdx="3" presStyleCnt="5">
        <dgm:presLayoutVars>
          <dgm:bulletEnabled val="1"/>
        </dgm:presLayoutVars>
      </dgm:prSet>
      <dgm:spPr/>
    </dgm:pt>
    <dgm:pt modelId="{BC316CF6-CE02-428E-9A97-A57D8A0A7C48}" type="pres">
      <dgm:prSet presAssocID="{B5E84454-3602-41E6-9DC2-794E95063942}" presName="FiveNodes_5" presStyleLbl="node1" presStyleIdx="4" presStyleCnt="5">
        <dgm:presLayoutVars>
          <dgm:bulletEnabled val="1"/>
        </dgm:presLayoutVars>
      </dgm:prSet>
      <dgm:spPr/>
    </dgm:pt>
    <dgm:pt modelId="{B8FFDD6F-FE14-4B2A-A3B9-DA1C5B30D6B5}" type="pres">
      <dgm:prSet presAssocID="{B5E84454-3602-41E6-9DC2-794E95063942}" presName="FiveConn_1-2" presStyleLbl="fgAccFollowNode1" presStyleIdx="0" presStyleCnt="4">
        <dgm:presLayoutVars>
          <dgm:bulletEnabled val="1"/>
        </dgm:presLayoutVars>
      </dgm:prSet>
      <dgm:spPr/>
    </dgm:pt>
    <dgm:pt modelId="{27BF9ABD-3EAD-40CA-87AA-ACE5E44727D6}" type="pres">
      <dgm:prSet presAssocID="{B5E84454-3602-41E6-9DC2-794E95063942}" presName="FiveConn_2-3" presStyleLbl="fgAccFollowNode1" presStyleIdx="1" presStyleCnt="4">
        <dgm:presLayoutVars>
          <dgm:bulletEnabled val="1"/>
        </dgm:presLayoutVars>
      </dgm:prSet>
      <dgm:spPr/>
    </dgm:pt>
    <dgm:pt modelId="{0B4C2B3E-1421-4A93-9163-641621238994}" type="pres">
      <dgm:prSet presAssocID="{B5E84454-3602-41E6-9DC2-794E95063942}" presName="FiveConn_3-4" presStyleLbl="fgAccFollowNode1" presStyleIdx="2" presStyleCnt="4">
        <dgm:presLayoutVars>
          <dgm:bulletEnabled val="1"/>
        </dgm:presLayoutVars>
      </dgm:prSet>
      <dgm:spPr/>
    </dgm:pt>
    <dgm:pt modelId="{42CC102F-CF6A-46D8-A283-7E26F50ED533}" type="pres">
      <dgm:prSet presAssocID="{B5E84454-3602-41E6-9DC2-794E95063942}" presName="FiveConn_4-5" presStyleLbl="fgAccFollowNode1" presStyleIdx="3" presStyleCnt="4">
        <dgm:presLayoutVars>
          <dgm:bulletEnabled val="1"/>
        </dgm:presLayoutVars>
      </dgm:prSet>
      <dgm:spPr/>
    </dgm:pt>
    <dgm:pt modelId="{47688D0F-98E6-4621-9C98-6DB7C8E439FA}" type="pres">
      <dgm:prSet presAssocID="{B5E84454-3602-41E6-9DC2-794E95063942}" presName="FiveNodes_1_text" presStyleLbl="node1" presStyleIdx="4" presStyleCnt="5">
        <dgm:presLayoutVars>
          <dgm:bulletEnabled val="1"/>
        </dgm:presLayoutVars>
      </dgm:prSet>
      <dgm:spPr/>
    </dgm:pt>
    <dgm:pt modelId="{FB99867A-FB67-4D6E-943A-EB453527FCA5}" type="pres">
      <dgm:prSet presAssocID="{B5E84454-3602-41E6-9DC2-794E95063942}" presName="FiveNodes_2_text" presStyleLbl="node1" presStyleIdx="4" presStyleCnt="5">
        <dgm:presLayoutVars>
          <dgm:bulletEnabled val="1"/>
        </dgm:presLayoutVars>
      </dgm:prSet>
      <dgm:spPr/>
    </dgm:pt>
    <dgm:pt modelId="{6B533800-AB5F-4A1E-A641-268D12DF616B}" type="pres">
      <dgm:prSet presAssocID="{B5E84454-3602-41E6-9DC2-794E95063942}" presName="FiveNodes_3_text" presStyleLbl="node1" presStyleIdx="4" presStyleCnt="5">
        <dgm:presLayoutVars>
          <dgm:bulletEnabled val="1"/>
        </dgm:presLayoutVars>
      </dgm:prSet>
      <dgm:spPr/>
    </dgm:pt>
    <dgm:pt modelId="{385FC574-8994-47EB-8B21-3C4522666B2B}" type="pres">
      <dgm:prSet presAssocID="{B5E84454-3602-41E6-9DC2-794E95063942}" presName="FiveNodes_4_text" presStyleLbl="node1" presStyleIdx="4" presStyleCnt="5">
        <dgm:presLayoutVars>
          <dgm:bulletEnabled val="1"/>
        </dgm:presLayoutVars>
      </dgm:prSet>
      <dgm:spPr/>
    </dgm:pt>
    <dgm:pt modelId="{E4648DB9-A95F-480F-813E-18389AA55820}" type="pres">
      <dgm:prSet presAssocID="{B5E84454-3602-41E6-9DC2-794E95063942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8D3C2B05-E02F-46B7-A5DB-C20766B490E5}" srcId="{B5E84454-3602-41E6-9DC2-794E95063942}" destId="{F8F9CFA4-22EA-44E8-B484-3E47EF2E75A5}" srcOrd="4" destOrd="0" parTransId="{4F35C565-1AE6-4A9E-A149-7813E0B77134}" sibTransId="{1FA3CEED-EA14-49E7-91F2-7ACD1680DED0}"/>
    <dgm:cxn modelId="{C3BD5307-5214-4358-8937-5C6506A8201A}" type="presOf" srcId="{4A851167-4376-470E-A188-EE9A3E5F30E4}" destId="{5EAAA6C5-92C0-40F7-AEBC-D482E2AFA1E8}" srcOrd="0" destOrd="0" presId="urn:microsoft.com/office/officeart/2005/8/layout/vProcess5"/>
    <dgm:cxn modelId="{52AA7D0E-D049-4468-B6D2-03DE8A70A6D9}" type="presOf" srcId="{687926B6-21A3-42AB-A7AA-98897E697E25}" destId="{2F0E69E9-BD4B-4C86-BB75-7A13B867AED5}" srcOrd="0" destOrd="0" presId="urn:microsoft.com/office/officeart/2005/8/layout/vProcess5"/>
    <dgm:cxn modelId="{7AFFF10F-FB15-41B0-BB33-78204F5841B8}" srcId="{B5E84454-3602-41E6-9DC2-794E95063942}" destId="{F3EDF299-5208-48AA-94BC-2AAC0334DC8A}" srcOrd="0" destOrd="0" parTransId="{3EB3B25D-E0D2-449E-A0F8-2686AD5E2A35}" sibTransId="{C4EFDDBF-5F1B-42DB-8E10-9AE18DBC9B91}"/>
    <dgm:cxn modelId="{39D89210-5CE5-4027-B4D1-5EE6383E18EE}" srcId="{B5E84454-3602-41E6-9DC2-794E95063942}" destId="{687926B6-21A3-42AB-A7AA-98897E697E25}" srcOrd="1" destOrd="0" parTransId="{CE05B024-89A9-40DE-856C-3C2EA64EF99C}" sibTransId="{51815A6B-0850-44CB-BB28-70991E693F1C}"/>
    <dgm:cxn modelId="{DBCF9918-0953-4CAC-869C-3931B6A291ED}" type="presOf" srcId="{F5FAB36C-C9F6-4DA1-81A0-C9ABDE3D65DF}" destId="{0B4C2B3E-1421-4A93-9163-641621238994}" srcOrd="0" destOrd="0" presId="urn:microsoft.com/office/officeart/2005/8/layout/vProcess5"/>
    <dgm:cxn modelId="{D926AD26-157D-4252-92F1-E1E6660ACF88}" type="presOf" srcId="{4A851167-4376-470E-A188-EE9A3E5F30E4}" destId="{385FC574-8994-47EB-8B21-3C4522666B2B}" srcOrd="1" destOrd="0" presId="urn:microsoft.com/office/officeart/2005/8/layout/vProcess5"/>
    <dgm:cxn modelId="{F3787E2F-DE26-4EC5-BCB9-E70A6A8D494C}" srcId="{B5E84454-3602-41E6-9DC2-794E95063942}" destId="{D5751A0A-F643-4C47-AF7A-624CF4A78C66}" srcOrd="2" destOrd="0" parTransId="{D4D27A81-8FF1-40A9-B095-896BF710CD03}" sibTransId="{F5FAB36C-C9F6-4DA1-81A0-C9ABDE3D65DF}"/>
    <dgm:cxn modelId="{8BF7605E-BCAE-4747-A791-0A984205DFDB}" type="presOf" srcId="{C4EFDDBF-5F1B-42DB-8E10-9AE18DBC9B91}" destId="{B8FFDD6F-FE14-4B2A-A3B9-DA1C5B30D6B5}" srcOrd="0" destOrd="0" presId="urn:microsoft.com/office/officeart/2005/8/layout/vProcess5"/>
    <dgm:cxn modelId="{7D9C7061-11A4-48D2-8233-F15326D19FD6}" type="presOf" srcId="{B5E84454-3602-41E6-9DC2-794E95063942}" destId="{9528B3D1-F2CD-4E83-B54E-17EE8B387055}" srcOrd="0" destOrd="0" presId="urn:microsoft.com/office/officeart/2005/8/layout/vProcess5"/>
    <dgm:cxn modelId="{6E327268-B2A2-4455-AE13-507A4150D0C9}" type="presOf" srcId="{F3EDF299-5208-48AA-94BC-2AAC0334DC8A}" destId="{A8B28D2D-CE75-406A-B1CD-C34ACFD37B18}" srcOrd="0" destOrd="0" presId="urn:microsoft.com/office/officeart/2005/8/layout/vProcess5"/>
    <dgm:cxn modelId="{1898FD70-F693-4570-852E-F762D9ABBA63}" srcId="{B5E84454-3602-41E6-9DC2-794E95063942}" destId="{4A851167-4376-470E-A188-EE9A3E5F30E4}" srcOrd="3" destOrd="0" parTransId="{FED9A4A7-6FFC-460D-80B9-DA32955B12CA}" sibTransId="{2C5C90D9-EABB-4AA1-8C80-A080748BDF8A}"/>
    <dgm:cxn modelId="{CFB5198C-479F-4FD9-BDE9-9A64040E93D4}" type="presOf" srcId="{D5751A0A-F643-4C47-AF7A-624CF4A78C66}" destId="{6B533800-AB5F-4A1E-A641-268D12DF616B}" srcOrd="1" destOrd="0" presId="urn:microsoft.com/office/officeart/2005/8/layout/vProcess5"/>
    <dgm:cxn modelId="{1B6734A6-480A-475E-974D-AD1141205AC2}" type="presOf" srcId="{687926B6-21A3-42AB-A7AA-98897E697E25}" destId="{FB99867A-FB67-4D6E-943A-EB453527FCA5}" srcOrd="1" destOrd="0" presId="urn:microsoft.com/office/officeart/2005/8/layout/vProcess5"/>
    <dgm:cxn modelId="{AFBFFFA7-1D09-46F5-99FA-33E347786161}" type="presOf" srcId="{F8F9CFA4-22EA-44E8-B484-3E47EF2E75A5}" destId="{E4648DB9-A95F-480F-813E-18389AA55820}" srcOrd="1" destOrd="0" presId="urn:microsoft.com/office/officeart/2005/8/layout/vProcess5"/>
    <dgm:cxn modelId="{FF3E89AE-6426-4F6E-B356-84E84EE2D596}" type="presOf" srcId="{D5751A0A-F643-4C47-AF7A-624CF4A78C66}" destId="{85BD954C-F856-4C35-9567-1BBBA1DF78AF}" srcOrd="0" destOrd="0" presId="urn:microsoft.com/office/officeart/2005/8/layout/vProcess5"/>
    <dgm:cxn modelId="{D63E8EE7-D885-49E8-84F6-F38BBCAB1645}" type="presOf" srcId="{51815A6B-0850-44CB-BB28-70991E693F1C}" destId="{27BF9ABD-3EAD-40CA-87AA-ACE5E44727D6}" srcOrd="0" destOrd="0" presId="urn:microsoft.com/office/officeart/2005/8/layout/vProcess5"/>
    <dgm:cxn modelId="{544F5AE9-17CB-4B51-B605-B25F8361050C}" type="presOf" srcId="{F8F9CFA4-22EA-44E8-B484-3E47EF2E75A5}" destId="{BC316CF6-CE02-428E-9A97-A57D8A0A7C48}" srcOrd="0" destOrd="0" presId="urn:microsoft.com/office/officeart/2005/8/layout/vProcess5"/>
    <dgm:cxn modelId="{040061EE-D63D-416B-947C-B871872A43C7}" type="presOf" srcId="{F3EDF299-5208-48AA-94BC-2AAC0334DC8A}" destId="{47688D0F-98E6-4621-9C98-6DB7C8E439FA}" srcOrd="1" destOrd="0" presId="urn:microsoft.com/office/officeart/2005/8/layout/vProcess5"/>
    <dgm:cxn modelId="{9E62EFFA-74B9-40C0-B110-7CFDCCB6B35D}" type="presOf" srcId="{2C5C90D9-EABB-4AA1-8C80-A080748BDF8A}" destId="{42CC102F-CF6A-46D8-A283-7E26F50ED533}" srcOrd="0" destOrd="0" presId="urn:microsoft.com/office/officeart/2005/8/layout/vProcess5"/>
    <dgm:cxn modelId="{273CA8CB-C964-46CA-9A91-22CFF48E04A9}" type="presParOf" srcId="{9528B3D1-F2CD-4E83-B54E-17EE8B387055}" destId="{4DD77E7A-CC17-45DC-BBDA-148D41F195B9}" srcOrd="0" destOrd="0" presId="urn:microsoft.com/office/officeart/2005/8/layout/vProcess5"/>
    <dgm:cxn modelId="{0D824486-908E-4D48-804C-3A00EA8FC992}" type="presParOf" srcId="{9528B3D1-F2CD-4E83-B54E-17EE8B387055}" destId="{A8B28D2D-CE75-406A-B1CD-C34ACFD37B18}" srcOrd="1" destOrd="0" presId="urn:microsoft.com/office/officeart/2005/8/layout/vProcess5"/>
    <dgm:cxn modelId="{B8E960D0-6737-479C-9AAC-E4D468BEE016}" type="presParOf" srcId="{9528B3D1-F2CD-4E83-B54E-17EE8B387055}" destId="{2F0E69E9-BD4B-4C86-BB75-7A13B867AED5}" srcOrd="2" destOrd="0" presId="urn:microsoft.com/office/officeart/2005/8/layout/vProcess5"/>
    <dgm:cxn modelId="{8B97F768-B9B4-4D28-9E6B-711AAF02D958}" type="presParOf" srcId="{9528B3D1-F2CD-4E83-B54E-17EE8B387055}" destId="{85BD954C-F856-4C35-9567-1BBBA1DF78AF}" srcOrd="3" destOrd="0" presId="urn:microsoft.com/office/officeart/2005/8/layout/vProcess5"/>
    <dgm:cxn modelId="{1B36701B-98A7-4C1B-BAFB-F2F2E9DEDB72}" type="presParOf" srcId="{9528B3D1-F2CD-4E83-B54E-17EE8B387055}" destId="{5EAAA6C5-92C0-40F7-AEBC-D482E2AFA1E8}" srcOrd="4" destOrd="0" presId="urn:microsoft.com/office/officeart/2005/8/layout/vProcess5"/>
    <dgm:cxn modelId="{ACD01CDF-2545-41E4-8C27-C77F75EA0540}" type="presParOf" srcId="{9528B3D1-F2CD-4E83-B54E-17EE8B387055}" destId="{BC316CF6-CE02-428E-9A97-A57D8A0A7C48}" srcOrd="5" destOrd="0" presId="urn:microsoft.com/office/officeart/2005/8/layout/vProcess5"/>
    <dgm:cxn modelId="{FD2FA060-F17A-4FC3-9B7C-95F947AE3016}" type="presParOf" srcId="{9528B3D1-F2CD-4E83-B54E-17EE8B387055}" destId="{B8FFDD6F-FE14-4B2A-A3B9-DA1C5B30D6B5}" srcOrd="6" destOrd="0" presId="urn:microsoft.com/office/officeart/2005/8/layout/vProcess5"/>
    <dgm:cxn modelId="{E9CBF504-E4A1-478C-BA82-8FE1E1403F7F}" type="presParOf" srcId="{9528B3D1-F2CD-4E83-B54E-17EE8B387055}" destId="{27BF9ABD-3EAD-40CA-87AA-ACE5E44727D6}" srcOrd="7" destOrd="0" presId="urn:microsoft.com/office/officeart/2005/8/layout/vProcess5"/>
    <dgm:cxn modelId="{3C34C26A-9186-4D9B-BAF1-2C33B2056488}" type="presParOf" srcId="{9528B3D1-F2CD-4E83-B54E-17EE8B387055}" destId="{0B4C2B3E-1421-4A93-9163-641621238994}" srcOrd="8" destOrd="0" presId="urn:microsoft.com/office/officeart/2005/8/layout/vProcess5"/>
    <dgm:cxn modelId="{AE351D05-1D10-4BDD-AF51-6B3BACE0D257}" type="presParOf" srcId="{9528B3D1-F2CD-4E83-B54E-17EE8B387055}" destId="{42CC102F-CF6A-46D8-A283-7E26F50ED533}" srcOrd="9" destOrd="0" presId="urn:microsoft.com/office/officeart/2005/8/layout/vProcess5"/>
    <dgm:cxn modelId="{2787ACE4-0104-4D2F-BF99-328C07E3D1A3}" type="presParOf" srcId="{9528B3D1-F2CD-4E83-B54E-17EE8B387055}" destId="{47688D0F-98E6-4621-9C98-6DB7C8E439FA}" srcOrd="10" destOrd="0" presId="urn:microsoft.com/office/officeart/2005/8/layout/vProcess5"/>
    <dgm:cxn modelId="{27FD19C0-BECE-402D-9737-6053DE7B346F}" type="presParOf" srcId="{9528B3D1-F2CD-4E83-B54E-17EE8B387055}" destId="{FB99867A-FB67-4D6E-943A-EB453527FCA5}" srcOrd="11" destOrd="0" presId="urn:microsoft.com/office/officeart/2005/8/layout/vProcess5"/>
    <dgm:cxn modelId="{89151FE7-3256-4DDA-8723-73E73A17EB06}" type="presParOf" srcId="{9528B3D1-F2CD-4E83-B54E-17EE8B387055}" destId="{6B533800-AB5F-4A1E-A641-268D12DF616B}" srcOrd="12" destOrd="0" presId="urn:microsoft.com/office/officeart/2005/8/layout/vProcess5"/>
    <dgm:cxn modelId="{285F07DE-B6F9-47B4-A5E7-60277B84BAFB}" type="presParOf" srcId="{9528B3D1-F2CD-4E83-B54E-17EE8B387055}" destId="{385FC574-8994-47EB-8B21-3C4522666B2B}" srcOrd="13" destOrd="0" presId="urn:microsoft.com/office/officeart/2005/8/layout/vProcess5"/>
    <dgm:cxn modelId="{B713E5F7-E82C-451D-82C2-7DA11496FB20}" type="presParOf" srcId="{9528B3D1-F2CD-4E83-B54E-17EE8B387055}" destId="{E4648DB9-A95F-480F-813E-18389AA55820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B28D2D-CE75-406A-B1CD-C34ACFD37B18}">
      <dsp:nvSpPr>
        <dsp:cNvPr id="0" name=""/>
        <dsp:cNvSpPr/>
      </dsp:nvSpPr>
      <dsp:spPr>
        <a:xfrm>
          <a:off x="0" y="0"/>
          <a:ext cx="4625410" cy="72420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Split the data into 75%-25%</a:t>
          </a:r>
        </a:p>
      </dsp:txBody>
      <dsp:txXfrm>
        <a:off x="21211" y="21211"/>
        <a:ext cx="3759205" cy="681782"/>
      </dsp:txXfrm>
    </dsp:sp>
    <dsp:sp modelId="{2F0E69E9-BD4B-4C86-BB75-7A13B867AED5}">
      <dsp:nvSpPr>
        <dsp:cNvPr id="0" name=""/>
        <dsp:cNvSpPr/>
      </dsp:nvSpPr>
      <dsp:spPr>
        <a:xfrm>
          <a:off x="345404" y="824788"/>
          <a:ext cx="4625410" cy="72420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Cleaning</a:t>
          </a:r>
        </a:p>
      </dsp:txBody>
      <dsp:txXfrm>
        <a:off x="366615" y="845999"/>
        <a:ext cx="3766851" cy="681782"/>
      </dsp:txXfrm>
    </dsp:sp>
    <dsp:sp modelId="{85BD954C-F856-4C35-9567-1BBBA1DF78AF}">
      <dsp:nvSpPr>
        <dsp:cNvPr id="0" name=""/>
        <dsp:cNvSpPr/>
      </dsp:nvSpPr>
      <dsp:spPr>
        <a:xfrm>
          <a:off x="690808" y="1649577"/>
          <a:ext cx="4625410" cy="72420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Implement model and pipeline</a:t>
          </a:r>
        </a:p>
      </dsp:txBody>
      <dsp:txXfrm>
        <a:off x="712019" y="1670788"/>
        <a:ext cx="3766851" cy="681782"/>
      </dsp:txXfrm>
    </dsp:sp>
    <dsp:sp modelId="{5EAAA6C5-92C0-40F7-AEBC-D482E2AFA1E8}">
      <dsp:nvSpPr>
        <dsp:cNvPr id="0" name=""/>
        <dsp:cNvSpPr/>
      </dsp:nvSpPr>
      <dsp:spPr>
        <a:xfrm>
          <a:off x="1036212" y="2474366"/>
          <a:ext cx="4625410" cy="72420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Finding optimum hyperparameters </a:t>
          </a:r>
        </a:p>
      </dsp:txBody>
      <dsp:txXfrm>
        <a:off x="1057423" y="2495577"/>
        <a:ext cx="3766851" cy="681782"/>
      </dsp:txXfrm>
    </dsp:sp>
    <dsp:sp modelId="{BC316CF6-CE02-428E-9A97-A57D8A0A7C48}">
      <dsp:nvSpPr>
        <dsp:cNvPr id="0" name=""/>
        <dsp:cNvSpPr/>
      </dsp:nvSpPr>
      <dsp:spPr>
        <a:xfrm>
          <a:off x="1381616" y="3299155"/>
          <a:ext cx="4625410" cy="72420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Model evaluation and recommendation</a:t>
          </a:r>
        </a:p>
      </dsp:txBody>
      <dsp:txXfrm>
        <a:off x="1402827" y="3320366"/>
        <a:ext cx="3766851" cy="681782"/>
      </dsp:txXfrm>
    </dsp:sp>
    <dsp:sp modelId="{B8FFDD6F-FE14-4B2A-A3B9-DA1C5B30D6B5}">
      <dsp:nvSpPr>
        <dsp:cNvPr id="0" name=""/>
        <dsp:cNvSpPr/>
      </dsp:nvSpPr>
      <dsp:spPr>
        <a:xfrm>
          <a:off x="4154677" y="529071"/>
          <a:ext cx="470733" cy="470733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4260592" y="529071"/>
        <a:ext cx="258903" cy="354227"/>
      </dsp:txXfrm>
    </dsp:sp>
    <dsp:sp modelId="{27BF9ABD-3EAD-40CA-87AA-ACE5E44727D6}">
      <dsp:nvSpPr>
        <dsp:cNvPr id="0" name=""/>
        <dsp:cNvSpPr/>
      </dsp:nvSpPr>
      <dsp:spPr>
        <a:xfrm>
          <a:off x="4500081" y="1353860"/>
          <a:ext cx="470733" cy="470733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4605996" y="1353860"/>
        <a:ext cx="258903" cy="354227"/>
      </dsp:txXfrm>
    </dsp:sp>
    <dsp:sp modelId="{0B4C2B3E-1421-4A93-9163-641621238994}">
      <dsp:nvSpPr>
        <dsp:cNvPr id="0" name=""/>
        <dsp:cNvSpPr/>
      </dsp:nvSpPr>
      <dsp:spPr>
        <a:xfrm>
          <a:off x="4845485" y="2166579"/>
          <a:ext cx="470733" cy="470733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4951400" y="2166579"/>
        <a:ext cx="258903" cy="354227"/>
      </dsp:txXfrm>
    </dsp:sp>
    <dsp:sp modelId="{42CC102F-CF6A-46D8-A283-7E26F50ED533}">
      <dsp:nvSpPr>
        <dsp:cNvPr id="0" name=""/>
        <dsp:cNvSpPr/>
      </dsp:nvSpPr>
      <dsp:spPr>
        <a:xfrm>
          <a:off x="5190889" y="2999414"/>
          <a:ext cx="470733" cy="470733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5296804" y="2999414"/>
        <a:ext cx="258903" cy="3542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212B518-F46B-447B-88A4-B5945156FECB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5C1D7-8787-4892-B89A-A72C9A1DF91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019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B518-F46B-447B-88A4-B5945156FECB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5C1D7-8787-4892-B89A-A72C9A1DF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54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B518-F46B-447B-88A4-B5945156FECB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5C1D7-8787-4892-B89A-A72C9A1DF91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606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B518-F46B-447B-88A4-B5945156FECB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5C1D7-8787-4892-B89A-A72C9A1DF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499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B518-F46B-447B-88A4-B5945156FECB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5C1D7-8787-4892-B89A-A72C9A1DF91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501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B518-F46B-447B-88A4-B5945156FECB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5C1D7-8787-4892-B89A-A72C9A1DF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19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B518-F46B-447B-88A4-B5945156FECB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5C1D7-8787-4892-B89A-A72C9A1DF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657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B518-F46B-447B-88A4-B5945156FECB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5C1D7-8787-4892-B89A-A72C9A1DF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62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B518-F46B-447B-88A4-B5945156FECB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5C1D7-8787-4892-B89A-A72C9A1DF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534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B518-F46B-447B-88A4-B5945156FECB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5C1D7-8787-4892-B89A-A72C9A1DF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471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B518-F46B-447B-88A4-B5945156FECB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5C1D7-8787-4892-B89A-A72C9A1DF91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534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212B518-F46B-447B-88A4-B5945156FECB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AB5C1D7-8787-4892-B89A-A72C9A1DF91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926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etail.com/lauraevans720/2016/03/02/trying-to-balance-info-and-graphics-with-students/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-nc-sa/3.0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atisfyingretirement.blogspot.com/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creativecommons.org/licenses/by-nd/3.0/" TargetMode="External"/><Relationship Id="rId5" Type="http://schemas.openxmlformats.org/officeDocument/2006/relationships/hyperlink" Target="https://www.publicdomainpictures.net/view-image.php?image=370244&amp;picture=paii-urmtori" TargetMode="External"/><Relationship Id="rId4" Type="http://schemas.openxmlformats.org/officeDocument/2006/relationships/image" Target="../media/image17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mj.com/content/351/bmj.h5585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-nc/3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udents4bestevidence.net/blog/2015/07/14/data-analysis-methods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-nd/3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en/clown-graduation-graduate-fun-33891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55524309@N05/5519749611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creativecommons.org/licenses/by-nc/3.0/" TargetMode="Externa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haunmwilliams.com/thedigitalchemist/index.php/page/2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nc-sa/3.0/" TargetMode="Externa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s://www.localitytokens.info/roadmap/" TargetMode="External"/><Relationship Id="rId7" Type="http://schemas.openxmlformats.org/officeDocument/2006/relationships/diagramColors" Target="../diagrams/colors1.xm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hyperlink" Target="https://creativecommons.org/licenses/by-sa/3.0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1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rawpixel.com/board/458189/rawpixel-trend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AE8E50-35D4-4D5A-A4BB-168CBB027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C37D1D6D-17D8-4296-B000-665D1892D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26E892-1320-40AA-9CA1-246721C18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81D197-DC58-45D5-A9CD-08E8D9D632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3224" y="1105351"/>
            <a:ext cx="6353967" cy="3023981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FlatIron Phase 3 Power point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3F8DBF-1DD7-4E6D-8EC9-0EFB3C3903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3224" y="4297556"/>
            <a:ext cx="6353968" cy="1433391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Henry Chung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A1F79C-E4D1-4AAE-BA11-3A0900525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170DF7D-4686-4BD5-A9CD-C89649284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6961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200C8B5-FB5A-4F8B-A9BD-693C05141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BDDD243-ED5F-4896-B18B-ABCF4B7E1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9E6BB3-DF2B-4751-97C5-B3DB949AE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1DB0E6-7B57-40C3-99AB-8CFABB6CA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11819"/>
            <a:ext cx="972007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Conclusion/Recommendation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12410-48C2-4C36-BA0F-9D96CA1859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9" y="643467"/>
            <a:ext cx="4750138" cy="3606798"/>
          </a:xfrm>
        </p:spPr>
        <p:txBody>
          <a:bodyPr vert="horz" lIns="45720" tIns="45720" rIns="45720" bIns="45720" rtlCol="0"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People care !!! People who are more aware of their health situations are likely to get vaccinated.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Promote H1N1risk without vaccine.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Target college level people with proper H1N1 knowledge</a:t>
            </a:r>
            <a:r>
              <a:rPr lang="en-US" sz="2000" dirty="0"/>
              <a:t>.</a:t>
            </a:r>
          </a:p>
        </p:txBody>
      </p:sp>
      <p:pic>
        <p:nvPicPr>
          <p:cNvPr id="5" name="Picture 4" descr="A red box with white text&#10;&#10;Description automatically generated with low confidence">
            <a:extLst>
              <a:ext uri="{FF2B5EF4-FFF2-40B4-BE49-F238E27FC236}">
                <a16:creationId xmlns:a16="http://schemas.microsoft.com/office/drawing/2014/main" id="{4B5390F7-DD30-44F2-BFA8-8A37780AE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910315" y="826324"/>
            <a:ext cx="5254509" cy="2955661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61721DD-D110-44EE-82A7-D56AB687E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04427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0B54375-D74C-406A-AF9A-72B01D81E92E}"/>
              </a:ext>
            </a:extLst>
          </p:cNvPr>
          <p:cNvSpPr txBox="1"/>
          <p:nvPr/>
        </p:nvSpPr>
        <p:spPr>
          <a:xfrm>
            <a:off x="8771220" y="3581930"/>
            <a:ext cx="2393604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://www.coetail.com/lauraevans720/2016/03/02/trying-to-balance-info-and-graphics-with-students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516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200C8B5-FB5A-4F8B-A9BD-693C05141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BDDD243-ED5F-4896-B18B-ABCF4B7E1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19E6BB3-DF2B-4751-97C5-B3DB949AE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17F969-2451-4955-81BA-83C72760C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11819"/>
            <a:ext cx="972007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Next Step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6C00D-4F12-431C-8C0F-E924884740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1070" y="446565"/>
            <a:ext cx="5053197" cy="3803700"/>
          </a:xfrm>
        </p:spPr>
        <p:txBody>
          <a:bodyPr vert="horz" lIns="45720" tIns="45720" rIns="45720" bIns="45720" rtlCol="0"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b="0" i="0" dirty="0">
                <a:effectLst/>
              </a:rPr>
              <a:t>Investigate employment status and employment occupation and vaccination rate.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Investigate with advanced models</a:t>
            </a:r>
            <a:endParaRPr lang="en-US" sz="2800" b="0" i="0" dirty="0">
              <a:effectLst/>
            </a:endParaRPr>
          </a:p>
        </p:txBody>
      </p:sp>
      <p:pic>
        <p:nvPicPr>
          <p:cNvPr id="8" name="Picture 7" descr="A green street sign&#10;&#10;Description automatically generated with medium confidence">
            <a:extLst>
              <a:ext uri="{FF2B5EF4-FFF2-40B4-BE49-F238E27FC236}">
                <a16:creationId xmlns:a16="http://schemas.microsoft.com/office/drawing/2014/main" id="{53E889B1-DD8E-477A-9A7F-B5DFBBC147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059168" y="141770"/>
            <a:ext cx="4370832" cy="4392797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61721DD-D110-44EE-82A7-D56AB687E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04427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hand holding a sign&#10;&#10;Description automatically generated with medium confidence">
            <a:extLst>
              <a:ext uri="{FF2B5EF4-FFF2-40B4-BE49-F238E27FC236}">
                <a16:creationId xmlns:a16="http://schemas.microsoft.com/office/drawing/2014/main" id="{44152C30-7C68-492D-BD6A-767DC3C308F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flipH="1" flipV="1">
            <a:off x="13150850" y="7116498"/>
            <a:ext cx="136525" cy="9101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F5E720-21B5-4211-8949-B6CF5BCEEBB8}"/>
              </a:ext>
            </a:extLst>
          </p:cNvPr>
          <p:cNvSpPr txBox="1"/>
          <p:nvPr/>
        </p:nvSpPr>
        <p:spPr>
          <a:xfrm>
            <a:off x="8422913" y="4038436"/>
            <a:ext cx="2757082" cy="200055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://satisfyingretirement.blogspot.com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6" tooltip="https://creativecommons.org/licenses/by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BY-ND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32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AE8E50-35D4-4D5A-A4BB-168CBB027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C37D1D6D-17D8-4296-B000-665D1892D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26E892-1320-40AA-9CA1-246721C18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4DC583-191D-4D95-9FEC-43E9944A2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3224" y="1105351"/>
            <a:ext cx="6353967" cy="3023981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50AAE6-B585-4BAB-98A1-B77E92CBCF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3224" y="4297556"/>
            <a:ext cx="6353968" cy="1433391"/>
          </a:xfrm>
        </p:spPr>
        <p:txBody>
          <a:bodyPr anchor="t"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A1F79C-E4D1-4AAE-BA11-3A0900525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170DF7D-4686-4BD5-A9CD-C89649284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5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15F1CC53-719A-4763-BF30-5E25A63CE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109556B-EAE9-4435-B409-0519F2CBD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52267" cy="6858000"/>
          </a:xfrm>
          <a:prstGeom prst="rect">
            <a:avLst/>
          </a:prstGeom>
          <a:solidFill>
            <a:srgbClr val="605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327047-8BE2-472F-9A47-B94425AC8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07027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Business Understanding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814CCBE-423E-41B2-A9F3-82679F490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40477-236E-4831-8263-30542E4432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6007027" cy="4023360"/>
          </a:xfrm>
        </p:spPr>
        <p:txBody>
          <a:bodyPr vert="horz" lIns="45720" tIns="45720" rIns="45720" bIns="45720" rtlCol="0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Stake Holder: New York State Department of Health wants to increase public H1N1 vaccination rate</a:t>
            </a:r>
          </a:p>
          <a:p>
            <a:pPr marL="0" indent="0"/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Objective: Increase public vaccination rate with stronger public health efforts by understanding people’s background, opinions, and health behaviors.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14C2A3-37E0-4FAB-86A5-B4E36B5F80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7571" r="41085" b="1"/>
          <a:stretch/>
        </p:blipFill>
        <p:spPr>
          <a:xfrm>
            <a:off x="7552266" y="10"/>
            <a:ext cx="4639734" cy="6857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152AEF-5E48-4CF7-A609-E9F2035F9F18}"/>
              </a:ext>
            </a:extLst>
          </p:cNvPr>
          <p:cNvSpPr txBox="1"/>
          <p:nvPr/>
        </p:nvSpPr>
        <p:spPr>
          <a:xfrm>
            <a:off x="9928239" y="6657945"/>
            <a:ext cx="226376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www.bmj.com/content/351/bmj.h558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c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73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5F1CC53-719A-4763-BF30-5E25A63CE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32DC26D-8B9B-4CC1-B3CC-D3EA0FB16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-up of a magnifying glass&#10;&#10;Description automatically generated">
            <a:extLst>
              <a:ext uri="{FF2B5EF4-FFF2-40B4-BE49-F238E27FC236}">
                <a16:creationId xmlns:a16="http://schemas.microsoft.com/office/drawing/2014/main" id="{423F0325-2099-4F87-B1D5-A17418C4691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7578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327047-8BE2-472F-9A47-B94425AC8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684437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/>
              <a:t>Data Source – and processing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B7ADC3-53A0-44F2-914A-78CADAF33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45" y="1828800"/>
            <a:ext cx="0" cy="3200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40477-236E-4831-8263-30542E4432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49656" y="826323"/>
            <a:ext cx="6795827" cy="5388209"/>
          </a:xfrm>
        </p:spPr>
        <p:txBody>
          <a:bodyPr vert="horz" lIns="45720" tIns="45720" rIns="45720" bIns="45720" rtlCol="0" anchor="ctr">
            <a:normAutofit/>
          </a:bodyPr>
          <a:lstStyle/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26707 of survey data is collected in the National 2009 H1N1Flu survey is used.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</a:rPr>
              <a:t> 37 features </a:t>
            </a:r>
            <a:r>
              <a:rPr lang="en-US" sz="2800" dirty="0"/>
              <a:t>are</a:t>
            </a:r>
            <a:r>
              <a:rPr lang="en-US" sz="2800" b="0" i="0" dirty="0">
                <a:effectLst/>
              </a:rPr>
              <a:t> included in the dataset</a:t>
            </a:r>
            <a:r>
              <a:rPr lang="en-US" sz="2800" dirty="0"/>
              <a:t>, but the seasonal flu data ( 3 features) were not used in this study.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</a:rPr>
              <a:t>Target variable = </a:t>
            </a:r>
            <a:r>
              <a:rPr lang="en-US" sz="2800" dirty="0"/>
              <a:t> people get H1N1 vaccine.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</a:rPr>
              <a:t>around 21% is vaccinated with H1N1 vaccine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DC8CFF-7AD2-44FE-9134-D891D7FA87FA}"/>
              </a:ext>
            </a:extLst>
          </p:cNvPr>
          <p:cNvSpPr txBox="1"/>
          <p:nvPr/>
        </p:nvSpPr>
        <p:spPr>
          <a:xfrm>
            <a:off x="9925192" y="6657944"/>
            <a:ext cx="2263760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www.students4bestevidence.net/blog/2015/07/14/data-analysis-methods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BY-ND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7114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6AB9711F-9D4F-49B4-892B-FEF66AA2F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" name="Oval 5">
            <a:extLst>
              <a:ext uri="{FF2B5EF4-FFF2-40B4-BE49-F238E27FC236}">
                <a16:creationId xmlns:a16="http://schemas.microsoft.com/office/drawing/2014/main" id="{3A32867E-64D3-4B51-85AC-D771EA43C3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FD44988-8DFE-46FC-967A-F6DB26538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300593E1-C77D-424C-B650-73B91A7DB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6A7CDBA-82DE-4BA2-82C1-95DBFAA84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9968"/>
            <a:ext cx="12192000" cy="22980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168F2-F0AE-417C-9974-6A708CE71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pc="200" dirty="0">
                <a:solidFill>
                  <a:srgbClr val="FFFFFF"/>
                </a:solidFill>
              </a:rPr>
              <a:t>EDA ANALYSIS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1375A45C-AB1F-431B-BB67-DEC9F583B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F921F973-38D1-40A0-AA3F-234CF5B3EA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652" y="4396"/>
            <a:ext cx="7375365" cy="4520918"/>
          </a:xfrm>
          <a:prstGeom prst="rect">
            <a:avLst/>
          </a:prstGeom>
        </p:spPr>
      </p:pic>
      <p:pic>
        <p:nvPicPr>
          <p:cNvPr id="9" name="Picture 8" descr="A picture containing shape&#10;&#10;Description automatically generated">
            <a:extLst>
              <a:ext uri="{FF2B5EF4-FFF2-40B4-BE49-F238E27FC236}">
                <a16:creationId xmlns:a16="http://schemas.microsoft.com/office/drawing/2014/main" id="{7EDA684D-79B0-4A58-9B1D-1F2291B2A0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-100443" y="583939"/>
            <a:ext cx="4895539" cy="378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477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37">
            <a:extLst>
              <a:ext uri="{FF2B5EF4-FFF2-40B4-BE49-F238E27FC236}">
                <a16:creationId xmlns:a16="http://schemas.microsoft.com/office/drawing/2014/main" id="{6AB9711F-9D4F-49B4-892B-FEF66AA2F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" name="Oval 5">
            <a:extLst>
              <a:ext uri="{FF2B5EF4-FFF2-40B4-BE49-F238E27FC236}">
                <a16:creationId xmlns:a16="http://schemas.microsoft.com/office/drawing/2014/main" id="{3A32867E-64D3-4B51-85AC-D771EA43C3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2" name="Straight Connector 41">
            <a:extLst>
              <a:ext uri="{FF2B5EF4-FFF2-40B4-BE49-F238E27FC236}">
                <a16:creationId xmlns:a16="http://schemas.microsoft.com/office/drawing/2014/main" id="{AFD44988-8DFE-46FC-967A-F6DB26538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3" name="Rectangle 43">
            <a:extLst>
              <a:ext uri="{FF2B5EF4-FFF2-40B4-BE49-F238E27FC236}">
                <a16:creationId xmlns:a16="http://schemas.microsoft.com/office/drawing/2014/main" id="{300593E1-C77D-424C-B650-73B91A7DB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45">
            <a:extLst>
              <a:ext uri="{FF2B5EF4-FFF2-40B4-BE49-F238E27FC236}">
                <a16:creationId xmlns:a16="http://schemas.microsoft.com/office/drawing/2014/main" id="{46A7CDBA-82DE-4BA2-82C1-95DBFAA84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9968"/>
            <a:ext cx="12192000" cy="22980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1EE4DC-B19D-4097-9362-1B5D62C5F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pc="200">
                <a:solidFill>
                  <a:srgbClr val="FFFFFF"/>
                </a:solidFill>
              </a:rPr>
              <a:t>EDA analysis</a:t>
            </a:r>
          </a:p>
        </p:txBody>
      </p:sp>
      <p:pic>
        <p:nvPicPr>
          <p:cNvPr id="15" name="Picture 14" descr="A picture containing clipart&#10;&#10;Description automatically generated">
            <a:extLst>
              <a:ext uri="{FF2B5EF4-FFF2-40B4-BE49-F238E27FC236}">
                <a16:creationId xmlns:a16="http://schemas.microsoft.com/office/drawing/2014/main" id="{20BAE687-9761-44EC-AF7E-F94C9D4E91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180" r="1" b="1"/>
          <a:stretch/>
        </p:blipFill>
        <p:spPr>
          <a:xfrm>
            <a:off x="20" y="10"/>
            <a:ext cx="4664922" cy="4399090"/>
          </a:xfrm>
          <a:prstGeom prst="rect">
            <a:avLst/>
          </a:prstGeom>
        </p:spPr>
      </p:pic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233F3A98-96F5-44B5-A79C-B4C281FDC96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1084"/>
          <a:stretch/>
        </p:blipFill>
        <p:spPr>
          <a:xfrm>
            <a:off x="4842931" y="10"/>
            <a:ext cx="7352867" cy="4399091"/>
          </a:xfrm>
          <a:prstGeom prst="rect">
            <a:avLst/>
          </a:prstGeom>
        </p:spPr>
      </p:pic>
      <p:cxnSp>
        <p:nvCxnSpPr>
          <p:cNvPr id="55" name="Straight Connector 47">
            <a:extLst>
              <a:ext uri="{FF2B5EF4-FFF2-40B4-BE49-F238E27FC236}">
                <a16:creationId xmlns:a16="http://schemas.microsoft.com/office/drawing/2014/main" id="{1375A45C-AB1F-431B-BB67-DEC9F583B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419F0A9-AFE4-4366-A627-7574313A721F}"/>
              </a:ext>
            </a:extLst>
          </p:cNvPr>
          <p:cNvSpPr txBox="1"/>
          <p:nvPr/>
        </p:nvSpPr>
        <p:spPr>
          <a:xfrm>
            <a:off x="2401182" y="4199045"/>
            <a:ext cx="2263760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www.flickr.com/photos/55524309@N05/55197496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 tooltip="https://creativecommons.org/licenses/by-nc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85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6AB9711F-9D4F-49B4-892B-FEF66AA2F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" name="Oval 5">
            <a:extLst>
              <a:ext uri="{FF2B5EF4-FFF2-40B4-BE49-F238E27FC236}">
                <a16:creationId xmlns:a16="http://schemas.microsoft.com/office/drawing/2014/main" id="{3A32867E-64D3-4B51-85AC-D771EA43C3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FD44988-8DFE-46FC-967A-F6DB26538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300593E1-C77D-424C-B650-73B91A7DB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6A7CDBA-82DE-4BA2-82C1-95DBFAA84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9968"/>
            <a:ext cx="12192000" cy="22980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168F2-F0AE-417C-9974-6A708CE71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pc="200" dirty="0">
                <a:solidFill>
                  <a:srgbClr val="FFFFFF"/>
                </a:solidFill>
              </a:rPr>
              <a:t>EDA ANALYSIS</a:t>
            </a:r>
          </a:p>
        </p:txBody>
      </p:sp>
      <p:pic>
        <p:nvPicPr>
          <p:cNvPr id="7" name="Picture 6" descr="A person talking on a cell phone&#10;&#10;Description automatically generated with medium confidence">
            <a:extLst>
              <a:ext uri="{FF2B5EF4-FFF2-40B4-BE49-F238E27FC236}">
                <a16:creationId xmlns:a16="http://schemas.microsoft.com/office/drawing/2014/main" id="{8752470F-AB0C-4DDB-A72A-C44375F0FB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8537" r="11933" b="3"/>
          <a:stretch/>
        </p:blipFill>
        <p:spPr>
          <a:xfrm>
            <a:off x="20" y="10"/>
            <a:ext cx="4664922" cy="4399090"/>
          </a:xfrm>
          <a:prstGeom prst="rect">
            <a:avLst/>
          </a:prstGeom>
        </p:spPr>
      </p:pic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1D9E03D0-1A37-4223-9632-3394E460E46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0" r="3196" b="1"/>
          <a:stretch/>
        </p:blipFill>
        <p:spPr>
          <a:xfrm>
            <a:off x="4842931" y="10"/>
            <a:ext cx="7352867" cy="4399091"/>
          </a:xfrm>
          <a:prstGeom prst="rect">
            <a:avLst/>
          </a:prstGeom>
        </p:spPr>
      </p:pic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1375A45C-AB1F-431B-BB67-DEC9F583B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26CF8F4-D65E-40F9-993E-95504B3FE9C0}"/>
              </a:ext>
            </a:extLst>
          </p:cNvPr>
          <p:cNvSpPr txBox="1"/>
          <p:nvPr/>
        </p:nvSpPr>
        <p:spPr>
          <a:xfrm>
            <a:off x="2271338" y="4199045"/>
            <a:ext cx="2393604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shaunmwilliams.com/thedigitalchemist/index.php/page/2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39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F1CC53-719A-4763-BF30-5E25A63CE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109556B-EAE9-4435-B409-0519F2CBD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52267" cy="6858000"/>
          </a:xfrm>
          <a:prstGeom prst="rect">
            <a:avLst/>
          </a:prstGeom>
          <a:solidFill>
            <a:srgbClr val="554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9A3BAB-433A-498B-BD07-C7932BE88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07027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Road Map for this study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814CCBE-423E-41B2-A9F3-82679F490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68CBEA5A-1D7A-4A04-9ECC-5222303580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51114" r="9139"/>
          <a:stretch/>
        </p:blipFill>
        <p:spPr>
          <a:xfrm>
            <a:off x="7552266" y="10"/>
            <a:ext cx="4639734" cy="6857990"/>
          </a:xfrm>
          <a:prstGeom prst="rect">
            <a:avLst/>
          </a:prstGeom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00061E2-2303-49C0-9C78-E29197AD44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625651"/>
              </p:ext>
            </p:extLst>
          </p:nvPr>
        </p:nvGraphicFramePr>
        <p:xfrm>
          <a:off x="1024128" y="2286000"/>
          <a:ext cx="6007027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C82542F-ECD9-4DCE-9556-EA1970C883F7}"/>
              </a:ext>
            </a:extLst>
          </p:cNvPr>
          <p:cNvSpPr txBox="1"/>
          <p:nvPr/>
        </p:nvSpPr>
        <p:spPr>
          <a:xfrm>
            <a:off x="9942666" y="6657945"/>
            <a:ext cx="2249334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www.localitytokens.info/roadmap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9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955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F1CC53-719A-4763-BF30-5E25A63CE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3638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327047-8BE2-472F-9A47-B94425AC8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Best Model</a:t>
            </a:r>
          </a:p>
        </p:txBody>
      </p:sp>
      <p:pic>
        <p:nvPicPr>
          <p:cNvPr id="7" name="Picture 6" descr="Chart, treemap chart&#10;&#10;Description automatically generated">
            <a:extLst>
              <a:ext uri="{FF2B5EF4-FFF2-40B4-BE49-F238E27FC236}">
                <a16:creationId xmlns:a16="http://schemas.microsoft.com/office/drawing/2014/main" id="{939EB8CF-B066-4004-B21C-E491486BED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68" r="16374" b="-3"/>
          <a:stretch/>
        </p:blipFill>
        <p:spPr>
          <a:xfrm>
            <a:off x="327547" y="321733"/>
            <a:ext cx="3448718" cy="4107392"/>
          </a:xfrm>
          <a:prstGeom prst="rect">
            <a:avLst/>
          </a:prstGeom>
        </p:spPr>
      </p:pic>
      <p:pic>
        <p:nvPicPr>
          <p:cNvPr id="5" name="Picture 4" descr="Chart, treemap chart&#10;&#10;Description automatically generated">
            <a:extLst>
              <a:ext uri="{FF2B5EF4-FFF2-40B4-BE49-F238E27FC236}">
                <a16:creationId xmlns:a16="http://schemas.microsoft.com/office/drawing/2014/main" id="{5C36D098-D6D8-4BD5-8196-F48842D82C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48" r="13879" b="-3"/>
          <a:stretch/>
        </p:blipFill>
        <p:spPr>
          <a:xfrm>
            <a:off x="3925067" y="321732"/>
            <a:ext cx="3448718" cy="410628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40477-236E-4831-8263-30542E4432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29319" y="917725"/>
            <a:ext cx="3424739" cy="4852362"/>
          </a:xfrm>
        </p:spPr>
        <p:txBody>
          <a:bodyPr vert="horz" lIns="45720" tIns="45720" rIns="45720" bIns="45720" rtlCol="0"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Logistic Regression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Precision 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 Positive case  (0 % to 75%)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</a:rPr>
              <a:t>  Negative case(79% to 87%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Accuracy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 Improve the score from 78% to 87% 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280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1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15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17">
            <a:extLst>
              <a:ext uri="{FF2B5EF4-FFF2-40B4-BE49-F238E27FC236}">
                <a16:creationId xmlns:a16="http://schemas.microsoft.com/office/drawing/2014/main" id="{42DD0C21-8FEE-4C18-8789-CC8ABE206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9">
            <a:extLst>
              <a:ext uri="{FF2B5EF4-FFF2-40B4-BE49-F238E27FC236}">
                <a16:creationId xmlns:a16="http://schemas.microsoft.com/office/drawing/2014/main" id="{A4B51757-7607-4CEA-A0EE-3C5BDC2C1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327047-8BE2-472F-9A47-B94425AC8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Top 10 Features For</a:t>
            </a:r>
            <a:r>
              <a:rPr lang="en-US" kern="1200" cap="all" spc="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the </a:t>
            </a:r>
            <a:r>
              <a:rPr lang="en-US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40477-236E-4831-8263-30542E4432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610600" y="4960137"/>
            <a:ext cx="3200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7" name="Content Placeholder 6" descr="Chart, bar chart&#10;&#10;Description automatically generated">
            <a:extLst>
              <a:ext uri="{FF2B5EF4-FFF2-40B4-BE49-F238E27FC236}">
                <a16:creationId xmlns:a16="http://schemas.microsoft.com/office/drawing/2014/main" id="{54EED9AA-0FDC-469A-AACF-45EBF14C19E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685" y="376119"/>
            <a:ext cx="8083648" cy="4041824"/>
          </a:xfrm>
          <a:prstGeom prst="rect">
            <a:avLst/>
          </a:prstGeom>
        </p:spPr>
      </p:pic>
      <p:cxnSp>
        <p:nvCxnSpPr>
          <p:cNvPr id="29" name="Straight Connector 21">
            <a:extLst>
              <a:ext uri="{FF2B5EF4-FFF2-40B4-BE49-F238E27FC236}">
                <a16:creationId xmlns:a16="http://schemas.microsoft.com/office/drawing/2014/main" id="{FEF39256-F095-41C8-8707-6C1A665E8F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406507" y="5220212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group of people holding signs&#10;&#10;Description automatically generated with medium confidence">
            <a:extLst>
              <a:ext uri="{FF2B5EF4-FFF2-40B4-BE49-F238E27FC236}">
                <a16:creationId xmlns:a16="http://schemas.microsoft.com/office/drawing/2014/main" id="{35BED516-73E9-4EE8-BE7A-CBF9BB2B4C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04737" y="595021"/>
            <a:ext cx="3269146" cy="276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9211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2253</TotalTime>
  <Words>306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Tw Cen MT</vt:lpstr>
      <vt:lpstr>Tw Cen MT Condensed</vt:lpstr>
      <vt:lpstr>Wingdings</vt:lpstr>
      <vt:lpstr>Wingdings 3</vt:lpstr>
      <vt:lpstr>Integral</vt:lpstr>
      <vt:lpstr>FlatIron Phase 3 Power point presentation</vt:lpstr>
      <vt:lpstr>Business Understanding</vt:lpstr>
      <vt:lpstr>Data Source – and processing</vt:lpstr>
      <vt:lpstr>EDA ANALYSIS</vt:lpstr>
      <vt:lpstr>EDA analysis</vt:lpstr>
      <vt:lpstr>EDA ANALYSIS</vt:lpstr>
      <vt:lpstr>Road Map for this study</vt:lpstr>
      <vt:lpstr>Best Model</vt:lpstr>
      <vt:lpstr>Top 10 Features For the model </vt:lpstr>
      <vt:lpstr>Conclusion/Recommendation</vt:lpstr>
      <vt:lpstr>Next Step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FlatIron Phase 2 Power point presentation</dc:title>
  <dc:creator>Henry Chung</dc:creator>
  <cp:lastModifiedBy>Henry Chung</cp:lastModifiedBy>
  <cp:revision>10</cp:revision>
  <dcterms:created xsi:type="dcterms:W3CDTF">2022-06-23T20:41:43Z</dcterms:created>
  <dcterms:modified xsi:type="dcterms:W3CDTF">2022-07-15T17:04:20Z</dcterms:modified>
</cp:coreProperties>
</file>