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59" r:id="rId6"/>
    <p:sldId id="275" r:id="rId7"/>
    <p:sldId id="261" r:id="rId8"/>
    <p:sldId id="264" r:id="rId9"/>
    <p:sldId id="289" r:id="rId10"/>
    <p:sldId id="263" r:id="rId11"/>
    <p:sldId id="265" r:id="rId12"/>
    <p:sldId id="266" r:id="rId13"/>
    <p:sldId id="267" r:id="rId14"/>
    <p:sldId id="276" r:id="rId15"/>
    <p:sldId id="302" r:id="rId16"/>
    <p:sldId id="268" r:id="rId17"/>
    <p:sldId id="269" r:id="rId18"/>
    <p:sldId id="270" r:id="rId19"/>
    <p:sldId id="271" r:id="rId20"/>
    <p:sldId id="272" r:id="rId21"/>
    <p:sldId id="273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/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/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/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/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9875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/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/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/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</a:fld>
            <a:endParaRPr lang="en-US" sz="10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69875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69875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69875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225" indent="-269875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/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708662" cy="4259814"/>
          </a:xfrm>
        </p:spPr>
        <p:txBody>
          <a:bodyPr>
            <a:normAutofit/>
          </a:bodyPr>
          <a:lstStyle/>
          <a:p>
            <a:r>
              <a:rPr lang="en-US" sz="6600" dirty="0"/>
              <a:t>COLOUR DETECTION</a:t>
            </a:r>
            <a:endParaRPr lang="en-US" sz="6600" dirty="0"/>
          </a:p>
        </p:txBody>
      </p:sp>
      <p:grpSp>
        <p:nvGrpSpPr>
          <p:cNvPr id="25" name="Group 24"/>
          <p:cNvGrpSpPr>
            <a:grpSpLocks noGrp="1" noRot="1" noChangeAspect="1" noMove="1" noResize="1" noUngrp="1"/>
          </p:cNvGrpSpPr>
          <p:nvPr/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n abstract burst of blue and pink"/>
          <p:cNvPicPr>
            <a:picLocks noChangeAspect="1"/>
          </p:cNvPicPr>
          <p:nvPr/>
        </p:nvPicPr>
        <p:blipFill rotWithShape="1">
          <a:blip r:embed="rId1"/>
          <a:srcRect l="22615" r="21135"/>
          <a:stretch>
            <a:fillRect/>
          </a:stretch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6255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CODING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517715"/>
            <a:ext cx="11101136" cy="4791009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import cv2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import numpy as np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Color_ranges = {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1: {'name': 'blue', 'lower': np.array([110, 50, 50]), 'upper': np.array([130, 255, 255])},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2: {'name': 'red', 'lower': np.array([0, 50, 50]), 'upper': np.array([10, 255, 255])},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3: {'name': 'yellow', 'lower': np.array([20, 100, 100]), 'upper': np.array([30, 255, 255])},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4: {'name': 'pink', 'lower': np.array([140, 100, 100]), 'upper': np.array([170, 255, 255])},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5: {'name': 'green', 'lower': np.array([40, 50, 50]), 'upper': np.array([80, 255, 255])},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6: {'name': '</a:t>
            </a:r>
            <a:r>
              <a:rPr lang="en-US" sz="1000" dirty="0" err="1"/>
              <a:t>sky_blue</a:t>
            </a:r>
            <a:r>
              <a:rPr lang="en-US" sz="1000" dirty="0"/>
              <a:t>', 'lower': np.array([90, 50, 50]), 'upper': np.array([120, 255, 255])},</a:t>
            </a: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}</a:t>
            </a:r>
            <a:endParaRPr lang="en-US" sz="1000" dirty="0"/>
          </a:p>
          <a:p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539750" y="339725"/>
            <a:ext cx="11101388" cy="5969000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>def color_detection(image_path, </a:t>
            </a:r>
            <a:r>
              <a:rPr lang="en-US" sz="1000" dirty="0" err="1"/>
              <a:t>user_color_choice</a:t>
            </a:r>
            <a:r>
              <a:rPr lang="en-US" sz="1000" dirty="0"/>
              <a:t>):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# Read the image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image = cv2.imread(image_path)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hsv_image = cv2.cvtColor(image, cv2.COLOR_BGR2HSV)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selected_color = color_ranges.get(int(user_color_choice))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if selected_color is None: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print(f"Color '{user_color_choice}' not recognized.")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return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lower_bound = selected_color['lower']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upper_bound = selected_color['upper']</a:t>
            </a:r>
            <a:endParaRPr lang="en-US" sz="1000" dirty="0"/>
          </a:p>
          <a:p>
            <a:r>
              <a:rPr lang="en-US" sz="1000" dirty="0"/>
              <a:t> mask = cv2.inRange(hsv_image, lower_bound, upper_bound)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color_region = cv2.bitwise_and(image, image, mask=mask)</a:t>
            </a:r>
            <a:endParaRPr lang="en-US" sz="1000" dirty="0"/>
          </a:p>
          <a:p>
            <a:endParaRPr lang="en-US" sz="1000" dirty="0"/>
          </a:p>
          <a:p>
            <a:pPr marL="0" indent="0">
              <a:buNone/>
            </a:pPr>
            <a:r>
              <a:rPr lang="en-US" sz="1000" dirty="0"/>
              <a:t>cv2.imshow('Original Image', image)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cv2.imshow('Color Detection', color_region)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cv2.waitKey(0)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cv2.destroyAllWindows()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282805"/>
            <a:ext cx="11101136" cy="6025920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image_path = r'C:\Users\student\Pictures\python programs\gettyimages-1248542684-612x612.jpg'</a:t>
            </a:r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print("Color Choices:")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for key, value in color_ranges.items():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print(f"{key}. {value['name']}")</a:t>
            </a:r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user_color_choice = input("Enter the number corresponding to the color you want to detect: ")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color_detection(image_path, user_color_choice)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24849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TESTING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30837"/>
            <a:ext cx="11101136" cy="4677887"/>
          </a:xfrm>
        </p:spPr>
        <p:txBody>
          <a:bodyPr/>
          <a:lstStyle/>
          <a:p>
            <a:pPr>
              <a:buFont typeface="Wingdings" panose="05000000000000000000" charset="0"/>
              <a:buChar char="o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Technical Feasibility</a:t>
            </a:r>
            <a:r>
              <a:rPr lang="en-US" dirty="0"/>
              <a:t>: The software is offline and totally based on python so it doesn't requires any kind of internet and there can’t be any issue regarding component not working correctly.</a:t>
            </a:r>
            <a:endParaRPr lang="en-US" dirty="0"/>
          </a:p>
          <a:p>
            <a:pPr>
              <a:buFont typeface="Wingdings" panose="05000000000000000000" charset="0"/>
              <a:buChar char="o"/>
            </a:pPr>
            <a:r>
              <a:rPr lang="en-US" dirty="0"/>
              <a:t> It is compatible for Windows, Linux and Mac. </a:t>
            </a:r>
            <a:endParaRPr lang="en-US" dirty="0"/>
          </a:p>
          <a:p>
            <a:pPr marL="0" indent="0">
              <a:buFont typeface="Wingdings" panose="05000000000000000000" charset="0"/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Resource and Time feasibility: </a:t>
            </a:r>
            <a:r>
              <a:rPr lang="en-US" dirty="0"/>
              <a:t>Resources that are required for the project,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 Programming Device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 Programming Tool (freely available)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 Programming individuals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01070" cy="718820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IMPLEMENTATION</a:t>
            </a:r>
            <a:endParaRPr 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2528570"/>
            <a:ext cx="11101070" cy="3833495"/>
          </a:xfrm>
        </p:spPr>
        <p:txBody>
          <a:bodyPr/>
          <a:p>
            <a:r>
              <a:rPr lang="en-US" sz="2800"/>
              <a:t>Step 1: Input: Capture Image.</a:t>
            </a:r>
            <a:endParaRPr lang="en-US" sz="2800"/>
          </a:p>
          <a:p>
            <a:r>
              <a:rPr lang="en-US" sz="2800"/>
              <a:t> Step 2: Read the  image frames.</a:t>
            </a:r>
            <a:endParaRPr lang="en-US" sz="2800"/>
          </a:p>
          <a:p>
            <a:r>
              <a:rPr lang="en-US" sz="2800"/>
              <a:t> Step 3: Convert the imageFrame in BGR(RGB color space represented as three matrices of red, green and blue with integer values from 0 to 255) to HSV(hue-saturation-value) color space</a:t>
            </a: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4" name="Rectangle 43"/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8" name="Group 47"/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9" name="Rectangle 48"/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0" name="Rectangle 59"/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2" name="Group 62"/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63"/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 64"/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20650"/>
            <a:ext cx="5845175" cy="12846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00B0F0"/>
                </a:solidFill>
              </a:rPr>
              <a:t>INPUT OF THE IMAGE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60" y="1640205"/>
            <a:ext cx="6258560" cy="4668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  <a:endParaRPr lang="en-US" dirty="0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26530" y="1847850"/>
            <a:ext cx="5379720" cy="3524885"/>
          </a:xfrm>
          <a:prstGeom prst="rect">
            <a:avLst/>
          </a:prstGeom>
        </p:spPr>
      </p:pic>
      <p:pic>
        <p:nvPicPr>
          <p:cNvPr id="5" name="Picture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9770"/>
            <a:ext cx="6350635" cy="34029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9830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38301"/>
            <a:ext cx="11101136" cy="4670424"/>
          </a:xfrm>
        </p:spPr>
        <p:txBody>
          <a:bodyPr/>
          <a:lstStyle/>
          <a:p>
            <a:pPr>
              <a:buFont typeface="Wingdings" panose="05000000000000000000" charset="0"/>
              <a:buChar char="o"/>
            </a:pPr>
            <a:r>
              <a:rPr lang="en-US" sz="2800" dirty="0"/>
              <a:t>In this Python project with source code, we erudite about colours &amp; how we can excerpt colour RGB values &amp; the colour name of a pixel. </a:t>
            </a:r>
            <a:endParaRPr lang="en-US" sz="2800" dirty="0"/>
          </a:p>
          <a:p>
            <a:pPr>
              <a:buFont typeface="Wingdings" panose="05000000000000000000" charset="0"/>
              <a:buChar char="o"/>
            </a:pPr>
            <a:r>
              <a:rPr lang="en-US" sz="2800" dirty="0"/>
              <a:t>We erudite how to grip events like double-clicking on the window &amp; saying how to read CSV files with </a:t>
            </a:r>
            <a:r>
              <a:rPr lang="en-US" sz="2800" dirty="0" err="1"/>
              <a:t>p&amp;as</a:t>
            </a:r>
            <a:r>
              <a:rPr lang="en-US" sz="2800" dirty="0"/>
              <a:t> &amp; achieve processes on data. </a:t>
            </a:r>
            <a:endParaRPr lang="en-US" sz="2800" dirty="0"/>
          </a:p>
          <a:p>
            <a:pPr>
              <a:buFont typeface="Wingdings" panose="05000000000000000000" charset="0"/>
              <a:buChar char="o"/>
            </a:pPr>
            <a:r>
              <a:rPr lang="en-US" sz="2800" dirty="0"/>
              <a:t>This is used in many pictures editing &amp; drawing apps. 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19118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FUTURE SCOPE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536569"/>
            <a:ext cx="11101136" cy="4772155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 sz="2800" dirty="0"/>
              <a:t>Image Acquisition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Color space conversion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Thresholding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Filtering and noise Reduction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Contour Detection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Visualization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Analysis and Application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1" y="210062"/>
            <a:ext cx="11101135" cy="101542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REFERENCES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99870"/>
            <a:ext cx="11101070" cy="48088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NR Pal, SK Pal, A review on picture segmentation techniques. Pattern Recog. 26(9), 1277–1294 (1993). Article Google Scholar </a:t>
            </a:r>
            <a:endParaRPr lang="en-US" sz="2400" dirty="0"/>
          </a:p>
          <a:p>
            <a:pPr marL="0" indent="0">
              <a:buFont typeface="+mj-lt"/>
              <a:buNone/>
            </a:pPr>
            <a:r>
              <a:rPr lang="en-US" sz="2400" dirty="0"/>
              <a:t>2. VA Shapiro, PK Veleva, VS Sgurev, in Proceedings., 11th IAPR International Conference on Pattern Recognition. Vol. III. Conference C: Picture, Speech &amp; Signal Analysis. An adaptive method for picture thresholding. (IEEEThe Hague, 1992), pp. 696– 699. Google Scholar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3. QT Luong, in eds. by, CH Chen, LF Pau, PS Wang, Colour in Computer Vision (World Scientific, Singapore, 1993). Book Google Scholar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98" y="266623"/>
            <a:ext cx="11101135" cy="1034276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INTRODUCTION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76313"/>
            <a:ext cx="11101136" cy="4932412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sz="2800" dirty="0"/>
              <a:t>The process of detecting the name of any colour in an image is known as color detection. </a:t>
            </a:r>
            <a:endParaRPr lang="en-US" sz="2800" dirty="0"/>
          </a:p>
          <a:p>
            <a:pPr>
              <a:buFont typeface="Wingdings" panose="05000000000000000000" charset="0"/>
              <a:buChar char="Ø"/>
            </a:pPr>
            <a:r>
              <a:rPr lang="en-US" sz="2800" dirty="0"/>
              <a:t>This is an exceedingly simple task for humans, but it is not that simple for computers.</a:t>
            </a:r>
            <a:endParaRPr lang="en-US" sz="2800" dirty="0"/>
          </a:p>
          <a:p>
            <a:pPr>
              <a:buFont typeface="Wingdings" panose="05000000000000000000" charset="0"/>
              <a:buChar char="Ø"/>
            </a:pPr>
            <a:r>
              <a:rPr lang="en-US" sz="2800" dirty="0"/>
              <a:t> This eyes and brains of humans work together to convert light into colour. </a:t>
            </a:r>
            <a:endParaRPr lang="en-US" sz="2800" dirty="0"/>
          </a:p>
          <a:p>
            <a:pPr>
              <a:buFont typeface="Wingdings" panose="05000000000000000000" charset="0"/>
              <a:buChar char="Ø"/>
            </a:pPr>
            <a:r>
              <a:rPr lang="en-US" sz="2800" dirty="0"/>
              <a:t>The signal transmitted to the brain via light receptors in our eyes. The colour is then recognized by our brain.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39750" y="414338"/>
            <a:ext cx="11101388" cy="58943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4. A Trémeau, S Tominaga, K Plataniotis, Colour in picture &amp; video processing: most recent trends &amp; future research directions. EURASIP J. Picture Video Process. 2008(1), 581371 (2008). Google Scholar 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5. K Lin, LJ Wu, LH Xu, A survey on colour picture segmentation techniques. J. Picture Graph.10:, 1–10 (2005). Google Scholar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1135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57" y="87513"/>
            <a:ext cx="11101135" cy="112854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ABSTRACT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57" y="1216058"/>
            <a:ext cx="11101136" cy="5554429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US" sz="2800" dirty="0"/>
              <a:t>Colour detection is necessary to recognize objects, it is also used as a tool in various image editing and drawing apps.</a:t>
            </a:r>
            <a:endParaRPr lang="en-US" sz="2800" dirty="0"/>
          </a:p>
          <a:p>
            <a:pPr>
              <a:buFont typeface="Wingdings" panose="05000000000000000000" charset="0"/>
              <a:buChar char="§"/>
            </a:pPr>
            <a:r>
              <a:rPr lang="en-US" sz="2800" dirty="0"/>
              <a:t> It is the process of detecting the name of any colour. Well, for humans this is an extremely easy task but for computers, it is not straightforward. </a:t>
            </a:r>
            <a:endParaRPr lang="en-US" sz="2800" dirty="0"/>
          </a:p>
          <a:p>
            <a:pPr>
              <a:buFont typeface="Wingdings" panose="05000000000000000000" charset="0"/>
              <a:buChar char="§"/>
            </a:pPr>
            <a:r>
              <a:rPr lang="en-US" sz="2800" dirty="0"/>
              <a:t>Hence the problem that arises in front of us is how to make a computer understand or recognize colours , so we are going to solve this problem.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575035"/>
            <a:ext cx="11101136" cy="5733689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 sz="2800" dirty="0"/>
              <a:t>In this project using python we need 3 different parts to be used. 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Python code which will be recognizing colour.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Image that will be used for testing the colour recognition.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 A .csv file that will be containing the colours as dataset.</a:t>
            </a: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 Hence the above 3 modules will help us in achieving our aim that is detecting the colours in an image using python. 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90837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HARDWARE AND SOFTWARE REQUIREMENTS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30837"/>
            <a:ext cx="11101136" cy="4677887"/>
          </a:xfrm>
        </p:spPr>
        <p:txBody>
          <a:bodyPr/>
          <a:lstStyle/>
          <a:p>
            <a:pPr>
              <a:buFont typeface="Wingdings" panose="05000000000000000000" charset="0"/>
              <a:buChar char="ü"/>
            </a:pPr>
            <a:r>
              <a:rPr lang="en-US" dirty="0"/>
              <a:t>i3 Processor Based Computer or higher </a:t>
            </a:r>
            <a:endParaRPr lang="en-US" dirty="0"/>
          </a:p>
          <a:p>
            <a:pPr>
              <a:buFont typeface="Wingdings" panose="05000000000000000000" charset="0"/>
              <a:buChar char="ü"/>
            </a:pPr>
            <a:r>
              <a:rPr lang="en-US" dirty="0"/>
              <a:t>Memory: 1 GB RAM </a:t>
            </a:r>
            <a:endParaRPr lang="en-US" dirty="0"/>
          </a:p>
          <a:p>
            <a:pPr>
              <a:buFont typeface="Wingdings" panose="05000000000000000000" charset="0"/>
              <a:buChar char="ü"/>
            </a:pPr>
            <a:r>
              <a:rPr lang="en-US" dirty="0"/>
              <a:t> Hard Drive: 50 GB </a:t>
            </a:r>
            <a:endParaRPr lang="en-US" dirty="0"/>
          </a:p>
          <a:p>
            <a:pPr>
              <a:buFont typeface="Wingdings" panose="05000000000000000000" charset="0"/>
              <a:buChar char="ü"/>
            </a:pPr>
            <a:r>
              <a:rPr lang="en-US" dirty="0"/>
              <a:t> Monitor </a:t>
            </a:r>
            <a:endParaRPr lang="en-US" dirty="0"/>
          </a:p>
          <a:p>
            <a:pPr>
              <a:buFont typeface="Wingdings" panose="05000000000000000000" charset="0"/>
              <a:buChar char="ü"/>
            </a:pPr>
            <a:r>
              <a:rPr lang="en-US" dirty="0"/>
              <a:t> Internet Connection </a:t>
            </a:r>
            <a:endParaRPr lang="en-US" dirty="0"/>
          </a:p>
          <a:p>
            <a:pPr>
              <a:buFont typeface="Wingdings" panose="05000000000000000000" charset="0"/>
              <a:buChar char="v"/>
            </a:pPr>
            <a:r>
              <a:rPr lang="en-US" dirty="0">
                <a:solidFill>
                  <a:srgbClr val="00B050"/>
                </a:solidFill>
              </a:rPr>
              <a:t>SOFTWARE REQUIREMENTS: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dirty="0"/>
              <a:t> Windows 7 or higher </a:t>
            </a:r>
            <a:endParaRPr lang="en-US" dirty="0"/>
          </a:p>
          <a:p>
            <a:pPr>
              <a:buFont typeface="Wingdings" panose="05000000000000000000" charset="0"/>
              <a:buChar char="o"/>
            </a:pPr>
            <a:r>
              <a:rPr lang="en-US" dirty="0"/>
              <a:t> PyCharm</a:t>
            </a:r>
            <a:endParaRPr lang="en-US" dirty="0"/>
          </a:p>
          <a:p>
            <a:pPr marL="0" indent="0">
              <a:buFont typeface="Wingdings" panose="05000000000000000000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04330"/>
            <a:ext cx="11101135" cy="105313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EXISTING SYSTEM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593131"/>
            <a:ext cx="11101136" cy="4715594"/>
          </a:xfrm>
        </p:spPr>
        <p:txBody>
          <a:bodyPr/>
          <a:lstStyle/>
          <a:p>
            <a:pPr>
              <a:buFont typeface="Wingdings" panose="05000000000000000000" charset="0"/>
              <a:buChar char="ü"/>
            </a:pPr>
            <a:r>
              <a:rPr lang="en-US" sz="2800" dirty="0"/>
              <a:t>Existing colour detection systems often use computer vision libraries like OpenCV to process images or video frames.</a:t>
            </a:r>
            <a:endParaRPr lang="en-US" sz="2800" dirty="0"/>
          </a:p>
          <a:p>
            <a:pPr>
              <a:buFont typeface="Wingdings" panose="05000000000000000000" charset="0"/>
              <a:buChar char="ü"/>
            </a:pPr>
            <a:r>
              <a:rPr lang="en-US" sz="2800" dirty="0"/>
              <a:t> These systems typically start by converting the image into a suitable colour space, such as HSV, to simplify colour analysis. </a:t>
            </a:r>
            <a:endParaRPr lang="en-US" sz="2800" dirty="0"/>
          </a:p>
          <a:p>
            <a:pPr>
              <a:buFont typeface="Wingdings" panose="05000000000000000000" charset="0"/>
              <a:buChar char="ü"/>
            </a:pPr>
            <a:r>
              <a:rPr lang="en-US" sz="2800" dirty="0"/>
              <a:t>They then apply colour thresholding, defining specific colour ranges of interest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908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PROPOSED SYSTEM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630837"/>
            <a:ext cx="11101136" cy="46778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proposed color detection system utilizes advanced computer vision techniques and machine learning to accurately identify and track colours in real-time. </a:t>
            </a:r>
            <a:endParaRPr lang="en-US" sz="2800" dirty="0"/>
          </a:p>
          <a:p>
            <a:r>
              <a:rPr lang="en-US" sz="2800" dirty="0"/>
              <a:t>This system integrates seamlessly with cameras or image sources, making it versatile for applications such as quality control, object tracking, and robotics.</a:t>
            </a:r>
            <a:endParaRPr lang="en-US" sz="2800" dirty="0"/>
          </a:p>
          <a:p>
            <a:r>
              <a:rPr lang="en-US" sz="2800" dirty="0"/>
              <a:t> Its user-friendly interface allows users to select specific colors of interest and fine-tune detection parameters. 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270760"/>
            <a:ext cx="11101135" cy="1809500"/>
          </a:xfrm>
        </p:spPr>
        <p:txBody>
          <a:bodyPr/>
          <a:p>
            <a:r>
              <a:rPr lang="en-US">
                <a:solidFill>
                  <a:srgbClr val="00B050"/>
                </a:solidFill>
              </a:rPr>
              <a:t>ARCHITECTURE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0880" y="-1362710"/>
            <a:ext cx="9906635" cy="58718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1085" y="4765675"/>
            <a:ext cx="10579735" cy="1428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>
                <a:effectLst/>
                <a:ea typeface="+mn-lt"/>
                <a:sym typeface="+mn-ea"/>
              </a:rPr>
              <a:t>The above architecture makes the process more  efficient based on principles and properties related to each other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3" name="Rectangle 209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5" name="Group 2094"/>
          <p:cNvGrpSpPr>
            <a:grpSpLocks noGrp="1" noRot="1" noChangeAspect="1" noMove="1" noResize="1" noUngrp="1"/>
          </p:cNvGrpSpPr>
          <p:nvPr/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096" name="Oval 2095"/>
            <p:cNvSpPr>
              <a:spLocks noChangeAspect="1"/>
            </p:cNvSpPr>
            <p:nvPr/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Oval 2096"/>
            <p:cNvSpPr>
              <a:spLocks noChangeAspect="1"/>
            </p:cNvSpPr>
            <p:nvPr/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Oval 2097"/>
            <p:cNvSpPr>
              <a:spLocks noChangeAspect="1"/>
            </p:cNvSpPr>
            <p:nvPr/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100" name="Freeform: Shape 209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3" name="Content Placeholder 2072"/>
          <p:cNvSpPr>
            <a:spLocks noGrp="1"/>
          </p:cNvSpPr>
          <p:nvPr>
            <p:ph idx="1"/>
          </p:nvPr>
        </p:nvSpPr>
        <p:spPr>
          <a:xfrm>
            <a:off x="551180" y="3992880"/>
            <a:ext cx="10013315" cy="2568575"/>
          </a:xfrm>
        </p:spPr>
        <p:txBody>
          <a:bodyPr anchor="t">
            <a:noAutofit/>
          </a:bodyPr>
          <a:lstStyle/>
          <a:p>
            <a:pPr algn="l"/>
            <a:r>
              <a:rPr lang="en-US" sz="2400" b="0" i="0" dirty="0">
                <a:effectLst/>
                <a:ea typeface="+mn-lt"/>
              </a:rPr>
              <a:t>As we know that Red, Green and Blue are the primary colors that can be mixed to produce different colours. </a:t>
            </a:r>
            <a:endParaRPr lang="en-US" sz="2400" b="0" i="0" dirty="0">
              <a:effectLst/>
              <a:ea typeface="+mn-lt"/>
            </a:endParaRPr>
          </a:p>
          <a:p>
            <a:pPr algn="l"/>
            <a:endParaRPr lang="en-US" sz="2400" b="0" i="0" dirty="0">
              <a:effectLst/>
              <a:ea typeface="+mn-lt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2400" dirty="0">
              <a:ea typeface="+mn-lt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2400" dirty="0">
              <a:ea typeface="+mn-lt"/>
            </a:endParaRPr>
          </a:p>
        </p:txBody>
      </p:sp>
      <p:pic>
        <p:nvPicPr>
          <p:cNvPr id="2050" name="Picture 2" descr="COLOUR DETECTION USING PYTH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000" y="1010285"/>
            <a:ext cx="8314690" cy="280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5851" y="425454"/>
            <a:ext cx="41855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DESIGN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Blur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5995</Words>
  <Application>WPS Presentation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GlowVTI</vt:lpstr>
      <vt:lpstr>COLOUR DETECTION</vt:lpstr>
      <vt:lpstr>INTRODUCTION</vt:lpstr>
      <vt:lpstr>ABSTRACT</vt:lpstr>
      <vt:lpstr>PowerPoint 演示文稿</vt:lpstr>
      <vt:lpstr>HARDWARE AND SOFTWARE REQUIREMENTS</vt:lpstr>
      <vt:lpstr>EXISTING SYSTEM</vt:lpstr>
      <vt:lpstr>PROPOSED SYSTEM</vt:lpstr>
      <vt:lpstr>ARCHITECTURE</vt:lpstr>
      <vt:lpstr>PowerPoint 演示文稿</vt:lpstr>
      <vt:lpstr>CODING</vt:lpstr>
      <vt:lpstr>PowerPoint 演示文稿</vt:lpstr>
      <vt:lpstr>PowerPoint 演示文稿</vt:lpstr>
      <vt:lpstr>TESTING</vt:lpstr>
      <vt:lpstr>PowerPoint 演示文稿</vt:lpstr>
      <vt:lpstr>IMPLEMENTATION</vt:lpstr>
      <vt:lpstr>FINAL OUTPUT</vt:lpstr>
      <vt:lpstr>CONCLUSION</vt:lpstr>
      <vt:lpstr>FUTURE SCOPE</vt:lpstr>
      <vt:lpstr>REFERENCES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DETECTION</dc:title>
  <dc:creator>sandeep kumar</dc:creator>
  <cp:lastModifiedBy>student</cp:lastModifiedBy>
  <cp:revision>5</cp:revision>
  <dcterms:created xsi:type="dcterms:W3CDTF">2023-11-19T03:44:00Z</dcterms:created>
  <dcterms:modified xsi:type="dcterms:W3CDTF">2023-11-20T05:04:49Z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805C067AF1954F36BC3F04BC31552BB7_13</vt:lpwstr>
  </property>
  <property fmtid="{D5CDD505-2E9C-101B-9397-08002B2CF9AE}" pid="3" name="KSOProductBuildVer">
    <vt:lpwstr>1033-12.2.0.13306</vt:lpwstr>
  </property>
</Properties>
</file>