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74"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CEC80C8D-5628-4C2A-9E9A-C7327880F11D}">
          <p14:sldIdLst>
            <p14:sldId id="256"/>
            <p14:sldId id="257"/>
            <p14:sldId id="258"/>
            <p14:sldId id="259"/>
            <p14:sldId id="260"/>
            <p14:sldId id="261"/>
            <p14:sldId id="262"/>
            <p14:sldId id="263"/>
            <p14:sldId id="266"/>
            <p14:sldId id="264"/>
            <p14:sldId id="265"/>
            <p14:sldId id="267"/>
            <p14:sldId id="274"/>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6400" autoAdjust="0"/>
  </p:normalViewPr>
  <p:slideViewPr>
    <p:cSldViewPr snapToGrid="0">
      <p:cViewPr varScale="1">
        <p:scale>
          <a:sx n="111" d="100"/>
          <a:sy n="111" d="100"/>
        </p:scale>
        <p:origin x="59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7DEAF-ECC2-4563-9D66-D461EE24982E}" type="datetimeFigureOut">
              <a:rPr lang="de-DE" smtClean="0"/>
              <a:t>02.01.2024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7D512E-23A4-461B-AA02-CBA77E2D0798}" type="slidenum">
              <a:rPr lang="de-DE" smtClean="0"/>
              <a:t>‹Nr.›</a:t>
            </a:fld>
            <a:endParaRPr lang="de-DE"/>
          </a:p>
        </p:txBody>
      </p:sp>
    </p:spTree>
    <p:extLst>
      <p:ext uri="{BB962C8B-B14F-4D97-AF65-F5344CB8AC3E}">
        <p14:creationId xmlns:p14="http://schemas.microsoft.com/office/powerpoint/2010/main" val="339348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Static </a:t>
            </a:r>
            <a:r>
              <a:rPr lang="de-DE" dirty="0" err="1"/>
              <a:t>data</a:t>
            </a:r>
            <a:r>
              <a:rPr lang="de-DE" dirty="0"/>
              <a:t> – </a:t>
            </a:r>
            <a:r>
              <a:rPr lang="de-DE" dirty="0" err="1"/>
              <a:t>is</a:t>
            </a:r>
            <a:r>
              <a:rPr lang="de-DE" dirty="0"/>
              <a:t> </a:t>
            </a:r>
            <a:r>
              <a:rPr lang="de-DE" dirty="0" err="1"/>
              <a:t>constant</a:t>
            </a:r>
            <a:r>
              <a:rPr lang="de-DE" dirty="0"/>
              <a:t>. Dynamic </a:t>
            </a:r>
            <a:r>
              <a:rPr lang="de-DE" dirty="0" err="1"/>
              <a:t>data</a:t>
            </a:r>
            <a:r>
              <a:rPr lang="de-DE" dirty="0"/>
              <a:t> </a:t>
            </a:r>
            <a:r>
              <a:rPr lang="de-DE" dirty="0" err="1"/>
              <a:t>is</a:t>
            </a:r>
            <a:r>
              <a:rPr lang="de-DE" dirty="0"/>
              <a:t> </a:t>
            </a:r>
            <a:r>
              <a:rPr lang="de-DE" dirty="0" err="1"/>
              <a:t>changing</a:t>
            </a:r>
            <a:r>
              <a:rPr lang="de-DE" dirty="0"/>
              <a:t> </a:t>
            </a:r>
            <a:r>
              <a:rPr lang="de-DE" dirty="0" err="1"/>
              <a:t>over</a:t>
            </a:r>
            <a:r>
              <a:rPr lang="de-DE" dirty="0"/>
              <a:t> time </a:t>
            </a:r>
            <a:r>
              <a:rPr lang="de-DE" dirty="0" err="1"/>
              <a:t>time</a:t>
            </a:r>
            <a:r>
              <a:rPr lang="de-DE" dirty="0"/>
              <a:t> </a:t>
            </a:r>
            <a:r>
              <a:rPr lang="de-DE" dirty="0" err="1"/>
              <a:t>could</a:t>
            </a:r>
            <a:r>
              <a:rPr lang="de-DE" dirty="0"/>
              <a:t> </a:t>
            </a:r>
            <a:r>
              <a:rPr lang="de-DE" dirty="0" err="1"/>
              <a:t>be</a:t>
            </a:r>
            <a:r>
              <a:rPr lang="de-DE" dirty="0"/>
              <a:t> </a:t>
            </a:r>
            <a:r>
              <a:rPr lang="de-DE" dirty="0" err="1"/>
              <a:t>hours</a:t>
            </a:r>
            <a:r>
              <a:rPr lang="de-DE" dirty="0"/>
              <a:t>, </a:t>
            </a:r>
            <a:r>
              <a:rPr lang="de-DE" dirty="0" err="1"/>
              <a:t>week</a:t>
            </a:r>
            <a:r>
              <a:rPr lang="de-DE" dirty="0"/>
              <a:t> </a:t>
            </a:r>
            <a:r>
              <a:rPr lang="de-DE" dirty="0" err="1"/>
              <a:t>or</a:t>
            </a:r>
            <a:r>
              <a:rPr lang="de-DE" dirty="0"/>
              <a:t> </a:t>
            </a:r>
            <a:r>
              <a:rPr lang="de-DE" dirty="0" err="1"/>
              <a:t>month</a:t>
            </a:r>
            <a:r>
              <a:rPr lang="de-DE" dirty="0"/>
              <a:t>…..BREATH AND SLOW, The </a:t>
            </a:r>
            <a:r>
              <a:rPr lang="de-DE" dirty="0" err="1"/>
              <a:t>research</a:t>
            </a:r>
            <a:r>
              <a:rPr lang="de-DE" dirty="0"/>
              <a:t> </a:t>
            </a:r>
            <a:r>
              <a:rPr lang="de-DE" dirty="0" err="1"/>
              <a:t>questions</a:t>
            </a:r>
            <a:r>
              <a:rPr lang="de-DE" dirty="0"/>
              <a:t> </a:t>
            </a:r>
            <a:r>
              <a:rPr lang="de-DE" dirty="0" err="1"/>
              <a:t>are</a:t>
            </a:r>
            <a:r>
              <a:rPr lang="de-DE" dirty="0"/>
              <a:t>…</a:t>
            </a:r>
          </a:p>
        </p:txBody>
      </p:sp>
      <p:sp>
        <p:nvSpPr>
          <p:cNvPr id="4" name="Foliennummernplatzhalter 3"/>
          <p:cNvSpPr>
            <a:spLocks noGrp="1"/>
          </p:cNvSpPr>
          <p:nvPr>
            <p:ph type="sldNum" sz="quarter" idx="5"/>
          </p:nvPr>
        </p:nvSpPr>
        <p:spPr/>
        <p:txBody>
          <a:bodyPr/>
          <a:lstStyle/>
          <a:p>
            <a:fld id="{E67D512E-23A4-461B-AA02-CBA77E2D0798}" type="slidenum">
              <a:rPr lang="de-DE" smtClean="0"/>
              <a:t>3</a:t>
            </a:fld>
            <a:endParaRPr lang="de-DE"/>
          </a:p>
        </p:txBody>
      </p:sp>
    </p:spTree>
    <p:extLst>
      <p:ext uri="{BB962C8B-B14F-4D97-AF65-F5344CB8AC3E}">
        <p14:creationId xmlns:p14="http://schemas.microsoft.com/office/powerpoint/2010/main" val="102056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Same </a:t>
            </a:r>
            <a:r>
              <a:rPr lang="de-DE" dirty="0" err="1"/>
              <a:t>results</a:t>
            </a:r>
            <a:r>
              <a:rPr lang="de-DE" dirty="0"/>
              <a:t>..BREATH AND SLOW DOWN</a:t>
            </a:r>
          </a:p>
        </p:txBody>
      </p:sp>
      <p:sp>
        <p:nvSpPr>
          <p:cNvPr id="4" name="Foliennummernplatzhalter 3"/>
          <p:cNvSpPr>
            <a:spLocks noGrp="1"/>
          </p:cNvSpPr>
          <p:nvPr>
            <p:ph type="sldNum" sz="quarter" idx="5"/>
          </p:nvPr>
        </p:nvSpPr>
        <p:spPr/>
        <p:txBody>
          <a:bodyPr/>
          <a:lstStyle/>
          <a:p>
            <a:fld id="{E67D512E-23A4-461B-AA02-CBA77E2D0798}" type="slidenum">
              <a:rPr lang="de-DE" smtClean="0"/>
              <a:t>13</a:t>
            </a:fld>
            <a:endParaRPr lang="de-DE"/>
          </a:p>
        </p:txBody>
      </p:sp>
    </p:spTree>
    <p:extLst>
      <p:ext uri="{BB962C8B-B14F-4D97-AF65-F5344CB8AC3E}">
        <p14:creationId xmlns:p14="http://schemas.microsoft.com/office/powerpoint/2010/main" val="658119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67D512E-23A4-461B-AA02-CBA77E2D0798}" type="slidenum">
              <a:rPr lang="de-DE" smtClean="0"/>
              <a:t>14</a:t>
            </a:fld>
            <a:endParaRPr lang="de-DE"/>
          </a:p>
        </p:txBody>
      </p:sp>
    </p:spTree>
    <p:extLst>
      <p:ext uri="{BB962C8B-B14F-4D97-AF65-F5344CB8AC3E}">
        <p14:creationId xmlns:p14="http://schemas.microsoft.com/office/powerpoint/2010/main" val="3358481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implies that the encoding dimension was too limited to capture the essential information of the dynamic features. Conversely, with the Vodafone dataset 7 dynamic features, expanding them into an 8 dimensional space did not lead to information loss and Results 35 may have allowed the autoencoder to capture a beneficial transformation of the data. This transformation helped the autoencoder in identifying more significant patterns, thus improving the performance of the </a:t>
            </a:r>
            <a:r>
              <a:rPr lang="en-US" dirty="0" err="1"/>
              <a:t>keras</a:t>
            </a:r>
            <a:r>
              <a:rPr lang="en-US" dirty="0"/>
              <a:t> sequential model. </a:t>
            </a:r>
            <a:br>
              <a:rPr lang="en-US" dirty="0"/>
            </a:br>
            <a:br>
              <a:rPr lang="en-US" dirty="0"/>
            </a:br>
            <a:r>
              <a:rPr lang="en-US" dirty="0"/>
              <a:t>SLOW DOWN</a:t>
            </a:r>
          </a:p>
          <a:p>
            <a:br>
              <a:rPr lang="en-US" dirty="0"/>
            </a:br>
            <a:r>
              <a:rPr lang="en-US" dirty="0"/>
              <a:t>The dimensionality reduction can help in faster computation and less memory usage. Along with capturing the intrinsic structure of the data, which are important for understanding the data better, this approach provides competitive results without the loss of any valuable information.</a:t>
            </a:r>
            <a:br>
              <a:rPr lang="en-US" dirty="0"/>
            </a:br>
            <a:br>
              <a:rPr lang="en-US" dirty="0"/>
            </a:br>
            <a:r>
              <a:rPr lang="en-US" dirty="0"/>
              <a:t>This shows the importance of dataset-specific characteristics in model architecture. The fact that the hybrid model improved performance in a dataset with a higher number of static features and was less effective in a dataset with a more balanced feature distribution shows the necessity of adopting different strategies for handling various types of features depending on their distinct roles and influences within different datasets.</a:t>
            </a:r>
            <a:endParaRPr lang="de-DE" dirty="0"/>
          </a:p>
        </p:txBody>
      </p:sp>
      <p:sp>
        <p:nvSpPr>
          <p:cNvPr id="4" name="Foliennummernplatzhalter 3"/>
          <p:cNvSpPr>
            <a:spLocks noGrp="1"/>
          </p:cNvSpPr>
          <p:nvPr>
            <p:ph type="sldNum" sz="quarter" idx="5"/>
          </p:nvPr>
        </p:nvSpPr>
        <p:spPr/>
        <p:txBody>
          <a:bodyPr/>
          <a:lstStyle/>
          <a:p>
            <a:fld id="{E67D512E-23A4-461B-AA02-CBA77E2D0798}" type="slidenum">
              <a:rPr lang="de-DE" smtClean="0"/>
              <a:t>17</a:t>
            </a:fld>
            <a:endParaRPr lang="de-DE"/>
          </a:p>
        </p:txBody>
      </p:sp>
    </p:spTree>
    <p:extLst>
      <p:ext uri="{BB962C8B-B14F-4D97-AF65-F5344CB8AC3E}">
        <p14:creationId xmlns:p14="http://schemas.microsoft.com/office/powerpoint/2010/main" val="2086505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Now</a:t>
            </a:r>
            <a:r>
              <a:rPr lang="de-DE" dirty="0"/>
              <a:t> </a:t>
            </a:r>
            <a:r>
              <a:rPr lang="de-DE" dirty="0" err="1"/>
              <a:t>the</a:t>
            </a:r>
            <a:r>
              <a:rPr lang="de-DE" dirty="0"/>
              <a:t> </a:t>
            </a:r>
            <a:r>
              <a:rPr lang="de-DE" dirty="0" err="1"/>
              <a:t>datasets</a:t>
            </a:r>
            <a:r>
              <a:rPr lang="de-DE" dirty="0"/>
              <a:t>, The </a:t>
            </a:r>
            <a:r>
              <a:rPr lang="de-DE" dirty="0" err="1"/>
              <a:t>dataset</a:t>
            </a:r>
            <a:r>
              <a:rPr lang="de-DE" dirty="0"/>
              <a:t> </a:t>
            </a:r>
            <a:r>
              <a:rPr lang="de-DE" dirty="0" err="1"/>
              <a:t>contains</a:t>
            </a:r>
            <a:r>
              <a:rPr lang="de-DE" dirty="0"/>
              <a:t> </a:t>
            </a:r>
            <a:r>
              <a:rPr lang="de-DE" dirty="0" err="1"/>
              <a:t>the</a:t>
            </a:r>
            <a:r>
              <a:rPr lang="de-DE" dirty="0"/>
              <a:t> </a:t>
            </a:r>
            <a:r>
              <a:rPr lang="de-DE" dirty="0" err="1"/>
              <a:t>features</a:t>
            </a:r>
            <a:r>
              <a:rPr lang="de-DE" dirty="0"/>
              <a:t> like </a:t>
            </a:r>
            <a:r>
              <a:rPr lang="de-DE" dirty="0" err="1"/>
              <a:t>sales</a:t>
            </a:r>
            <a:r>
              <a:rPr lang="de-DE" dirty="0"/>
              <a:t> </a:t>
            </a:r>
            <a:r>
              <a:rPr lang="de-DE" dirty="0" err="1"/>
              <a:t>of</a:t>
            </a:r>
            <a:r>
              <a:rPr lang="de-DE" dirty="0"/>
              <a:t> </a:t>
            </a:r>
            <a:r>
              <a:rPr lang="de-DE" dirty="0" err="1"/>
              <a:t>cable</a:t>
            </a:r>
            <a:r>
              <a:rPr lang="de-DE" dirty="0"/>
              <a:t> </a:t>
            </a:r>
            <a:r>
              <a:rPr lang="de-DE" dirty="0" err="1"/>
              <a:t>connections</a:t>
            </a:r>
            <a:r>
              <a:rPr lang="de-DE" dirty="0"/>
              <a:t>, </a:t>
            </a:r>
            <a:r>
              <a:rPr lang="de-DE" dirty="0" err="1"/>
              <a:t>then</a:t>
            </a:r>
            <a:r>
              <a:rPr lang="de-DE" dirty="0"/>
              <a:t> </a:t>
            </a:r>
            <a:r>
              <a:rPr lang="de-DE" dirty="0" err="1"/>
              <a:t>longitude</a:t>
            </a:r>
            <a:r>
              <a:rPr lang="de-DE" dirty="0"/>
              <a:t>, </a:t>
            </a:r>
            <a:r>
              <a:rPr lang="de-DE" dirty="0" err="1"/>
              <a:t>latitude</a:t>
            </a:r>
            <a:r>
              <a:rPr lang="de-DE" dirty="0"/>
              <a:t>, </a:t>
            </a:r>
            <a:r>
              <a:rPr lang="de-DE" dirty="0" err="1"/>
              <a:t>city</a:t>
            </a:r>
            <a:r>
              <a:rPr lang="de-DE" dirty="0"/>
              <a:t> </a:t>
            </a:r>
            <a:r>
              <a:rPr lang="de-DE" dirty="0" err="1"/>
              <a:t>location</a:t>
            </a:r>
            <a:r>
              <a:rPr lang="de-DE" dirty="0"/>
              <a:t>. SLOW AND BREATH, </a:t>
            </a:r>
            <a:r>
              <a:rPr lang="de-DE" dirty="0" err="1"/>
              <a:t>the</a:t>
            </a:r>
            <a:r>
              <a:rPr lang="de-DE" dirty="0"/>
              <a:t> </a:t>
            </a:r>
            <a:r>
              <a:rPr lang="de-DE" dirty="0" err="1"/>
              <a:t>second</a:t>
            </a:r>
            <a:r>
              <a:rPr lang="de-DE" dirty="0"/>
              <a:t> </a:t>
            </a:r>
            <a:r>
              <a:rPr lang="de-DE" dirty="0" err="1"/>
              <a:t>dataset</a:t>
            </a:r>
            <a:r>
              <a:rPr lang="de-DE" dirty="0"/>
              <a:t> </a:t>
            </a:r>
            <a:r>
              <a:rPr lang="de-DE" dirty="0" err="1"/>
              <a:t>is</a:t>
            </a:r>
            <a:r>
              <a:rPr lang="de-DE" dirty="0"/>
              <a:t>..</a:t>
            </a:r>
          </a:p>
        </p:txBody>
      </p:sp>
      <p:sp>
        <p:nvSpPr>
          <p:cNvPr id="4" name="Foliennummernplatzhalter 3"/>
          <p:cNvSpPr>
            <a:spLocks noGrp="1"/>
          </p:cNvSpPr>
          <p:nvPr>
            <p:ph type="sldNum" sz="quarter" idx="5"/>
          </p:nvPr>
        </p:nvSpPr>
        <p:spPr/>
        <p:txBody>
          <a:bodyPr/>
          <a:lstStyle/>
          <a:p>
            <a:fld id="{E67D512E-23A4-461B-AA02-CBA77E2D0798}" type="slidenum">
              <a:rPr lang="de-DE" smtClean="0"/>
              <a:t>5</a:t>
            </a:fld>
            <a:endParaRPr lang="de-DE"/>
          </a:p>
        </p:txBody>
      </p:sp>
    </p:spTree>
    <p:extLst>
      <p:ext uri="{BB962C8B-B14F-4D97-AF65-F5344CB8AC3E}">
        <p14:creationId xmlns:p14="http://schemas.microsoft.com/office/powerpoint/2010/main" val="284466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Original </a:t>
            </a:r>
            <a:r>
              <a:rPr lang="de-DE" dirty="0" err="1"/>
              <a:t>dataset</a:t>
            </a:r>
            <a:r>
              <a:rPr lang="de-DE" dirty="0"/>
              <a:t> </a:t>
            </a:r>
            <a:r>
              <a:rPr lang="de-DE" dirty="0" err="1"/>
              <a:t>has</a:t>
            </a:r>
            <a:r>
              <a:rPr lang="de-DE" dirty="0"/>
              <a:t> score </a:t>
            </a:r>
            <a:r>
              <a:rPr lang="de-DE" dirty="0" err="1"/>
              <a:t>as</a:t>
            </a:r>
            <a:r>
              <a:rPr lang="de-DE" dirty="0"/>
              <a:t> </a:t>
            </a:r>
            <a:r>
              <a:rPr lang="de-DE" dirty="0" err="1"/>
              <a:t>target</a:t>
            </a:r>
            <a:r>
              <a:rPr lang="de-DE" dirty="0"/>
              <a:t> </a:t>
            </a:r>
            <a:r>
              <a:rPr lang="de-DE" dirty="0" err="1"/>
              <a:t>column</a:t>
            </a:r>
            <a:r>
              <a:rPr lang="de-DE" dirty="0"/>
              <a:t> </a:t>
            </a:r>
            <a:r>
              <a:rPr lang="de-DE" dirty="0" err="1"/>
              <a:t>that</a:t>
            </a:r>
            <a:r>
              <a:rPr lang="de-DE" dirty="0"/>
              <a:t> </a:t>
            </a:r>
            <a:r>
              <a:rPr lang="de-DE" dirty="0" err="1"/>
              <a:t>contains</a:t>
            </a:r>
            <a:r>
              <a:rPr lang="de-DE" dirty="0"/>
              <a:t> </a:t>
            </a:r>
            <a:r>
              <a:rPr lang="de-DE" dirty="0" err="1"/>
              <a:t>the</a:t>
            </a:r>
            <a:r>
              <a:rPr lang="de-DE" dirty="0"/>
              <a:t> </a:t>
            </a:r>
            <a:r>
              <a:rPr lang="de-DE" dirty="0" err="1"/>
              <a:t>drought</a:t>
            </a:r>
            <a:r>
              <a:rPr lang="de-DE" dirty="0"/>
              <a:t> </a:t>
            </a:r>
            <a:r>
              <a:rPr lang="de-DE" dirty="0" err="1"/>
              <a:t>level</a:t>
            </a:r>
            <a:r>
              <a:rPr lang="de-DE" dirty="0"/>
              <a:t> </a:t>
            </a:r>
            <a:r>
              <a:rPr lang="de-DE" dirty="0" err="1"/>
              <a:t>from</a:t>
            </a:r>
            <a:r>
              <a:rPr lang="de-DE" dirty="0"/>
              <a:t> 0 </a:t>
            </a:r>
            <a:r>
              <a:rPr lang="de-DE" dirty="0" err="1"/>
              <a:t>to</a:t>
            </a:r>
            <a:r>
              <a:rPr lang="de-DE" dirty="0"/>
              <a:t> 6 but </a:t>
            </a:r>
            <a:r>
              <a:rPr lang="de-DE" dirty="0" err="1"/>
              <a:t>as</a:t>
            </a:r>
            <a:r>
              <a:rPr lang="de-DE" dirty="0"/>
              <a:t> i am </a:t>
            </a:r>
            <a:r>
              <a:rPr lang="de-DE" dirty="0" err="1"/>
              <a:t>working</a:t>
            </a:r>
            <a:r>
              <a:rPr lang="de-DE" dirty="0"/>
              <a:t> on </a:t>
            </a:r>
            <a:r>
              <a:rPr lang="de-DE" dirty="0" err="1"/>
              <a:t>regression</a:t>
            </a:r>
            <a:r>
              <a:rPr lang="de-DE" dirty="0"/>
              <a:t> </a:t>
            </a:r>
            <a:r>
              <a:rPr lang="de-DE" dirty="0" err="1"/>
              <a:t>task</a:t>
            </a:r>
            <a:r>
              <a:rPr lang="de-DE" dirty="0"/>
              <a:t>, </a:t>
            </a:r>
            <a:r>
              <a:rPr lang="de-DE" dirty="0" err="1"/>
              <a:t>the</a:t>
            </a:r>
            <a:r>
              <a:rPr lang="de-DE" dirty="0"/>
              <a:t> </a:t>
            </a:r>
            <a:r>
              <a:rPr lang="de-DE" dirty="0" err="1"/>
              <a:t>new</a:t>
            </a:r>
            <a:r>
              <a:rPr lang="de-DE" dirty="0"/>
              <a:t> </a:t>
            </a:r>
            <a:r>
              <a:rPr lang="de-DE" dirty="0" err="1"/>
              <a:t>target</a:t>
            </a:r>
            <a:r>
              <a:rPr lang="de-DE" dirty="0"/>
              <a:t> </a:t>
            </a:r>
            <a:r>
              <a:rPr lang="de-DE" dirty="0" err="1"/>
              <a:t>column</a:t>
            </a:r>
            <a:r>
              <a:rPr lang="de-DE" dirty="0"/>
              <a:t> </a:t>
            </a:r>
            <a:r>
              <a:rPr lang="de-DE" dirty="0" err="1"/>
              <a:t>is</a:t>
            </a:r>
            <a:r>
              <a:rPr lang="de-DE" dirty="0"/>
              <a:t> </a:t>
            </a:r>
            <a:r>
              <a:rPr lang="de-DE" dirty="0" err="1"/>
              <a:t>selected</a:t>
            </a:r>
            <a:r>
              <a:rPr lang="de-DE" dirty="0"/>
              <a:t> </a:t>
            </a:r>
            <a:r>
              <a:rPr lang="de-DE" dirty="0" err="1"/>
              <a:t>as</a:t>
            </a:r>
            <a:r>
              <a:rPr lang="de-DE" dirty="0"/>
              <a:t> PRECTOT. And </a:t>
            </a:r>
            <a:r>
              <a:rPr lang="de-DE" dirty="0" err="1"/>
              <a:t>resource</a:t>
            </a:r>
            <a:r>
              <a:rPr lang="de-DE" dirty="0"/>
              <a:t> </a:t>
            </a:r>
            <a:r>
              <a:rPr lang="de-DE" dirty="0" err="1"/>
              <a:t>limitationsSLOW</a:t>
            </a:r>
            <a:r>
              <a:rPr lang="de-DE" dirty="0"/>
              <a:t> AND BREATH, The </a:t>
            </a:r>
            <a:r>
              <a:rPr lang="de-DE" dirty="0" err="1"/>
              <a:t>methodology</a:t>
            </a:r>
            <a:r>
              <a:rPr lang="de-DE" dirty="0"/>
              <a:t> </a:t>
            </a:r>
            <a:r>
              <a:rPr lang="de-DE" dirty="0" err="1"/>
              <a:t>is</a:t>
            </a:r>
            <a:r>
              <a:rPr lang="de-DE" dirty="0"/>
              <a:t> </a:t>
            </a:r>
          </a:p>
        </p:txBody>
      </p:sp>
      <p:sp>
        <p:nvSpPr>
          <p:cNvPr id="4" name="Foliennummernplatzhalter 3"/>
          <p:cNvSpPr>
            <a:spLocks noGrp="1"/>
          </p:cNvSpPr>
          <p:nvPr>
            <p:ph type="sldNum" sz="quarter" idx="5"/>
          </p:nvPr>
        </p:nvSpPr>
        <p:spPr/>
        <p:txBody>
          <a:bodyPr/>
          <a:lstStyle/>
          <a:p>
            <a:fld id="{E67D512E-23A4-461B-AA02-CBA77E2D0798}" type="slidenum">
              <a:rPr lang="de-DE" smtClean="0"/>
              <a:t>6</a:t>
            </a:fld>
            <a:endParaRPr lang="de-DE"/>
          </a:p>
        </p:txBody>
      </p:sp>
    </p:spTree>
    <p:extLst>
      <p:ext uri="{BB962C8B-B14F-4D97-AF65-F5344CB8AC3E}">
        <p14:creationId xmlns:p14="http://schemas.microsoft.com/office/powerpoint/2010/main" val="104550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67D512E-23A4-461B-AA02-CBA77E2D0798}" type="slidenum">
              <a:rPr lang="de-DE" smtClean="0"/>
              <a:t>7</a:t>
            </a:fld>
            <a:endParaRPr lang="de-DE"/>
          </a:p>
        </p:txBody>
      </p:sp>
    </p:spTree>
    <p:extLst>
      <p:ext uri="{BB962C8B-B14F-4D97-AF65-F5344CB8AC3E}">
        <p14:creationId xmlns:p14="http://schemas.microsoft.com/office/powerpoint/2010/main" val="150029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Autoencoders </a:t>
            </a:r>
            <a:r>
              <a:rPr lang="de-DE" dirty="0" err="1"/>
              <a:t>are</a:t>
            </a:r>
            <a:r>
              <a:rPr lang="de-DE" dirty="0"/>
              <a:t> </a:t>
            </a:r>
            <a:r>
              <a:rPr lang="de-DE" dirty="0" err="1"/>
              <a:t>useful</a:t>
            </a:r>
            <a:r>
              <a:rPr lang="de-DE" dirty="0"/>
              <a:t> in </a:t>
            </a:r>
            <a:r>
              <a:rPr lang="de-DE" dirty="0" err="1"/>
              <a:t>extracting</a:t>
            </a:r>
            <a:r>
              <a:rPr lang="de-DE" dirty="0"/>
              <a:t> </a:t>
            </a:r>
            <a:r>
              <a:rPr lang="de-DE" dirty="0" err="1"/>
              <a:t>useful</a:t>
            </a:r>
            <a:r>
              <a:rPr lang="de-DE" dirty="0"/>
              <a:t> </a:t>
            </a:r>
            <a:r>
              <a:rPr lang="de-DE" dirty="0" err="1"/>
              <a:t>information</a:t>
            </a:r>
            <a:r>
              <a:rPr lang="de-DE" dirty="0"/>
              <a:t> </a:t>
            </a:r>
            <a:r>
              <a:rPr lang="de-DE" dirty="0" err="1"/>
              <a:t>when</a:t>
            </a:r>
            <a:r>
              <a:rPr lang="de-DE" dirty="0"/>
              <a:t> </a:t>
            </a:r>
            <a:r>
              <a:rPr lang="de-DE" dirty="0" err="1"/>
              <a:t>the</a:t>
            </a:r>
            <a:r>
              <a:rPr lang="de-DE" dirty="0"/>
              <a:t> </a:t>
            </a:r>
            <a:r>
              <a:rPr lang="de-DE" dirty="0" err="1"/>
              <a:t>data</a:t>
            </a:r>
            <a:r>
              <a:rPr lang="de-DE" dirty="0"/>
              <a:t> </a:t>
            </a:r>
            <a:r>
              <a:rPr lang="de-DE" dirty="0" err="1"/>
              <a:t>is</a:t>
            </a:r>
            <a:r>
              <a:rPr lang="de-DE" dirty="0"/>
              <a:t> </a:t>
            </a:r>
            <a:r>
              <a:rPr lang="de-DE" dirty="0" err="1"/>
              <a:t>tranforms</a:t>
            </a:r>
            <a:r>
              <a:rPr lang="de-DE" dirty="0"/>
              <a:t> in </a:t>
            </a:r>
            <a:r>
              <a:rPr lang="de-DE" dirty="0" err="1"/>
              <a:t>lower</a:t>
            </a:r>
            <a:r>
              <a:rPr lang="de-DE" dirty="0"/>
              <a:t> </a:t>
            </a:r>
            <a:r>
              <a:rPr lang="de-DE" dirty="0" err="1"/>
              <a:t>dimension</a:t>
            </a:r>
            <a:r>
              <a:rPr lang="de-DE" dirty="0"/>
              <a:t> </a:t>
            </a:r>
            <a:r>
              <a:rPr lang="de-DE" dirty="0" err="1"/>
              <a:t>space</a:t>
            </a:r>
            <a:r>
              <a:rPr lang="de-DE" dirty="0"/>
              <a:t> </a:t>
            </a:r>
            <a:r>
              <a:rPr lang="de-DE" dirty="0" err="1"/>
              <a:t>first</a:t>
            </a:r>
            <a:r>
              <a:rPr lang="de-DE" dirty="0"/>
              <a:t> and </a:t>
            </a:r>
            <a:r>
              <a:rPr lang="de-DE" dirty="0" err="1"/>
              <a:t>then</a:t>
            </a:r>
            <a:r>
              <a:rPr lang="de-DE" dirty="0"/>
              <a:t> </a:t>
            </a:r>
            <a:r>
              <a:rPr lang="de-DE" dirty="0" err="1"/>
              <a:t>reconstructed</a:t>
            </a:r>
            <a:r>
              <a:rPr lang="de-DE" dirty="0"/>
              <a:t> </a:t>
            </a:r>
            <a:r>
              <a:rPr lang="de-DE" dirty="0" err="1"/>
              <a:t>the</a:t>
            </a:r>
            <a:r>
              <a:rPr lang="de-DE" dirty="0"/>
              <a:t> </a:t>
            </a:r>
            <a:r>
              <a:rPr lang="de-DE" dirty="0" err="1"/>
              <a:t>input</a:t>
            </a:r>
            <a:r>
              <a:rPr lang="de-DE" dirty="0"/>
              <a:t> </a:t>
            </a:r>
            <a:r>
              <a:rPr lang="de-DE" dirty="0" err="1"/>
              <a:t>as</a:t>
            </a:r>
            <a:r>
              <a:rPr lang="de-DE" dirty="0"/>
              <a:t> </a:t>
            </a:r>
            <a:r>
              <a:rPr lang="de-DE" dirty="0" err="1"/>
              <a:t>closely</a:t>
            </a:r>
            <a:r>
              <a:rPr lang="de-DE" dirty="0"/>
              <a:t> </a:t>
            </a:r>
            <a:r>
              <a:rPr lang="de-DE" dirty="0" err="1"/>
              <a:t>as</a:t>
            </a:r>
            <a:r>
              <a:rPr lang="de-DE" dirty="0"/>
              <a:t> possible </a:t>
            </a:r>
            <a:r>
              <a:rPr lang="de-DE" dirty="0" err="1"/>
              <a:t>with</a:t>
            </a:r>
            <a:r>
              <a:rPr lang="de-DE" dirty="0"/>
              <a:t> </a:t>
            </a:r>
            <a:r>
              <a:rPr lang="de-DE" dirty="0" err="1"/>
              <a:t>input</a:t>
            </a:r>
            <a:r>
              <a:rPr lang="de-DE" dirty="0"/>
              <a:t>.  This </a:t>
            </a:r>
            <a:r>
              <a:rPr lang="de-DE" dirty="0" err="1"/>
              <a:t>is</a:t>
            </a:r>
            <a:r>
              <a:rPr lang="de-DE" dirty="0"/>
              <a:t> </a:t>
            </a:r>
            <a:r>
              <a:rPr lang="de-DE" dirty="0" err="1"/>
              <a:t>the</a:t>
            </a:r>
            <a:r>
              <a:rPr lang="de-DE" dirty="0"/>
              <a:t> </a:t>
            </a:r>
            <a:r>
              <a:rPr lang="de-DE" dirty="0" err="1"/>
              <a:t>first</a:t>
            </a:r>
            <a:r>
              <a:rPr lang="de-DE" dirty="0"/>
              <a:t> </a:t>
            </a:r>
            <a:r>
              <a:rPr lang="de-DE" dirty="0" err="1"/>
              <a:t>method</a:t>
            </a:r>
            <a:r>
              <a:rPr lang="de-DE" dirty="0"/>
              <a:t> i </a:t>
            </a:r>
            <a:r>
              <a:rPr lang="de-DE" dirty="0" err="1"/>
              <a:t>have</a:t>
            </a:r>
            <a:r>
              <a:rPr lang="de-DE" dirty="0"/>
              <a:t> </a:t>
            </a:r>
            <a:r>
              <a:rPr lang="de-DE" dirty="0" err="1"/>
              <a:t>used</a:t>
            </a:r>
            <a:r>
              <a:rPr lang="de-DE" dirty="0"/>
              <a:t> </a:t>
            </a:r>
            <a:r>
              <a:rPr lang="de-DE" dirty="0" err="1"/>
              <a:t>then</a:t>
            </a:r>
            <a:r>
              <a:rPr lang="de-DE" dirty="0"/>
              <a:t> </a:t>
            </a:r>
            <a:r>
              <a:rPr lang="de-DE" dirty="0" err="1"/>
              <a:t>the</a:t>
            </a:r>
            <a:r>
              <a:rPr lang="de-DE" dirty="0"/>
              <a:t> </a:t>
            </a:r>
            <a:r>
              <a:rPr lang="de-DE" dirty="0" err="1"/>
              <a:t>second</a:t>
            </a:r>
            <a:r>
              <a:rPr lang="de-DE" dirty="0"/>
              <a:t> </a:t>
            </a:r>
            <a:r>
              <a:rPr lang="de-DE" dirty="0" err="1"/>
              <a:t>method</a:t>
            </a:r>
            <a:r>
              <a:rPr lang="de-DE" dirty="0"/>
              <a:t> </a:t>
            </a:r>
            <a:r>
              <a:rPr lang="de-DE" dirty="0" err="1"/>
              <a:t>is</a:t>
            </a:r>
            <a:endParaRPr lang="de-DE" dirty="0"/>
          </a:p>
        </p:txBody>
      </p:sp>
      <p:sp>
        <p:nvSpPr>
          <p:cNvPr id="4" name="Foliennummernplatzhalter 3"/>
          <p:cNvSpPr>
            <a:spLocks noGrp="1"/>
          </p:cNvSpPr>
          <p:nvPr>
            <p:ph type="sldNum" sz="quarter" idx="5"/>
          </p:nvPr>
        </p:nvSpPr>
        <p:spPr/>
        <p:txBody>
          <a:bodyPr/>
          <a:lstStyle/>
          <a:p>
            <a:fld id="{E67D512E-23A4-461B-AA02-CBA77E2D0798}" type="slidenum">
              <a:rPr lang="de-DE" smtClean="0"/>
              <a:t>8</a:t>
            </a:fld>
            <a:endParaRPr lang="de-DE"/>
          </a:p>
        </p:txBody>
      </p:sp>
    </p:spTree>
    <p:extLst>
      <p:ext uri="{BB962C8B-B14F-4D97-AF65-F5344CB8AC3E}">
        <p14:creationId xmlns:p14="http://schemas.microsoft.com/office/powerpoint/2010/main" val="161680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Create </a:t>
            </a:r>
            <a:r>
              <a:rPr lang="de-DE" dirty="0" err="1"/>
              <a:t>compressed</a:t>
            </a:r>
            <a:r>
              <a:rPr lang="de-DE" dirty="0"/>
              <a:t> </a:t>
            </a:r>
            <a:r>
              <a:rPr lang="de-DE" dirty="0" err="1"/>
              <a:t>version</a:t>
            </a:r>
            <a:r>
              <a:rPr lang="de-DE" dirty="0"/>
              <a:t> </a:t>
            </a:r>
            <a:r>
              <a:rPr lang="de-DE" dirty="0" err="1"/>
              <a:t>of</a:t>
            </a:r>
            <a:r>
              <a:rPr lang="de-DE" dirty="0"/>
              <a:t> </a:t>
            </a:r>
            <a:r>
              <a:rPr lang="de-DE" dirty="0" err="1"/>
              <a:t>dynamic</a:t>
            </a:r>
            <a:r>
              <a:rPr lang="de-DE" dirty="0"/>
              <a:t> </a:t>
            </a:r>
            <a:r>
              <a:rPr lang="de-DE" dirty="0" err="1"/>
              <a:t>features</a:t>
            </a:r>
            <a:r>
              <a:rPr lang="de-DE" dirty="0"/>
              <a:t>..SLOW</a:t>
            </a:r>
          </a:p>
        </p:txBody>
      </p:sp>
      <p:sp>
        <p:nvSpPr>
          <p:cNvPr id="4" name="Foliennummernplatzhalter 3"/>
          <p:cNvSpPr>
            <a:spLocks noGrp="1"/>
          </p:cNvSpPr>
          <p:nvPr>
            <p:ph type="sldNum" sz="quarter" idx="5"/>
          </p:nvPr>
        </p:nvSpPr>
        <p:spPr/>
        <p:txBody>
          <a:bodyPr/>
          <a:lstStyle/>
          <a:p>
            <a:fld id="{E67D512E-23A4-461B-AA02-CBA77E2D0798}" type="slidenum">
              <a:rPr lang="de-DE" smtClean="0"/>
              <a:t>9</a:t>
            </a:fld>
            <a:endParaRPr lang="de-DE"/>
          </a:p>
        </p:txBody>
      </p:sp>
    </p:spTree>
    <p:extLst>
      <p:ext uri="{BB962C8B-B14F-4D97-AF65-F5344CB8AC3E}">
        <p14:creationId xmlns:p14="http://schemas.microsoft.com/office/powerpoint/2010/main" val="135802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The last </a:t>
            </a:r>
            <a:r>
              <a:rPr lang="de-DE" dirty="0" err="1"/>
              <a:t>method</a:t>
            </a:r>
            <a:r>
              <a:rPr lang="de-DE" dirty="0"/>
              <a:t> </a:t>
            </a:r>
            <a:r>
              <a:rPr lang="de-DE" dirty="0" err="1"/>
              <a:t>used</a:t>
            </a:r>
            <a:r>
              <a:rPr lang="de-DE" dirty="0"/>
              <a:t> </a:t>
            </a:r>
            <a:r>
              <a:rPr lang="de-DE" dirty="0" err="1"/>
              <a:t>is</a:t>
            </a:r>
            <a:r>
              <a:rPr lang="de-DE" dirty="0"/>
              <a:t>..</a:t>
            </a:r>
          </a:p>
        </p:txBody>
      </p:sp>
      <p:sp>
        <p:nvSpPr>
          <p:cNvPr id="4" name="Foliennummernplatzhalter 3"/>
          <p:cNvSpPr>
            <a:spLocks noGrp="1"/>
          </p:cNvSpPr>
          <p:nvPr>
            <p:ph type="sldNum" sz="quarter" idx="5"/>
          </p:nvPr>
        </p:nvSpPr>
        <p:spPr/>
        <p:txBody>
          <a:bodyPr/>
          <a:lstStyle/>
          <a:p>
            <a:fld id="{E67D512E-23A4-461B-AA02-CBA77E2D0798}" type="slidenum">
              <a:rPr lang="de-DE" smtClean="0"/>
              <a:t>10</a:t>
            </a:fld>
            <a:endParaRPr lang="de-DE"/>
          </a:p>
        </p:txBody>
      </p:sp>
    </p:spTree>
    <p:extLst>
      <p:ext uri="{BB962C8B-B14F-4D97-AF65-F5344CB8AC3E}">
        <p14:creationId xmlns:p14="http://schemas.microsoft.com/office/powerpoint/2010/main" val="329866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E67D512E-23A4-461B-AA02-CBA77E2D0798}" type="slidenum">
              <a:rPr lang="de-DE" smtClean="0"/>
              <a:t>11</a:t>
            </a:fld>
            <a:endParaRPr lang="de-DE"/>
          </a:p>
        </p:txBody>
      </p:sp>
    </p:spTree>
    <p:extLst>
      <p:ext uri="{BB962C8B-B14F-4D97-AF65-F5344CB8AC3E}">
        <p14:creationId xmlns:p14="http://schemas.microsoft.com/office/powerpoint/2010/main" val="3056508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X-</a:t>
            </a:r>
            <a:r>
              <a:rPr lang="de-DE" dirty="0" err="1"/>
              <a:t>axis</a:t>
            </a:r>
            <a:r>
              <a:rPr lang="de-DE" dirty="0"/>
              <a:t> </a:t>
            </a:r>
            <a:r>
              <a:rPr lang="de-DE" dirty="0" err="1"/>
              <a:t>shop</a:t>
            </a:r>
            <a:r>
              <a:rPr lang="de-DE" dirty="0"/>
              <a:t> </a:t>
            </a:r>
            <a:r>
              <a:rPr lang="de-DE" dirty="0" err="1"/>
              <a:t>types</a:t>
            </a:r>
            <a:r>
              <a:rPr lang="de-DE" dirty="0"/>
              <a:t>, y-</a:t>
            </a:r>
            <a:r>
              <a:rPr lang="de-DE" dirty="0" err="1"/>
              <a:t>axis</a:t>
            </a:r>
            <a:r>
              <a:rPr lang="de-DE" dirty="0"/>
              <a:t> MAE </a:t>
            </a:r>
            <a:r>
              <a:rPr lang="de-DE" dirty="0" err="1"/>
              <a:t>the</a:t>
            </a:r>
            <a:r>
              <a:rPr lang="de-DE" dirty="0"/>
              <a:t> </a:t>
            </a:r>
            <a:r>
              <a:rPr lang="de-DE" dirty="0" err="1"/>
              <a:t>distribution</a:t>
            </a:r>
            <a:r>
              <a:rPr lang="de-DE" dirty="0"/>
              <a:t> </a:t>
            </a:r>
            <a:r>
              <a:rPr lang="de-DE" dirty="0" err="1"/>
              <a:t>of</a:t>
            </a:r>
            <a:r>
              <a:rPr lang="de-DE" dirty="0"/>
              <a:t> </a:t>
            </a:r>
            <a:r>
              <a:rPr lang="de-DE" dirty="0" err="1"/>
              <a:t>error</a:t>
            </a:r>
            <a:r>
              <a:rPr lang="de-DE" dirty="0"/>
              <a:t> </a:t>
            </a:r>
            <a:r>
              <a:rPr lang="de-DE" dirty="0" err="1"/>
              <a:t>higher</a:t>
            </a:r>
            <a:r>
              <a:rPr lang="de-DE" dirty="0"/>
              <a:t> </a:t>
            </a:r>
            <a:r>
              <a:rPr lang="de-DE" dirty="0" err="1"/>
              <a:t>number</a:t>
            </a:r>
            <a:r>
              <a:rPr lang="de-DE" dirty="0"/>
              <a:t> </a:t>
            </a:r>
            <a:r>
              <a:rPr lang="de-DE" dirty="0" err="1"/>
              <a:t>of</a:t>
            </a:r>
            <a:r>
              <a:rPr lang="de-DE" dirty="0"/>
              <a:t> </a:t>
            </a:r>
            <a:r>
              <a:rPr lang="de-DE" dirty="0" err="1"/>
              <a:t>error</a:t>
            </a:r>
            <a:r>
              <a:rPr lang="de-DE" dirty="0"/>
              <a:t> </a:t>
            </a:r>
            <a:r>
              <a:rPr lang="de-DE" dirty="0" err="1"/>
              <a:t>values</a:t>
            </a:r>
            <a:r>
              <a:rPr lang="de-DE" dirty="0"/>
              <a:t> </a:t>
            </a:r>
            <a:r>
              <a:rPr lang="de-DE" dirty="0" err="1"/>
              <a:t>near</a:t>
            </a:r>
            <a:r>
              <a:rPr lang="de-DE" dirty="0"/>
              <a:t> </a:t>
            </a:r>
            <a:r>
              <a:rPr lang="de-DE" dirty="0" err="1"/>
              <a:t>zero</a:t>
            </a:r>
            <a:endParaRPr lang="de-DE" dirty="0"/>
          </a:p>
        </p:txBody>
      </p:sp>
      <p:sp>
        <p:nvSpPr>
          <p:cNvPr id="4" name="Foliennummernplatzhalter 3"/>
          <p:cNvSpPr>
            <a:spLocks noGrp="1"/>
          </p:cNvSpPr>
          <p:nvPr>
            <p:ph type="sldNum" sz="quarter" idx="5"/>
          </p:nvPr>
        </p:nvSpPr>
        <p:spPr/>
        <p:txBody>
          <a:bodyPr/>
          <a:lstStyle/>
          <a:p>
            <a:fld id="{E67D512E-23A4-461B-AA02-CBA77E2D0798}" type="slidenum">
              <a:rPr lang="de-DE" smtClean="0"/>
              <a:t>12</a:t>
            </a:fld>
            <a:endParaRPr lang="de-DE"/>
          </a:p>
        </p:txBody>
      </p:sp>
    </p:spTree>
    <p:extLst>
      <p:ext uri="{BB962C8B-B14F-4D97-AF65-F5344CB8AC3E}">
        <p14:creationId xmlns:p14="http://schemas.microsoft.com/office/powerpoint/2010/main" val="5374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5452C545-F320-4538-9461-018BBD526287}" type="datetime1">
              <a:rPr lang="en-US" smtClean="0"/>
              <a:t>1/2/2024</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3330DDF-C481-45C2-A55F-5B173F391744}"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7C91F28-39C7-4461-8643-910C39D8EE5B}"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4F2DB43-567F-4B5D-B2C9-7E484CBAC919}"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288102" y="6354422"/>
            <a:ext cx="811019" cy="503578"/>
          </a:xfrm>
        </p:spPr>
        <p:txBody>
          <a:bodyPr/>
          <a:lstStyle/>
          <a:p>
            <a:fld id="{6D22F896-40B5-4ADD-8801-0D06FADFA095}" type="slidenum">
              <a:rPr lang="en-US" dirty="0"/>
              <a:t>‹Nr.›</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58FF28D-9DE7-431A-8453-2AFB26CDCD64}" type="datetime1">
              <a:rPr lang="en-US" smtClean="0"/>
              <a:t>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9DEA42-2A75-4F64-AF60-D5B0F35EDCAE}" type="datetime1">
              <a:rPr lang="en-US" smtClean="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534695" y="2824269"/>
            <a:ext cx="4608576"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54792" y="2821491"/>
            <a:ext cx="4608576"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FFBD510-A48A-47BF-9849-7274BF138CD5}" type="datetime1">
              <a:rPr lang="en-US" smtClean="0"/>
              <a:t>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5BC7C09F-C677-4C9B-B46F-194D0A91579F}" type="datetime1">
              <a:rPr lang="en-US" smtClean="0"/>
              <a:t>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294AA-C8DE-4698-82D3-1BE1BA04E346}" type="datetime1">
              <a:rPr lang="en-US" smtClean="0"/>
              <a:t>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2E4D4E1B-3F46-4C7B-8260-DA2CA757EE0F}" type="datetime1">
              <a:rPr lang="en-US" smtClean="0"/>
              <a:t>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15A7BB93-CB16-4DFD-9CE8-FCC876C7D4CD}" type="datetime1">
              <a:rPr lang="en-US" smtClean="0"/>
              <a:t>1/2/2024</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99D5BB-F562-4825-9FEC-3386E4723D6C}" type="datetime1">
              <a:rPr lang="en-US" smtClean="0"/>
              <a:t>1/2/2024</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255151" y="6134561"/>
            <a:ext cx="811019" cy="503578"/>
          </a:xfrm>
          <a:prstGeom prst="rect">
            <a:avLst/>
          </a:prstGeom>
        </p:spPr>
        <p:txBody>
          <a:bodyPr vert="horz" lIns="91440" tIns="45720" rIns="91440" bIns="45720" rtlCol="0" anchor="t"/>
          <a:lstStyle>
            <a:lvl1pPr algn="r">
              <a:defRPr sz="2800">
                <a:solidFill>
                  <a:schemeClr val="tx1"/>
                </a:solidFill>
              </a:defRPr>
            </a:lvl1pPr>
          </a:lstStyle>
          <a:p>
            <a:fld id="{6D22F896-40B5-4ADD-8801-0D06FADFA095}" type="slidenum">
              <a:rPr lang="en-US" smtClean="0"/>
              <a:pPr/>
              <a:t>‹Nr.›</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B2FE4F-0F01-50D6-EF60-427E79C12000}"/>
              </a:ext>
            </a:extLst>
          </p:cNvPr>
          <p:cNvSpPr>
            <a:spLocks noGrp="1"/>
          </p:cNvSpPr>
          <p:nvPr>
            <p:ph type="ctrTitle"/>
          </p:nvPr>
        </p:nvSpPr>
        <p:spPr>
          <a:xfrm>
            <a:off x="2663978" y="785365"/>
            <a:ext cx="8561747" cy="2541431"/>
          </a:xfrm>
        </p:spPr>
        <p:txBody>
          <a:bodyPr>
            <a:normAutofit fontScale="90000"/>
          </a:bodyPr>
          <a:lstStyle/>
          <a:p>
            <a:r>
              <a:rPr lang="en-US" dirty="0">
                <a:latin typeface="Times New Roman" panose="02020603050405020304" pitchFamily="18" charset="0"/>
                <a:cs typeface="Times New Roman" panose="02020603050405020304" pitchFamily="18" charset="0"/>
              </a:rPr>
              <a:t>Handling Temporal Characteristics of Data in Sequential Modelling</a:t>
            </a:r>
            <a:endParaRPr lang="de-DE" dirty="0">
              <a:latin typeface="Times New Roman" panose="02020603050405020304" pitchFamily="18" charset="0"/>
              <a:cs typeface="Times New Roman" panose="02020603050405020304" pitchFamily="18" charset="0"/>
            </a:endParaRPr>
          </a:p>
        </p:txBody>
      </p:sp>
      <p:sp>
        <p:nvSpPr>
          <p:cNvPr id="3" name="Untertitel 2">
            <a:extLst>
              <a:ext uri="{FF2B5EF4-FFF2-40B4-BE49-F238E27FC236}">
                <a16:creationId xmlns:a16="http://schemas.microsoft.com/office/drawing/2014/main" id="{716259A5-52C1-0CCD-D230-119D1F7BBEA7}"/>
              </a:ext>
            </a:extLst>
          </p:cNvPr>
          <p:cNvSpPr>
            <a:spLocks noGrp="1"/>
          </p:cNvSpPr>
          <p:nvPr>
            <p:ph type="subTitle" idx="1"/>
          </p:nvPr>
        </p:nvSpPr>
        <p:spPr>
          <a:xfrm>
            <a:off x="2501732" y="3539830"/>
            <a:ext cx="8561746" cy="977621"/>
          </a:xfrm>
        </p:spPr>
        <p:txBody>
          <a:bodyPr/>
          <a:lstStyle/>
          <a:p>
            <a:r>
              <a:rPr lang="de-DE" dirty="0">
                <a:latin typeface="Times New Roman" panose="02020603050405020304" pitchFamily="18" charset="0"/>
                <a:cs typeface="Times New Roman" panose="02020603050405020304" pitchFamily="18" charset="0"/>
              </a:rPr>
              <a:t>Kolloquium </a:t>
            </a:r>
          </a:p>
          <a:p>
            <a:r>
              <a:rPr lang="de-DE" dirty="0">
                <a:latin typeface="Times New Roman" panose="02020603050405020304" pitchFamily="18" charset="0"/>
                <a:cs typeface="Times New Roman" panose="02020603050405020304" pitchFamily="18" charset="0"/>
              </a:rPr>
              <a:t>Seema More </a:t>
            </a:r>
          </a:p>
        </p:txBody>
      </p:sp>
    </p:spTree>
    <p:extLst>
      <p:ext uri="{BB962C8B-B14F-4D97-AF65-F5344CB8AC3E}">
        <p14:creationId xmlns:p14="http://schemas.microsoft.com/office/powerpoint/2010/main" val="1386809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177DDB-DFDE-178B-35EE-CE5D0DC7250A}"/>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4. Methodology</a:t>
            </a:r>
            <a:br>
              <a:rPr lang="de-DE" sz="3600" dirty="0">
                <a:latin typeface="Times New Roman" panose="02020603050405020304" pitchFamily="18" charset="0"/>
                <a:cs typeface="Times New Roman" panose="02020603050405020304" pitchFamily="18" charset="0"/>
              </a:rPr>
            </a:br>
            <a:r>
              <a:rPr lang="de-DE" sz="3600" dirty="0">
                <a:latin typeface="Times New Roman" panose="02020603050405020304" pitchFamily="18" charset="0"/>
                <a:cs typeface="Times New Roman" panose="02020603050405020304" pitchFamily="18" charset="0"/>
              </a:rPr>
              <a:t>    Third Method </a:t>
            </a:r>
          </a:p>
        </p:txBody>
      </p:sp>
      <p:sp>
        <p:nvSpPr>
          <p:cNvPr id="3" name="Inhaltsplatzhalter 2">
            <a:extLst>
              <a:ext uri="{FF2B5EF4-FFF2-40B4-BE49-F238E27FC236}">
                <a16:creationId xmlns:a16="http://schemas.microsoft.com/office/drawing/2014/main" id="{CE31F275-D834-3A9B-3D77-8608231DB797}"/>
              </a:ext>
            </a:extLst>
          </p:cNvPr>
          <p:cNvSpPr>
            <a:spLocks noGrp="1"/>
          </p:cNvSpPr>
          <p:nvPr>
            <p:ph idx="1"/>
          </p:nvPr>
        </p:nvSpPr>
        <p:spPr>
          <a:xfrm>
            <a:off x="1534696" y="2015732"/>
            <a:ext cx="6105357" cy="3450613"/>
          </a:xfrm>
        </p:spPr>
        <p:txBody>
          <a:bodyPr/>
          <a:lstStyle/>
          <a:p>
            <a:r>
              <a:rPr lang="en-US" dirty="0">
                <a:latin typeface="Times New Roman" panose="02020603050405020304" pitchFamily="18" charset="0"/>
                <a:cs typeface="Times New Roman" panose="02020603050405020304" pitchFamily="18" charset="0"/>
              </a:rPr>
              <a:t>Keras sequential model with dense layer for static features with 64 and 32 neurons as input layer.</a:t>
            </a:r>
          </a:p>
          <a:p>
            <a:r>
              <a:rPr lang="en-US" dirty="0">
                <a:latin typeface="Times New Roman" panose="02020603050405020304" pitchFamily="18" charset="0"/>
                <a:cs typeface="Times New Roman" panose="02020603050405020304" pitchFamily="18" charset="0"/>
              </a:rPr>
              <a:t>LSTM model for dynamic features with </a:t>
            </a:r>
            <a:r>
              <a:rPr lang="en-US">
                <a:latin typeface="Times New Roman" panose="02020603050405020304" pitchFamily="18" charset="0"/>
                <a:cs typeface="Times New Roman" panose="02020603050405020304" pitchFamily="18" charset="0"/>
              </a:rPr>
              <a:t>two LSTM </a:t>
            </a:r>
            <a:r>
              <a:rPr lang="en-US" dirty="0">
                <a:latin typeface="Times New Roman" panose="02020603050405020304" pitchFamily="18" charset="0"/>
                <a:cs typeface="Times New Roman" panose="02020603050405020304" pitchFamily="18" charset="0"/>
              </a:rPr>
              <a:t>layers of neurons 64 and 32.</a:t>
            </a:r>
          </a:p>
          <a:p>
            <a:r>
              <a:rPr lang="en-US" dirty="0">
                <a:latin typeface="Times New Roman" panose="02020603050405020304" pitchFamily="18" charset="0"/>
                <a:cs typeface="Times New Roman" panose="02020603050405020304" pitchFamily="18" charset="0"/>
              </a:rPr>
              <a:t>Combine both models output and fed into another keras sequential model with 2 dense input layers of neurons 64 and 32. </a:t>
            </a:r>
          </a:p>
          <a:p>
            <a:endParaRPr lang="de-DE" dirty="0"/>
          </a:p>
        </p:txBody>
      </p:sp>
      <p:sp>
        <p:nvSpPr>
          <p:cNvPr id="4" name="Rechteck 3">
            <a:extLst>
              <a:ext uri="{FF2B5EF4-FFF2-40B4-BE49-F238E27FC236}">
                <a16:creationId xmlns:a16="http://schemas.microsoft.com/office/drawing/2014/main" id="{1DD12872-468E-8D64-AD59-2C189BE303A7}"/>
              </a:ext>
            </a:extLst>
          </p:cNvPr>
          <p:cNvSpPr/>
          <p:nvPr/>
        </p:nvSpPr>
        <p:spPr>
          <a:xfrm>
            <a:off x="7892715" y="2015731"/>
            <a:ext cx="1395663" cy="47480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Times New Roman" panose="02020603050405020304" pitchFamily="18" charset="0"/>
                <a:cs typeface="Times New Roman" panose="02020603050405020304" pitchFamily="18" charset="0"/>
              </a:rPr>
              <a:t>Static Features</a:t>
            </a:r>
          </a:p>
        </p:txBody>
      </p:sp>
      <p:sp>
        <p:nvSpPr>
          <p:cNvPr id="5" name="Rechteck 4">
            <a:extLst>
              <a:ext uri="{FF2B5EF4-FFF2-40B4-BE49-F238E27FC236}">
                <a16:creationId xmlns:a16="http://schemas.microsoft.com/office/drawing/2014/main" id="{E004DDB3-2C9B-689F-BDC7-BA80B60A850F}"/>
              </a:ext>
            </a:extLst>
          </p:cNvPr>
          <p:cNvSpPr/>
          <p:nvPr/>
        </p:nvSpPr>
        <p:spPr>
          <a:xfrm>
            <a:off x="9849852" y="2015731"/>
            <a:ext cx="1507959" cy="47480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latin typeface="Times New Roman" panose="02020603050405020304" pitchFamily="18" charset="0"/>
                <a:cs typeface="Times New Roman" panose="02020603050405020304" pitchFamily="18" charset="0"/>
              </a:rPr>
              <a:t>Dynamic Features</a:t>
            </a:r>
          </a:p>
        </p:txBody>
      </p:sp>
      <p:sp>
        <p:nvSpPr>
          <p:cNvPr id="6" name="Rechteck 5">
            <a:extLst>
              <a:ext uri="{FF2B5EF4-FFF2-40B4-BE49-F238E27FC236}">
                <a16:creationId xmlns:a16="http://schemas.microsoft.com/office/drawing/2014/main" id="{7D891DAE-CE07-7FEC-6AFC-087EFD9E84B0}"/>
              </a:ext>
            </a:extLst>
          </p:cNvPr>
          <p:cNvSpPr/>
          <p:nvPr/>
        </p:nvSpPr>
        <p:spPr>
          <a:xfrm>
            <a:off x="7766383" y="3176337"/>
            <a:ext cx="1648325" cy="697832"/>
          </a:xfrm>
          <a:prstGeom prst="rect">
            <a:avLst/>
          </a:prstGeom>
          <a:ln>
            <a:prstDash val="dashDot"/>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solidFill>
                  <a:schemeClr val="tx1"/>
                </a:solidFill>
                <a:latin typeface="Times New Roman" panose="02020603050405020304" pitchFamily="18" charset="0"/>
                <a:cs typeface="Times New Roman" panose="02020603050405020304" pitchFamily="18" charset="0"/>
              </a:rPr>
              <a:t>Sequential model with dense layer</a:t>
            </a:r>
          </a:p>
        </p:txBody>
      </p:sp>
      <p:sp>
        <p:nvSpPr>
          <p:cNvPr id="7" name="Rechteck 6">
            <a:extLst>
              <a:ext uri="{FF2B5EF4-FFF2-40B4-BE49-F238E27FC236}">
                <a16:creationId xmlns:a16="http://schemas.microsoft.com/office/drawing/2014/main" id="{6B2BBF65-A3AE-3EDD-39E6-91FAE4D20AC7}"/>
              </a:ext>
            </a:extLst>
          </p:cNvPr>
          <p:cNvSpPr/>
          <p:nvPr/>
        </p:nvSpPr>
        <p:spPr>
          <a:xfrm>
            <a:off x="10115883" y="3212432"/>
            <a:ext cx="1082842" cy="697832"/>
          </a:xfrm>
          <a:prstGeom prst="rect">
            <a:avLst/>
          </a:prstGeom>
          <a:ln>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solidFill>
                  <a:schemeClr val="tx1"/>
                </a:solidFill>
                <a:latin typeface="Times New Roman" panose="02020603050405020304" pitchFamily="18" charset="0"/>
                <a:cs typeface="Times New Roman" panose="02020603050405020304" pitchFamily="18" charset="0"/>
              </a:rPr>
              <a:t>LSTM</a:t>
            </a:r>
          </a:p>
        </p:txBody>
      </p:sp>
      <p:sp>
        <p:nvSpPr>
          <p:cNvPr id="8" name="Rechteck: abgerundete Ecken 7">
            <a:extLst>
              <a:ext uri="{FF2B5EF4-FFF2-40B4-BE49-F238E27FC236}">
                <a16:creationId xmlns:a16="http://schemas.microsoft.com/office/drawing/2014/main" id="{6515B5AF-219B-81A6-1C4C-73420EFECD1D}"/>
              </a:ext>
            </a:extLst>
          </p:cNvPr>
          <p:cNvSpPr/>
          <p:nvPr/>
        </p:nvSpPr>
        <p:spPr>
          <a:xfrm>
            <a:off x="8819146" y="4740442"/>
            <a:ext cx="1744579" cy="45631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Sequential Model</a:t>
            </a:r>
          </a:p>
        </p:txBody>
      </p:sp>
      <p:cxnSp>
        <p:nvCxnSpPr>
          <p:cNvPr id="10" name="Gerade Verbindung mit Pfeil 9">
            <a:extLst>
              <a:ext uri="{FF2B5EF4-FFF2-40B4-BE49-F238E27FC236}">
                <a16:creationId xmlns:a16="http://schemas.microsoft.com/office/drawing/2014/main" id="{0F081D82-BD06-84CA-4DF0-95EB3E8383B2}"/>
              </a:ext>
            </a:extLst>
          </p:cNvPr>
          <p:cNvCxnSpPr>
            <a:stCxn id="4" idx="2"/>
            <a:endCxn id="6" idx="0"/>
          </p:cNvCxnSpPr>
          <p:nvPr/>
        </p:nvCxnSpPr>
        <p:spPr>
          <a:xfrm flipH="1">
            <a:off x="8590546" y="2490536"/>
            <a:ext cx="1" cy="685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a:extLst>
              <a:ext uri="{FF2B5EF4-FFF2-40B4-BE49-F238E27FC236}">
                <a16:creationId xmlns:a16="http://schemas.microsoft.com/office/drawing/2014/main" id="{B3793B6F-0270-B872-8191-C6C26983202F}"/>
              </a:ext>
            </a:extLst>
          </p:cNvPr>
          <p:cNvCxnSpPr>
            <a:cxnSpLocks/>
            <a:endCxn id="7" idx="0"/>
          </p:cNvCxnSpPr>
          <p:nvPr/>
        </p:nvCxnSpPr>
        <p:spPr>
          <a:xfrm>
            <a:off x="10657304" y="2490536"/>
            <a:ext cx="0" cy="721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Gerade Verbindung mit Pfeil 18">
            <a:extLst>
              <a:ext uri="{FF2B5EF4-FFF2-40B4-BE49-F238E27FC236}">
                <a16:creationId xmlns:a16="http://schemas.microsoft.com/office/drawing/2014/main" id="{3B40F4BB-652D-F3C9-8D94-EE14858F9541}"/>
              </a:ext>
            </a:extLst>
          </p:cNvPr>
          <p:cNvCxnSpPr>
            <a:stCxn id="6" idx="2"/>
          </p:cNvCxnSpPr>
          <p:nvPr/>
        </p:nvCxnSpPr>
        <p:spPr>
          <a:xfrm>
            <a:off x="8590546" y="3874169"/>
            <a:ext cx="697832" cy="866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Gerade Verbindung mit Pfeil 20">
            <a:extLst>
              <a:ext uri="{FF2B5EF4-FFF2-40B4-BE49-F238E27FC236}">
                <a16:creationId xmlns:a16="http://schemas.microsoft.com/office/drawing/2014/main" id="{B9835BDB-0226-F4DE-7550-EDF06501EB15}"/>
              </a:ext>
            </a:extLst>
          </p:cNvPr>
          <p:cNvCxnSpPr>
            <a:stCxn id="7" idx="2"/>
          </p:cNvCxnSpPr>
          <p:nvPr/>
        </p:nvCxnSpPr>
        <p:spPr>
          <a:xfrm flipH="1">
            <a:off x="9938084" y="3910264"/>
            <a:ext cx="719220" cy="8301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feld 8">
            <a:extLst>
              <a:ext uri="{FF2B5EF4-FFF2-40B4-BE49-F238E27FC236}">
                <a16:creationId xmlns:a16="http://schemas.microsoft.com/office/drawing/2014/main" id="{517B6692-B874-E525-83AD-5604250BBE37}"/>
              </a:ext>
            </a:extLst>
          </p:cNvPr>
          <p:cNvSpPr txBox="1"/>
          <p:nvPr/>
        </p:nvSpPr>
        <p:spPr>
          <a:xfrm>
            <a:off x="8410072" y="4221921"/>
            <a:ext cx="1004636" cy="276999"/>
          </a:xfrm>
          <a:prstGeom prst="rect">
            <a:avLst/>
          </a:prstGeom>
          <a:noFill/>
        </p:spPr>
        <p:txBody>
          <a:bodyPr wrap="square" rtlCol="0">
            <a:spAutoFit/>
          </a:bodyPr>
          <a:lstStyle/>
          <a:p>
            <a:r>
              <a:rPr lang="de-DE" sz="1200" dirty="0">
                <a:latin typeface="Times New Roman" panose="02020603050405020304" pitchFamily="18" charset="0"/>
                <a:cs typeface="Times New Roman" panose="02020603050405020304" pitchFamily="18" charset="0"/>
              </a:rPr>
              <a:t>output</a:t>
            </a:r>
          </a:p>
        </p:txBody>
      </p:sp>
      <p:sp>
        <p:nvSpPr>
          <p:cNvPr id="11" name="Textfeld 10">
            <a:extLst>
              <a:ext uri="{FF2B5EF4-FFF2-40B4-BE49-F238E27FC236}">
                <a16:creationId xmlns:a16="http://schemas.microsoft.com/office/drawing/2014/main" id="{40E3AB19-EEA1-A114-7A67-CF9D117CA887}"/>
              </a:ext>
            </a:extLst>
          </p:cNvPr>
          <p:cNvSpPr txBox="1"/>
          <p:nvPr/>
        </p:nvSpPr>
        <p:spPr>
          <a:xfrm>
            <a:off x="10302374" y="4222843"/>
            <a:ext cx="1004636" cy="276999"/>
          </a:xfrm>
          <a:prstGeom prst="rect">
            <a:avLst/>
          </a:prstGeom>
          <a:noFill/>
        </p:spPr>
        <p:txBody>
          <a:bodyPr wrap="square" rtlCol="0">
            <a:spAutoFit/>
          </a:bodyPr>
          <a:lstStyle/>
          <a:p>
            <a:r>
              <a:rPr lang="de-DE" sz="1200" dirty="0">
                <a:latin typeface="Times New Roman" panose="02020603050405020304" pitchFamily="18" charset="0"/>
                <a:cs typeface="Times New Roman" panose="02020603050405020304" pitchFamily="18" charset="0"/>
              </a:rPr>
              <a:t>output</a:t>
            </a:r>
          </a:p>
        </p:txBody>
      </p:sp>
      <p:sp>
        <p:nvSpPr>
          <p:cNvPr id="13" name="Foliennummernplatzhalter 12">
            <a:extLst>
              <a:ext uri="{FF2B5EF4-FFF2-40B4-BE49-F238E27FC236}">
                <a16:creationId xmlns:a16="http://schemas.microsoft.com/office/drawing/2014/main" id="{31E34625-6E0D-EAD3-4296-5A226304D934}"/>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885370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FF3B87-9F50-8939-469E-87E5C7BA1225}"/>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5. Results</a:t>
            </a:r>
            <a:br>
              <a:rPr lang="de-DE" sz="3600" dirty="0">
                <a:latin typeface="Times New Roman" panose="02020603050405020304" pitchFamily="18" charset="0"/>
                <a:cs typeface="Times New Roman" panose="02020603050405020304" pitchFamily="18" charset="0"/>
              </a:rPr>
            </a:br>
            <a:r>
              <a:rPr lang="de-DE" sz="3600" dirty="0">
                <a:latin typeface="Times New Roman" panose="02020603050405020304" pitchFamily="18" charset="0"/>
                <a:cs typeface="Times New Roman" panose="02020603050405020304" pitchFamily="18" charset="0"/>
              </a:rPr>
              <a:t>    Base Models</a:t>
            </a:r>
          </a:p>
        </p:txBody>
      </p:sp>
      <p:sp>
        <p:nvSpPr>
          <p:cNvPr id="24" name="Inhaltsplatzhalter 23">
            <a:extLst>
              <a:ext uri="{FF2B5EF4-FFF2-40B4-BE49-F238E27FC236}">
                <a16:creationId xmlns:a16="http://schemas.microsoft.com/office/drawing/2014/main" id="{B4E1E8F7-96D0-FD33-F9E8-B79885F67009}"/>
              </a:ext>
            </a:extLst>
          </p:cNvPr>
          <p:cNvSpPr>
            <a:spLocks noGrp="1"/>
          </p:cNvSpPr>
          <p:nvPr>
            <p:ph idx="1"/>
          </p:nvPr>
        </p:nvSpPr>
        <p:spPr>
          <a:xfrm>
            <a:off x="1534696" y="2015732"/>
            <a:ext cx="4362530" cy="3450613"/>
          </a:xfrm>
        </p:spPr>
        <p:txBody>
          <a:bodyPr>
            <a:noAutofit/>
          </a:bodyPr>
          <a:lstStyle/>
          <a:p>
            <a:r>
              <a:rPr lang="de-DE" sz="1800" dirty="0">
                <a:latin typeface="Times New Roman" panose="02020603050405020304" pitchFamily="18" charset="0"/>
                <a:cs typeface="Times New Roman" panose="02020603050405020304" pitchFamily="18" charset="0"/>
              </a:rPr>
              <a:t>Performed well with precipitation dataset.</a:t>
            </a:r>
          </a:p>
          <a:p>
            <a:r>
              <a:rPr lang="de-DE" sz="1800" dirty="0">
                <a:latin typeface="Times New Roman" panose="02020603050405020304" pitchFamily="18" charset="0"/>
                <a:cs typeface="Times New Roman" panose="02020603050405020304" pitchFamily="18" charset="0"/>
              </a:rPr>
              <a:t>Vodafone dataset MAE – </a:t>
            </a:r>
            <a:r>
              <a:rPr lang="de-DE" sz="1800" dirty="0">
                <a:solidFill>
                  <a:srgbClr val="FF0000"/>
                </a:solidFill>
                <a:latin typeface="Times New Roman" panose="02020603050405020304" pitchFamily="18" charset="0"/>
                <a:cs typeface="Times New Roman" panose="02020603050405020304" pitchFamily="18" charset="0"/>
              </a:rPr>
              <a:t>12.58</a:t>
            </a:r>
          </a:p>
          <a:p>
            <a:r>
              <a:rPr lang="de-DE" sz="1800" dirty="0">
                <a:latin typeface="Times New Roman" panose="02020603050405020304" pitchFamily="18" charset="0"/>
                <a:cs typeface="Times New Roman" panose="02020603050405020304" pitchFamily="18" charset="0"/>
              </a:rPr>
              <a:t>Precipitation dataset MAE – </a:t>
            </a:r>
            <a:r>
              <a:rPr lang="de-DE" sz="1800" dirty="0">
                <a:solidFill>
                  <a:srgbClr val="FF0000"/>
                </a:solidFill>
                <a:latin typeface="Times New Roman" panose="02020603050405020304" pitchFamily="18" charset="0"/>
                <a:cs typeface="Times New Roman" panose="02020603050405020304" pitchFamily="18" charset="0"/>
              </a:rPr>
              <a:t>2.49</a:t>
            </a:r>
          </a:p>
          <a:p>
            <a:r>
              <a:rPr lang="de-DE" sz="1800" dirty="0">
                <a:latin typeface="Times New Roman" panose="02020603050405020304" pitchFamily="18" charset="0"/>
                <a:cs typeface="Times New Roman" panose="02020603050405020304" pitchFamily="18" charset="0"/>
              </a:rPr>
              <a:t>Both base models has same performance except the absolute error plot shows lstm model performed well with own_shop and partner_shop</a:t>
            </a:r>
          </a:p>
          <a:p>
            <a:r>
              <a:rPr lang="de-DE" sz="1800" dirty="0">
                <a:latin typeface="Times New Roman" panose="02020603050405020304" pitchFamily="18" charset="0"/>
                <a:cs typeface="Times New Roman" panose="02020603050405020304" pitchFamily="18" charset="0"/>
              </a:rPr>
              <a:t>Absolute errors for precipitation dataset maximum values are near to Zero.</a:t>
            </a:r>
          </a:p>
        </p:txBody>
      </p:sp>
      <p:sp>
        <p:nvSpPr>
          <p:cNvPr id="3" name="Foliennummernplatzhalter 2">
            <a:extLst>
              <a:ext uri="{FF2B5EF4-FFF2-40B4-BE49-F238E27FC236}">
                <a16:creationId xmlns:a16="http://schemas.microsoft.com/office/drawing/2014/main" id="{E2419DAF-FC37-89D8-F4DC-85CCA8BCCF06}"/>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5" name="Grafik 4">
            <a:extLst>
              <a:ext uri="{FF2B5EF4-FFF2-40B4-BE49-F238E27FC236}">
                <a16:creationId xmlns:a16="http://schemas.microsoft.com/office/drawing/2014/main" id="{18F72069-2C55-CE49-BBF2-27BA7E08A130}"/>
              </a:ext>
            </a:extLst>
          </p:cNvPr>
          <p:cNvPicPr>
            <a:picLocks noChangeAspect="1"/>
          </p:cNvPicPr>
          <p:nvPr/>
        </p:nvPicPr>
        <p:blipFill>
          <a:blip r:embed="rId3"/>
          <a:stretch>
            <a:fillRect/>
          </a:stretch>
        </p:blipFill>
        <p:spPr>
          <a:xfrm>
            <a:off x="6406918" y="540540"/>
            <a:ext cx="4160381" cy="2626428"/>
          </a:xfrm>
          <a:prstGeom prst="rect">
            <a:avLst/>
          </a:prstGeom>
          <a:ln>
            <a:noFill/>
          </a:ln>
          <a:effectLst>
            <a:outerShdw blurRad="292100" dist="139700" dir="2700000" algn="tl" rotWithShape="0">
              <a:srgbClr val="333333">
                <a:alpha val="65000"/>
              </a:srgbClr>
            </a:outerShdw>
          </a:effectLst>
        </p:spPr>
      </p:pic>
      <p:pic>
        <p:nvPicPr>
          <p:cNvPr id="10" name="Grafik 9">
            <a:extLst>
              <a:ext uri="{FF2B5EF4-FFF2-40B4-BE49-F238E27FC236}">
                <a16:creationId xmlns:a16="http://schemas.microsoft.com/office/drawing/2014/main" id="{4B0899C9-81C5-1E2E-B697-2BE2089B0B95}"/>
              </a:ext>
            </a:extLst>
          </p:cNvPr>
          <p:cNvPicPr>
            <a:picLocks noChangeAspect="1"/>
          </p:cNvPicPr>
          <p:nvPr/>
        </p:nvPicPr>
        <p:blipFill>
          <a:blip r:embed="rId4"/>
          <a:stretch>
            <a:fillRect/>
          </a:stretch>
        </p:blipFill>
        <p:spPr>
          <a:xfrm>
            <a:off x="8421709" y="3297680"/>
            <a:ext cx="3644461" cy="28368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256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39127D-0DA9-1BDC-C8CF-2397A2F03B5A}"/>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5. Results</a:t>
            </a:r>
            <a:br>
              <a:rPr lang="de-DE" sz="3600" dirty="0">
                <a:latin typeface="Times New Roman" panose="02020603050405020304" pitchFamily="18" charset="0"/>
                <a:cs typeface="Times New Roman" panose="02020603050405020304" pitchFamily="18" charset="0"/>
              </a:rPr>
            </a:br>
            <a:r>
              <a:rPr lang="de-DE" sz="3600" dirty="0">
                <a:latin typeface="Times New Roman" panose="02020603050405020304" pitchFamily="18" charset="0"/>
                <a:cs typeface="Times New Roman" panose="02020603050405020304" pitchFamily="18" charset="0"/>
              </a:rPr>
              <a:t>    First Method (Vodafone)</a:t>
            </a:r>
          </a:p>
        </p:txBody>
      </p:sp>
      <p:sp>
        <p:nvSpPr>
          <p:cNvPr id="3" name="Inhaltsplatzhalter 2">
            <a:extLst>
              <a:ext uri="{FF2B5EF4-FFF2-40B4-BE49-F238E27FC236}">
                <a16:creationId xmlns:a16="http://schemas.microsoft.com/office/drawing/2014/main" id="{451E5AAD-7510-9EF6-FBC0-0E3F68316D8D}"/>
              </a:ext>
            </a:extLst>
          </p:cNvPr>
          <p:cNvSpPr>
            <a:spLocks noGrp="1"/>
          </p:cNvSpPr>
          <p:nvPr>
            <p:ph idx="1"/>
          </p:nvPr>
        </p:nvSpPr>
        <p:spPr>
          <a:xfrm>
            <a:off x="1534697" y="2015732"/>
            <a:ext cx="4113296" cy="3450613"/>
          </a:xfrm>
        </p:spPr>
        <p:txBody>
          <a:bodyPr>
            <a:normAutofit/>
          </a:bodyPr>
          <a:lstStyle/>
          <a:p>
            <a:r>
              <a:rPr lang="de-DE" sz="1800" dirty="0">
                <a:latin typeface="Times New Roman" panose="02020603050405020304" pitchFamily="18" charset="0"/>
                <a:cs typeface="Times New Roman" panose="02020603050405020304" pitchFamily="18" charset="0"/>
              </a:rPr>
              <a:t>Vodafone </a:t>
            </a:r>
            <a:r>
              <a:rPr lang="de-DE" sz="1800" dirty="0">
                <a:solidFill>
                  <a:srgbClr val="FF0000"/>
                </a:solidFill>
                <a:latin typeface="Times New Roman" panose="02020603050405020304" pitchFamily="18" charset="0"/>
                <a:cs typeface="Times New Roman" panose="02020603050405020304" pitchFamily="18" charset="0"/>
              </a:rPr>
              <a:t>MAE – 12.3</a:t>
            </a:r>
          </a:p>
          <a:p>
            <a:r>
              <a:rPr lang="en-US" sz="1800" dirty="0">
                <a:latin typeface="Times New Roman" panose="02020603050405020304" pitchFamily="18" charset="0"/>
                <a:cs typeface="Times New Roman" panose="02020603050405020304" pitchFamily="18" charset="0"/>
              </a:rPr>
              <a:t>partner_shop MAE  is 103.7 lower than first and second base models</a:t>
            </a:r>
          </a:p>
          <a:p>
            <a:pPr marL="0" indent="0">
              <a:buNone/>
            </a:pPr>
            <a:endParaRPr lang="de-DE" sz="1800" dirty="0">
              <a:latin typeface="Times New Roman" panose="02020603050405020304" pitchFamily="18" charset="0"/>
              <a:cs typeface="Times New Roman" panose="02020603050405020304" pitchFamily="18" charset="0"/>
            </a:endParaRPr>
          </a:p>
        </p:txBody>
      </p:sp>
      <p:sp>
        <p:nvSpPr>
          <p:cNvPr id="4" name="Foliennummernplatzhalter 3">
            <a:extLst>
              <a:ext uri="{FF2B5EF4-FFF2-40B4-BE49-F238E27FC236}">
                <a16:creationId xmlns:a16="http://schemas.microsoft.com/office/drawing/2014/main" id="{16ABC461-AD18-03FE-9464-89EDFF5A84FE}"/>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8" name="Grafik 7">
            <a:extLst>
              <a:ext uri="{FF2B5EF4-FFF2-40B4-BE49-F238E27FC236}">
                <a16:creationId xmlns:a16="http://schemas.microsoft.com/office/drawing/2014/main" id="{8AC9B2AC-A3B7-1B3F-F7CA-07DBC1E5C38B}"/>
              </a:ext>
            </a:extLst>
          </p:cNvPr>
          <p:cNvPicPr>
            <a:picLocks noChangeAspect="1"/>
          </p:cNvPicPr>
          <p:nvPr/>
        </p:nvPicPr>
        <p:blipFill>
          <a:blip r:embed="rId3"/>
          <a:stretch>
            <a:fillRect/>
          </a:stretch>
        </p:blipFill>
        <p:spPr>
          <a:xfrm>
            <a:off x="7459528" y="511238"/>
            <a:ext cx="4395190" cy="2685031"/>
          </a:xfrm>
          <a:prstGeom prst="rect">
            <a:avLst/>
          </a:prstGeom>
          <a:ln>
            <a:noFill/>
          </a:ln>
          <a:effectLst>
            <a:outerShdw blurRad="292100" dist="139700" dir="2700000" algn="tl" rotWithShape="0">
              <a:srgbClr val="333333">
                <a:alpha val="65000"/>
              </a:srgbClr>
            </a:outerShdw>
          </a:effectLst>
        </p:spPr>
      </p:pic>
      <p:pic>
        <p:nvPicPr>
          <p:cNvPr id="14" name="Grafik 13">
            <a:extLst>
              <a:ext uri="{FF2B5EF4-FFF2-40B4-BE49-F238E27FC236}">
                <a16:creationId xmlns:a16="http://schemas.microsoft.com/office/drawing/2014/main" id="{9703103D-4429-74D0-5FFE-11AD286090E5}"/>
              </a:ext>
            </a:extLst>
          </p:cNvPr>
          <p:cNvPicPr>
            <a:picLocks noChangeAspect="1"/>
          </p:cNvPicPr>
          <p:nvPr/>
        </p:nvPicPr>
        <p:blipFill>
          <a:blip r:embed="rId4"/>
          <a:stretch>
            <a:fillRect/>
          </a:stretch>
        </p:blipFill>
        <p:spPr>
          <a:xfrm>
            <a:off x="3436502" y="3530487"/>
            <a:ext cx="8629668" cy="25229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9985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B6E532-FEDC-B99E-63EF-E77A5C4915A0}"/>
              </a:ext>
            </a:extLst>
          </p:cNvPr>
          <p:cNvSpPr>
            <a:spLocks noGrp="1"/>
          </p:cNvSpPr>
          <p:nvPr>
            <p:ph type="title"/>
          </p:nvPr>
        </p:nvSpPr>
        <p:spPr/>
        <p:txBody>
          <a:bodyPr/>
          <a:lstStyle/>
          <a:p>
            <a:r>
              <a:rPr lang="de-DE" sz="3200" dirty="0">
                <a:latin typeface="Times New Roman" panose="02020603050405020304" pitchFamily="18" charset="0"/>
                <a:cs typeface="Times New Roman" panose="02020603050405020304" pitchFamily="18" charset="0"/>
              </a:rPr>
              <a:t>5. Results</a:t>
            </a:r>
            <a:br>
              <a:rPr lang="de-DE" sz="3200" dirty="0">
                <a:latin typeface="Times New Roman" panose="02020603050405020304" pitchFamily="18" charset="0"/>
                <a:cs typeface="Times New Roman" panose="02020603050405020304" pitchFamily="18" charset="0"/>
              </a:rPr>
            </a:br>
            <a:r>
              <a:rPr lang="de-DE" sz="3200" dirty="0">
                <a:latin typeface="Times New Roman" panose="02020603050405020304" pitchFamily="18" charset="0"/>
                <a:cs typeface="Times New Roman" panose="02020603050405020304" pitchFamily="18" charset="0"/>
              </a:rPr>
              <a:t>    First Method (Precipitation)</a:t>
            </a:r>
            <a:endParaRPr lang="de-DE" dirty="0"/>
          </a:p>
        </p:txBody>
      </p:sp>
      <p:sp>
        <p:nvSpPr>
          <p:cNvPr id="3" name="Inhaltsplatzhalter 2">
            <a:extLst>
              <a:ext uri="{FF2B5EF4-FFF2-40B4-BE49-F238E27FC236}">
                <a16:creationId xmlns:a16="http://schemas.microsoft.com/office/drawing/2014/main" id="{B1C6D42E-0E8A-714C-B96B-D7C3D9FF6CA1}"/>
              </a:ext>
            </a:extLst>
          </p:cNvPr>
          <p:cNvSpPr>
            <a:spLocks noGrp="1"/>
          </p:cNvSpPr>
          <p:nvPr>
            <p:ph idx="1"/>
          </p:nvPr>
        </p:nvSpPr>
        <p:spPr>
          <a:xfrm>
            <a:off x="1534696" y="2015732"/>
            <a:ext cx="5150776" cy="3450613"/>
          </a:xfrm>
        </p:spPr>
        <p:txBody>
          <a:bodyPr/>
          <a:lstStyle/>
          <a:p>
            <a:r>
              <a:rPr lang="de-DE" sz="2000" dirty="0">
                <a:latin typeface="Times New Roman" panose="02020603050405020304" pitchFamily="18" charset="0"/>
                <a:cs typeface="Times New Roman" panose="02020603050405020304" pitchFamily="18" charset="0"/>
              </a:rPr>
              <a:t>Precipitation </a:t>
            </a:r>
            <a:r>
              <a:rPr lang="de-DE" sz="2000" dirty="0">
                <a:solidFill>
                  <a:srgbClr val="FF0000"/>
                </a:solidFill>
                <a:latin typeface="Times New Roman" panose="02020603050405020304" pitchFamily="18" charset="0"/>
                <a:cs typeface="Times New Roman" panose="02020603050405020304" pitchFamily="18" charset="0"/>
              </a:rPr>
              <a:t>MAE – 2.4</a:t>
            </a:r>
          </a:p>
          <a:p>
            <a:r>
              <a:rPr lang="en-US" sz="2000" dirty="0">
                <a:latin typeface="Times New Roman" panose="02020603050405020304" pitchFamily="18" charset="0"/>
                <a:cs typeface="Times New Roman" panose="02020603050405020304" pitchFamily="18" charset="0"/>
              </a:rPr>
              <a:t>With precipitation dataset the performance is similar to base models</a:t>
            </a:r>
            <a:endParaRPr lang="de-DE" sz="2000" dirty="0">
              <a:latin typeface="Times New Roman" panose="02020603050405020304" pitchFamily="18" charset="0"/>
              <a:cs typeface="Times New Roman" panose="02020603050405020304" pitchFamily="18" charset="0"/>
            </a:endParaRPr>
          </a:p>
          <a:p>
            <a:endParaRPr lang="de-DE" sz="2000" dirty="0">
              <a:solidFill>
                <a:srgbClr val="FF0000"/>
              </a:solidFill>
              <a:latin typeface="Times New Roman" panose="02020603050405020304" pitchFamily="18" charset="0"/>
              <a:cs typeface="Times New Roman" panose="02020603050405020304" pitchFamily="18" charset="0"/>
            </a:endParaRPr>
          </a:p>
          <a:p>
            <a:endParaRPr lang="de-DE" dirty="0"/>
          </a:p>
        </p:txBody>
      </p:sp>
      <p:sp>
        <p:nvSpPr>
          <p:cNvPr id="4" name="Foliennummernplatzhalter 3">
            <a:extLst>
              <a:ext uri="{FF2B5EF4-FFF2-40B4-BE49-F238E27FC236}">
                <a16:creationId xmlns:a16="http://schemas.microsoft.com/office/drawing/2014/main" id="{69CD6FE8-D63C-5EF5-9286-98E34463FFB4}"/>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Grafik 5">
            <a:extLst>
              <a:ext uri="{FF2B5EF4-FFF2-40B4-BE49-F238E27FC236}">
                <a16:creationId xmlns:a16="http://schemas.microsoft.com/office/drawing/2014/main" id="{A36C6BE1-266B-748C-3D06-C07B6C8B7382}"/>
              </a:ext>
            </a:extLst>
          </p:cNvPr>
          <p:cNvPicPr>
            <a:picLocks noChangeAspect="1"/>
          </p:cNvPicPr>
          <p:nvPr/>
        </p:nvPicPr>
        <p:blipFill>
          <a:blip r:embed="rId3"/>
          <a:stretch>
            <a:fillRect/>
          </a:stretch>
        </p:blipFill>
        <p:spPr>
          <a:xfrm>
            <a:off x="7623235" y="703325"/>
            <a:ext cx="4213934" cy="3137039"/>
          </a:xfrm>
          <a:prstGeom prst="rect">
            <a:avLst/>
          </a:prstGeom>
          <a:ln>
            <a:noFill/>
          </a:ln>
          <a:effectLst>
            <a:outerShdw blurRad="292100" dist="139700" dir="2700000" algn="tl" rotWithShape="0">
              <a:srgbClr val="333333">
                <a:alpha val="65000"/>
              </a:srgbClr>
            </a:outerShdw>
          </a:effectLst>
        </p:spPr>
      </p:pic>
      <p:pic>
        <p:nvPicPr>
          <p:cNvPr id="10" name="Grafik 9">
            <a:extLst>
              <a:ext uri="{FF2B5EF4-FFF2-40B4-BE49-F238E27FC236}">
                <a16:creationId xmlns:a16="http://schemas.microsoft.com/office/drawing/2014/main" id="{C9920DFA-6871-706B-1131-092D0194A299}"/>
              </a:ext>
            </a:extLst>
          </p:cNvPr>
          <p:cNvPicPr>
            <a:picLocks noChangeAspect="1"/>
          </p:cNvPicPr>
          <p:nvPr/>
        </p:nvPicPr>
        <p:blipFill>
          <a:blip r:embed="rId4"/>
          <a:stretch>
            <a:fillRect/>
          </a:stretch>
        </p:blipFill>
        <p:spPr>
          <a:xfrm>
            <a:off x="3116278" y="3940019"/>
            <a:ext cx="9013914" cy="2094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77042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AE1136-D892-1B6D-D48D-32B10DB89C5C}"/>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5. Results</a:t>
            </a:r>
            <a:br>
              <a:rPr lang="de-DE" sz="3600" dirty="0">
                <a:latin typeface="Times New Roman" panose="02020603050405020304" pitchFamily="18" charset="0"/>
                <a:cs typeface="Times New Roman" panose="02020603050405020304" pitchFamily="18" charset="0"/>
              </a:rPr>
            </a:br>
            <a:r>
              <a:rPr lang="de-DE" sz="3600" dirty="0">
                <a:latin typeface="Times New Roman" panose="02020603050405020304" pitchFamily="18" charset="0"/>
                <a:cs typeface="Times New Roman" panose="02020603050405020304" pitchFamily="18" charset="0"/>
              </a:rPr>
              <a:t>    Second Method</a:t>
            </a:r>
          </a:p>
        </p:txBody>
      </p:sp>
      <p:sp>
        <p:nvSpPr>
          <p:cNvPr id="3" name="Inhaltsplatzhalter 2">
            <a:extLst>
              <a:ext uri="{FF2B5EF4-FFF2-40B4-BE49-F238E27FC236}">
                <a16:creationId xmlns:a16="http://schemas.microsoft.com/office/drawing/2014/main" id="{36A0C572-1907-5A4C-54E9-88E3354109D6}"/>
              </a:ext>
            </a:extLst>
          </p:cNvPr>
          <p:cNvSpPr>
            <a:spLocks noGrp="1"/>
          </p:cNvSpPr>
          <p:nvPr>
            <p:ph idx="1"/>
          </p:nvPr>
        </p:nvSpPr>
        <p:spPr>
          <a:xfrm>
            <a:off x="1534696" y="2015732"/>
            <a:ext cx="5022515" cy="3450613"/>
          </a:xfrm>
        </p:spPr>
        <p:txBody>
          <a:bodyPr>
            <a:normAutofit/>
          </a:bodyPr>
          <a:lstStyle/>
          <a:p>
            <a:r>
              <a:rPr lang="de-DE" dirty="0">
                <a:latin typeface="Times New Roman" panose="02020603050405020304" pitchFamily="18" charset="0"/>
                <a:cs typeface="Times New Roman" panose="02020603050405020304" pitchFamily="18" charset="0"/>
              </a:rPr>
              <a:t>Similar </a:t>
            </a:r>
            <a:r>
              <a:rPr lang="de-DE" dirty="0">
                <a:solidFill>
                  <a:srgbClr val="FF0000"/>
                </a:solidFill>
                <a:latin typeface="Times New Roman" panose="02020603050405020304" pitchFamily="18" charset="0"/>
                <a:cs typeface="Times New Roman" panose="02020603050405020304" pitchFamily="18" charset="0"/>
              </a:rPr>
              <a:t>MAE of 2.7</a:t>
            </a:r>
          </a:p>
          <a:p>
            <a:r>
              <a:rPr lang="de-DE" dirty="0">
                <a:latin typeface="Times New Roman" panose="02020603050405020304" pitchFamily="18" charset="0"/>
                <a:cs typeface="Times New Roman" panose="02020603050405020304" pitchFamily="18" charset="0"/>
              </a:rPr>
              <a:t>Similar performance like first and second base model.</a:t>
            </a:r>
          </a:p>
        </p:txBody>
      </p:sp>
      <p:pic>
        <p:nvPicPr>
          <p:cNvPr id="5" name="Grafik 4">
            <a:extLst>
              <a:ext uri="{FF2B5EF4-FFF2-40B4-BE49-F238E27FC236}">
                <a16:creationId xmlns:a16="http://schemas.microsoft.com/office/drawing/2014/main" id="{D68B7726-6956-47B6-0D43-298C6AE15AD3}"/>
              </a:ext>
            </a:extLst>
          </p:cNvPr>
          <p:cNvPicPr>
            <a:picLocks noChangeAspect="1"/>
          </p:cNvPicPr>
          <p:nvPr/>
        </p:nvPicPr>
        <p:blipFill>
          <a:blip r:embed="rId3"/>
          <a:stretch>
            <a:fillRect/>
          </a:stretch>
        </p:blipFill>
        <p:spPr>
          <a:xfrm>
            <a:off x="7142848" y="442554"/>
            <a:ext cx="4781198" cy="3321553"/>
          </a:xfrm>
          <a:prstGeom prst="rect">
            <a:avLst/>
          </a:prstGeom>
          <a:ln>
            <a:noFill/>
          </a:ln>
          <a:effectLst>
            <a:outerShdw blurRad="292100" dist="139700" dir="2700000" algn="tl" rotWithShape="0">
              <a:srgbClr val="333333">
                <a:alpha val="65000"/>
              </a:srgbClr>
            </a:outerShdw>
          </a:effectLst>
        </p:spPr>
      </p:pic>
      <p:pic>
        <p:nvPicPr>
          <p:cNvPr id="7" name="Grafik 6">
            <a:extLst>
              <a:ext uri="{FF2B5EF4-FFF2-40B4-BE49-F238E27FC236}">
                <a16:creationId xmlns:a16="http://schemas.microsoft.com/office/drawing/2014/main" id="{AC21A950-99CF-6F12-5ABB-7F0526E16E7D}"/>
              </a:ext>
            </a:extLst>
          </p:cNvPr>
          <p:cNvPicPr>
            <a:picLocks noChangeAspect="1"/>
          </p:cNvPicPr>
          <p:nvPr/>
        </p:nvPicPr>
        <p:blipFill>
          <a:blip r:embed="rId4"/>
          <a:stretch>
            <a:fillRect/>
          </a:stretch>
        </p:blipFill>
        <p:spPr>
          <a:xfrm>
            <a:off x="3112039" y="3804647"/>
            <a:ext cx="8812007" cy="2248834"/>
          </a:xfrm>
          <a:prstGeom prst="rect">
            <a:avLst/>
          </a:prstGeom>
          <a:ln>
            <a:noFill/>
          </a:ln>
          <a:effectLst>
            <a:outerShdw blurRad="292100" dist="139700" dir="2700000" algn="tl" rotWithShape="0">
              <a:srgbClr val="333333">
                <a:alpha val="65000"/>
              </a:srgbClr>
            </a:outerShdw>
          </a:effectLst>
        </p:spPr>
      </p:pic>
      <p:sp>
        <p:nvSpPr>
          <p:cNvPr id="4" name="Foliennummernplatzhalter 3">
            <a:extLst>
              <a:ext uri="{FF2B5EF4-FFF2-40B4-BE49-F238E27FC236}">
                <a16:creationId xmlns:a16="http://schemas.microsoft.com/office/drawing/2014/main" id="{9E91E2BD-D72D-40D3-99DD-0B96312958F5}"/>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82394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E418E5-7CEA-8980-B02D-F354051E6BFA}"/>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5. Results</a:t>
            </a:r>
            <a:br>
              <a:rPr lang="de-DE" sz="3600" dirty="0">
                <a:latin typeface="Times New Roman" panose="02020603050405020304" pitchFamily="18" charset="0"/>
                <a:cs typeface="Times New Roman" panose="02020603050405020304" pitchFamily="18" charset="0"/>
              </a:rPr>
            </a:br>
            <a:r>
              <a:rPr lang="de-DE" sz="3600" dirty="0">
                <a:latin typeface="Times New Roman" panose="02020603050405020304" pitchFamily="18" charset="0"/>
                <a:cs typeface="Times New Roman" panose="02020603050405020304" pitchFamily="18" charset="0"/>
              </a:rPr>
              <a:t>    Third Method (Vodafone)</a:t>
            </a:r>
          </a:p>
        </p:txBody>
      </p:sp>
      <p:sp>
        <p:nvSpPr>
          <p:cNvPr id="3" name="Inhaltsplatzhalter 2">
            <a:extLst>
              <a:ext uri="{FF2B5EF4-FFF2-40B4-BE49-F238E27FC236}">
                <a16:creationId xmlns:a16="http://schemas.microsoft.com/office/drawing/2014/main" id="{06B1251A-82CC-7DE0-2C40-185BF219A30A}"/>
              </a:ext>
            </a:extLst>
          </p:cNvPr>
          <p:cNvSpPr>
            <a:spLocks noGrp="1"/>
          </p:cNvSpPr>
          <p:nvPr>
            <p:ph idx="1"/>
          </p:nvPr>
        </p:nvSpPr>
        <p:spPr>
          <a:xfrm>
            <a:off x="1534696" y="2015732"/>
            <a:ext cx="5443620" cy="3450613"/>
          </a:xfrm>
        </p:spPr>
        <p:txBody>
          <a:bodyPr>
            <a:normAutofit/>
          </a:bodyPr>
          <a:lstStyle/>
          <a:p>
            <a:r>
              <a:rPr lang="de-DE" sz="1800" dirty="0">
                <a:latin typeface="Times New Roman" panose="02020603050405020304" pitchFamily="18" charset="0"/>
                <a:cs typeface="Times New Roman" panose="02020603050405020304" pitchFamily="18" charset="0"/>
              </a:rPr>
              <a:t>For Vodafone – Hybrid model MAE – </a:t>
            </a:r>
            <a:r>
              <a:rPr lang="de-DE" sz="1800" dirty="0">
                <a:solidFill>
                  <a:srgbClr val="FF0000"/>
                </a:solidFill>
                <a:latin typeface="Times New Roman" panose="02020603050405020304" pitchFamily="18" charset="0"/>
                <a:cs typeface="Times New Roman" panose="02020603050405020304" pitchFamily="18" charset="0"/>
              </a:rPr>
              <a:t>7.3</a:t>
            </a:r>
            <a:r>
              <a:rPr lang="de-DE" sz="1800" dirty="0">
                <a:latin typeface="Times New Roman" panose="02020603050405020304" pitchFamily="18" charset="0"/>
                <a:cs typeface="Times New Roman" panose="02020603050405020304" pitchFamily="18" charset="0"/>
              </a:rPr>
              <a:t>, static model - </a:t>
            </a:r>
            <a:r>
              <a:rPr lang="de-DE" sz="1800" dirty="0">
                <a:solidFill>
                  <a:srgbClr val="FF0000"/>
                </a:solidFill>
                <a:latin typeface="Times New Roman" panose="02020603050405020304" pitchFamily="18" charset="0"/>
                <a:cs typeface="Times New Roman" panose="02020603050405020304" pitchFamily="18" charset="0"/>
              </a:rPr>
              <a:t>14.8</a:t>
            </a:r>
            <a:r>
              <a:rPr lang="de-DE" sz="1800" dirty="0">
                <a:latin typeface="Times New Roman" panose="02020603050405020304" pitchFamily="18" charset="0"/>
                <a:cs typeface="Times New Roman" panose="02020603050405020304" pitchFamily="18" charset="0"/>
              </a:rPr>
              <a:t>, dynamic model – </a:t>
            </a:r>
            <a:r>
              <a:rPr lang="de-DE" sz="1800" dirty="0">
                <a:solidFill>
                  <a:srgbClr val="FF0000"/>
                </a:solidFill>
                <a:latin typeface="Times New Roman" panose="02020603050405020304" pitchFamily="18" charset="0"/>
                <a:cs typeface="Times New Roman" panose="02020603050405020304" pitchFamily="18" charset="0"/>
              </a:rPr>
              <a:t>15.9</a:t>
            </a:r>
          </a:p>
          <a:p>
            <a:r>
              <a:rPr lang="de-DE" sz="1800" dirty="0">
                <a:latin typeface="Times New Roman" panose="02020603050405020304" pitchFamily="18" charset="0"/>
                <a:cs typeface="Times New Roman" panose="02020603050405020304" pitchFamily="18" charset="0"/>
              </a:rPr>
              <a:t>Performed very well with Vodafone dataset</a:t>
            </a:r>
          </a:p>
        </p:txBody>
      </p:sp>
      <p:sp>
        <p:nvSpPr>
          <p:cNvPr id="4" name="Foliennummernplatzhalter 3">
            <a:extLst>
              <a:ext uri="{FF2B5EF4-FFF2-40B4-BE49-F238E27FC236}">
                <a16:creationId xmlns:a16="http://schemas.microsoft.com/office/drawing/2014/main" id="{BB257AD5-6EDB-3853-BB81-C42F27729775}"/>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8" name="Grafik 7">
            <a:extLst>
              <a:ext uri="{FF2B5EF4-FFF2-40B4-BE49-F238E27FC236}">
                <a16:creationId xmlns:a16="http://schemas.microsoft.com/office/drawing/2014/main" id="{E9130DD4-6A78-B834-2BF6-AD4CA2119A35}"/>
              </a:ext>
            </a:extLst>
          </p:cNvPr>
          <p:cNvPicPr>
            <a:picLocks noChangeAspect="1"/>
          </p:cNvPicPr>
          <p:nvPr/>
        </p:nvPicPr>
        <p:blipFill>
          <a:blip r:embed="rId2"/>
          <a:stretch>
            <a:fillRect/>
          </a:stretch>
        </p:blipFill>
        <p:spPr>
          <a:xfrm>
            <a:off x="7037840" y="676856"/>
            <a:ext cx="5003322" cy="3120254"/>
          </a:xfrm>
          <a:prstGeom prst="rect">
            <a:avLst/>
          </a:prstGeom>
          <a:ln>
            <a:noFill/>
          </a:ln>
          <a:effectLst>
            <a:outerShdw blurRad="292100" dist="139700" dir="2700000" algn="tl" rotWithShape="0">
              <a:srgbClr val="333333">
                <a:alpha val="65000"/>
              </a:srgbClr>
            </a:outerShdw>
          </a:effectLst>
        </p:spPr>
      </p:pic>
      <p:pic>
        <p:nvPicPr>
          <p:cNvPr id="12" name="Grafik 11">
            <a:extLst>
              <a:ext uri="{FF2B5EF4-FFF2-40B4-BE49-F238E27FC236}">
                <a16:creationId xmlns:a16="http://schemas.microsoft.com/office/drawing/2014/main" id="{2048CCF9-8F00-2C39-AFEF-92D525C42B19}"/>
              </a:ext>
            </a:extLst>
          </p:cNvPr>
          <p:cNvPicPr>
            <a:picLocks noChangeAspect="1"/>
          </p:cNvPicPr>
          <p:nvPr/>
        </p:nvPicPr>
        <p:blipFill>
          <a:blip r:embed="rId3"/>
          <a:stretch>
            <a:fillRect/>
          </a:stretch>
        </p:blipFill>
        <p:spPr>
          <a:xfrm>
            <a:off x="1855945" y="3930459"/>
            <a:ext cx="10244741" cy="21738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505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117C01-22A7-73A5-F48C-7EFD400686AA}"/>
              </a:ext>
            </a:extLst>
          </p:cNvPr>
          <p:cNvSpPr>
            <a:spLocks noGrp="1"/>
          </p:cNvSpPr>
          <p:nvPr>
            <p:ph type="title"/>
          </p:nvPr>
        </p:nvSpPr>
        <p:spPr/>
        <p:txBody>
          <a:bodyPr/>
          <a:lstStyle/>
          <a:p>
            <a:r>
              <a:rPr lang="de-DE" dirty="0"/>
              <a:t>5. Results</a:t>
            </a:r>
            <a:br>
              <a:rPr lang="de-DE" dirty="0"/>
            </a:br>
            <a:r>
              <a:rPr lang="de-DE" dirty="0"/>
              <a:t>    Third Method (Precipitation)</a:t>
            </a:r>
          </a:p>
        </p:txBody>
      </p:sp>
      <p:sp>
        <p:nvSpPr>
          <p:cNvPr id="3" name="Inhaltsplatzhalter 2">
            <a:extLst>
              <a:ext uri="{FF2B5EF4-FFF2-40B4-BE49-F238E27FC236}">
                <a16:creationId xmlns:a16="http://schemas.microsoft.com/office/drawing/2014/main" id="{C64276E4-5920-E696-CF16-5789DE7359B7}"/>
              </a:ext>
            </a:extLst>
          </p:cNvPr>
          <p:cNvSpPr>
            <a:spLocks noGrp="1"/>
          </p:cNvSpPr>
          <p:nvPr>
            <p:ph idx="1"/>
          </p:nvPr>
        </p:nvSpPr>
        <p:spPr>
          <a:xfrm>
            <a:off x="1534696" y="2015732"/>
            <a:ext cx="4998451" cy="3450613"/>
          </a:xfrm>
        </p:spPr>
        <p:txBody>
          <a:bodyPr>
            <a:normAutofit/>
          </a:bodyPr>
          <a:lstStyle/>
          <a:p>
            <a:r>
              <a:rPr lang="de-DE" dirty="0">
                <a:latin typeface="Times New Roman" panose="02020603050405020304" pitchFamily="18" charset="0"/>
                <a:cs typeface="Times New Roman" panose="02020603050405020304" pitchFamily="18" charset="0"/>
              </a:rPr>
              <a:t>Same performance like other models</a:t>
            </a:r>
          </a:p>
          <a:p>
            <a:r>
              <a:rPr lang="de-DE" dirty="0">
                <a:latin typeface="Times New Roman" panose="02020603050405020304" pitchFamily="18" charset="0"/>
                <a:cs typeface="Times New Roman" panose="02020603050405020304" pitchFamily="18" charset="0"/>
              </a:rPr>
              <a:t>Hybrid model </a:t>
            </a:r>
            <a:r>
              <a:rPr lang="de-DE" dirty="0">
                <a:solidFill>
                  <a:srgbClr val="FF0000"/>
                </a:solidFill>
                <a:latin typeface="Times New Roman" panose="02020603050405020304" pitchFamily="18" charset="0"/>
                <a:cs typeface="Times New Roman" panose="02020603050405020304" pitchFamily="18" charset="0"/>
              </a:rPr>
              <a:t>MAE – 2.4</a:t>
            </a:r>
            <a:r>
              <a:rPr lang="de-DE" dirty="0">
                <a:latin typeface="Times New Roman" panose="02020603050405020304" pitchFamily="18" charset="0"/>
                <a:cs typeface="Times New Roman" panose="02020603050405020304" pitchFamily="18" charset="0"/>
              </a:rPr>
              <a:t>, static model – </a:t>
            </a:r>
            <a:r>
              <a:rPr lang="de-DE" dirty="0">
                <a:solidFill>
                  <a:srgbClr val="FF0000"/>
                </a:solidFill>
                <a:latin typeface="Times New Roman" panose="02020603050405020304" pitchFamily="18" charset="0"/>
                <a:cs typeface="Times New Roman" panose="02020603050405020304" pitchFamily="18" charset="0"/>
              </a:rPr>
              <a:t>2.5</a:t>
            </a:r>
            <a:r>
              <a:rPr lang="de-DE" dirty="0">
                <a:latin typeface="Times New Roman" panose="02020603050405020304" pitchFamily="18" charset="0"/>
                <a:cs typeface="Times New Roman" panose="02020603050405020304" pitchFamily="18" charset="0"/>
              </a:rPr>
              <a:t> and dynamic model – </a:t>
            </a:r>
            <a:r>
              <a:rPr lang="de-DE" dirty="0">
                <a:solidFill>
                  <a:srgbClr val="FF0000"/>
                </a:solidFill>
                <a:latin typeface="Times New Roman" panose="02020603050405020304" pitchFamily="18" charset="0"/>
                <a:cs typeface="Times New Roman" panose="02020603050405020304" pitchFamily="18" charset="0"/>
              </a:rPr>
              <a:t>2.4</a:t>
            </a:r>
          </a:p>
        </p:txBody>
      </p:sp>
      <p:sp>
        <p:nvSpPr>
          <p:cNvPr id="4" name="Foliennummernplatzhalter 3">
            <a:extLst>
              <a:ext uri="{FF2B5EF4-FFF2-40B4-BE49-F238E27FC236}">
                <a16:creationId xmlns:a16="http://schemas.microsoft.com/office/drawing/2014/main" id="{5266EAA3-DD2A-D263-992D-FE85A094C692}"/>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10" name="Grafik 9">
            <a:extLst>
              <a:ext uri="{FF2B5EF4-FFF2-40B4-BE49-F238E27FC236}">
                <a16:creationId xmlns:a16="http://schemas.microsoft.com/office/drawing/2014/main" id="{1B1F3EBF-00A9-8A04-D6FA-38CE4250E53D}"/>
              </a:ext>
            </a:extLst>
          </p:cNvPr>
          <p:cNvPicPr>
            <a:picLocks noChangeAspect="1"/>
          </p:cNvPicPr>
          <p:nvPr/>
        </p:nvPicPr>
        <p:blipFill>
          <a:blip r:embed="rId2"/>
          <a:stretch>
            <a:fillRect/>
          </a:stretch>
        </p:blipFill>
        <p:spPr>
          <a:xfrm>
            <a:off x="7813864" y="804519"/>
            <a:ext cx="4047457" cy="3163343"/>
          </a:xfrm>
          <a:prstGeom prst="rect">
            <a:avLst/>
          </a:prstGeom>
          <a:ln>
            <a:noFill/>
          </a:ln>
          <a:effectLst>
            <a:outerShdw blurRad="292100" dist="139700" dir="2700000" algn="tl" rotWithShape="0">
              <a:srgbClr val="333333">
                <a:alpha val="65000"/>
              </a:srgbClr>
            </a:outerShdw>
          </a:effectLst>
        </p:spPr>
      </p:pic>
      <p:pic>
        <p:nvPicPr>
          <p:cNvPr id="12" name="Grafik 11">
            <a:extLst>
              <a:ext uri="{FF2B5EF4-FFF2-40B4-BE49-F238E27FC236}">
                <a16:creationId xmlns:a16="http://schemas.microsoft.com/office/drawing/2014/main" id="{85B893BA-097A-6156-6249-CEB8F15762F9}"/>
              </a:ext>
            </a:extLst>
          </p:cNvPr>
          <p:cNvPicPr>
            <a:picLocks noChangeAspect="1"/>
          </p:cNvPicPr>
          <p:nvPr/>
        </p:nvPicPr>
        <p:blipFill>
          <a:blip r:embed="rId3"/>
          <a:stretch>
            <a:fillRect/>
          </a:stretch>
        </p:blipFill>
        <p:spPr>
          <a:xfrm>
            <a:off x="2011021" y="4019910"/>
            <a:ext cx="10091230" cy="21048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002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6BD833-1F37-304D-AD0E-800C24CA9489}"/>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6. Summary</a:t>
            </a:r>
            <a:br>
              <a:rPr lang="de-DE" sz="3600" dirty="0">
                <a:latin typeface="Times New Roman" panose="02020603050405020304" pitchFamily="18" charset="0"/>
                <a:cs typeface="Times New Roman" panose="02020603050405020304" pitchFamily="18" charset="0"/>
              </a:rPr>
            </a:br>
            <a:endParaRPr lang="de-DE" sz="3600" dirty="0">
              <a:latin typeface="Times New Roman" panose="02020603050405020304" pitchFamily="18" charset="0"/>
              <a:cs typeface="Times New Roman" panose="02020603050405020304" pitchFamily="18" charset="0"/>
            </a:endParaRPr>
          </a:p>
        </p:txBody>
      </p:sp>
      <p:sp>
        <p:nvSpPr>
          <p:cNvPr id="3" name="Inhaltsplatzhalter 2">
            <a:extLst>
              <a:ext uri="{FF2B5EF4-FFF2-40B4-BE49-F238E27FC236}">
                <a16:creationId xmlns:a16="http://schemas.microsoft.com/office/drawing/2014/main" id="{D00D4364-C5CE-C5BF-D4CB-E566D7CF77C2}"/>
              </a:ext>
            </a:extLst>
          </p:cNvPr>
          <p:cNvSpPr>
            <a:spLocks noGrp="1"/>
          </p:cNvSpPr>
          <p:nvPr>
            <p:ph idx="1"/>
          </p:nvPr>
        </p:nvSpPr>
        <p:spPr/>
        <p:txBody>
          <a:bodyPr/>
          <a:lstStyle/>
          <a:p>
            <a:r>
              <a:rPr lang="de-DE" dirty="0">
                <a:latin typeface="Times New Roman" panose="02020603050405020304" pitchFamily="18" charset="0"/>
                <a:cs typeface="Times New Roman" panose="02020603050405020304" pitchFamily="18" charset="0"/>
              </a:rPr>
              <a:t>Effectiveness of autoencoder depends on the number of dynamic features and encoding dimension of encoder.</a:t>
            </a:r>
          </a:p>
          <a:p>
            <a:r>
              <a:rPr lang="de-DE" dirty="0">
                <a:latin typeface="Times New Roman" panose="02020603050405020304" pitchFamily="18" charset="0"/>
                <a:cs typeface="Times New Roman" panose="02020603050405020304" pitchFamily="18" charset="0"/>
              </a:rPr>
              <a:t>Number of static and dynamic features affects the performance.</a:t>
            </a:r>
          </a:p>
          <a:p>
            <a:r>
              <a:rPr lang="de-DE" dirty="0">
                <a:latin typeface="Times New Roman" panose="02020603050405020304" pitchFamily="18" charset="0"/>
                <a:cs typeface="Times New Roman" panose="02020603050405020304" pitchFamily="18" charset="0"/>
              </a:rPr>
              <a:t>One-size fits all approach may not be effective.</a:t>
            </a:r>
          </a:p>
        </p:txBody>
      </p:sp>
      <p:sp>
        <p:nvSpPr>
          <p:cNvPr id="4" name="Foliennummernplatzhalter 3">
            <a:extLst>
              <a:ext uri="{FF2B5EF4-FFF2-40B4-BE49-F238E27FC236}">
                <a16:creationId xmlns:a16="http://schemas.microsoft.com/office/drawing/2014/main" id="{70CDC589-795D-9088-E37B-154BDD8009E3}"/>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7890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7D6121-1EB3-0DB2-3A41-8E314C4DB8A0}"/>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7. Future Research</a:t>
            </a:r>
            <a:br>
              <a:rPr lang="de-DE" sz="3600" dirty="0">
                <a:latin typeface="Times New Roman" panose="02020603050405020304" pitchFamily="18" charset="0"/>
                <a:cs typeface="Times New Roman" panose="02020603050405020304" pitchFamily="18" charset="0"/>
              </a:rPr>
            </a:br>
            <a:endParaRPr lang="de-DE" sz="3600" dirty="0">
              <a:latin typeface="Times New Roman" panose="02020603050405020304" pitchFamily="18" charset="0"/>
              <a:cs typeface="Times New Roman" panose="02020603050405020304" pitchFamily="18" charset="0"/>
            </a:endParaRPr>
          </a:p>
        </p:txBody>
      </p:sp>
      <p:sp>
        <p:nvSpPr>
          <p:cNvPr id="3" name="Inhaltsplatzhalter 2">
            <a:extLst>
              <a:ext uri="{FF2B5EF4-FFF2-40B4-BE49-F238E27FC236}">
                <a16:creationId xmlns:a16="http://schemas.microsoft.com/office/drawing/2014/main" id="{51ECF798-57AB-0D45-AD1B-9F7D43C9AFD6}"/>
              </a:ext>
            </a:extLst>
          </p:cNvPr>
          <p:cNvSpPr>
            <a:spLocks noGrp="1"/>
          </p:cNvSpPr>
          <p:nvPr>
            <p:ph idx="1"/>
          </p:nvPr>
        </p:nvSpPr>
        <p:spPr/>
        <p:txBody>
          <a:bodyPr>
            <a:normAutofit/>
          </a:bodyPr>
          <a:lstStyle/>
          <a:p>
            <a:r>
              <a:rPr lang="de-DE" dirty="0">
                <a:latin typeface="Times New Roman" panose="02020603050405020304" pitchFamily="18" charset="0"/>
                <a:cs typeface="Times New Roman" panose="02020603050405020304" pitchFamily="18" charset="0"/>
              </a:rPr>
              <a:t>Finding suitable encoding dimension size for transforming data into an encoded form.</a:t>
            </a:r>
          </a:p>
          <a:p>
            <a:r>
              <a:rPr lang="de-DE" dirty="0">
                <a:latin typeface="Times New Roman" panose="02020603050405020304" pitchFamily="18" charset="0"/>
                <a:cs typeface="Times New Roman" panose="02020603050405020304" pitchFamily="18" charset="0"/>
              </a:rPr>
              <a:t>Improving how different types of data work together in models.</a:t>
            </a:r>
          </a:p>
          <a:p>
            <a:r>
              <a:rPr lang="de-DE" dirty="0">
                <a:latin typeface="Times New Roman" panose="02020603050405020304" pitchFamily="18" charset="0"/>
                <a:cs typeface="Times New Roman" panose="02020603050405020304" pitchFamily="18" charset="0"/>
              </a:rPr>
              <a:t>Exploring static and dynamic data combining methods on various types of data.</a:t>
            </a:r>
          </a:p>
        </p:txBody>
      </p:sp>
      <p:sp>
        <p:nvSpPr>
          <p:cNvPr id="4" name="Foliennummernplatzhalter 3">
            <a:extLst>
              <a:ext uri="{FF2B5EF4-FFF2-40B4-BE49-F238E27FC236}">
                <a16:creationId xmlns:a16="http://schemas.microsoft.com/office/drawing/2014/main" id="{BED43B89-AFAB-16F5-C7B3-A16EE033B5C9}"/>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48309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3DC82F8-EEF8-E854-606B-10B790276F06}"/>
              </a:ext>
            </a:extLst>
          </p:cNvPr>
          <p:cNvSpPr>
            <a:spLocks noGrp="1"/>
          </p:cNvSpPr>
          <p:nvPr>
            <p:ph type="title"/>
          </p:nvPr>
        </p:nvSpPr>
        <p:spPr/>
        <p:txBody>
          <a:bodyPr>
            <a:normAutofit/>
          </a:bodyPr>
          <a:lstStyle/>
          <a:p>
            <a:pPr algn="ctr"/>
            <a:r>
              <a:rPr lang="de-DE" sz="6000" dirty="0"/>
              <a:t>Thank you!</a:t>
            </a:r>
          </a:p>
        </p:txBody>
      </p:sp>
      <p:sp>
        <p:nvSpPr>
          <p:cNvPr id="2" name="Foliennummernplatzhalter 1">
            <a:extLst>
              <a:ext uri="{FF2B5EF4-FFF2-40B4-BE49-F238E27FC236}">
                <a16:creationId xmlns:a16="http://schemas.microsoft.com/office/drawing/2014/main" id="{18D76E7D-9A28-AADD-DBC3-701BE3E7E7EF}"/>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860233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1F58F204-BB2B-6598-BDBD-6C0C2A055530}"/>
              </a:ext>
            </a:extLst>
          </p:cNvPr>
          <p:cNvSpPr>
            <a:spLocks noGrp="1"/>
          </p:cNvSpPr>
          <p:nvPr>
            <p:ph type="title"/>
          </p:nvPr>
        </p:nvSpPr>
        <p:spPr/>
        <p:txBody>
          <a:bodyPr>
            <a:normAutofit/>
          </a:bodyPr>
          <a:lstStyle/>
          <a:p>
            <a:r>
              <a:rPr lang="de-DE" sz="3600" dirty="0">
                <a:latin typeface="Times New Roman" panose="02020603050405020304" pitchFamily="18" charset="0"/>
                <a:cs typeface="Times New Roman" panose="02020603050405020304" pitchFamily="18" charset="0"/>
              </a:rPr>
              <a:t>Table of Content</a:t>
            </a:r>
          </a:p>
        </p:txBody>
      </p:sp>
      <p:sp>
        <p:nvSpPr>
          <p:cNvPr id="7" name="Inhaltsplatzhalter 6">
            <a:extLst>
              <a:ext uri="{FF2B5EF4-FFF2-40B4-BE49-F238E27FC236}">
                <a16:creationId xmlns:a16="http://schemas.microsoft.com/office/drawing/2014/main" id="{DC0A4A98-3389-1AA5-1A9F-9E9251E0ABB1}"/>
              </a:ext>
            </a:extLst>
          </p:cNvPr>
          <p:cNvSpPr>
            <a:spLocks noGrp="1"/>
          </p:cNvSpPr>
          <p:nvPr>
            <p:ph idx="1"/>
          </p:nvPr>
        </p:nvSpPr>
        <p:spPr/>
        <p:txBody>
          <a:bodyPr>
            <a:normAutofit/>
          </a:bodyPr>
          <a:lstStyle/>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Research Questions</a:t>
            </a:r>
          </a:p>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Datasets</a:t>
            </a:r>
          </a:p>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Methodology</a:t>
            </a:r>
          </a:p>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Results</a:t>
            </a:r>
          </a:p>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Summary</a:t>
            </a:r>
          </a:p>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Future Research</a:t>
            </a:r>
            <a:endParaRPr lang="de-DE" i="1" dirty="0">
              <a:latin typeface="Times New Roman" panose="02020603050405020304" pitchFamily="18" charset="0"/>
              <a:cs typeface="Times New Roman" panose="02020603050405020304" pitchFamily="18" charset="0"/>
            </a:endParaRPr>
          </a:p>
        </p:txBody>
      </p:sp>
      <p:sp>
        <p:nvSpPr>
          <p:cNvPr id="2" name="Foliennummernplatzhalter 1">
            <a:extLst>
              <a:ext uri="{FF2B5EF4-FFF2-40B4-BE49-F238E27FC236}">
                <a16:creationId xmlns:a16="http://schemas.microsoft.com/office/drawing/2014/main" id="{6BAC8FC3-28F2-6C0E-89A1-C2588B962190}"/>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1886238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2D02E2-1D6D-5501-291D-B4C79BAE477A}"/>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1. Introduction</a:t>
            </a:r>
            <a:br>
              <a:rPr lang="de-DE" sz="3600" dirty="0">
                <a:latin typeface="Times New Roman" panose="02020603050405020304" pitchFamily="18" charset="0"/>
                <a:cs typeface="Times New Roman" panose="02020603050405020304" pitchFamily="18" charset="0"/>
              </a:rPr>
            </a:br>
            <a:endParaRPr lang="de-DE" sz="3600" dirty="0">
              <a:latin typeface="Times New Roman" panose="02020603050405020304" pitchFamily="18" charset="0"/>
              <a:cs typeface="Times New Roman" panose="02020603050405020304" pitchFamily="18" charset="0"/>
            </a:endParaRPr>
          </a:p>
        </p:txBody>
      </p:sp>
      <p:sp>
        <p:nvSpPr>
          <p:cNvPr id="3" name="Inhaltsplatzhalter 2">
            <a:extLst>
              <a:ext uri="{FF2B5EF4-FFF2-40B4-BE49-F238E27FC236}">
                <a16:creationId xmlns:a16="http://schemas.microsoft.com/office/drawing/2014/main" id="{DFC7F78E-51E0-8973-AC06-CCAF30B5A033}"/>
              </a:ext>
            </a:extLst>
          </p:cNvPr>
          <p:cNvSpPr>
            <a:spLocks noGrp="1"/>
          </p:cNvSpPr>
          <p:nvPr>
            <p:ph idx="1"/>
          </p:nvPr>
        </p:nvSpPr>
        <p:spPr/>
        <p:txBody>
          <a:bodyPr/>
          <a:lstStyle/>
          <a:p>
            <a:r>
              <a:rPr lang="de-DE" u="sng" dirty="0">
                <a:latin typeface="Times New Roman" panose="02020603050405020304" pitchFamily="18" charset="0"/>
                <a:cs typeface="Times New Roman" panose="02020603050405020304" pitchFamily="18" charset="0"/>
              </a:rPr>
              <a:t>Static Data</a:t>
            </a:r>
          </a:p>
          <a:p>
            <a:pPr marL="457200" lvl="1" indent="0">
              <a:buNone/>
            </a:pPr>
            <a:r>
              <a:rPr lang="de-DE" sz="2000" dirty="0">
                <a:latin typeface="Times New Roman" panose="02020603050405020304" pitchFamily="18" charset="0"/>
                <a:cs typeface="Times New Roman" panose="02020603050405020304" pitchFamily="18" charset="0"/>
              </a:rPr>
              <a:t>The data that does not change frequently or remains constant over time</a:t>
            </a:r>
          </a:p>
          <a:p>
            <a:pPr marL="457200" lvl="1" indent="0">
              <a:buNone/>
            </a:pPr>
            <a:r>
              <a:rPr lang="de-DE" sz="2000" i="1" dirty="0">
                <a:latin typeface="Times New Roman" panose="02020603050405020304" pitchFamily="18" charset="0"/>
                <a:cs typeface="Times New Roman" panose="02020603050405020304" pitchFamily="18" charset="0"/>
              </a:rPr>
              <a:t>e.g. address, name, phone number</a:t>
            </a:r>
            <a:endParaRPr lang="de-DE" i="1" dirty="0">
              <a:latin typeface="Times New Roman" panose="02020603050405020304" pitchFamily="18" charset="0"/>
              <a:cs typeface="Times New Roman" panose="02020603050405020304" pitchFamily="18" charset="0"/>
            </a:endParaRPr>
          </a:p>
          <a:p>
            <a:r>
              <a:rPr lang="de-DE" u="sng" dirty="0">
                <a:latin typeface="Times New Roman" panose="02020603050405020304" pitchFamily="18" charset="0"/>
                <a:cs typeface="Times New Roman" panose="02020603050405020304" pitchFamily="18" charset="0"/>
              </a:rPr>
              <a:t>Dynamic Data</a:t>
            </a:r>
          </a:p>
          <a:p>
            <a:pPr marL="457200" lvl="1" indent="0">
              <a:buNone/>
            </a:pPr>
            <a:r>
              <a:rPr lang="de-DE" sz="2000" dirty="0">
                <a:latin typeface="Times New Roman" panose="02020603050405020304" pitchFamily="18" charset="0"/>
                <a:cs typeface="Times New Roman" panose="02020603050405020304" pitchFamily="18" charset="0"/>
              </a:rPr>
              <a:t>The data that </a:t>
            </a:r>
            <a:r>
              <a:rPr lang="de-DE" sz="2000" dirty="0" err="1">
                <a:latin typeface="Times New Roman" panose="02020603050405020304" pitchFamily="18" charset="0"/>
                <a:cs typeface="Times New Roman" panose="02020603050405020304" pitchFamily="18" charset="0"/>
              </a:rPr>
              <a:t>changes</a:t>
            </a:r>
            <a:r>
              <a:rPr lang="de-DE" sz="2000" dirty="0">
                <a:latin typeface="Times New Roman" panose="02020603050405020304" pitchFamily="18" charset="0"/>
                <a:cs typeface="Times New Roman" panose="02020603050405020304" pitchFamily="18" charset="0"/>
              </a:rPr>
              <a:t> over time</a:t>
            </a:r>
          </a:p>
          <a:p>
            <a:pPr marL="457200" lvl="1" indent="0">
              <a:buNone/>
            </a:pPr>
            <a:r>
              <a:rPr lang="de-DE" sz="2000" i="1" dirty="0">
                <a:latin typeface="Times New Roman" panose="02020603050405020304" pitchFamily="18" charset="0"/>
                <a:cs typeface="Times New Roman" panose="02020603050405020304" pitchFamily="18" charset="0"/>
              </a:rPr>
              <a:t>e.g. </a:t>
            </a:r>
            <a:r>
              <a:rPr lang="de-DE" sz="2000" i="1" dirty="0" err="1">
                <a:latin typeface="Times New Roman" panose="02020603050405020304" pitchFamily="18" charset="0"/>
                <a:cs typeface="Times New Roman" panose="02020603050405020304" pitchFamily="18" charset="0"/>
              </a:rPr>
              <a:t>temperature</a:t>
            </a:r>
            <a:r>
              <a:rPr lang="de-DE" sz="2000" i="1" dirty="0">
                <a:latin typeface="Times New Roman" panose="02020603050405020304" pitchFamily="18" charset="0"/>
                <a:cs typeface="Times New Roman" panose="02020603050405020304" pitchFamily="18" charset="0"/>
              </a:rPr>
              <a:t>, </a:t>
            </a:r>
            <a:r>
              <a:rPr lang="de-DE" sz="2000" i="1" dirty="0" err="1">
                <a:latin typeface="Times New Roman" panose="02020603050405020304" pitchFamily="18" charset="0"/>
                <a:cs typeface="Times New Roman" panose="02020603050405020304" pitchFamily="18" charset="0"/>
              </a:rPr>
              <a:t>sales</a:t>
            </a:r>
            <a:r>
              <a:rPr lang="de-DE" sz="2000" i="1" dirty="0">
                <a:latin typeface="Times New Roman" panose="02020603050405020304" pitchFamily="18" charset="0"/>
                <a:cs typeface="Times New Roman" panose="02020603050405020304" pitchFamily="18" charset="0"/>
              </a:rPr>
              <a:t> of </a:t>
            </a:r>
            <a:r>
              <a:rPr lang="de-DE" sz="2000" i="1" dirty="0" err="1">
                <a:latin typeface="Times New Roman" panose="02020603050405020304" pitchFamily="18" charset="0"/>
                <a:cs typeface="Times New Roman" panose="02020603050405020304" pitchFamily="18" charset="0"/>
              </a:rPr>
              <a:t>products</a:t>
            </a:r>
            <a:r>
              <a:rPr lang="de-DE" sz="2000" i="1" dirty="0">
                <a:latin typeface="Times New Roman" panose="02020603050405020304" pitchFamily="18" charset="0"/>
                <a:cs typeface="Times New Roman" panose="02020603050405020304" pitchFamily="18" charset="0"/>
              </a:rPr>
              <a:t>, </a:t>
            </a:r>
            <a:r>
              <a:rPr lang="de-DE" sz="2000" i="1" dirty="0" err="1">
                <a:latin typeface="Times New Roman" panose="02020603050405020304" pitchFamily="18" charset="0"/>
                <a:cs typeface="Times New Roman" panose="02020603050405020304" pitchFamily="18" charset="0"/>
              </a:rPr>
              <a:t>heart</a:t>
            </a:r>
            <a:r>
              <a:rPr lang="de-DE" sz="2000" i="1" dirty="0">
                <a:latin typeface="Times New Roman" panose="02020603050405020304" pitchFamily="18" charset="0"/>
                <a:cs typeface="Times New Roman" panose="02020603050405020304" pitchFamily="18" charset="0"/>
              </a:rPr>
              <a:t> rate</a:t>
            </a:r>
          </a:p>
          <a:p>
            <a:pPr marL="457200" lvl="1" indent="0">
              <a:buNone/>
            </a:pPr>
            <a:endParaRPr lang="de-DE" dirty="0"/>
          </a:p>
        </p:txBody>
      </p:sp>
      <p:sp>
        <p:nvSpPr>
          <p:cNvPr id="5" name="Textfeld 4">
            <a:extLst>
              <a:ext uri="{FF2B5EF4-FFF2-40B4-BE49-F238E27FC236}">
                <a16:creationId xmlns:a16="http://schemas.microsoft.com/office/drawing/2014/main" id="{833C59AB-B51F-E9AA-94B5-7DE006CE62ED}"/>
              </a:ext>
            </a:extLst>
          </p:cNvPr>
          <p:cNvSpPr txBox="1"/>
          <p:nvPr/>
        </p:nvSpPr>
        <p:spPr>
          <a:xfrm>
            <a:off x="4716380" y="5050846"/>
            <a:ext cx="7161796" cy="830997"/>
          </a:xfrm>
          <a:prstGeom prst="rect">
            <a:avLst/>
          </a:prstGeom>
          <a:solidFill>
            <a:schemeClr val="bg2">
              <a:lumMod val="9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scene3d>
              <a:camera prst="orthographicFront"/>
              <a:lightRig rig="soft" dir="t">
                <a:rot lat="0" lon="0" rev="15600000"/>
              </a:lightRig>
            </a:scene3d>
            <a:sp3d extrusionH="57150" prstMaterial="softEdge">
              <a:bevelT w="25400" h="38100"/>
            </a:sp3d>
          </a:bodyPr>
          <a:lstStyle/>
          <a:p>
            <a:pPr algn="just"/>
            <a:r>
              <a:rPr lang="de-DE" sz="2400" b="1" dirty="0">
                <a:ln/>
                <a:solidFill>
                  <a:schemeClr val="accent4"/>
                </a:solidFill>
                <a:latin typeface="Times New Roman" panose="02020603050405020304" pitchFamily="18" charset="0"/>
                <a:cs typeface="Times New Roman" panose="02020603050405020304" pitchFamily="18" charset="0"/>
              </a:rPr>
              <a:t>Combining </a:t>
            </a:r>
            <a:r>
              <a:rPr lang="de-DE" sz="2400" b="1" dirty="0" err="1">
                <a:ln/>
                <a:solidFill>
                  <a:schemeClr val="accent4"/>
                </a:solidFill>
                <a:latin typeface="Times New Roman" panose="02020603050405020304" pitchFamily="18" charset="0"/>
                <a:cs typeface="Times New Roman" panose="02020603050405020304" pitchFamily="18" charset="0"/>
              </a:rPr>
              <a:t>these</a:t>
            </a:r>
            <a:r>
              <a:rPr lang="de-DE" sz="2400" b="1" dirty="0">
                <a:ln/>
                <a:solidFill>
                  <a:schemeClr val="accent4"/>
                </a:solidFill>
                <a:latin typeface="Times New Roman" panose="02020603050405020304" pitchFamily="18" charset="0"/>
                <a:cs typeface="Times New Roman" panose="02020603050405020304" pitchFamily="18" charset="0"/>
              </a:rPr>
              <a:t> </a:t>
            </a:r>
            <a:r>
              <a:rPr lang="de-DE" sz="2400" b="1" dirty="0" err="1">
                <a:ln/>
                <a:solidFill>
                  <a:schemeClr val="accent4"/>
                </a:solidFill>
                <a:latin typeface="Times New Roman" panose="02020603050405020304" pitchFamily="18" charset="0"/>
                <a:cs typeface="Times New Roman" panose="02020603050405020304" pitchFamily="18" charset="0"/>
              </a:rPr>
              <a:t>two</a:t>
            </a:r>
            <a:r>
              <a:rPr lang="de-DE" sz="2400" b="1" dirty="0">
                <a:ln/>
                <a:solidFill>
                  <a:schemeClr val="accent4"/>
                </a:solidFill>
                <a:latin typeface="Times New Roman" panose="02020603050405020304" pitchFamily="18" charset="0"/>
                <a:cs typeface="Times New Roman" panose="02020603050405020304" pitchFamily="18" charset="0"/>
              </a:rPr>
              <a:t> </a:t>
            </a:r>
            <a:r>
              <a:rPr lang="de-DE" sz="2400" b="1" dirty="0" err="1">
                <a:ln/>
                <a:solidFill>
                  <a:schemeClr val="accent4"/>
                </a:solidFill>
                <a:latin typeface="Times New Roman" panose="02020603050405020304" pitchFamily="18" charset="0"/>
                <a:cs typeface="Times New Roman" panose="02020603050405020304" pitchFamily="18" charset="0"/>
              </a:rPr>
              <a:t>characteristics</a:t>
            </a:r>
            <a:r>
              <a:rPr lang="de-DE" sz="2400" b="1" dirty="0">
                <a:ln/>
                <a:solidFill>
                  <a:schemeClr val="accent4"/>
                </a:solidFill>
                <a:latin typeface="Times New Roman" panose="02020603050405020304" pitchFamily="18" charset="0"/>
                <a:cs typeface="Times New Roman" panose="02020603050405020304" pitchFamily="18" charset="0"/>
              </a:rPr>
              <a:t> of data and </a:t>
            </a:r>
            <a:r>
              <a:rPr lang="de-DE" sz="2400" b="1" dirty="0" err="1">
                <a:ln/>
                <a:solidFill>
                  <a:schemeClr val="accent4"/>
                </a:solidFill>
                <a:latin typeface="Times New Roman" panose="02020603050405020304" pitchFamily="18" charset="0"/>
                <a:cs typeface="Times New Roman" panose="02020603050405020304" pitchFamily="18" charset="0"/>
              </a:rPr>
              <a:t>see</a:t>
            </a:r>
            <a:r>
              <a:rPr lang="de-DE" sz="2400" b="1" dirty="0">
                <a:ln/>
                <a:solidFill>
                  <a:schemeClr val="accent4"/>
                </a:solidFill>
                <a:latin typeface="Times New Roman" panose="02020603050405020304" pitchFamily="18" charset="0"/>
                <a:cs typeface="Times New Roman" panose="02020603050405020304" pitchFamily="18" charset="0"/>
              </a:rPr>
              <a:t> the performance of sequential model</a:t>
            </a:r>
          </a:p>
        </p:txBody>
      </p:sp>
      <p:sp>
        <p:nvSpPr>
          <p:cNvPr id="4" name="Foliennummernplatzhalter 3">
            <a:extLst>
              <a:ext uri="{FF2B5EF4-FFF2-40B4-BE49-F238E27FC236}">
                <a16:creationId xmlns:a16="http://schemas.microsoft.com/office/drawing/2014/main" id="{666167E5-ABDC-32F1-1189-366DE7ADDC2C}"/>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85989212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FDB71F-8598-050E-7840-B6B50A82D2D0}"/>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2. Research Questions</a:t>
            </a:r>
            <a:br>
              <a:rPr lang="de-DE" sz="3600" dirty="0">
                <a:latin typeface="Times New Roman" panose="02020603050405020304" pitchFamily="18" charset="0"/>
                <a:cs typeface="Times New Roman" panose="02020603050405020304" pitchFamily="18" charset="0"/>
              </a:rPr>
            </a:br>
            <a:endParaRPr lang="de-DE" sz="3600" dirty="0">
              <a:latin typeface="Times New Roman" panose="02020603050405020304" pitchFamily="18" charset="0"/>
              <a:cs typeface="Times New Roman" panose="02020603050405020304" pitchFamily="18" charset="0"/>
            </a:endParaRPr>
          </a:p>
        </p:txBody>
      </p:sp>
      <p:sp>
        <p:nvSpPr>
          <p:cNvPr id="3" name="Inhaltsplatzhalter 2">
            <a:extLst>
              <a:ext uri="{FF2B5EF4-FFF2-40B4-BE49-F238E27FC236}">
                <a16:creationId xmlns:a16="http://schemas.microsoft.com/office/drawing/2014/main" id="{D430DD12-C829-CC1A-7384-38022F6F17A7}"/>
              </a:ext>
            </a:extLst>
          </p:cNvPr>
          <p:cNvSpPr>
            <a:spLocks noGrp="1"/>
          </p:cNvSpPr>
          <p:nvPr>
            <p:ph idx="1"/>
          </p:nvPr>
        </p:nvSpPr>
        <p:spPr/>
        <p:txBody>
          <a:bodyPr>
            <a:normAutofit/>
          </a:bodyPr>
          <a:lstStyle/>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What are the best practices for preprocessing and integrating static and dynamic data in machine learning models to maximize sequential model performance?</a:t>
            </a:r>
            <a:endParaRPr lang="de-DE" i="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How does the number of static and dynamic features in the dataset impact the performance of hybrid models?</a:t>
            </a:r>
            <a:endParaRPr lang="de-DE" i="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i="1" dirty="0">
                <a:latin typeface="Times New Roman" panose="02020603050405020304" pitchFamily="18" charset="0"/>
                <a:cs typeface="Times New Roman" panose="02020603050405020304" pitchFamily="18" charset="0"/>
              </a:rPr>
              <a:t>Is there a need for using different strategies for integrating static and dynamic data for specific characteristics of datasets? </a:t>
            </a:r>
            <a:endParaRPr lang="de-DE" i="1" dirty="0">
              <a:latin typeface="Times New Roman" panose="02020603050405020304" pitchFamily="18" charset="0"/>
              <a:cs typeface="Times New Roman" panose="02020603050405020304" pitchFamily="18" charset="0"/>
            </a:endParaRPr>
          </a:p>
        </p:txBody>
      </p:sp>
      <p:sp>
        <p:nvSpPr>
          <p:cNvPr id="4" name="Foliennummernplatzhalter 3">
            <a:extLst>
              <a:ext uri="{FF2B5EF4-FFF2-40B4-BE49-F238E27FC236}">
                <a16:creationId xmlns:a16="http://schemas.microsoft.com/office/drawing/2014/main" id="{EDAF875E-3C6B-4880-ED6D-FB7022150E6F}"/>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18704557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F0E1AF-FA94-B17C-4165-14920F082B7A}"/>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3. Datasets </a:t>
            </a:r>
            <a:br>
              <a:rPr lang="de-DE" sz="3600" dirty="0">
                <a:latin typeface="Times New Roman" panose="02020603050405020304" pitchFamily="18" charset="0"/>
                <a:cs typeface="Times New Roman" panose="02020603050405020304" pitchFamily="18" charset="0"/>
              </a:rPr>
            </a:br>
            <a:r>
              <a:rPr lang="de-DE" sz="3600" dirty="0">
                <a:latin typeface="Times New Roman" panose="02020603050405020304" pitchFamily="18" charset="0"/>
                <a:cs typeface="Times New Roman" panose="02020603050405020304" pitchFamily="18" charset="0"/>
              </a:rPr>
              <a:t>    Vodafone retail shops</a:t>
            </a:r>
          </a:p>
        </p:txBody>
      </p:sp>
      <p:sp>
        <p:nvSpPr>
          <p:cNvPr id="3" name="Inhaltsplatzhalter 2">
            <a:extLst>
              <a:ext uri="{FF2B5EF4-FFF2-40B4-BE49-F238E27FC236}">
                <a16:creationId xmlns:a16="http://schemas.microsoft.com/office/drawing/2014/main" id="{0D00DF85-02E6-B161-5C72-775C5A4D92D6}"/>
              </a:ext>
            </a:extLst>
          </p:cNvPr>
          <p:cNvSpPr>
            <a:spLocks noGrp="1"/>
          </p:cNvSpPr>
          <p:nvPr>
            <p:ph idx="1"/>
          </p:nvPr>
        </p:nvSpPr>
        <p:spPr/>
        <p:txBody>
          <a:bodyPr>
            <a:normAutofit lnSpcReduction="10000"/>
          </a:bodyPr>
          <a:lstStyle/>
          <a:p>
            <a:r>
              <a:rPr lang="en-US" dirty="0"/>
              <a:t>source: Vodafone internal </a:t>
            </a:r>
          </a:p>
          <a:p>
            <a:r>
              <a:rPr lang="en-US" dirty="0"/>
              <a:t>information of different shops of Vodafone in Germany.</a:t>
            </a:r>
          </a:p>
          <a:p>
            <a:r>
              <a:rPr lang="en-US" dirty="0">
                <a:solidFill>
                  <a:srgbClr val="FF0000"/>
                </a:solidFill>
              </a:rPr>
              <a:t>162</a:t>
            </a:r>
            <a:r>
              <a:rPr lang="en-US" dirty="0"/>
              <a:t> features, </a:t>
            </a:r>
            <a:r>
              <a:rPr lang="en-US" dirty="0">
                <a:solidFill>
                  <a:srgbClr val="FF0000"/>
                </a:solidFill>
              </a:rPr>
              <a:t>110</a:t>
            </a:r>
            <a:r>
              <a:rPr lang="en-US" dirty="0"/>
              <a:t> used for implementation after removing columns which contains more null values than 75%.</a:t>
            </a:r>
          </a:p>
          <a:p>
            <a:r>
              <a:rPr lang="en-US" b="1" dirty="0"/>
              <a:t>Monthly dataset </a:t>
            </a:r>
            <a:r>
              <a:rPr lang="en-US" dirty="0"/>
              <a:t>from </a:t>
            </a:r>
            <a:r>
              <a:rPr lang="en-US" dirty="0">
                <a:solidFill>
                  <a:srgbClr val="FF0000"/>
                </a:solidFill>
              </a:rPr>
              <a:t>June 2017 to April 2022</a:t>
            </a:r>
            <a:r>
              <a:rPr lang="en-US" dirty="0"/>
              <a:t>.</a:t>
            </a:r>
          </a:p>
          <a:p>
            <a:r>
              <a:rPr lang="en-US" dirty="0"/>
              <a:t>Target column is </a:t>
            </a:r>
            <a:r>
              <a:rPr lang="en-US" b="1" dirty="0"/>
              <a:t>inflow_mobile </a:t>
            </a:r>
            <a:r>
              <a:rPr lang="en-US" dirty="0"/>
              <a:t>which contains the values of sales of mobile phones from 3 different types of Vodafone shops, either partner_shop, own_shop, indirect_shop.</a:t>
            </a:r>
            <a:endParaRPr lang="de-DE" dirty="0"/>
          </a:p>
        </p:txBody>
      </p:sp>
      <p:sp>
        <p:nvSpPr>
          <p:cNvPr id="4" name="Foliennummernplatzhalter 3">
            <a:extLst>
              <a:ext uri="{FF2B5EF4-FFF2-40B4-BE49-F238E27FC236}">
                <a16:creationId xmlns:a16="http://schemas.microsoft.com/office/drawing/2014/main" id="{83A02D13-567C-F69A-E50E-CDF1B2438CA4}"/>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09163613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4891F-A3E3-51AB-AF2E-9AFA8C177352}"/>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3. Datasets </a:t>
            </a:r>
            <a:br>
              <a:rPr lang="de-DE" sz="3600" dirty="0">
                <a:latin typeface="Times New Roman" panose="02020603050405020304" pitchFamily="18" charset="0"/>
                <a:cs typeface="Times New Roman" panose="02020603050405020304" pitchFamily="18" charset="0"/>
              </a:rPr>
            </a:br>
            <a:r>
              <a:rPr lang="de-DE" sz="3600" dirty="0">
                <a:latin typeface="Times New Roman" panose="02020603050405020304" pitchFamily="18" charset="0"/>
                <a:cs typeface="Times New Roman" panose="02020603050405020304" pitchFamily="18" charset="0"/>
              </a:rPr>
              <a:t>    Precipitation</a:t>
            </a:r>
          </a:p>
        </p:txBody>
      </p:sp>
      <p:sp>
        <p:nvSpPr>
          <p:cNvPr id="3" name="Inhaltsplatzhalter 2">
            <a:extLst>
              <a:ext uri="{FF2B5EF4-FFF2-40B4-BE49-F238E27FC236}">
                <a16:creationId xmlns:a16="http://schemas.microsoft.com/office/drawing/2014/main" id="{B3618547-AEB0-C271-AC81-6E52B591BFAB}"/>
              </a:ext>
            </a:extLst>
          </p:cNvPr>
          <p:cNvSpPr>
            <a:spLocks noGrp="1"/>
          </p:cNvSpPr>
          <p:nvPr>
            <p:ph idx="1"/>
          </p:nvPr>
        </p:nvSpPr>
        <p:spPr>
          <a:xfrm>
            <a:off x="1534696" y="2015732"/>
            <a:ext cx="9520158" cy="4037749"/>
          </a:xfrm>
        </p:spPr>
        <p:txBody>
          <a:bodyPr>
            <a:normAutofit/>
          </a:bodyPr>
          <a:lstStyle/>
          <a:p>
            <a:r>
              <a:rPr lang="en-US" dirty="0"/>
              <a:t>source: kaggle.com </a:t>
            </a:r>
          </a:p>
          <a:p>
            <a:r>
              <a:rPr lang="en-US" dirty="0"/>
              <a:t>meteorological and soil data</a:t>
            </a:r>
          </a:p>
          <a:p>
            <a:r>
              <a:rPr lang="en-US" dirty="0"/>
              <a:t>Weather related information among regions of the U.S.</a:t>
            </a:r>
          </a:p>
          <a:p>
            <a:r>
              <a:rPr lang="en-US" dirty="0">
                <a:solidFill>
                  <a:srgbClr val="FF0000"/>
                </a:solidFill>
              </a:rPr>
              <a:t>54</a:t>
            </a:r>
            <a:r>
              <a:rPr lang="en-US" dirty="0"/>
              <a:t> features, original target column dropped then </a:t>
            </a:r>
            <a:r>
              <a:rPr lang="en-US" dirty="0">
                <a:solidFill>
                  <a:srgbClr val="FF0000"/>
                </a:solidFill>
              </a:rPr>
              <a:t>53</a:t>
            </a:r>
            <a:r>
              <a:rPr lang="en-US" dirty="0"/>
              <a:t> features used for implementation.</a:t>
            </a:r>
          </a:p>
          <a:p>
            <a:r>
              <a:rPr lang="en-US" dirty="0"/>
              <a:t> New target column is </a:t>
            </a:r>
            <a:r>
              <a:rPr lang="en-US" b="1" dirty="0"/>
              <a:t>PRECTOT</a:t>
            </a:r>
            <a:r>
              <a:rPr lang="en-US" dirty="0"/>
              <a:t> which represents the percentage of precipitation in various U.S. regions.</a:t>
            </a:r>
          </a:p>
          <a:p>
            <a:r>
              <a:rPr lang="en-US" b="1" dirty="0"/>
              <a:t>Daily dataset </a:t>
            </a:r>
            <a:r>
              <a:rPr lang="en-US" dirty="0"/>
              <a:t>from 2000 to 2020. Data from </a:t>
            </a:r>
            <a:r>
              <a:rPr lang="en-US" dirty="0">
                <a:solidFill>
                  <a:srgbClr val="FF0000"/>
                </a:solidFill>
              </a:rPr>
              <a:t>year 2000 to 2016 </a:t>
            </a:r>
            <a:r>
              <a:rPr lang="en-US" dirty="0"/>
              <a:t>used. </a:t>
            </a:r>
            <a:endParaRPr lang="de-DE" dirty="0"/>
          </a:p>
        </p:txBody>
      </p:sp>
      <p:sp>
        <p:nvSpPr>
          <p:cNvPr id="4" name="Foliennummernplatzhalter 3">
            <a:extLst>
              <a:ext uri="{FF2B5EF4-FFF2-40B4-BE49-F238E27FC236}">
                <a16:creationId xmlns:a16="http://schemas.microsoft.com/office/drawing/2014/main" id="{B33F2538-8F82-195E-5EB7-B8EEEDE584EA}"/>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39709401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FF1E13-8F98-01BD-91E5-237D70CF8D80}"/>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4. Methodology </a:t>
            </a:r>
            <a:br>
              <a:rPr lang="de-DE" sz="3600" dirty="0">
                <a:latin typeface="Times New Roman" panose="02020603050405020304" pitchFamily="18" charset="0"/>
                <a:cs typeface="Times New Roman" panose="02020603050405020304" pitchFamily="18" charset="0"/>
              </a:rPr>
            </a:br>
            <a:r>
              <a:rPr lang="de-DE" sz="3600" dirty="0">
                <a:latin typeface="Times New Roman" panose="02020603050405020304" pitchFamily="18" charset="0"/>
                <a:cs typeface="Times New Roman" panose="02020603050405020304" pitchFamily="18" charset="0"/>
              </a:rPr>
              <a:t>    Base Model</a:t>
            </a:r>
          </a:p>
        </p:txBody>
      </p:sp>
      <p:sp>
        <p:nvSpPr>
          <p:cNvPr id="3" name="Inhaltsplatzhalter 2">
            <a:extLst>
              <a:ext uri="{FF2B5EF4-FFF2-40B4-BE49-F238E27FC236}">
                <a16:creationId xmlns:a16="http://schemas.microsoft.com/office/drawing/2014/main" id="{0275856F-2D31-E7FB-B3E3-20C0D8876A24}"/>
              </a:ext>
            </a:extLst>
          </p:cNvPr>
          <p:cNvSpPr>
            <a:spLocks noGrp="1"/>
          </p:cNvSpPr>
          <p:nvPr>
            <p:ph idx="1"/>
          </p:nvPr>
        </p:nvSpPr>
        <p:spPr/>
        <p:txBody>
          <a:bodyPr>
            <a:noAutofit/>
          </a:bodyPr>
          <a:lstStyle/>
          <a:p>
            <a:r>
              <a:rPr lang="de-DE" sz="1400" dirty="0">
                <a:latin typeface="Times New Roman" panose="02020603050405020304" pitchFamily="18" charset="0"/>
                <a:cs typeface="Times New Roman" panose="02020603050405020304" pitchFamily="18" charset="0"/>
              </a:rPr>
              <a:t>Two models used as a </a:t>
            </a:r>
            <a:r>
              <a:rPr lang="de-DE" sz="1400" dirty="0" err="1">
                <a:latin typeface="Times New Roman" panose="02020603050405020304" pitchFamily="18" charset="0"/>
                <a:cs typeface="Times New Roman" panose="02020603050405020304" pitchFamily="18" charset="0"/>
              </a:rPr>
              <a:t>base</a:t>
            </a:r>
            <a:r>
              <a:rPr lang="de-DE" sz="1400" dirty="0">
                <a:latin typeface="Times New Roman" panose="02020603050405020304" pitchFamily="18" charset="0"/>
                <a:cs typeface="Times New Roman" panose="02020603050405020304" pitchFamily="18" charset="0"/>
              </a:rPr>
              <a:t> </a:t>
            </a:r>
            <a:r>
              <a:rPr lang="de-DE" sz="1400" dirty="0" err="1">
                <a:latin typeface="Times New Roman" panose="02020603050405020304" pitchFamily="18" charset="0"/>
                <a:cs typeface="Times New Roman" panose="02020603050405020304" pitchFamily="18" charset="0"/>
              </a:rPr>
              <a:t>model</a:t>
            </a:r>
            <a:endParaRPr lang="de-DE" sz="1400" dirty="0">
              <a:latin typeface="Times New Roman" panose="02020603050405020304" pitchFamily="18" charset="0"/>
              <a:cs typeface="Times New Roman" panose="02020603050405020304" pitchFamily="18" charset="0"/>
            </a:endParaRPr>
          </a:p>
          <a:p>
            <a:r>
              <a:rPr lang="de-DE" sz="1400" dirty="0">
                <a:latin typeface="Times New Roman" panose="02020603050405020304" pitchFamily="18" charset="0"/>
                <a:cs typeface="Times New Roman" panose="02020603050405020304" pitchFamily="18" charset="0"/>
              </a:rPr>
              <a:t>SEQUENTIAL</a:t>
            </a:r>
          </a:p>
          <a:p>
            <a:pPr lvl="1"/>
            <a:r>
              <a:rPr lang="de-DE" sz="1400" dirty="0">
                <a:latin typeface="Times New Roman" panose="02020603050405020304" pitchFamily="18" charset="0"/>
                <a:cs typeface="Times New Roman" panose="02020603050405020304" pitchFamily="18" charset="0"/>
              </a:rPr>
              <a:t>Keras sequential model with </a:t>
            </a:r>
            <a:r>
              <a:rPr lang="de-DE" sz="1400" dirty="0" err="1">
                <a:latin typeface="Times New Roman" panose="02020603050405020304" pitchFamily="18" charset="0"/>
                <a:cs typeface="Times New Roman" panose="02020603050405020304" pitchFamily="18" charset="0"/>
              </a:rPr>
              <a:t>dense</a:t>
            </a:r>
            <a:r>
              <a:rPr lang="de-DE" sz="1400" dirty="0">
                <a:latin typeface="Times New Roman" panose="02020603050405020304" pitchFamily="18" charset="0"/>
                <a:cs typeface="Times New Roman" panose="02020603050405020304" pitchFamily="18" charset="0"/>
              </a:rPr>
              <a:t> </a:t>
            </a:r>
            <a:r>
              <a:rPr lang="de-DE" sz="1400" dirty="0" err="1">
                <a:latin typeface="Times New Roman" panose="02020603050405020304" pitchFamily="18" charset="0"/>
                <a:cs typeface="Times New Roman" panose="02020603050405020304" pitchFamily="18" charset="0"/>
              </a:rPr>
              <a:t>layers</a:t>
            </a:r>
            <a:endParaRPr lang="de-DE" sz="1400" dirty="0">
              <a:latin typeface="Times New Roman" panose="02020603050405020304" pitchFamily="18" charset="0"/>
              <a:cs typeface="Times New Roman" panose="02020603050405020304" pitchFamily="18" charset="0"/>
            </a:endParaRPr>
          </a:p>
          <a:p>
            <a:pPr lvl="1"/>
            <a:r>
              <a:rPr lang="de-DE" sz="1400" dirty="0">
                <a:latin typeface="Times New Roman" panose="02020603050405020304" pitchFamily="18" charset="0"/>
                <a:cs typeface="Times New Roman" panose="02020603050405020304" pitchFamily="18" charset="0"/>
              </a:rPr>
              <a:t>Keras sequential model has 3 input layers of neurons 64,32,16</a:t>
            </a:r>
          </a:p>
          <a:p>
            <a:r>
              <a:rPr lang="de-DE" sz="1400" dirty="0">
                <a:latin typeface="Times New Roman" panose="02020603050405020304" pitchFamily="18" charset="0"/>
                <a:cs typeface="Times New Roman" panose="02020603050405020304" pitchFamily="18" charset="0"/>
              </a:rPr>
              <a:t>LSTM </a:t>
            </a:r>
          </a:p>
          <a:p>
            <a:pPr lvl="1"/>
            <a:r>
              <a:rPr lang="de-DE" sz="1400" dirty="0" err="1">
                <a:latin typeface="Times New Roman" panose="02020603050405020304" pitchFamily="18" charset="0"/>
                <a:cs typeface="Times New Roman" panose="02020603050405020304" pitchFamily="18" charset="0"/>
              </a:rPr>
              <a:t>model</a:t>
            </a:r>
            <a:r>
              <a:rPr lang="de-DE" sz="1400" dirty="0">
                <a:latin typeface="Times New Roman" panose="02020603050405020304" pitchFamily="18" charset="0"/>
                <a:cs typeface="Times New Roman" panose="02020603050405020304" pitchFamily="18" charset="0"/>
              </a:rPr>
              <a:t> with windowing technique. </a:t>
            </a:r>
          </a:p>
          <a:p>
            <a:pPr lvl="1"/>
            <a:r>
              <a:rPr lang="de-DE" sz="1400" dirty="0">
                <a:latin typeface="Times New Roman" panose="02020603050405020304" pitchFamily="18" charset="0"/>
                <a:cs typeface="Times New Roman" panose="02020603050405020304" pitchFamily="18" charset="0"/>
              </a:rPr>
              <a:t>Vodafone: window_size = 3 </a:t>
            </a:r>
          </a:p>
          <a:p>
            <a:pPr lvl="1"/>
            <a:r>
              <a:rPr lang="de-DE" sz="1400" dirty="0">
                <a:latin typeface="Times New Roman" panose="02020603050405020304" pitchFamily="18" charset="0"/>
                <a:cs typeface="Times New Roman" panose="02020603050405020304" pitchFamily="18" charset="0"/>
              </a:rPr>
              <a:t>precipitation : window_size = 7</a:t>
            </a:r>
          </a:p>
          <a:p>
            <a:pPr lvl="1"/>
            <a:r>
              <a:rPr lang="de-DE" sz="1400" dirty="0">
                <a:latin typeface="Times New Roman" panose="02020603050405020304" pitchFamily="18" charset="0"/>
                <a:cs typeface="Times New Roman" panose="02020603050405020304" pitchFamily="18" charset="0"/>
              </a:rPr>
              <a:t>Two LSTM input layers of neurons 64 and 32. </a:t>
            </a:r>
          </a:p>
          <a:p>
            <a:r>
              <a:rPr lang="de-DE" sz="1400" dirty="0">
                <a:latin typeface="Times New Roman" panose="02020603050405020304" pitchFamily="18" charset="0"/>
                <a:cs typeface="Times New Roman" panose="02020603050405020304" pitchFamily="18" charset="0"/>
              </a:rPr>
              <a:t>Relu as an activation function</a:t>
            </a:r>
          </a:p>
          <a:p>
            <a:r>
              <a:rPr lang="de-DE" sz="1400" dirty="0">
                <a:latin typeface="Times New Roman" panose="02020603050405020304" pitchFamily="18" charset="0"/>
                <a:cs typeface="Times New Roman" panose="02020603050405020304" pitchFamily="18" charset="0"/>
              </a:rPr>
              <a:t>Adam as an optimizer</a:t>
            </a:r>
          </a:p>
        </p:txBody>
      </p:sp>
      <p:sp>
        <p:nvSpPr>
          <p:cNvPr id="4" name="Foliennummernplatzhalter 3">
            <a:extLst>
              <a:ext uri="{FF2B5EF4-FFF2-40B4-BE49-F238E27FC236}">
                <a16:creationId xmlns:a16="http://schemas.microsoft.com/office/drawing/2014/main" id="{0F1E4F65-4943-7F01-E2DC-81BC55F779FE}"/>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28624247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294586-ED0C-50F1-F21A-CBB2A2FFF96C}"/>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4. Methodology </a:t>
            </a:r>
            <a:br>
              <a:rPr lang="de-DE" sz="3600" dirty="0">
                <a:latin typeface="Times New Roman" panose="02020603050405020304" pitchFamily="18" charset="0"/>
                <a:cs typeface="Times New Roman" panose="02020603050405020304" pitchFamily="18" charset="0"/>
              </a:rPr>
            </a:br>
            <a:r>
              <a:rPr lang="de-DE" sz="3600" dirty="0">
                <a:latin typeface="Times New Roman" panose="02020603050405020304" pitchFamily="18" charset="0"/>
                <a:cs typeface="Times New Roman" panose="02020603050405020304" pitchFamily="18" charset="0"/>
              </a:rPr>
              <a:t>    First Method : Using Autoencoder</a:t>
            </a:r>
          </a:p>
        </p:txBody>
      </p:sp>
      <p:sp>
        <p:nvSpPr>
          <p:cNvPr id="3" name="Inhaltsplatzhalter 2">
            <a:extLst>
              <a:ext uri="{FF2B5EF4-FFF2-40B4-BE49-F238E27FC236}">
                <a16:creationId xmlns:a16="http://schemas.microsoft.com/office/drawing/2014/main" id="{B0681855-5686-38AF-033C-4D94D2C9D6C2}"/>
              </a:ext>
            </a:extLst>
          </p:cNvPr>
          <p:cNvSpPr>
            <a:spLocks noGrp="1"/>
          </p:cNvSpPr>
          <p:nvPr>
            <p:ph idx="1"/>
          </p:nvPr>
        </p:nvSpPr>
        <p:spPr>
          <a:xfrm>
            <a:off x="1534696" y="2015732"/>
            <a:ext cx="4373834" cy="3450613"/>
          </a:xfrm>
        </p:spPr>
        <p:txBody>
          <a:bodyPr>
            <a:normAutofit/>
          </a:bodyPr>
          <a:lstStyle/>
          <a:p>
            <a:r>
              <a:rPr lang="en-US" dirty="0">
                <a:latin typeface="Times New Roman" panose="02020603050405020304" pitchFamily="18" charset="0"/>
                <a:cs typeface="Times New Roman" panose="02020603050405020304" pitchFamily="18" charset="0"/>
              </a:rPr>
              <a:t>The dynamic features fed into auto encoder with embedding size of 8.</a:t>
            </a:r>
          </a:p>
          <a:p>
            <a:r>
              <a:rPr lang="en-US" dirty="0">
                <a:latin typeface="Times New Roman" panose="02020603050405020304" pitchFamily="18" charset="0"/>
                <a:cs typeface="Times New Roman" panose="02020603050405020304" pitchFamily="18" charset="0"/>
              </a:rPr>
              <a:t>The Encoder transform the given input vector into lower dimension space of 8 and decoder tried to reconstruct the data as closely as possible to input vector.</a:t>
            </a:r>
            <a:endParaRPr lang="de-DE" dirty="0">
              <a:latin typeface="Times New Roman" panose="02020603050405020304" pitchFamily="18" charset="0"/>
              <a:cs typeface="Times New Roman" panose="02020603050405020304" pitchFamily="18" charset="0"/>
            </a:endParaRPr>
          </a:p>
        </p:txBody>
      </p:sp>
      <p:sp>
        <p:nvSpPr>
          <p:cNvPr id="7" name="Rechteck 6">
            <a:extLst>
              <a:ext uri="{FF2B5EF4-FFF2-40B4-BE49-F238E27FC236}">
                <a16:creationId xmlns:a16="http://schemas.microsoft.com/office/drawing/2014/main" id="{1BDD20C3-E442-72D4-4ECE-74504EC8F8CD}"/>
              </a:ext>
            </a:extLst>
          </p:cNvPr>
          <p:cNvSpPr/>
          <p:nvPr/>
        </p:nvSpPr>
        <p:spPr>
          <a:xfrm>
            <a:off x="6613735" y="2339346"/>
            <a:ext cx="878306" cy="31282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Train</a:t>
            </a:r>
          </a:p>
        </p:txBody>
      </p:sp>
      <p:sp>
        <p:nvSpPr>
          <p:cNvPr id="8" name="Rechteck 7">
            <a:extLst>
              <a:ext uri="{FF2B5EF4-FFF2-40B4-BE49-F238E27FC236}">
                <a16:creationId xmlns:a16="http://schemas.microsoft.com/office/drawing/2014/main" id="{4F7BDA6A-FEC1-3DD6-E56C-19F83E20CCBB}"/>
              </a:ext>
            </a:extLst>
          </p:cNvPr>
          <p:cNvSpPr/>
          <p:nvPr/>
        </p:nvSpPr>
        <p:spPr>
          <a:xfrm>
            <a:off x="8567812" y="2300834"/>
            <a:ext cx="1003442" cy="31282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Validation</a:t>
            </a:r>
          </a:p>
        </p:txBody>
      </p:sp>
      <p:sp>
        <p:nvSpPr>
          <p:cNvPr id="9" name="Rechteck 8">
            <a:extLst>
              <a:ext uri="{FF2B5EF4-FFF2-40B4-BE49-F238E27FC236}">
                <a16:creationId xmlns:a16="http://schemas.microsoft.com/office/drawing/2014/main" id="{885B97C9-346E-8182-3D17-727B989F8EFA}"/>
              </a:ext>
            </a:extLst>
          </p:cNvPr>
          <p:cNvSpPr/>
          <p:nvPr/>
        </p:nvSpPr>
        <p:spPr>
          <a:xfrm>
            <a:off x="10575924" y="2337024"/>
            <a:ext cx="878306" cy="31282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Test</a:t>
            </a:r>
          </a:p>
        </p:txBody>
      </p:sp>
      <p:sp>
        <p:nvSpPr>
          <p:cNvPr id="10" name="Rechteck 9">
            <a:extLst>
              <a:ext uri="{FF2B5EF4-FFF2-40B4-BE49-F238E27FC236}">
                <a16:creationId xmlns:a16="http://schemas.microsoft.com/office/drawing/2014/main" id="{43E4E282-2B92-8F6B-358C-322D5DA1D6CE}"/>
              </a:ext>
            </a:extLst>
          </p:cNvPr>
          <p:cNvSpPr/>
          <p:nvPr/>
        </p:nvSpPr>
        <p:spPr>
          <a:xfrm>
            <a:off x="6254793" y="2974660"/>
            <a:ext cx="717885" cy="29995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static</a:t>
            </a:r>
          </a:p>
        </p:txBody>
      </p:sp>
      <p:sp>
        <p:nvSpPr>
          <p:cNvPr id="11" name="Rechteck 10">
            <a:extLst>
              <a:ext uri="{FF2B5EF4-FFF2-40B4-BE49-F238E27FC236}">
                <a16:creationId xmlns:a16="http://schemas.microsoft.com/office/drawing/2014/main" id="{3A9639CA-8461-BEFF-BAF4-6ACAD4C85558}"/>
              </a:ext>
            </a:extLst>
          </p:cNvPr>
          <p:cNvSpPr/>
          <p:nvPr/>
        </p:nvSpPr>
        <p:spPr>
          <a:xfrm>
            <a:off x="7125504" y="2988007"/>
            <a:ext cx="996618" cy="28548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dynamic</a:t>
            </a:r>
          </a:p>
        </p:txBody>
      </p:sp>
      <p:sp>
        <p:nvSpPr>
          <p:cNvPr id="16" name="Rechteck 15">
            <a:extLst>
              <a:ext uri="{FF2B5EF4-FFF2-40B4-BE49-F238E27FC236}">
                <a16:creationId xmlns:a16="http://schemas.microsoft.com/office/drawing/2014/main" id="{7E7CBE47-A7C9-ECA9-5BD5-B2BB0A6A46E2}"/>
              </a:ext>
            </a:extLst>
          </p:cNvPr>
          <p:cNvSpPr/>
          <p:nvPr/>
        </p:nvSpPr>
        <p:spPr>
          <a:xfrm>
            <a:off x="6904936" y="3721394"/>
            <a:ext cx="1229767" cy="505326"/>
          </a:xfrm>
          <a:prstGeom prst="rect">
            <a:avLst/>
          </a:prstGeom>
          <a:ln>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solidFill>
                  <a:schemeClr val="tx1"/>
                </a:solidFill>
              </a:rPr>
              <a:t>Autoencoder</a:t>
            </a:r>
          </a:p>
        </p:txBody>
      </p:sp>
      <p:sp>
        <p:nvSpPr>
          <p:cNvPr id="19" name="Ellipse 18">
            <a:extLst>
              <a:ext uri="{FF2B5EF4-FFF2-40B4-BE49-F238E27FC236}">
                <a16:creationId xmlns:a16="http://schemas.microsoft.com/office/drawing/2014/main" id="{DB48AC4D-37A9-FD9F-2A3F-F5D05A7B685D}"/>
              </a:ext>
            </a:extLst>
          </p:cNvPr>
          <p:cNvSpPr/>
          <p:nvPr/>
        </p:nvSpPr>
        <p:spPr>
          <a:xfrm>
            <a:off x="6515468" y="4552326"/>
            <a:ext cx="425118" cy="390871"/>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tx1"/>
                </a:solidFill>
              </a:rPr>
              <a:t>+</a:t>
            </a:r>
          </a:p>
        </p:txBody>
      </p:sp>
      <p:sp>
        <p:nvSpPr>
          <p:cNvPr id="20" name="Ellipse 19">
            <a:extLst>
              <a:ext uri="{FF2B5EF4-FFF2-40B4-BE49-F238E27FC236}">
                <a16:creationId xmlns:a16="http://schemas.microsoft.com/office/drawing/2014/main" id="{D15FE896-851D-A718-C4B8-C14EB3351B55}"/>
              </a:ext>
            </a:extLst>
          </p:cNvPr>
          <p:cNvSpPr/>
          <p:nvPr/>
        </p:nvSpPr>
        <p:spPr>
          <a:xfrm>
            <a:off x="8414678" y="4552326"/>
            <a:ext cx="425118" cy="390871"/>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tx1"/>
                </a:solidFill>
              </a:rPr>
              <a:t>+</a:t>
            </a:r>
          </a:p>
        </p:txBody>
      </p:sp>
      <p:sp>
        <p:nvSpPr>
          <p:cNvPr id="21" name="Ellipse 20">
            <a:extLst>
              <a:ext uri="{FF2B5EF4-FFF2-40B4-BE49-F238E27FC236}">
                <a16:creationId xmlns:a16="http://schemas.microsoft.com/office/drawing/2014/main" id="{ECEA7C91-E980-966B-0E23-44C2559D329C}"/>
              </a:ext>
            </a:extLst>
          </p:cNvPr>
          <p:cNvSpPr/>
          <p:nvPr/>
        </p:nvSpPr>
        <p:spPr>
          <a:xfrm>
            <a:off x="10478799" y="4552325"/>
            <a:ext cx="425118" cy="390871"/>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800" dirty="0">
                <a:solidFill>
                  <a:schemeClr val="tx1"/>
                </a:solidFill>
              </a:rPr>
              <a:t>+</a:t>
            </a:r>
          </a:p>
        </p:txBody>
      </p:sp>
      <p:sp>
        <p:nvSpPr>
          <p:cNvPr id="25" name="Rechteck 24">
            <a:extLst>
              <a:ext uri="{FF2B5EF4-FFF2-40B4-BE49-F238E27FC236}">
                <a16:creationId xmlns:a16="http://schemas.microsoft.com/office/drawing/2014/main" id="{8DFA207C-7D2B-F57D-83E4-7B712AF514D6}"/>
              </a:ext>
            </a:extLst>
          </p:cNvPr>
          <p:cNvSpPr/>
          <p:nvPr/>
        </p:nvSpPr>
        <p:spPr>
          <a:xfrm>
            <a:off x="8238591" y="2980270"/>
            <a:ext cx="717885" cy="29995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static</a:t>
            </a:r>
          </a:p>
        </p:txBody>
      </p:sp>
      <p:sp>
        <p:nvSpPr>
          <p:cNvPr id="26" name="Rechteck 25">
            <a:extLst>
              <a:ext uri="{FF2B5EF4-FFF2-40B4-BE49-F238E27FC236}">
                <a16:creationId xmlns:a16="http://schemas.microsoft.com/office/drawing/2014/main" id="{AB9A65EA-F9DA-B719-8CD2-FD63E1C790C3}"/>
              </a:ext>
            </a:extLst>
          </p:cNvPr>
          <p:cNvSpPr/>
          <p:nvPr/>
        </p:nvSpPr>
        <p:spPr>
          <a:xfrm>
            <a:off x="10186032" y="2980002"/>
            <a:ext cx="717885" cy="29995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static</a:t>
            </a:r>
          </a:p>
        </p:txBody>
      </p:sp>
      <p:sp>
        <p:nvSpPr>
          <p:cNvPr id="27" name="Rechteck 26">
            <a:extLst>
              <a:ext uri="{FF2B5EF4-FFF2-40B4-BE49-F238E27FC236}">
                <a16:creationId xmlns:a16="http://schemas.microsoft.com/office/drawing/2014/main" id="{24C23DB6-A78C-9637-79A7-A2BB1FAB6A0C}"/>
              </a:ext>
            </a:extLst>
          </p:cNvPr>
          <p:cNvSpPr/>
          <p:nvPr/>
        </p:nvSpPr>
        <p:spPr>
          <a:xfrm>
            <a:off x="9072945" y="2997600"/>
            <a:ext cx="996618" cy="28548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dynamic</a:t>
            </a:r>
          </a:p>
        </p:txBody>
      </p:sp>
      <p:sp>
        <p:nvSpPr>
          <p:cNvPr id="28" name="Rechteck 27">
            <a:extLst>
              <a:ext uri="{FF2B5EF4-FFF2-40B4-BE49-F238E27FC236}">
                <a16:creationId xmlns:a16="http://schemas.microsoft.com/office/drawing/2014/main" id="{4972EAA5-A249-2BF3-0AFE-48D637F991C3}"/>
              </a:ext>
            </a:extLst>
          </p:cNvPr>
          <p:cNvSpPr/>
          <p:nvPr/>
        </p:nvSpPr>
        <p:spPr>
          <a:xfrm>
            <a:off x="11051876" y="2969286"/>
            <a:ext cx="996618" cy="28548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dynamic</a:t>
            </a:r>
          </a:p>
        </p:txBody>
      </p:sp>
      <p:sp>
        <p:nvSpPr>
          <p:cNvPr id="29" name="Rechteck 28">
            <a:extLst>
              <a:ext uri="{FF2B5EF4-FFF2-40B4-BE49-F238E27FC236}">
                <a16:creationId xmlns:a16="http://schemas.microsoft.com/office/drawing/2014/main" id="{2ACAC9BA-2211-04DF-0907-085920BE122C}"/>
              </a:ext>
            </a:extLst>
          </p:cNvPr>
          <p:cNvSpPr/>
          <p:nvPr/>
        </p:nvSpPr>
        <p:spPr>
          <a:xfrm>
            <a:off x="8839796" y="3720090"/>
            <a:ext cx="1229767" cy="505326"/>
          </a:xfrm>
          <a:prstGeom prst="rect">
            <a:avLst/>
          </a:prstGeom>
          <a:ln>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solidFill>
                  <a:schemeClr val="tx1"/>
                </a:solidFill>
              </a:rPr>
              <a:t>Autoencoder</a:t>
            </a:r>
          </a:p>
        </p:txBody>
      </p:sp>
      <p:sp>
        <p:nvSpPr>
          <p:cNvPr id="30" name="Rechteck 29">
            <a:extLst>
              <a:ext uri="{FF2B5EF4-FFF2-40B4-BE49-F238E27FC236}">
                <a16:creationId xmlns:a16="http://schemas.microsoft.com/office/drawing/2014/main" id="{0545434C-71C6-F898-287A-96C9FC0D170E}"/>
              </a:ext>
            </a:extLst>
          </p:cNvPr>
          <p:cNvSpPr/>
          <p:nvPr/>
        </p:nvSpPr>
        <p:spPr>
          <a:xfrm>
            <a:off x="10847292" y="3724740"/>
            <a:ext cx="1229767" cy="505326"/>
          </a:xfrm>
          <a:prstGeom prst="rect">
            <a:avLst/>
          </a:prstGeom>
          <a:ln>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r>
              <a:rPr lang="de-DE" sz="1400" dirty="0">
                <a:solidFill>
                  <a:schemeClr val="tx1"/>
                </a:solidFill>
              </a:rPr>
              <a:t>Autoencoder</a:t>
            </a:r>
          </a:p>
        </p:txBody>
      </p:sp>
      <p:sp>
        <p:nvSpPr>
          <p:cNvPr id="31" name="Rechteck 30">
            <a:extLst>
              <a:ext uri="{FF2B5EF4-FFF2-40B4-BE49-F238E27FC236}">
                <a16:creationId xmlns:a16="http://schemas.microsoft.com/office/drawing/2014/main" id="{2A8868EC-8A15-8A6E-79CB-B481E33B960B}"/>
              </a:ext>
            </a:extLst>
          </p:cNvPr>
          <p:cNvSpPr/>
          <p:nvPr/>
        </p:nvSpPr>
        <p:spPr>
          <a:xfrm>
            <a:off x="6533525" y="5231495"/>
            <a:ext cx="878306" cy="31282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Train</a:t>
            </a:r>
          </a:p>
        </p:txBody>
      </p:sp>
      <p:sp>
        <p:nvSpPr>
          <p:cNvPr id="32" name="Rechteck 31">
            <a:extLst>
              <a:ext uri="{FF2B5EF4-FFF2-40B4-BE49-F238E27FC236}">
                <a16:creationId xmlns:a16="http://schemas.microsoft.com/office/drawing/2014/main" id="{7FCC525A-3E1E-5AEF-403B-3728A3094061}"/>
              </a:ext>
            </a:extLst>
          </p:cNvPr>
          <p:cNvSpPr/>
          <p:nvPr/>
        </p:nvSpPr>
        <p:spPr>
          <a:xfrm>
            <a:off x="8519306" y="5231494"/>
            <a:ext cx="1003442" cy="31282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Validation</a:t>
            </a:r>
          </a:p>
        </p:txBody>
      </p:sp>
      <p:sp>
        <p:nvSpPr>
          <p:cNvPr id="33" name="Rechteck 32">
            <a:extLst>
              <a:ext uri="{FF2B5EF4-FFF2-40B4-BE49-F238E27FC236}">
                <a16:creationId xmlns:a16="http://schemas.microsoft.com/office/drawing/2014/main" id="{2D167175-2D9B-A26A-C444-EB0F8A72C33C}"/>
              </a:ext>
            </a:extLst>
          </p:cNvPr>
          <p:cNvSpPr/>
          <p:nvPr/>
        </p:nvSpPr>
        <p:spPr>
          <a:xfrm>
            <a:off x="10496445" y="5228375"/>
            <a:ext cx="878306" cy="31282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Test</a:t>
            </a:r>
          </a:p>
        </p:txBody>
      </p:sp>
      <p:cxnSp>
        <p:nvCxnSpPr>
          <p:cNvPr id="35" name="Gerade Verbindung mit Pfeil 34">
            <a:extLst>
              <a:ext uri="{FF2B5EF4-FFF2-40B4-BE49-F238E27FC236}">
                <a16:creationId xmlns:a16="http://schemas.microsoft.com/office/drawing/2014/main" id="{26CEB4DD-5EB3-FD54-771D-5661C928A338}"/>
              </a:ext>
            </a:extLst>
          </p:cNvPr>
          <p:cNvCxnSpPr>
            <a:endCxn id="10" idx="0"/>
          </p:cNvCxnSpPr>
          <p:nvPr/>
        </p:nvCxnSpPr>
        <p:spPr>
          <a:xfrm flipH="1">
            <a:off x="6613736" y="2649845"/>
            <a:ext cx="291200" cy="324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Gerade Verbindung mit Pfeil 36">
            <a:extLst>
              <a:ext uri="{FF2B5EF4-FFF2-40B4-BE49-F238E27FC236}">
                <a16:creationId xmlns:a16="http://schemas.microsoft.com/office/drawing/2014/main" id="{E7FAD267-0D3C-AAF7-EE7A-57847EECFC46}"/>
              </a:ext>
            </a:extLst>
          </p:cNvPr>
          <p:cNvCxnSpPr>
            <a:cxnSpLocks/>
            <a:endCxn id="11" idx="0"/>
          </p:cNvCxnSpPr>
          <p:nvPr/>
        </p:nvCxnSpPr>
        <p:spPr>
          <a:xfrm>
            <a:off x="7354043" y="2652167"/>
            <a:ext cx="269770" cy="335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Gerade Verbindung mit Pfeil 42">
            <a:extLst>
              <a:ext uri="{FF2B5EF4-FFF2-40B4-BE49-F238E27FC236}">
                <a16:creationId xmlns:a16="http://schemas.microsoft.com/office/drawing/2014/main" id="{8030FB37-B5B8-33EE-42E1-D95845BCD447}"/>
              </a:ext>
            </a:extLst>
          </p:cNvPr>
          <p:cNvCxnSpPr>
            <a:cxnSpLocks/>
          </p:cNvCxnSpPr>
          <p:nvPr/>
        </p:nvCxnSpPr>
        <p:spPr>
          <a:xfrm flipH="1">
            <a:off x="8636823" y="2613655"/>
            <a:ext cx="242262" cy="366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Gerade Verbindung mit Pfeil 44">
            <a:extLst>
              <a:ext uri="{FF2B5EF4-FFF2-40B4-BE49-F238E27FC236}">
                <a16:creationId xmlns:a16="http://schemas.microsoft.com/office/drawing/2014/main" id="{B80E3271-D1EA-560F-7312-3D1B5FA02E93}"/>
              </a:ext>
            </a:extLst>
          </p:cNvPr>
          <p:cNvCxnSpPr>
            <a:endCxn id="27" idx="0"/>
          </p:cNvCxnSpPr>
          <p:nvPr/>
        </p:nvCxnSpPr>
        <p:spPr>
          <a:xfrm>
            <a:off x="9337680" y="2613655"/>
            <a:ext cx="233574" cy="383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Gerade Verbindung mit Pfeil 46">
            <a:extLst>
              <a:ext uri="{FF2B5EF4-FFF2-40B4-BE49-F238E27FC236}">
                <a16:creationId xmlns:a16="http://schemas.microsoft.com/office/drawing/2014/main" id="{D44C1CD2-F57C-B2A0-D935-C5701A3B8256}"/>
              </a:ext>
            </a:extLst>
          </p:cNvPr>
          <p:cNvCxnSpPr>
            <a:endCxn id="26" idx="0"/>
          </p:cNvCxnSpPr>
          <p:nvPr/>
        </p:nvCxnSpPr>
        <p:spPr>
          <a:xfrm flipH="1">
            <a:off x="10544975" y="2649845"/>
            <a:ext cx="302317" cy="330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Gerade Verbindung mit Pfeil 48">
            <a:extLst>
              <a:ext uri="{FF2B5EF4-FFF2-40B4-BE49-F238E27FC236}">
                <a16:creationId xmlns:a16="http://schemas.microsoft.com/office/drawing/2014/main" id="{7E338822-7CC5-CF39-25FE-ADDF0E08205D}"/>
              </a:ext>
            </a:extLst>
          </p:cNvPr>
          <p:cNvCxnSpPr>
            <a:endCxn id="28" idx="0"/>
          </p:cNvCxnSpPr>
          <p:nvPr/>
        </p:nvCxnSpPr>
        <p:spPr>
          <a:xfrm>
            <a:off x="11266916" y="2652167"/>
            <a:ext cx="283269" cy="317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Gerade Verbindung mit Pfeil 50">
            <a:extLst>
              <a:ext uri="{FF2B5EF4-FFF2-40B4-BE49-F238E27FC236}">
                <a16:creationId xmlns:a16="http://schemas.microsoft.com/office/drawing/2014/main" id="{28C4E6FC-A50F-F685-2805-E59E8A74324B}"/>
              </a:ext>
            </a:extLst>
          </p:cNvPr>
          <p:cNvCxnSpPr>
            <a:stCxn id="11" idx="2"/>
          </p:cNvCxnSpPr>
          <p:nvPr/>
        </p:nvCxnSpPr>
        <p:spPr>
          <a:xfrm>
            <a:off x="7623813" y="3273496"/>
            <a:ext cx="0" cy="467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Gerade Verbindung mit Pfeil 52">
            <a:extLst>
              <a:ext uri="{FF2B5EF4-FFF2-40B4-BE49-F238E27FC236}">
                <a16:creationId xmlns:a16="http://schemas.microsoft.com/office/drawing/2014/main" id="{841DBB2B-EABA-D094-58CD-48DF355911F0}"/>
              </a:ext>
            </a:extLst>
          </p:cNvPr>
          <p:cNvCxnSpPr>
            <a:cxnSpLocks/>
          </p:cNvCxnSpPr>
          <p:nvPr/>
        </p:nvCxnSpPr>
        <p:spPr>
          <a:xfrm>
            <a:off x="9568900" y="3279961"/>
            <a:ext cx="2354" cy="4610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Gerade Verbindung mit Pfeil 56">
            <a:extLst>
              <a:ext uri="{FF2B5EF4-FFF2-40B4-BE49-F238E27FC236}">
                <a16:creationId xmlns:a16="http://schemas.microsoft.com/office/drawing/2014/main" id="{04A012D7-D3B5-FF31-D474-3DCA2619F506}"/>
              </a:ext>
            </a:extLst>
          </p:cNvPr>
          <p:cNvCxnSpPr>
            <a:cxnSpLocks/>
            <a:stCxn id="28" idx="2"/>
          </p:cNvCxnSpPr>
          <p:nvPr/>
        </p:nvCxnSpPr>
        <p:spPr>
          <a:xfrm>
            <a:off x="11550185" y="3254775"/>
            <a:ext cx="0" cy="465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Gerade Verbindung mit Pfeil 61">
            <a:extLst>
              <a:ext uri="{FF2B5EF4-FFF2-40B4-BE49-F238E27FC236}">
                <a16:creationId xmlns:a16="http://schemas.microsoft.com/office/drawing/2014/main" id="{A433B2EB-0ECD-D886-F329-C3BA145F26CB}"/>
              </a:ext>
            </a:extLst>
          </p:cNvPr>
          <p:cNvCxnSpPr>
            <a:stCxn id="16" idx="2"/>
            <a:endCxn id="19" idx="7"/>
          </p:cNvCxnSpPr>
          <p:nvPr/>
        </p:nvCxnSpPr>
        <p:spPr>
          <a:xfrm flipH="1">
            <a:off x="6878329" y="4226720"/>
            <a:ext cx="641491" cy="3828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Gerade Verbindung mit Pfeil 63">
            <a:extLst>
              <a:ext uri="{FF2B5EF4-FFF2-40B4-BE49-F238E27FC236}">
                <a16:creationId xmlns:a16="http://schemas.microsoft.com/office/drawing/2014/main" id="{906C40A0-CCC1-909F-B0B6-F9A5A27F6423}"/>
              </a:ext>
            </a:extLst>
          </p:cNvPr>
          <p:cNvCxnSpPr>
            <a:stCxn id="29" idx="2"/>
            <a:endCxn id="20" idx="7"/>
          </p:cNvCxnSpPr>
          <p:nvPr/>
        </p:nvCxnSpPr>
        <p:spPr>
          <a:xfrm flipH="1">
            <a:off x="8777539" y="4225416"/>
            <a:ext cx="677141" cy="384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Gerade Verbindung mit Pfeil 65">
            <a:extLst>
              <a:ext uri="{FF2B5EF4-FFF2-40B4-BE49-F238E27FC236}">
                <a16:creationId xmlns:a16="http://schemas.microsoft.com/office/drawing/2014/main" id="{6E04B22E-229B-1299-3F0B-1BD9121A75E0}"/>
              </a:ext>
            </a:extLst>
          </p:cNvPr>
          <p:cNvCxnSpPr>
            <a:stCxn id="30" idx="2"/>
            <a:endCxn id="21" idx="7"/>
          </p:cNvCxnSpPr>
          <p:nvPr/>
        </p:nvCxnSpPr>
        <p:spPr>
          <a:xfrm flipH="1">
            <a:off x="10841660" y="4230066"/>
            <a:ext cx="620516" cy="3795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Gerader Verbinder 67">
            <a:extLst>
              <a:ext uri="{FF2B5EF4-FFF2-40B4-BE49-F238E27FC236}">
                <a16:creationId xmlns:a16="http://schemas.microsoft.com/office/drawing/2014/main" id="{D52767BF-C187-F9D2-E1E1-D7E6A504A23C}"/>
              </a:ext>
            </a:extLst>
          </p:cNvPr>
          <p:cNvCxnSpPr>
            <a:stCxn id="10" idx="2"/>
            <a:endCxn id="19" idx="0"/>
          </p:cNvCxnSpPr>
          <p:nvPr/>
        </p:nvCxnSpPr>
        <p:spPr>
          <a:xfrm>
            <a:off x="6613736" y="3274619"/>
            <a:ext cx="114291" cy="1277707"/>
          </a:xfrm>
          <a:prstGeom prst="line">
            <a:avLst/>
          </a:prstGeom>
        </p:spPr>
        <p:style>
          <a:lnRef idx="1">
            <a:schemeClr val="dk1"/>
          </a:lnRef>
          <a:fillRef idx="0">
            <a:schemeClr val="dk1"/>
          </a:fillRef>
          <a:effectRef idx="0">
            <a:schemeClr val="dk1"/>
          </a:effectRef>
          <a:fontRef idx="minor">
            <a:schemeClr val="tx1"/>
          </a:fontRef>
        </p:style>
      </p:cxnSp>
      <p:cxnSp>
        <p:nvCxnSpPr>
          <p:cNvPr id="70" name="Gerader Verbinder 69">
            <a:extLst>
              <a:ext uri="{FF2B5EF4-FFF2-40B4-BE49-F238E27FC236}">
                <a16:creationId xmlns:a16="http://schemas.microsoft.com/office/drawing/2014/main" id="{8129B4BA-DC8F-02C8-6D6D-B765A07E7C37}"/>
              </a:ext>
            </a:extLst>
          </p:cNvPr>
          <p:cNvCxnSpPr>
            <a:stCxn id="25" idx="2"/>
            <a:endCxn id="20" idx="0"/>
          </p:cNvCxnSpPr>
          <p:nvPr/>
        </p:nvCxnSpPr>
        <p:spPr>
          <a:xfrm>
            <a:off x="8597534" y="3280229"/>
            <a:ext cx="29703" cy="1272097"/>
          </a:xfrm>
          <a:prstGeom prst="line">
            <a:avLst/>
          </a:prstGeom>
        </p:spPr>
        <p:style>
          <a:lnRef idx="1">
            <a:schemeClr val="dk1"/>
          </a:lnRef>
          <a:fillRef idx="0">
            <a:schemeClr val="dk1"/>
          </a:fillRef>
          <a:effectRef idx="0">
            <a:schemeClr val="dk1"/>
          </a:effectRef>
          <a:fontRef idx="minor">
            <a:schemeClr val="tx1"/>
          </a:fontRef>
        </p:style>
      </p:cxnSp>
      <p:cxnSp>
        <p:nvCxnSpPr>
          <p:cNvPr id="72" name="Gerader Verbinder 71">
            <a:extLst>
              <a:ext uri="{FF2B5EF4-FFF2-40B4-BE49-F238E27FC236}">
                <a16:creationId xmlns:a16="http://schemas.microsoft.com/office/drawing/2014/main" id="{ED3E6577-CD40-F1EB-AB1E-96F83BA9FCC3}"/>
              </a:ext>
            </a:extLst>
          </p:cNvPr>
          <p:cNvCxnSpPr>
            <a:stCxn id="26" idx="2"/>
            <a:endCxn id="21" idx="0"/>
          </p:cNvCxnSpPr>
          <p:nvPr/>
        </p:nvCxnSpPr>
        <p:spPr>
          <a:xfrm>
            <a:off x="10544975" y="3279961"/>
            <a:ext cx="146383" cy="1272364"/>
          </a:xfrm>
          <a:prstGeom prst="line">
            <a:avLst/>
          </a:prstGeom>
        </p:spPr>
        <p:style>
          <a:lnRef idx="1">
            <a:schemeClr val="dk1"/>
          </a:lnRef>
          <a:fillRef idx="0">
            <a:schemeClr val="dk1"/>
          </a:fillRef>
          <a:effectRef idx="0">
            <a:schemeClr val="dk1"/>
          </a:effectRef>
          <a:fontRef idx="minor">
            <a:schemeClr val="tx1"/>
          </a:fontRef>
        </p:style>
      </p:cxnSp>
      <p:cxnSp>
        <p:nvCxnSpPr>
          <p:cNvPr id="74" name="Gerade Verbindung mit Pfeil 73">
            <a:extLst>
              <a:ext uri="{FF2B5EF4-FFF2-40B4-BE49-F238E27FC236}">
                <a16:creationId xmlns:a16="http://schemas.microsoft.com/office/drawing/2014/main" id="{2D856E72-4CAA-0B9D-F40B-2FC02CC67849}"/>
              </a:ext>
            </a:extLst>
          </p:cNvPr>
          <p:cNvCxnSpPr>
            <a:stCxn id="19" idx="4"/>
            <a:endCxn id="31" idx="0"/>
          </p:cNvCxnSpPr>
          <p:nvPr/>
        </p:nvCxnSpPr>
        <p:spPr>
          <a:xfrm>
            <a:off x="6728027" y="4943197"/>
            <a:ext cx="244651" cy="288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Gerade Verbindung mit Pfeil 75">
            <a:extLst>
              <a:ext uri="{FF2B5EF4-FFF2-40B4-BE49-F238E27FC236}">
                <a16:creationId xmlns:a16="http://schemas.microsoft.com/office/drawing/2014/main" id="{7B23D401-CEA3-11EA-7A8C-FB65C222C864}"/>
              </a:ext>
            </a:extLst>
          </p:cNvPr>
          <p:cNvCxnSpPr>
            <a:stCxn id="20" idx="4"/>
            <a:endCxn id="32" idx="0"/>
          </p:cNvCxnSpPr>
          <p:nvPr/>
        </p:nvCxnSpPr>
        <p:spPr>
          <a:xfrm>
            <a:off x="8627237" y="4943197"/>
            <a:ext cx="393790" cy="288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Gerade Verbindung mit Pfeil 77">
            <a:extLst>
              <a:ext uri="{FF2B5EF4-FFF2-40B4-BE49-F238E27FC236}">
                <a16:creationId xmlns:a16="http://schemas.microsoft.com/office/drawing/2014/main" id="{F0A4A169-16C8-3FDE-787D-7EA7A9F90286}"/>
              </a:ext>
            </a:extLst>
          </p:cNvPr>
          <p:cNvCxnSpPr>
            <a:cxnSpLocks/>
            <a:stCxn id="21" idx="4"/>
            <a:endCxn id="33" idx="0"/>
          </p:cNvCxnSpPr>
          <p:nvPr/>
        </p:nvCxnSpPr>
        <p:spPr>
          <a:xfrm>
            <a:off x="10691358" y="4943196"/>
            <a:ext cx="244240" cy="285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Foliennummernplatzhalter 3">
            <a:extLst>
              <a:ext uri="{FF2B5EF4-FFF2-40B4-BE49-F238E27FC236}">
                <a16:creationId xmlns:a16="http://schemas.microsoft.com/office/drawing/2014/main" id="{6086BD30-06D0-3228-BA6C-8F358B84C69C}"/>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12" name="Rechteck: abgerundete Ecken 11">
            <a:extLst>
              <a:ext uri="{FF2B5EF4-FFF2-40B4-BE49-F238E27FC236}">
                <a16:creationId xmlns:a16="http://schemas.microsoft.com/office/drawing/2014/main" id="{CB5E59D7-7C79-E931-E638-39C97580FDE8}"/>
              </a:ext>
            </a:extLst>
          </p:cNvPr>
          <p:cNvSpPr/>
          <p:nvPr/>
        </p:nvSpPr>
        <p:spPr>
          <a:xfrm>
            <a:off x="8197243" y="5938086"/>
            <a:ext cx="1744579" cy="45631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Sequential Model</a:t>
            </a:r>
          </a:p>
        </p:txBody>
      </p:sp>
      <p:cxnSp>
        <p:nvCxnSpPr>
          <p:cNvPr id="14" name="Gerade Verbindung mit Pfeil 13">
            <a:extLst>
              <a:ext uri="{FF2B5EF4-FFF2-40B4-BE49-F238E27FC236}">
                <a16:creationId xmlns:a16="http://schemas.microsoft.com/office/drawing/2014/main" id="{15E0FA65-3515-49B7-4C0F-FA2C9F081E80}"/>
              </a:ext>
            </a:extLst>
          </p:cNvPr>
          <p:cNvCxnSpPr/>
          <p:nvPr/>
        </p:nvCxnSpPr>
        <p:spPr>
          <a:xfrm>
            <a:off x="6972678" y="5541196"/>
            <a:ext cx="1546628" cy="396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16">
            <a:extLst>
              <a:ext uri="{FF2B5EF4-FFF2-40B4-BE49-F238E27FC236}">
                <a16:creationId xmlns:a16="http://schemas.microsoft.com/office/drawing/2014/main" id="{E1DFEF81-B2DC-0AC7-146B-0D8AAD37701E}"/>
              </a:ext>
            </a:extLst>
          </p:cNvPr>
          <p:cNvCxnSpPr>
            <a:stCxn id="32" idx="2"/>
            <a:endCxn id="12" idx="0"/>
          </p:cNvCxnSpPr>
          <p:nvPr/>
        </p:nvCxnSpPr>
        <p:spPr>
          <a:xfrm>
            <a:off x="9021027" y="5544315"/>
            <a:ext cx="48506" cy="393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Gerade Verbindung mit Pfeil 21">
            <a:extLst>
              <a:ext uri="{FF2B5EF4-FFF2-40B4-BE49-F238E27FC236}">
                <a16:creationId xmlns:a16="http://schemas.microsoft.com/office/drawing/2014/main" id="{CCF45CD5-76DA-654C-E2D8-9BFEB9613BBB}"/>
              </a:ext>
            </a:extLst>
          </p:cNvPr>
          <p:cNvCxnSpPr>
            <a:cxnSpLocks/>
            <a:stCxn id="33" idx="2"/>
          </p:cNvCxnSpPr>
          <p:nvPr/>
        </p:nvCxnSpPr>
        <p:spPr>
          <a:xfrm flipH="1">
            <a:off x="9523562" y="5541196"/>
            <a:ext cx="1412036" cy="385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854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1FC784-396C-9F9B-FB4F-0DD069F0EC7B}"/>
              </a:ext>
            </a:extLst>
          </p:cNvPr>
          <p:cNvSpPr>
            <a:spLocks noGrp="1"/>
          </p:cNvSpPr>
          <p:nvPr>
            <p:ph type="title"/>
          </p:nvPr>
        </p:nvSpPr>
        <p:spPr/>
        <p:txBody>
          <a:bodyPr>
            <a:normAutofit fontScale="90000"/>
          </a:bodyPr>
          <a:lstStyle/>
          <a:p>
            <a:r>
              <a:rPr lang="de-DE" sz="3600" dirty="0">
                <a:latin typeface="Times New Roman" panose="02020603050405020304" pitchFamily="18" charset="0"/>
                <a:cs typeface="Times New Roman" panose="02020603050405020304" pitchFamily="18" charset="0"/>
              </a:rPr>
              <a:t>4. Methodology</a:t>
            </a:r>
            <a:br>
              <a:rPr lang="de-DE" sz="3600" dirty="0">
                <a:latin typeface="Times New Roman" panose="02020603050405020304" pitchFamily="18" charset="0"/>
                <a:cs typeface="Times New Roman" panose="02020603050405020304" pitchFamily="18" charset="0"/>
              </a:rPr>
            </a:br>
            <a:r>
              <a:rPr lang="de-DE" sz="3600" dirty="0">
                <a:latin typeface="Times New Roman" panose="02020603050405020304" pitchFamily="18" charset="0"/>
                <a:cs typeface="Times New Roman" panose="02020603050405020304" pitchFamily="18" charset="0"/>
              </a:rPr>
              <a:t>    Second Method : Using Encoder</a:t>
            </a:r>
          </a:p>
        </p:txBody>
      </p:sp>
      <p:sp>
        <p:nvSpPr>
          <p:cNvPr id="3" name="Inhaltsplatzhalter 2">
            <a:extLst>
              <a:ext uri="{FF2B5EF4-FFF2-40B4-BE49-F238E27FC236}">
                <a16:creationId xmlns:a16="http://schemas.microsoft.com/office/drawing/2014/main" id="{E9506ADE-FD11-3272-7DED-9D579F81001D}"/>
              </a:ext>
            </a:extLst>
          </p:cNvPr>
          <p:cNvSpPr>
            <a:spLocks noGrp="1"/>
          </p:cNvSpPr>
          <p:nvPr>
            <p:ph idx="1"/>
          </p:nvPr>
        </p:nvSpPr>
        <p:spPr>
          <a:xfrm>
            <a:off x="1534696" y="2015732"/>
            <a:ext cx="5046578" cy="3450613"/>
          </a:xfrm>
        </p:spPr>
        <p:txBody>
          <a:bodyPr/>
          <a:lstStyle/>
          <a:p>
            <a:r>
              <a:rPr lang="de-DE" dirty="0">
                <a:latin typeface="Times New Roman" panose="02020603050405020304" pitchFamily="18" charset="0"/>
                <a:cs typeface="Times New Roman" panose="02020603050405020304" pitchFamily="18" charset="0"/>
              </a:rPr>
              <a:t>Only on precipitation data</a:t>
            </a:r>
          </a:p>
          <a:p>
            <a:r>
              <a:rPr lang="en-US" dirty="0">
                <a:latin typeface="Times New Roman" panose="02020603050405020304" pitchFamily="18" charset="0"/>
                <a:cs typeface="Times New Roman" panose="02020603050405020304" pitchFamily="18" charset="0"/>
              </a:rPr>
              <a:t>The dynamic features were feed into autoencoder.</a:t>
            </a:r>
          </a:p>
          <a:p>
            <a:r>
              <a:rPr lang="en-US" dirty="0">
                <a:latin typeface="Times New Roman" panose="02020603050405020304" pitchFamily="18" charset="0"/>
                <a:cs typeface="Times New Roman" panose="02020603050405020304" pitchFamily="18" charset="0"/>
              </a:rPr>
              <a:t>Only the encoder is used to compress dynamic features into lower 8 dimensional latent space. </a:t>
            </a:r>
          </a:p>
          <a:p>
            <a:pPr marL="0" indent="0">
              <a:buNone/>
            </a:pPr>
            <a:endParaRPr lang="de-DE" dirty="0"/>
          </a:p>
        </p:txBody>
      </p:sp>
      <p:sp>
        <p:nvSpPr>
          <p:cNvPr id="4" name="Rechteck 3">
            <a:extLst>
              <a:ext uri="{FF2B5EF4-FFF2-40B4-BE49-F238E27FC236}">
                <a16:creationId xmlns:a16="http://schemas.microsoft.com/office/drawing/2014/main" id="{D7A6785E-A249-0C83-AC90-6B13E0C4082E}"/>
              </a:ext>
            </a:extLst>
          </p:cNvPr>
          <p:cNvSpPr/>
          <p:nvPr/>
        </p:nvSpPr>
        <p:spPr>
          <a:xfrm>
            <a:off x="7014411" y="2165684"/>
            <a:ext cx="1371600" cy="324853"/>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dirty="0">
                <a:solidFill>
                  <a:schemeClr val="tx1"/>
                </a:solidFill>
              </a:rPr>
              <a:t>Dynamic_train</a:t>
            </a:r>
          </a:p>
        </p:txBody>
      </p:sp>
      <p:sp>
        <p:nvSpPr>
          <p:cNvPr id="5" name="Rechteck 4">
            <a:extLst>
              <a:ext uri="{FF2B5EF4-FFF2-40B4-BE49-F238E27FC236}">
                <a16:creationId xmlns:a16="http://schemas.microsoft.com/office/drawing/2014/main" id="{EC0C9219-4073-1501-D5BF-08285B27D7C0}"/>
              </a:ext>
            </a:extLst>
          </p:cNvPr>
          <p:cNvSpPr/>
          <p:nvPr/>
        </p:nvSpPr>
        <p:spPr>
          <a:xfrm>
            <a:off x="8628025" y="2165684"/>
            <a:ext cx="1499015" cy="324853"/>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dirty="0">
                <a:solidFill>
                  <a:schemeClr val="tx1"/>
                </a:solidFill>
              </a:rPr>
              <a:t>Dynamic_valid</a:t>
            </a:r>
          </a:p>
        </p:txBody>
      </p:sp>
      <p:sp>
        <p:nvSpPr>
          <p:cNvPr id="6" name="Rechteck 5">
            <a:extLst>
              <a:ext uri="{FF2B5EF4-FFF2-40B4-BE49-F238E27FC236}">
                <a16:creationId xmlns:a16="http://schemas.microsoft.com/office/drawing/2014/main" id="{2CE25E2E-2087-3FD0-C49B-A3F341529BFC}"/>
              </a:ext>
            </a:extLst>
          </p:cNvPr>
          <p:cNvSpPr/>
          <p:nvPr/>
        </p:nvSpPr>
        <p:spPr>
          <a:xfrm>
            <a:off x="10369054" y="2165684"/>
            <a:ext cx="1371600" cy="324853"/>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de-DE" sz="1400" dirty="0">
                <a:solidFill>
                  <a:schemeClr val="tx1"/>
                </a:solidFill>
              </a:rPr>
              <a:t>Dynamic_test</a:t>
            </a:r>
          </a:p>
        </p:txBody>
      </p:sp>
      <p:sp>
        <p:nvSpPr>
          <p:cNvPr id="7" name="Rechteck 6">
            <a:extLst>
              <a:ext uri="{FF2B5EF4-FFF2-40B4-BE49-F238E27FC236}">
                <a16:creationId xmlns:a16="http://schemas.microsoft.com/office/drawing/2014/main" id="{9B83647E-54AC-1D1D-9657-8C6F0A17C631}"/>
              </a:ext>
            </a:extLst>
          </p:cNvPr>
          <p:cNvSpPr/>
          <p:nvPr/>
        </p:nvSpPr>
        <p:spPr>
          <a:xfrm>
            <a:off x="8628025" y="3272589"/>
            <a:ext cx="1499015" cy="709863"/>
          </a:xfrm>
          <a:prstGeom prst="rect">
            <a:avLst/>
          </a:prstGeom>
          <a:ln>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r>
              <a:rPr lang="de-DE" i="1" dirty="0">
                <a:solidFill>
                  <a:schemeClr val="tx1"/>
                </a:solidFill>
              </a:rPr>
              <a:t>Encoder</a:t>
            </a:r>
          </a:p>
        </p:txBody>
      </p:sp>
      <p:sp>
        <p:nvSpPr>
          <p:cNvPr id="9" name="Rechteck: abgerundete Ecken 8">
            <a:extLst>
              <a:ext uri="{FF2B5EF4-FFF2-40B4-BE49-F238E27FC236}">
                <a16:creationId xmlns:a16="http://schemas.microsoft.com/office/drawing/2014/main" id="{592BC43E-26ED-36D2-B959-A73DE0912258}"/>
              </a:ext>
            </a:extLst>
          </p:cNvPr>
          <p:cNvSpPr/>
          <p:nvPr/>
        </p:nvSpPr>
        <p:spPr>
          <a:xfrm>
            <a:off x="8505243" y="4704347"/>
            <a:ext cx="1744579" cy="45631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tx1"/>
                </a:solidFill>
              </a:rPr>
              <a:t>Sequential Model</a:t>
            </a:r>
          </a:p>
        </p:txBody>
      </p:sp>
      <p:cxnSp>
        <p:nvCxnSpPr>
          <p:cNvPr id="11" name="Gerade Verbindung mit Pfeil 10">
            <a:extLst>
              <a:ext uri="{FF2B5EF4-FFF2-40B4-BE49-F238E27FC236}">
                <a16:creationId xmlns:a16="http://schemas.microsoft.com/office/drawing/2014/main" id="{1E1F9A83-3FE8-21E4-87E8-C7F046EC2945}"/>
              </a:ext>
            </a:extLst>
          </p:cNvPr>
          <p:cNvCxnSpPr>
            <a:stCxn id="4" idx="2"/>
          </p:cNvCxnSpPr>
          <p:nvPr/>
        </p:nvCxnSpPr>
        <p:spPr>
          <a:xfrm>
            <a:off x="7700211" y="2490537"/>
            <a:ext cx="1191126" cy="782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E25FF400-1569-3227-9DE5-746731E78C81}"/>
              </a:ext>
            </a:extLst>
          </p:cNvPr>
          <p:cNvCxnSpPr>
            <a:stCxn id="5" idx="2"/>
            <a:endCxn id="7" idx="0"/>
          </p:cNvCxnSpPr>
          <p:nvPr/>
        </p:nvCxnSpPr>
        <p:spPr>
          <a:xfrm>
            <a:off x="9377533" y="2490537"/>
            <a:ext cx="0" cy="782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Gerade Verbindung mit Pfeil 14">
            <a:extLst>
              <a:ext uri="{FF2B5EF4-FFF2-40B4-BE49-F238E27FC236}">
                <a16:creationId xmlns:a16="http://schemas.microsoft.com/office/drawing/2014/main" id="{3D9D174D-64CA-5120-F713-3DE6F97D9FB8}"/>
              </a:ext>
            </a:extLst>
          </p:cNvPr>
          <p:cNvCxnSpPr>
            <a:stCxn id="6" idx="2"/>
          </p:cNvCxnSpPr>
          <p:nvPr/>
        </p:nvCxnSpPr>
        <p:spPr>
          <a:xfrm flipH="1">
            <a:off x="9829800" y="2490537"/>
            <a:ext cx="1225054" cy="782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16">
            <a:extLst>
              <a:ext uri="{FF2B5EF4-FFF2-40B4-BE49-F238E27FC236}">
                <a16:creationId xmlns:a16="http://schemas.microsoft.com/office/drawing/2014/main" id="{40662402-CDA9-5AC1-9CF4-B49C2E5143B6}"/>
              </a:ext>
            </a:extLst>
          </p:cNvPr>
          <p:cNvCxnSpPr>
            <a:cxnSpLocks/>
            <a:endCxn id="9" idx="0"/>
          </p:cNvCxnSpPr>
          <p:nvPr/>
        </p:nvCxnSpPr>
        <p:spPr>
          <a:xfrm>
            <a:off x="9377533" y="3982452"/>
            <a:ext cx="0" cy="721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feld 18">
            <a:extLst>
              <a:ext uri="{FF2B5EF4-FFF2-40B4-BE49-F238E27FC236}">
                <a16:creationId xmlns:a16="http://schemas.microsoft.com/office/drawing/2014/main" id="{759E0E57-5406-62A4-EC34-811FEF077E37}"/>
              </a:ext>
            </a:extLst>
          </p:cNvPr>
          <p:cNvSpPr txBox="1"/>
          <p:nvPr/>
        </p:nvSpPr>
        <p:spPr>
          <a:xfrm>
            <a:off x="7518654" y="4216441"/>
            <a:ext cx="1913019" cy="253916"/>
          </a:xfrm>
          <a:prstGeom prst="rect">
            <a:avLst/>
          </a:prstGeom>
          <a:noFill/>
        </p:spPr>
        <p:txBody>
          <a:bodyPr wrap="square" rtlCol="0">
            <a:spAutoFit/>
          </a:bodyPr>
          <a:lstStyle/>
          <a:p>
            <a:r>
              <a:rPr lang="de-DE" sz="1050" dirty="0"/>
              <a:t>Combine with static features</a:t>
            </a:r>
          </a:p>
        </p:txBody>
      </p:sp>
      <p:sp>
        <p:nvSpPr>
          <p:cNvPr id="8" name="Foliennummernplatzhalter 7">
            <a:extLst>
              <a:ext uri="{FF2B5EF4-FFF2-40B4-BE49-F238E27FC236}">
                <a16:creationId xmlns:a16="http://schemas.microsoft.com/office/drawing/2014/main" id="{AECD092B-281A-2120-7333-57C87EFA74EB}"/>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4102908428"/>
      </p:ext>
    </p:extLst>
  </p:cSld>
  <p:clrMapOvr>
    <a:masterClrMapping/>
  </p:clrMapOvr>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emplate>TM10001114[[fn=Katalog]]</Template>
  <TotalTime>0</TotalTime>
  <Words>1272</Words>
  <Application>Microsoft Office PowerPoint</Application>
  <PresentationFormat>Breitbild</PresentationFormat>
  <Paragraphs>161</Paragraphs>
  <Slides>19</Slides>
  <Notes>12</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19</vt:i4>
      </vt:variant>
    </vt:vector>
  </HeadingPairs>
  <TitlesOfParts>
    <vt:vector size="24" baseType="lpstr">
      <vt:lpstr>Arial</vt:lpstr>
      <vt:lpstr>Calibri</vt:lpstr>
      <vt:lpstr>Palatino Linotype</vt:lpstr>
      <vt:lpstr>Times New Roman</vt:lpstr>
      <vt:lpstr>Katalog</vt:lpstr>
      <vt:lpstr>Handling Temporal Characteristics of Data in Sequential Modelling</vt:lpstr>
      <vt:lpstr>Table of Content</vt:lpstr>
      <vt:lpstr>1. Introduction </vt:lpstr>
      <vt:lpstr>2. Research Questions </vt:lpstr>
      <vt:lpstr>3. Datasets      Vodafone retail shops</vt:lpstr>
      <vt:lpstr>3. Datasets      Precipitation</vt:lpstr>
      <vt:lpstr>4. Methodology      Base Model</vt:lpstr>
      <vt:lpstr>4. Methodology      First Method : Using Autoencoder</vt:lpstr>
      <vt:lpstr>4. Methodology     Second Method : Using Encoder</vt:lpstr>
      <vt:lpstr>4. Methodology     Third Method </vt:lpstr>
      <vt:lpstr>5. Results     Base Models</vt:lpstr>
      <vt:lpstr>5. Results     First Method (Vodafone)</vt:lpstr>
      <vt:lpstr>5. Results     First Method (Precipitation)</vt:lpstr>
      <vt:lpstr>5. Results     Second Method</vt:lpstr>
      <vt:lpstr>5. Results     Third Method (Vodafone)</vt:lpstr>
      <vt:lpstr>5. Results     Third Method (Precipitation)</vt:lpstr>
      <vt:lpstr>6. Summary </vt:lpstr>
      <vt:lpstr>7. Future Research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Temporal Characteristics of  Data in Sequential Modelling</dc:title>
  <dc:creator>Tim</dc:creator>
  <cp:lastModifiedBy>Schieck, Tim (RC-DE SI EA TI ND)</cp:lastModifiedBy>
  <cp:revision>16</cp:revision>
  <dcterms:created xsi:type="dcterms:W3CDTF">2024-01-01T17:48:26Z</dcterms:created>
  <dcterms:modified xsi:type="dcterms:W3CDTF">2024-01-02T23:06:23Z</dcterms:modified>
</cp:coreProperties>
</file>