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/OIfCveBlRg8jz2uuqkQv+wH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A5E6B-F047-43E0-9B22-58C6A0A04440}">
  <a:tblStyle styleId="{A6BA5E6B-F047-43E0-9B22-58C6A0A0444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Section Header">
  <p:cSld name="1 - Section 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85800" y="120015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Title and Content">
  <p:cSld name="2 - 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body"/>
          </p:nvPr>
        </p:nvSpPr>
        <p:spPr>
          <a:xfrm>
            <a:off x="576072" y="1460754"/>
            <a:ext cx="7882128" cy="2832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eema469/AAI_520_FinalProjectTeam6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tanfordu/stanford-question-answering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nikandan18ramalingam-ai-models.hf.spac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title"/>
          </p:nvPr>
        </p:nvSpPr>
        <p:spPr>
          <a:xfrm>
            <a:off x="685800" y="120015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/>
              <a:t>Question-Answering Chatbot Using SQuAD 2.0</a:t>
            </a:r>
            <a:br>
              <a:rPr lang="en-US" sz="1200"/>
            </a:br>
            <a:br>
              <a:rPr lang="en-US" sz="1200"/>
            </a:br>
            <a:r>
              <a:rPr lang="en-US" sz="1200"/>
              <a:t>Presented By</a:t>
            </a:r>
            <a:br>
              <a:rPr lang="en-US" sz="1200"/>
            </a:br>
            <a:r>
              <a:rPr lang="en-US" sz="1200"/>
              <a:t> </a:t>
            </a:r>
            <a:br>
              <a:rPr lang="en-US"/>
            </a:br>
            <a:r>
              <a:rPr lang="en-US" sz="900"/>
              <a:t>Manikandan Ramalingam, Seema Mittal and Tyler Clinscales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39202" cy="46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350" y="432660"/>
            <a:ext cx="8271314" cy="437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2" cy="232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GPT Overview &amp; Model Architecture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286925" y="902750"/>
            <a:ext cx="81945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GPT-3, a transformer-based model with multi-head attention, capable of understanding complex text and generating responses.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Challenge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Handling long contexts and generating concise, accurate answers.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&amp; Results: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Exact Match (EM) and F1 Score.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EM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>
                <a:solidFill>
                  <a:schemeClr val="dk1"/>
                </a:solidFill>
              </a:rPr>
              <a:t>80%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F1 Score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>
                <a:solidFill>
                  <a:schemeClr val="dk1"/>
                </a:solidFill>
              </a:rPr>
              <a:t>84.39%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Result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Who did the Virgin Mary allegedly appear to in 1858?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Answer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Saint Bernadette Soubirous.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Improvements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Fine-tuning GPT-3 on specific datasets for enhanced accuracy.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Challenges &amp; Future Improvements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370900" y="706800"/>
            <a:ext cx="84255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</a:rPr>
              <a:t>Challenges: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Handling Long Contexts: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Across models (GPT-3, Roberta, Llama 3.1), managing long contexts without losing accuracy was difficult.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Memory &amp; Computational Limitations: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Large models like Llama 70B caused crashes due to high memory demands.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Training time and resource constraints with local configurations, especially for Roberta and Llama.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Model Performance Variability: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GPT-3 and T5 struggled with some complex and nuanced queries, reducing Exact Match (EM) scores.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Embedding generation during every invocation slowed performance.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Deployment Instability: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Huggingface platform showed instability with cold starts, requiring regular pings to keep services active.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Future Improvements: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Advanced Fine-Tuning: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Further fine-tuning of models like GPT-3 and T5 on more specific datasets to increase answer accuracy and contextual understanding.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Improved Memory Management: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Implement memory-augmented models or alternative hosting solutions like Groq to handle large models efficiently.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Robust and Scalable Deployment: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Explore alternative cloud-hosting options for improved reliability and reduced downtime.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Integrate automated recovery systems to address cold start issues.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Enhanced User Experience: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-US" sz="800">
                <a:solidFill>
                  <a:schemeClr val="dk1"/>
                </a:solidFill>
              </a:rPr>
              <a:t>Further refine the Streamlit-based interface for better user engagement and ease of use.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Contribution (</a:t>
            </a:r>
            <a:r>
              <a:rPr lang="en-US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u="sng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https://github.com/seema469/AAI_520_FinalProjectTeam6.git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14"/>
          <p:cNvGraphicFramePr/>
          <p:nvPr/>
        </p:nvGraphicFramePr>
        <p:xfrm>
          <a:off x="383975" y="5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{A6BA5E6B-F047-43E0-9B22-58C6A0A04440}</a:tableStyleId>
              </a:tblPr>
              <a:tblGrid>
                <a:gridCol w="2735500"/>
                <a:gridCol w="2735500"/>
                <a:gridCol w="2735500"/>
              </a:tblGrid>
              <a:tr h="49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i="1" lang="en-US" sz="105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Manikandan Ramalingam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i="1" lang="en-US" sz="1050" u="none" cap="none" strike="noStrike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Tyler Clinscales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i="1" lang="en-US" sz="1050" u="none" cap="none" strike="noStrike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Seema Mittal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Implementation: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800" u="none" cap="none" strike="noStrike"/>
                        <a:t>Introduction 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800" u="none" cap="none" strike="noStrike"/>
                        <a:t>Alberta squad2 and Llama3.1 LLM based chatbot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800" u="none" cap="none" strike="noStrike"/>
                        <a:t>Streamlit based client for Web access to Chatbot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Implementation: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GPT Fine-Tuning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Implement the GPT-based chatbot model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Develop and integrate a Streamlit-based client interface for web access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Implementation: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EDA 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T5 based QA Chatbot (</a:t>
                      </a:r>
                      <a:r>
                        <a:rPr lang="en-US" sz="700"/>
                        <a:t>Final Project Chatbot Team6 T5Model</a:t>
                      </a:r>
                      <a:r>
                        <a:rPr lang="en-US" sz="700"/>
                        <a:t>.ipynb</a:t>
                      </a:r>
                      <a:r>
                        <a:rPr lang="en-US" sz="700" u="none" cap="none" strike="noStrike"/>
                        <a:t>).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Notebook based UI for chatbot.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Documentation: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Alberta squad2 and Llama3.1 LLM based chatbot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Streamlit based client for Web access to Chatbot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Documentation: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Conclusion &amp; Future Improvements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GPT model section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APA-7 Formatting/Review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Documentation: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/>
                        <a:t>Abstract</a:t>
                      </a:r>
                      <a:endParaRPr sz="700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EDA section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T5 modeling section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APA- 7 formatting 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Document review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49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Presentation: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Alberta squad2 and Llama3.1 LLM based chatbot</a:t>
                      </a:r>
                      <a:endParaRPr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Streamlit based client for Web access to Chatbot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Presentation: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Conclusion &amp; Future Improvements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GPT Section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AutoNum type="arabicPeriod"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Video formatting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Presentation: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EDA section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en-US" sz="700" u="none" cap="none" strike="noStrike"/>
                        <a:t>T5 modeling section</a:t>
                      </a:r>
                      <a:endParaRPr sz="700" u="none" cap="none" strike="noStrike"/>
                    </a:p>
                    <a:p>
                      <a:pPr indent="-2730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AutoNum type="arabicPeriod"/>
                      </a:pPr>
                      <a:r>
                        <a:rPr lang="en-US" sz="700"/>
                        <a:t>Notebook based UI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Introduction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576072" y="1460754"/>
            <a:ext cx="7882128" cy="2832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/>
              <a:t>This project deals with creating a working chatbot trained on Stanford question answering data set (squad 2.0).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/>
              <a:t>We used squad 2.0 data set from Kaggle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https://www.kaggle.com/datasets/stanfordu/stanford-question-answering-dataset</a:t>
            </a:r>
            <a:r>
              <a:rPr lang="en-US" sz="135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</a:t>
            </a:r>
            <a:r>
              <a:rPr lang="en-US"/>
              <a:t>as the base to train our models to be used in the chatbot.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/>
              <a:t>Squad 2.0 data set contains large corpus of data collected on various topics from Music to Physics.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/>
              <a:t>The data was in Json format with a field called “context” and a set of questions based on context.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-US"/>
              <a:t>3 separate chatbots are created by each individual and will be explained in further slides.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Types of chat bot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253446" y="1155573"/>
            <a:ext cx="7014045" cy="2832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Font typeface="Arial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Closed Domain chatbots - The chatbot has a specific purpose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of responding to questions based on user input in the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context.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2.     Open ended chatbots - These chatbots respond to any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questions like ChatGPT or Gemini. Usually, the chatbot can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use tools like Langchain and first use RAG to get user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defined data for prompt and then add this in the prompt to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user query and pass to LLMs like Llama 3.1 to get response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to the output.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/>
              <a:t>    The model chosen by me (Manikandan) is a combination of both. If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/>
              <a:t>   context is provided, it’ll be used for answering but if not provided, the RAG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/>
              <a:t>   model will kick in with llama 3.1 LLM to answer the question.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604302" y="174930"/>
            <a:ext cx="6925212" cy="396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Steps in creating a Chat Bot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543050" y="628650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data set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286000" y="1021293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Pre-process and create vector embeddings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2886075" y="1397987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embeddings in a vector DB</a:t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3543300" y="1774681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pre-existing models for given task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4229100" y="2151376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base model using pre-existing models like llama 3.2</a:t>
            </a:r>
            <a:endParaRPr/>
          </a:p>
        </p:txBody>
      </p:sp>
      <p:cxnSp>
        <p:nvCxnSpPr>
          <p:cNvPr id="96" name="Google Shape;96;p4"/>
          <p:cNvCxnSpPr/>
          <p:nvPr/>
        </p:nvCxnSpPr>
        <p:spPr>
          <a:xfrm>
            <a:off x="2514600" y="886489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" name="Google Shape;97;p4"/>
          <p:cNvCxnSpPr/>
          <p:nvPr/>
        </p:nvCxnSpPr>
        <p:spPr>
          <a:xfrm>
            <a:off x="3257550" y="1279132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" name="Google Shape;98;p4"/>
          <p:cNvCxnSpPr/>
          <p:nvPr/>
        </p:nvCxnSpPr>
        <p:spPr>
          <a:xfrm>
            <a:off x="3943350" y="1639878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" name="Google Shape;99;p4"/>
          <p:cNvCxnSpPr/>
          <p:nvPr/>
        </p:nvCxnSpPr>
        <p:spPr>
          <a:xfrm>
            <a:off x="4629150" y="2032521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p4"/>
          <p:cNvCxnSpPr/>
          <p:nvPr/>
        </p:nvCxnSpPr>
        <p:spPr>
          <a:xfrm>
            <a:off x="2743200" y="1115089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" name="Google Shape;101;p4"/>
          <p:cNvSpPr/>
          <p:nvPr/>
        </p:nvSpPr>
        <p:spPr>
          <a:xfrm>
            <a:off x="4972050" y="2532236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the base LLM with vector embeddings of squad 2.0 data set</a:t>
            </a:r>
            <a:endParaRPr/>
          </a:p>
        </p:txBody>
      </p:sp>
      <p:cxnSp>
        <p:nvCxnSpPr>
          <p:cNvPr id="102" name="Google Shape;102;p4"/>
          <p:cNvCxnSpPr/>
          <p:nvPr/>
        </p:nvCxnSpPr>
        <p:spPr>
          <a:xfrm>
            <a:off x="5257800" y="2409215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p4"/>
          <p:cNvCxnSpPr/>
          <p:nvPr/>
        </p:nvCxnSpPr>
        <p:spPr>
          <a:xfrm>
            <a:off x="4743450" y="2146821"/>
            <a:ext cx="0" cy="13480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" name="Google Shape;104;p4"/>
          <p:cNvSpPr/>
          <p:nvPr/>
        </p:nvSpPr>
        <p:spPr>
          <a:xfrm>
            <a:off x="5314950" y="2960029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chat bot client using web tools like streamlit</a:t>
            </a:r>
            <a:endParaRPr b="0" i="0" sz="6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5772150" y="3352672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similarity search using embeddings of prompts enterted</a:t>
            </a:r>
            <a:endParaRPr b="0" i="0" sz="67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187817" y="3745315"/>
            <a:ext cx="1200150" cy="257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and return results to user</a:t>
            </a:r>
            <a:endParaRPr/>
          </a:p>
        </p:txBody>
      </p:sp>
      <p:cxnSp>
        <p:nvCxnSpPr>
          <p:cNvPr id="107" name="Google Shape;107;p4"/>
          <p:cNvCxnSpPr/>
          <p:nvPr/>
        </p:nvCxnSpPr>
        <p:spPr>
          <a:xfrm>
            <a:off x="5943600" y="2790076"/>
            <a:ext cx="0" cy="16995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8" name="Google Shape;108;p4"/>
          <p:cNvCxnSpPr/>
          <p:nvPr/>
        </p:nvCxnSpPr>
        <p:spPr>
          <a:xfrm>
            <a:off x="6372225" y="3217869"/>
            <a:ext cx="0" cy="16613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4"/>
          <p:cNvCxnSpPr/>
          <p:nvPr/>
        </p:nvCxnSpPr>
        <p:spPr>
          <a:xfrm>
            <a:off x="6743700" y="3624561"/>
            <a:ext cx="0" cy="16613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614487" y="273845"/>
            <a:ext cx="5586413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Chat Bot User Experience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374037" y="742950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350"/>
              <a:t>Chatbot UX </a:t>
            </a:r>
            <a:r>
              <a:rPr lang="en-US" sz="1350"/>
              <a:t>– Streamlit was used and UX design is shown below.</a:t>
            </a:r>
            <a:r>
              <a:rPr lang="en-US" sz="1200"/>
              <a:t> 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788" y="1085850"/>
            <a:ext cx="41624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49809" y="273845"/>
            <a:ext cx="6527292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Components and Sequence diagram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362075" y="571501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800"/>
              <a:t>The components used are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Streamlit</a:t>
            </a:r>
            <a:r>
              <a:rPr lang="en-US" sz="800"/>
              <a:t> – Web tool for UI component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Langchain</a:t>
            </a:r>
            <a:r>
              <a:rPr lang="en-US" sz="800"/>
              <a:t> – Platform tool to wok with LLMs and RAG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Chroma DB </a:t>
            </a:r>
            <a:r>
              <a:rPr lang="en-US" sz="800"/>
              <a:t>– Vector database to store the embeddings.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Hugging face </a:t>
            </a:r>
            <a:r>
              <a:rPr lang="en-US" sz="800"/>
              <a:t>– Used for Web hosting in hugging face spaces and also for embeddings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Groq</a:t>
            </a:r>
            <a:r>
              <a:rPr lang="en-US" sz="800"/>
              <a:t> – cloud hosting service of llama 3.1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Llama-3.1-8b-instant</a:t>
            </a:r>
            <a:r>
              <a:rPr lang="en-US" sz="800"/>
              <a:t> – LLM model from Meta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800"/>
              <a:t>deepset/roberta-base-squad2 </a:t>
            </a:r>
            <a:r>
              <a:rPr lang="en-US" sz="800"/>
              <a:t>– Model tuned for question answering with squad data set 2.0 when context gets used.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/>
              <a:t>Sequence Diagram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750"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4" y="2203253"/>
            <a:ext cx="5772150" cy="266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4294967295" type="title"/>
          </p:nvPr>
        </p:nvSpPr>
        <p:spPr>
          <a:xfrm>
            <a:off x="1404796" y="-30084"/>
            <a:ext cx="5829301" cy="857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000"/>
            </a:br>
            <a:r>
              <a:rPr lang="en-US" sz="2000"/>
              <a:t>Chatbot Deployment</a:t>
            </a:r>
            <a:endParaRPr sz="2000"/>
          </a:p>
        </p:txBody>
      </p:sp>
      <p:sp>
        <p:nvSpPr>
          <p:cNvPr id="129" name="Google Shape;129;p7"/>
          <p:cNvSpPr txBox="1"/>
          <p:nvPr/>
        </p:nvSpPr>
        <p:spPr>
          <a:xfrm>
            <a:off x="1274653" y="585857"/>
            <a:ext cx="137856" cy="3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spAutoFit/>
          </a:bodyPr>
          <a:lstStyle/>
          <a:p>
            <a:pPr indent="-41671" lvl="0" marL="67865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173063"/>
              </a:buClr>
              <a:buSzPts val="413"/>
              <a:buFont typeface="Merriweather Sans"/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428750" y="585856"/>
            <a:ext cx="6892290" cy="171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chatbot code is deployed in Huggingface personal space. Huggingface provides a web hosting platform to provide web access to the chatbot created.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Manikandan Ramalingam’s chatbot can be publicly accessed in web using the link:-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https://manikandan18ramalingam-ai-models.hf.space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25100"/>
            <a:ext cx="8839200" cy="347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2" cy="347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