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66" r:id="rId11"/>
    <p:sldId id="269" r:id="rId12"/>
    <p:sldId id="278" r:id="rId13"/>
    <p:sldId id="274" r:id="rId14"/>
    <p:sldId id="275" r:id="rId15"/>
    <p:sldId id="276"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C880D9-3503-4E33-875D-883460835B63}" type="datetimeFigureOut">
              <a:rPr lang="en-IN" smtClean="0"/>
              <a:t>08-08-2021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64BF69-F701-4D47-AEE4-1791DF0B6504}" type="slidenum">
              <a:rPr lang="en-IN" smtClean="0"/>
              <a:t>‹#›</a:t>
            </a:fld>
            <a:endParaRPr lang="en-IN"/>
          </a:p>
        </p:txBody>
      </p:sp>
    </p:spTree>
    <p:extLst>
      <p:ext uri="{BB962C8B-B14F-4D97-AF65-F5344CB8AC3E}">
        <p14:creationId xmlns:p14="http://schemas.microsoft.com/office/powerpoint/2010/main" val="3870488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47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567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2154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0425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8021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2546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539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3734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814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697353-2FF3-4D2F-AFE6-723D7B89A733}" type="datetimeFigureOut">
              <a:rPr lang="en-IN" smtClean="0"/>
              <a:t>08-08-2021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C1E98-E7EF-4275-95EA-9E2AAE25AB50}" type="slidenum">
              <a:rPr lang="en-IN" smtClean="0"/>
              <a:t>‹#›</a:t>
            </a:fld>
            <a:endParaRPr lang="en-IN"/>
          </a:p>
        </p:txBody>
      </p:sp>
    </p:spTree>
    <p:extLst>
      <p:ext uri="{BB962C8B-B14F-4D97-AF65-F5344CB8AC3E}">
        <p14:creationId xmlns:p14="http://schemas.microsoft.com/office/powerpoint/2010/main" val="4217793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697353-2FF3-4D2F-AFE6-723D7B89A733}" type="datetimeFigureOut">
              <a:rPr lang="en-IN" smtClean="0"/>
              <a:t>08-08-2021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C1E98-E7EF-4275-95EA-9E2AAE25AB50}" type="slidenum">
              <a:rPr lang="en-IN" smtClean="0"/>
              <a:t>‹#›</a:t>
            </a:fld>
            <a:endParaRPr lang="en-IN"/>
          </a:p>
        </p:txBody>
      </p:sp>
    </p:spTree>
    <p:extLst>
      <p:ext uri="{BB962C8B-B14F-4D97-AF65-F5344CB8AC3E}">
        <p14:creationId xmlns:p14="http://schemas.microsoft.com/office/powerpoint/2010/main" val="1423800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697353-2FF3-4D2F-AFE6-723D7B89A733}" type="datetimeFigureOut">
              <a:rPr lang="en-IN" smtClean="0"/>
              <a:t>08-08-2021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C1E98-E7EF-4275-95EA-9E2AAE25AB50}" type="slidenum">
              <a:rPr lang="en-IN" smtClean="0"/>
              <a:t>‹#›</a:t>
            </a:fld>
            <a:endParaRPr lang="en-IN"/>
          </a:p>
        </p:txBody>
      </p:sp>
    </p:spTree>
    <p:extLst>
      <p:ext uri="{BB962C8B-B14F-4D97-AF65-F5344CB8AC3E}">
        <p14:creationId xmlns:p14="http://schemas.microsoft.com/office/powerpoint/2010/main" val="2109512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extLst>
      <p:ext uri="{BB962C8B-B14F-4D97-AF65-F5344CB8AC3E}">
        <p14:creationId xmlns:p14="http://schemas.microsoft.com/office/powerpoint/2010/main" val="175100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697353-2FF3-4D2F-AFE6-723D7B89A733}" type="datetimeFigureOut">
              <a:rPr lang="en-IN" smtClean="0"/>
              <a:t>08-08-2021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C1E98-E7EF-4275-95EA-9E2AAE25AB50}" type="slidenum">
              <a:rPr lang="en-IN" smtClean="0"/>
              <a:t>‹#›</a:t>
            </a:fld>
            <a:endParaRPr lang="en-IN"/>
          </a:p>
        </p:txBody>
      </p:sp>
    </p:spTree>
    <p:extLst>
      <p:ext uri="{BB962C8B-B14F-4D97-AF65-F5344CB8AC3E}">
        <p14:creationId xmlns:p14="http://schemas.microsoft.com/office/powerpoint/2010/main" val="222447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97353-2FF3-4D2F-AFE6-723D7B89A733}" type="datetimeFigureOut">
              <a:rPr lang="en-IN" smtClean="0"/>
              <a:t>08-08-2021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C1E98-E7EF-4275-95EA-9E2AAE25AB50}" type="slidenum">
              <a:rPr lang="en-IN" smtClean="0"/>
              <a:t>‹#›</a:t>
            </a:fld>
            <a:endParaRPr lang="en-IN"/>
          </a:p>
        </p:txBody>
      </p:sp>
    </p:spTree>
    <p:extLst>
      <p:ext uri="{BB962C8B-B14F-4D97-AF65-F5344CB8AC3E}">
        <p14:creationId xmlns:p14="http://schemas.microsoft.com/office/powerpoint/2010/main" val="133725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697353-2FF3-4D2F-AFE6-723D7B89A733}" type="datetimeFigureOut">
              <a:rPr lang="en-IN" smtClean="0"/>
              <a:t>08-08-2021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C1E98-E7EF-4275-95EA-9E2AAE25AB50}" type="slidenum">
              <a:rPr lang="en-IN" smtClean="0"/>
              <a:t>‹#›</a:t>
            </a:fld>
            <a:endParaRPr lang="en-IN"/>
          </a:p>
        </p:txBody>
      </p:sp>
    </p:spTree>
    <p:extLst>
      <p:ext uri="{BB962C8B-B14F-4D97-AF65-F5344CB8AC3E}">
        <p14:creationId xmlns:p14="http://schemas.microsoft.com/office/powerpoint/2010/main" val="88753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697353-2FF3-4D2F-AFE6-723D7B89A733}" type="datetimeFigureOut">
              <a:rPr lang="en-IN" smtClean="0"/>
              <a:t>08-08-2021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6C1E98-E7EF-4275-95EA-9E2AAE25AB50}" type="slidenum">
              <a:rPr lang="en-IN" smtClean="0"/>
              <a:t>‹#›</a:t>
            </a:fld>
            <a:endParaRPr lang="en-IN"/>
          </a:p>
        </p:txBody>
      </p:sp>
    </p:spTree>
    <p:extLst>
      <p:ext uri="{BB962C8B-B14F-4D97-AF65-F5344CB8AC3E}">
        <p14:creationId xmlns:p14="http://schemas.microsoft.com/office/powerpoint/2010/main" val="309420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697353-2FF3-4D2F-AFE6-723D7B89A733}" type="datetimeFigureOut">
              <a:rPr lang="en-IN" smtClean="0"/>
              <a:t>08-08-2021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6C1E98-E7EF-4275-95EA-9E2AAE25AB50}" type="slidenum">
              <a:rPr lang="en-IN" smtClean="0"/>
              <a:t>‹#›</a:t>
            </a:fld>
            <a:endParaRPr lang="en-IN"/>
          </a:p>
        </p:txBody>
      </p:sp>
    </p:spTree>
    <p:extLst>
      <p:ext uri="{BB962C8B-B14F-4D97-AF65-F5344CB8AC3E}">
        <p14:creationId xmlns:p14="http://schemas.microsoft.com/office/powerpoint/2010/main" val="265611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97353-2FF3-4D2F-AFE6-723D7B89A733}" type="datetimeFigureOut">
              <a:rPr lang="en-IN" smtClean="0"/>
              <a:t>08-08-2021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6C1E98-E7EF-4275-95EA-9E2AAE25AB50}" type="slidenum">
              <a:rPr lang="en-IN" smtClean="0"/>
              <a:t>‹#›</a:t>
            </a:fld>
            <a:endParaRPr lang="en-IN"/>
          </a:p>
        </p:txBody>
      </p:sp>
    </p:spTree>
    <p:extLst>
      <p:ext uri="{BB962C8B-B14F-4D97-AF65-F5344CB8AC3E}">
        <p14:creationId xmlns:p14="http://schemas.microsoft.com/office/powerpoint/2010/main" val="44075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97353-2FF3-4D2F-AFE6-723D7B89A733}" type="datetimeFigureOut">
              <a:rPr lang="en-IN" smtClean="0"/>
              <a:t>08-08-2021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C1E98-E7EF-4275-95EA-9E2AAE25AB50}" type="slidenum">
              <a:rPr lang="en-IN" smtClean="0"/>
              <a:t>‹#›</a:t>
            </a:fld>
            <a:endParaRPr lang="en-IN"/>
          </a:p>
        </p:txBody>
      </p:sp>
    </p:spTree>
    <p:extLst>
      <p:ext uri="{BB962C8B-B14F-4D97-AF65-F5344CB8AC3E}">
        <p14:creationId xmlns:p14="http://schemas.microsoft.com/office/powerpoint/2010/main" val="304603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97353-2FF3-4D2F-AFE6-723D7B89A733}" type="datetimeFigureOut">
              <a:rPr lang="en-IN" smtClean="0"/>
              <a:t>08-08-2021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C1E98-E7EF-4275-95EA-9E2AAE25AB50}" type="slidenum">
              <a:rPr lang="en-IN" smtClean="0"/>
              <a:t>‹#›</a:t>
            </a:fld>
            <a:endParaRPr lang="en-IN"/>
          </a:p>
        </p:txBody>
      </p:sp>
    </p:spTree>
    <p:extLst>
      <p:ext uri="{BB962C8B-B14F-4D97-AF65-F5344CB8AC3E}">
        <p14:creationId xmlns:p14="http://schemas.microsoft.com/office/powerpoint/2010/main" val="365657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97353-2FF3-4D2F-AFE6-723D7B89A733}" type="datetimeFigureOut">
              <a:rPr lang="en-IN" smtClean="0"/>
              <a:t>08-08-2021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C1E98-E7EF-4275-95EA-9E2AAE25AB50}" type="slidenum">
              <a:rPr lang="en-IN" smtClean="0"/>
              <a:t>‹#›</a:t>
            </a:fld>
            <a:endParaRPr lang="en-IN"/>
          </a:p>
        </p:txBody>
      </p:sp>
    </p:spTree>
    <p:extLst>
      <p:ext uri="{BB962C8B-B14F-4D97-AF65-F5344CB8AC3E}">
        <p14:creationId xmlns:p14="http://schemas.microsoft.com/office/powerpoint/2010/main" val="7263894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alexa-sentiment-analysis.herokuapp.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lexa-sentiment-analysis.herokuapp.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3" name="Google Shape;183;p1"/>
          <p:cNvPicPr preferRelativeResize="0"/>
          <p:nvPr/>
        </p:nvPicPr>
        <p:blipFill rotWithShape="1">
          <a:blip r:embed="rId3">
            <a:alphaModFix/>
          </a:blip>
          <a:srcRect/>
          <a:stretch/>
        </p:blipFill>
        <p:spPr>
          <a:xfrm>
            <a:off x="7700064" y="102559"/>
            <a:ext cx="1187051" cy="411359"/>
          </a:xfrm>
          <a:prstGeom prst="rect">
            <a:avLst/>
          </a:prstGeom>
          <a:noFill/>
          <a:ln>
            <a:noFill/>
          </a:ln>
        </p:spPr>
      </p:pic>
      <p:sp>
        <p:nvSpPr>
          <p:cNvPr id="2" name="TextBox 1"/>
          <p:cNvSpPr txBox="1"/>
          <p:nvPr/>
        </p:nvSpPr>
        <p:spPr>
          <a:xfrm>
            <a:off x="0" y="750626"/>
            <a:ext cx="9144001"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kern="1200" dirty="0">
                <a:solidFill>
                  <a:schemeClr val="tx1"/>
                </a:solidFill>
                <a:effectLst>
                  <a:outerShdw blurRad="31750" dist="25400" dir="5400000" algn="tl" rotWithShape="0">
                    <a:srgbClr val="000000">
                      <a:alpha val="25000"/>
                    </a:srgbClr>
                  </a:outerShdw>
                </a:effectLst>
                <a:latin typeface="Lucida Sans Unicode"/>
                <a:ea typeface="+mj-ea"/>
                <a:cs typeface="+mj-cs"/>
              </a:rPr>
              <a:t>Sentimental Analysis for Alexa from </a:t>
            </a:r>
            <a:r>
              <a:rPr lang="en-US" sz="2400" b="1" kern="1200" dirty="0" smtClean="0">
                <a:solidFill>
                  <a:schemeClr val="tx1"/>
                </a:solidFill>
                <a:effectLst>
                  <a:outerShdw blurRad="31750" dist="25400" dir="5400000" algn="tl" rotWithShape="0">
                    <a:srgbClr val="000000">
                      <a:alpha val="25000"/>
                    </a:srgbClr>
                  </a:outerShdw>
                </a:effectLst>
                <a:latin typeface="Lucida Sans Unicode"/>
                <a:ea typeface="+mj-ea"/>
                <a:cs typeface="+mj-cs"/>
              </a:rPr>
              <a:t>amazon-</a:t>
            </a:r>
          </a:p>
          <a:p>
            <a:pPr algn="ctr"/>
            <a:r>
              <a:rPr lang="en-IN" sz="2400" b="1" dirty="0" smtClean="0">
                <a:solidFill>
                  <a:schemeClr val="tx1"/>
                </a:solidFill>
                <a:hlinkClick r:id="rId4"/>
              </a:rPr>
              <a:t> </a:t>
            </a:r>
            <a:r>
              <a:rPr lang="en-IN" sz="2400" b="1" dirty="0">
                <a:solidFill>
                  <a:schemeClr val="tx1"/>
                </a:solidFill>
                <a:hlinkClick r:id="rId4"/>
              </a:rPr>
              <a:t>https://alexa-sentiment-analysis.herokuapp.com/</a:t>
            </a:r>
            <a:endParaRPr lang="en-US" sz="2400" b="1" dirty="0">
              <a:solidFill>
                <a:schemeClr val="tx1"/>
              </a:solidFill>
            </a:endParaRPr>
          </a:p>
        </p:txBody>
      </p:sp>
      <p:sp>
        <p:nvSpPr>
          <p:cNvPr id="3" name="TextBox 2"/>
          <p:cNvSpPr txBox="1"/>
          <p:nvPr/>
        </p:nvSpPr>
        <p:spPr>
          <a:xfrm>
            <a:off x="1884600" y="2320286"/>
            <a:ext cx="4735773" cy="523220"/>
          </a:xfrm>
          <a:prstGeom prst="rect">
            <a:avLst/>
          </a:prstGeom>
          <a:noFill/>
        </p:spPr>
        <p:txBody>
          <a:bodyPr wrap="square" rtlCol="0">
            <a:spAutoFit/>
          </a:bodyPr>
          <a:lstStyle/>
          <a:p>
            <a:pPr lvl="0" algn="ctr">
              <a:buClrTx/>
            </a:pPr>
            <a:r>
              <a:rPr lang="en-US" sz="2800" b="1" kern="1200" dirty="0">
                <a:solidFill>
                  <a:srgbClr val="00B0F0"/>
                </a:solidFill>
                <a:latin typeface="Lucida Sans Unicode"/>
                <a:ea typeface="+mn-ea"/>
                <a:cs typeface="+mn-cs"/>
              </a:rPr>
              <a:t>P58-Group-07</a:t>
            </a:r>
          </a:p>
        </p:txBody>
      </p:sp>
      <p:sp>
        <p:nvSpPr>
          <p:cNvPr id="4" name="TextBox 3"/>
          <p:cNvSpPr txBox="1"/>
          <p:nvPr/>
        </p:nvSpPr>
        <p:spPr>
          <a:xfrm>
            <a:off x="107504" y="3357350"/>
            <a:ext cx="3986824" cy="2677656"/>
          </a:xfrm>
          <a:prstGeom prst="rect">
            <a:avLst/>
          </a:prstGeom>
          <a:noFill/>
        </p:spPr>
        <p:txBody>
          <a:bodyPr wrap="square" rtlCol="0">
            <a:spAutoFit/>
          </a:bodyPr>
          <a:lstStyle/>
          <a:p>
            <a:pPr marL="457200" indent="-457200">
              <a:buFont typeface="Wingdings" panose="05000000000000000000" pitchFamily="2" charset="2"/>
              <a:buChar char="v"/>
            </a:pPr>
            <a:r>
              <a:rPr lang="en-US" sz="2400" u="sng" dirty="0">
                <a:solidFill>
                  <a:srgbClr val="00B0F0"/>
                </a:solidFill>
                <a:latin typeface="Arial Rounded MT Bold" panose="020F0704030504030204" pitchFamily="34" charset="0"/>
              </a:rPr>
              <a:t>Names of Team Members :               </a:t>
            </a:r>
          </a:p>
          <a:p>
            <a:pPr marL="457200" indent="-457200">
              <a:buFont typeface="Wingdings" panose="05000000000000000000" pitchFamily="2" charset="2"/>
              <a:buChar char="q"/>
            </a:pPr>
            <a:r>
              <a:rPr lang="en-US" sz="2400" dirty="0" err="1">
                <a:latin typeface="Arial Rounded MT Bold" panose="020F0704030504030204" pitchFamily="34" charset="0"/>
              </a:rPr>
              <a:t>Parth</a:t>
            </a:r>
            <a:endParaRPr lang="en-US" sz="2400" dirty="0">
              <a:latin typeface="Arial Rounded MT Bold" panose="020F0704030504030204" pitchFamily="34" charset="0"/>
            </a:endParaRPr>
          </a:p>
          <a:p>
            <a:pPr marL="457200" indent="-457200">
              <a:buFont typeface="Wingdings" panose="05000000000000000000" pitchFamily="2" charset="2"/>
              <a:buChar char="q"/>
            </a:pPr>
            <a:r>
              <a:rPr lang="en-US" sz="2400" dirty="0">
                <a:latin typeface="Arial Rounded MT Bold" panose="020F0704030504030204" pitchFamily="34" charset="0"/>
              </a:rPr>
              <a:t>Neha</a:t>
            </a:r>
          </a:p>
          <a:p>
            <a:pPr marL="457200" indent="-457200">
              <a:buFont typeface="Wingdings" panose="05000000000000000000" pitchFamily="2" charset="2"/>
              <a:buChar char="q"/>
            </a:pPr>
            <a:r>
              <a:rPr lang="en-US" sz="2400" dirty="0" err="1">
                <a:latin typeface="Arial Rounded MT Bold" panose="020F0704030504030204" pitchFamily="34" charset="0"/>
              </a:rPr>
              <a:t>Aniket</a:t>
            </a:r>
            <a:endParaRPr lang="en-US" sz="2400" dirty="0">
              <a:latin typeface="Arial Rounded MT Bold" panose="020F0704030504030204" pitchFamily="34" charset="0"/>
            </a:endParaRPr>
          </a:p>
          <a:p>
            <a:pPr marL="457200" indent="-457200">
              <a:buFont typeface="Wingdings" panose="05000000000000000000" pitchFamily="2" charset="2"/>
              <a:buChar char="q"/>
            </a:pPr>
            <a:r>
              <a:rPr lang="en-US" sz="2400" dirty="0" err="1">
                <a:latin typeface="Arial Rounded MT Bold" panose="020F0704030504030204" pitchFamily="34" charset="0"/>
              </a:rPr>
              <a:t>Jayesh</a:t>
            </a:r>
            <a:endParaRPr lang="en-US" sz="2400" dirty="0">
              <a:latin typeface="Arial Rounded MT Bold" panose="020F0704030504030204" pitchFamily="34" charset="0"/>
            </a:endParaRPr>
          </a:p>
          <a:p>
            <a:pPr marL="457200" indent="-457200">
              <a:buFont typeface="Wingdings" panose="05000000000000000000" pitchFamily="2" charset="2"/>
              <a:buChar char="q"/>
            </a:pPr>
            <a:r>
              <a:rPr lang="en-US" sz="2400" dirty="0">
                <a:latin typeface="Arial Rounded MT Bold" panose="020F0704030504030204" pitchFamily="34" charset="0"/>
              </a:rPr>
              <a:t>Seema</a:t>
            </a:r>
          </a:p>
        </p:txBody>
      </p:sp>
      <p:sp>
        <p:nvSpPr>
          <p:cNvPr id="5" name="TextBox 4"/>
          <p:cNvSpPr txBox="1"/>
          <p:nvPr/>
        </p:nvSpPr>
        <p:spPr>
          <a:xfrm>
            <a:off x="4873737" y="3411936"/>
            <a:ext cx="4234767" cy="892552"/>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solidFill>
                  <a:srgbClr val="00B0F0"/>
                </a:solidFill>
              </a:rPr>
              <a:t>Name of Mentor</a:t>
            </a:r>
          </a:p>
          <a:p>
            <a:r>
              <a:rPr lang="en-US" sz="2800" b="1" dirty="0" smtClean="0"/>
              <a:t>      </a:t>
            </a:r>
            <a:r>
              <a:rPr lang="en-US" sz="2800" b="1" dirty="0" err="1" smtClean="0"/>
              <a:t>Munmun</a:t>
            </a:r>
            <a:endParaRPr lang="en-US" sz="2800" b="1" dirty="0"/>
          </a:p>
        </p:txBody>
      </p:sp>
    </p:spTree>
    <p:extLst>
      <p:ext uri="{BB962C8B-B14F-4D97-AF65-F5344CB8AC3E}">
        <p14:creationId xmlns:p14="http://schemas.microsoft.com/office/powerpoint/2010/main" val="4210940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368152"/>
          </a:xfrm>
        </p:spPr>
        <p:style>
          <a:lnRef idx="2">
            <a:schemeClr val="dk1"/>
          </a:lnRef>
          <a:fillRef idx="1">
            <a:schemeClr val="lt1"/>
          </a:fillRef>
          <a:effectRef idx="0">
            <a:schemeClr val="dk1"/>
          </a:effectRef>
          <a:fontRef idx="minor">
            <a:schemeClr val="dk1"/>
          </a:fontRef>
        </p:style>
        <p:txBody>
          <a:bodyPr>
            <a:normAutofit fontScale="90000"/>
          </a:bodyPr>
          <a:lstStyle/>
          <a:p>
            <a:pPr algn="l"/>
            <a:r>
              <a:rPr lang="en-US" sz="1200" dirty="0" smtClean="0"/>
              <a:t/>
            </a:r>
            <a:br>
              <a:rPr lang="en-US" sz="1200" dirty="0" smtClean="0"/>
            </a:br>
            <a:r>
              <a:rPr lang="en-US" sz="1200" b="1" dirty="0" smtClean="0">
                <a:latin typeface="Arial Black" pitchFamily="34" charset="0"/>
              </a:rPr>
              <a:t>1)Variation </a:t>
            </a:r>
            <a:r>
              <a:rPr lang="en-US" sz="1200" b="1" dirty="0">
                <a:latin typeface="Arial Black" pitchFamily="34" charset="0"/>
              </a:rPr>
              <a:t>versus Count of Rating</a:t>
            </a:r>
            <a:r>
              <a:rPr lang="en-US" sz="1200" dirty="0">
                <a:latin typeface="Arial Black" pitchFamily="34" charset="0"/>
              </a:rPr>
              <a:t>- </a:t>
            </a:r>
            <a:r>
              <a:rPr lang="en-US" sz="1200" dirty="0"/>
              <a:t>having </a:t>
            </a:r>
            <a:r>
              <a:rPr lang="en-US" sz="1200" dirty="0" err="1"/>
              <a:t>colour</a:t>
            </a:r>
            <a:r>
              <a:rPr lang="en-US" sz="1200" dirty="0"/>
              <a:t> variation on x-axis and Count of Rating on y-axis-We see that we have received 516 – highest rating for “</a:t>
            </a:r>
            <a:r>
              <a:rPr lang="en-US" sz="1200" b="1" dirty="0"/>
              <a:t>Black Dot</a:t>
            </a:r>
            <a:r>
              <a:rPr lang="en-US" sz="1200" dirty="0"/>
              <a:t>” color(most reviewed variant), 430 reviews for charcoal Fabric variation and only 9 reviews for “</a:t>
            </a:r>
            <a:r>
              <a:rPr lang="en-US" sz="1200" b="1" dirty="0"/>
              <a:t>Walnut finish</a:t>
            </a:r>
            <a:r>
              <a:rPr lang="en-US" sz="1200" dirty="0"/>
              <a:t>”(least reviewed variation</a:t>
            </a:r>
            <a:r>
              <a:rPr lang="en-US" sz="1200" dirty="0" smtClean="0"/>
              <a:t>).</a:t>
            </a:r>
            <a:br>
              <a:rPr lang="en-US" sz="1200" dirty="0" smtClean="0"/>
            </a:br>
            <a:r>
              <a:rPr lang="en-US" sz="1200" dirty="0" smtClean="0"/>
              <a:t/>
            </a:r>
            <a:br>
              <a:rPr lang="en-US" sz="1200" dirty="0" smtClean="0"/>
            </a:br>
            <a:r>
              <a:rPr lang="en-US" sz="1200" dirty="0" smtClean="0"/>
              <a:t>2) </a:t>
            </a:r>
            <a:r>
              <a:rPr lang="en-US" sz="1200" b="1" dirty="0" err="1" smtClean="0">
                <a:latin typeface="Arial Black" pitchFamily="34" charset="0"/>
              </a:rPr>
              <a:t>Color_variation</a:t>
            </a:r>
            <a:r>
              <a:rPr lang="en-US" sz="1200" b="1" dirty="0" smtClean="0">
                <a:latin typeface="Arial Black" pitchFamily="34" charset="0"/>
              </a:rPr>
              <a:t> versus Count of Rating</a:t>
            </a:r>
            <a:r>
              <a:rPr lang="en-US" sz="1200" dirty="0" smtClean="0"/>
              <a:t>-Having variation of product </a:t>
            </a:r>
            <a:r>
              <a:rPr lang="en-US" sz="1200" dirty="0" err="1" smtClean="0"/>
              <a:t>colors_variation</a:t>
            </a:r>
            <a:r>
              <a:rPr lang="en-US" sz="1200" dirty="0" smtClean="0"/>
              <a:t> (x-axis) and Count of Rating(y-axis)-depicts </a:t>
            </a:r>
            <a:r>
              <a:rPr lang="en-US" sz="1100" dirty="0"/>
              <a:t>Count of Rating for each Rating (bin). Color shows details about count of Rating. The data is filtered on Variation and sum of Rating. The Variation filter keeps 16 of 16 members. The sum of Rating filter keeps no members.</a:t>
            </a:r>
            <a:r>
              <a:rPr lang="en-US" sz="1200" dirty="0"/>
              <a:t/>
            </a:r>
            <a:br>
              <a:rPr lang="en-US" sz="1200" dirty="0"/>
            </a:br>
            <a:endParaRPr lang="en-IN" sz="1000" dirty="0"/>
          </a:p>
        </p:txBody>
      </p:sp>
      <p:pic>
        <p:nvPicPr>
          <p:cNvPr id="1027"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57200" y="1556792"/>
            <a:ext cx="4038600" cy="4320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2" name="Content Placeholder 21"/>
          <p:cNvPicPr>
            <a:picLocks noGrp="1"/>
          </p:cNvPicPr>
          <p:nvPr>
            <p:ph sz="half" idx="2"/>
          </p:nvPr>
        </p:nvPicPr>
        <p:blipFill>
          <a:blip r:embed="rId3"/>
          <a:stretch>
            <a:fillRect/>
          </a:stretch>
        </p:blipFill>
        <p:spPr>
          <a:xfrm>
            <a:off x="4648200" y="1556792"/>
            <a:ext cx="4038600" cy="4320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4177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2736"/>
          </a:xfrm>
        </p:spPr>
        <p:style>
          <a:lnRef idx="2">
            <a:schemeClr val="dk1"/>
          </a:lnRef>
          <a:fillRef idx="1">
            <a:schemeClr val="lt1"/>
          </a:fillRef>
          <a:effectRef idx="0">
            <a:schemeClr val="dk1"/>
          </a:effectRef>
          <a:fontRef idx="minor">
            <a:schemeClr val="dk1"/>
          </a:fontRef>
        </p:style>
        <p:txBody>
          <a:bodyPr>
            <a:normAutofit fontScale="90000"/>
          </a:bodyPr>
          <a:lstStyle/>
          <a:p>
            <a:r>
              <a:rPr lang="en-US" sz="3200" b="1" dirty="0" smtClean="0"/>
              <a:t/>
            </a:r>
            <a:br>
              <a:rPr lang="en-US" sz="3200" b="1" dirty="0" smtClean="0"/>
            </a:br>
            <a:r>
              <a:rPr lang="en-US" sz="2200" b="1" dirty="0" smtClean="0"/>
              <a:t>Deployment using </a:t>
            </a:r>
            <a:r>
              <a:rPr lang="en-US" sz="2200" b="1" dirty="0" err="1" smtClean="0"/>
              <a:t>Heroku</a:t>
            </a:r>
            <a:r>
              <a:rPr lang="en-US" sz="2200" b="1" dirty="0" smtClean="0"/>
              <a:t>-</a:t>
            </a:r>
            <a:r>
              <a:rPr lang="en-IN" sz="2200" dirty="0">
                <a:hlinkClick r:id="rId2"/>
              </a:rPr>
              <a:t>https://alexa-sentiment-analysis.herokuapp.com/</a:t>
            </a:r>
            <a:r>
              <a:rPr lang="en-IN" sz="2200" dirty="0"/>
              <a:t/>
            </a:r>
            <a:br>
              <a:rPr lang="en-IN" sz="2200" dirty="0"/>
            </a:br>
            <a:endParaRPr lang="en-IN" sz="2200" b="1" dirty="0"/>
          </a:p>
        </p:txBody>
      </p:sp>
      <p:sp>
        <p:nvSpPr>
          <p:cNvPr id="3" name="Content Placeholder 2"/>
          <p:cNvSpPr>
            <a:spLocks noGrp="1"/>
          </p:cNvSpPr>
          <p:nvPr>
            <p:ph idx="1"/>
          </p:nvPr>
        </p:nvSpPr>
        <p:spPr>
          <a:xfrm>
            <a:off x="457200" y="980728"/>
            <a:ext cx="8229600" cy="5145435"/>
          </a:xfrm>
        </p:spPr>
        <p:txBody>
          <a:bodyPr>
            <a:normAutofit/>
          </a:bodyPr>
          <a:lstStyle/>
          <a:p>
            <a:endParaRPr lang="en-US" sz="1400" dirty="0"/>
          </a:p>
          <a:p>
            <a:endParaRPr lang="en-IN" sz="1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752"/>
            <a:ext cx="9144000" cy="5661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80818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a:bodyPr>
          <a:lstStyle/>
          <a:p>
            <a:r>
              <a:rPr lang="en-US" sz="3200" b="1" dirty="0" smtClean="0"/>
              <a:t>Deployment app overview</a:t>
            </a:r>
            <a:endParaRPr lang="en-IN" sz="32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84784"/>
            <a:ext cx="8229600" cy="50405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76812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32" y="0"/>
            <a:ext cx="9115368" cy="822722"/>
          </a:xfrm>
        </p:spPr>
        <p:style>
          <a:lnRef idx="2">
            <a:schemeClr val="dk1"/>
          </a:lnRef>
          <a:fillRef idx="1">
            <a:schemeClr val="lt1"/>
          </a:fillRef>
          <a:effectRef idx="0">
            <a:schemeClr val="dk1"/>
          </a:effectRef>
          <a:fontRef idx="minor">
            <a:schemeClr val="dk1"/>
          </a:fontRef>
        </p:style>
        <p:txBody>
          <a:bodyPr>
            <a:normAutofit/>
          </a:bodyPr>
          <a:lstStyle/>
          <a:p>
            <a:r>
              <a:rPr lang="en-US" sz="3200" b="1" dirty="0" smtClean="0"/>
              <a:t>Rating based analysis</a:t>
            </a:r>
            <a:endParaRPr lang="en-IN" sz="3200"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6021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40059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style>
          <a:lnRef idx="2">
            <a:schemeClr val="dk1"/>
          </a:lnRef>
          <a:fillRef idx="1">
            <a:schemeClr val="lt1"/>
          </a:fillRef>
          <a:effectRef idx="0">
            <a:schemeClr val="dk1"/>
          </a:effectRef>
          <a:fontRef idx="minor">
            <a:schemeClr val="dk1"/>
          </a:fontRef>
        </p:style>
        <p:txBody>
          <a:bodyPr>
            <a:normAutofit/>
          </a:bodyPr>
          <a:lstStyle/>
          <a:p>
            <a:r>
              <a:rPr lang="en-US" sz="3200" b="1" dirty="0" smtClean="0"/>
              <a:t>Review based Analysis</a:t>
            </a:r>
            <a:endParaRPr lang="en-IN" sz="3200" b="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6021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97581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76672"/>
          </a:xfrm>
        </p:spPr>
        <p:style>
          <a:lnRef idx="2">
            <a:schemeClr val="dk1"/>
          </a:lnRef>
          <a:fillRef idx="1">
            <a:schemeClr val="lt1"/>
          </a:fillRef>
          <a:effectRef idx="0">
            <a:schemeClr val="dk1"/>
          </a:effectRef>
          <a:fontRef idx="minor">
            <a:schemeClr val="dk1"/>
          </a:fontRef>
        </p:style>
        <p:txBody>
          <a:bodyPr>
            <a:noAutofit/>
          </a:bodyPr>
          <a:lstStyle/>
          <a:p>
            <a:r>
              <a:rPr lang="en-US" sz="3200" b="1" dirty="0" smtClean="0"/>
              <a:t>Predicting sentiments for custom review</a:t>
            </a:r>
            <a:endParaRPr lang="en-IN" sz="3200" b="1"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76672"/>
            <a:ext cx="9144000" cy="2736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284984"/>
            <a:ext cx="9143999" cy="3573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99370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5"/>
          <p:cNvSpPr txBox="1"/>
          <p:nvPr/>
        </p:nvSpPr>
        <p:spPr>
          <a:xfrm>
            <a:off x="2051721" y="2636912"/>
            <a:ext cx="5720034" cy="102395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smtClean="0">
                <a:solidFill>
                  <a:srgbClr val="002776"/>
                </a:solidFill>
                <a:latin typeface="Arial"/>
                <a:ea typeface="Arial"/>
                <a:cs typeface="Arial"/>
                <a:sym typeface="Arial"/>
              </a:rPr>
              <a:t>Thank </a:t>
            </a:r>
            <a:r>
              <a:rPr lang="en-US" sz="3200" b="1" i="0" u="none" strike="noStrike" cap="none" dirty="0">
                <a:solidFill>
                  <a:srgbClr val="002776"/>
                </a:solidFill>
                <a:latin typeface="Arial"/>
                <a:ea typeface="Arial"/>
                <a:cs typeface="Arial"/>
                <a:sym typeface="Arial"/>
              </a:rPr>
              <a:t>you</a:t>
            </a:r>
            <a:endParaRPr sz="3200" b="0" i="0" u="none" strike="noStrike" cap="none" dirty="0">
              <a:solidFill>
                <a:srgbClr val="000000"/>
              </a:solidFill>
              <a:latin typeface="Arial"/>
              <a:ea typeface="Arial"/>
              <a:cs typeface="Arial"/>
              <a:sym typeface="Arial"/>
            </a:endParaRPr>
          </a:p>
        </p:txBody>
      </p:sp>
      <p:pic>
        <p:nvPicPr>
          <p:cNvPr id="315" name="Google Shape;315;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extLst>
      <p:ext uri="{BB962C8B-B14F-4D97-AF65-F5344CB8AC3E}">
        <p14:creationId xmlns:p14="http://schemas.microsoft.com/office/powerpoint/2010/main" val="2110612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
          <p:cNvSpPr txBox="1"/>
          <p:nvPr/>
        </p:nvSpPr>
        <p:spPr>
          <a:xfrm>
            <a:off x="344366" y="720733"/>
            <a:ext cx="3507129" cy="52322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Business Problem:</a:t>
            </a:r>
            <a:endParaRPr sz="1400" b="0" i="0" u="none" strike="noStrike" cap="none" dirty="0">
              <a:solidFill>
                <a:srgbClr val="000000"/>
              </a:solidFill>
              <a:latin typeface="Arial"/>
              <a:ea typeface="Arial"/>
              <a:cs typeface="Arial"/>
              <a:sym typeface="Arial"/>
            </a:endParaRPr>
          </a:p>
        </p:txBody>
      </p:sp>
      <p:sp>
        <p:nvSpPr>
          <p:cNvPr id="190" name="Google Shape;190;p2"/>
          <p:cNvSpPr txBox="1"/>
          <p:nvPr/>
        </p:nvSpPr>
        <p:spPr>
          <a:xfrm>
            <a:off x="344366" y="3632940"/>
            <a:ext cx="8565916" cy="966356"/>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rgbClr val="000000"/>
              </a:buClr>
              <a:buSzPts val="1100"/>
              <a:buFont typeface="Arial"/>
              <a:buNone/>
            </a:pPr>
            <a:r>
              <a:rPr lang="en-US" sz="1600" b="0" i="0" u="none" strike="noStrike" cap="none" dirty="0">
                <a:solidFill>
                  <a:schemeClr val="dk1"/>
                </a:solidFill>
                <a:latin typeface="Verdana"/>
                <a:ea typeface="Verdana"/>
                <a:cs typeface="Verdana"/>
                <a:sym typeface="Verdana"/>
              </a:rPr>
              <a:t>The objective of the analysis is to predict </a:t>
            </a:r>
            <a:r>
              <a:rPr lang="en-US" sz="1600" dirty="0" smtClean="0">
                <a:solidFill>
                  <a:schemeClr val="dk1"/>
                </a:solidFill>
                <a:latin typeface="Verdana"/>
                <a:ea typeface="Verdana"/>
                <a:cs typeface="Verdana"/>
                <a:sym typeface="Verdana"/>
              </a:rPr>
              <a:t>whether to continue selling product or not based on sentiment analysis of review and rating based analysis</a:t>
            </a:r>
            <a:r>
              <a:rPr lang="en-US" sz="1600" b="0" i="0" u="none" strike="noStrike" cap="none" dirty="0" smtClean="0">
                <a:solidFill>
                  <a:schemeClr val="dk1"/>
                </a:solidFill>
                <a:latin typeface="Verdana"/>
                <a:ea typeface="Verdana"/>
                <a:cs typeface="Verdana"/>
                <a:sym typeface="Verdana"/>
              </a:rPr>
              <a:t>, also to predict future inputs reviews sentiments into positive or negative.</a:t>
            </a:r>
            <a:endParaRPr sz="2000" b="0" i="0" u="none" strike="noStrike" cap="none" dirty="0">
              <a:solidFill>
                <a:srgbClr val="000000"/>
              </a:solidFill>
              <a:latin typeface="Arial"/>
              <a:ea typeface="Arial"/>
              <a:cs typeface="Arial"/>
              <a:sym typeface="Arial"/>
            </a:endParaRPr>
          </a:p>
        </p:txBody>
      </p:sp>
      <p:sp>
        <p:nvSpPr>
          <p:cNvPr id="191" name="Google Shape;191;p2"/>
          <p:cNvSpPr txBox="1"/>
          <p:nvPr/>
        </p:nvSpPr>
        <p:spPr>
          <a:xfrm>
            <a:off x="344366" y="1518274"/>
            <a:ext cx="7743463" cy="651720"/>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rgbClr val="000000"/>
              </a:buClr>
              <a:buSzPts val="1050"/>
              <a:buFont typeface="Arial"/>
              <a:buNone/>
            </a:pPr>
            <a:r>
              <a:rPr lang="en-US" sz="1600" b="1" dirty="0" smtClean="0">
                <a:solidFill>
                  <a:srgbClr val="C00000"/>
                </a:solidFill>
                <a:latin typeface="Century Gothic"/>
                <a:sym typeface="Century Gothic"/>
              </a:rPr>
              <a:t>Predict feasibility for continuing sale of Amazon </a:t>
            </a:r>
            <a:r>
              <a:rPr lang="en-US" sz="1600" b="1" dirty="0">
                <a:solidFill>
                  <a:srgbClr val="C00000"/>
                </a:solidFill>
                <a:latin typeface="Century Gothic"/>
                <a:sym typeface="Century Gothic"/>
              </a:rPr>
              <a:t>A</a:t>
            </a:r>
            <a:r>
              <a:rPr lang="en-US" sz="1600" b="1" dirty="0" smtClean="0">
                <a:solidFill>
                  <a:srgbClr val="C00000"/>
                </a:solidFill>
                <a:latin typeface="Century Gothic"/>
                <a:sym typeface="Century Gothic"/>
              </a:rPr>
              <a:t>lexa based on sentiment  Analysis of Reviews of Users</a:t>
            </a:r>
            <a:endParaRPr sz="2400" b="1" i="0" u="none" strike="noStrike" cap="none" dirty="0">
              <a:solidFill>
                <a:srgbClr val="000000"/>
              </a:solidFill>
              <a:latin typeface="Arial"/>
              <a:ea typeface="Arial"/>
              <a:cs typeface="Arial"/>
              <a:sym typeface="Arial"/>
            </a:endParaRPr>
          </a:p>
        </p:txBody>
      </p:sp>
      <p:sp>
        <p:nvSpPr>
          <p:cNvPr id="192" name="Google Shape;192;p2"/>
          <p:cNvSpPr txBox="1"/>
          <p:nvPr/>
        </p:nvSpPr>
        <p:spPr>
          <a:xfrm>
            <a:off x="344366" y="3083147"/>
            <a:ext cx="2569579" cy="536145"/>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chemeClr val="dk1"/>
                </a:solidFill>
                <a:latin typeface="Century Gothic"/>
                <a:ea typeface="Century Gothic"/>
                <a:cs typeface="Century Gothic"/>
                <a:sym typeface="Century Gothic"/>
              </a:rPr>
              <a:t>Objective</a:t>
            </a:r>
            <a:r>
              <a:rPr lang="en-US" sz="1400" b="1" i="0" u="none" strike="noStrike" cap="none" dirty="0">
                <a:solidFill>
                  <a:schemeClr val="dk1"/>
                </a:solidFill>
                <a:latin typeface="Century Gothic"/>
                <a:ea typeface="Century Gothic"/>
                <a:cs typeface="Century Gothic"/>
                <a:sym typeface="Century Gothic"/>
              </a:rPr>
              <a:t>:</a:t>
            </a:r>
            <a:endParaRPr sz="1400" b="0" i="0" u="none" strike="noStrike" cap="none" dirty="0">
              <a:solidFill>
                <a:srgbClr val="000000"/>
              </a:solidFill>
              <a:latin typeface="Arial"/>
              <a:ea typeface="Arial"/>
              <a:cs typeface="Arial"/>
              <a:sym typeface="Arial"/>
            </a:endParaRPr>
          </a:p>
        </p:txBody>
      </p:sp>
      <p:pic>
        <p:nvPicPr>
          <p:cNvPr id="193" name="Google Shape;193;p2"/>
          <p:cNvPicPr preferRelativeResize="0"/>
          <p:nvPr/>
        </p:nvPicPr>
        <p:blipFill rotWithShape="1">
          <a:blip r:embed="rId3">
            <a:alphaModFix/>
          </a:blip>
          <a:srcRect/>
          <a:stretch/>
        </p:blipFill>
        <p:spPr>
          <a:xfrm>
            <a:off x="7723229" y="22920"/>
            <a:ext cx="1187053" cy="411358"/>
          </a:xfrm>
          <a:prstGeom prst="rect">
            <a:avLst/>
          </a:prstGeom>
          <a:noFill/>
          <a:ln>
            <a:noFill/>
          </a:ln>
        </p:spPr>
      </p:pic>
    </p:spTree>
    <p:extLst>
      <p:ext uri="{BB962C8B-B14F-4D97-AF65-F5344CB8AC3E}">
        <p14:creationId xmlns:p14="http://schemas.microsoft.com/office/powerpoint/2010/main" val="1711337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
          <p:cNvSpPr txBox="1"/>
          <p:nvPr/>
        </p:nvSpPr>
        <p:spPr>
          <a:xfrm>
            <a:off x="436729" y="609774"/>
            <a:ext cx="7424382" cy="1082548"/>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a:buSzPts val="2800"/>
            </a:pPr>
            <a:r>
              <a:rPr lang="en-US" sz="2800" b="1" dirty="0" smtClean="0">
                <a:solidFill>
                  <a:srgbClr val="002776"/>
                </a:solidFill>
              </a:rPr>
              <a:t>Types of Analysis to be performed for results  :</a:t>
            </a:r>
            <a:endParaRPr dirty="0"/>
          </a:p>
        </p:txBody>
      </p:sp>
      <p:sp>
        <p:nvSpPr>
          <p:cNvPr id="191" name="Google Shape;191;p2"/>
          <p:cNvSpPr txBox="1"/>
          <p:nvPr/>
        </p:nvSpPr>
        <p:spPr>
          <a:xfrm>
            <a:off x="-20236" y="1518273"/>
            <a:ext cx="7743463" cy="1384817"/>
          </a:xfrm>
          <a:prstGeom prst="rect">
            <a:avLst/>
          </a:prstGeom>
          <a:noFill/>
          <a:ln>
            <a:noFill/>
          </a:ln>
        </p:spPr>
        <p:txBody>
          <a:bodyPr spcFirstLastPara="1" wrap="square" lIns="91425" tIns="45700" rIns="91425" bIns="45700" anchor="t" anchorCtr="0">
            <a:noAutofit/>
          </a:bodyPr>
          <a:lstStyle/>
          <a:p>
            <a:pPr marL="342900" indent="-342900">
              <a:buSzPts val="1050"/>
              <a:buFont typeface="+mj-lt"/>
              <a:buAutoNum type="arabicPeriod"/>
            </a:pPr>
            <a:endParaRPr dirty="0"/>
          </a:p>
        </p:txBody>
      </p:sp>
      <p:sp>
        <p:nvSpPr>
          <p:cNvPr id="192" name="Google Shape;192;p2"/>
          <p:cNvSpPr txBox="1"/>
          <p:nvPr/>
        </p:nvSpPr>
        <p:spPr>
          <a:xfrm>
            <a:off x="436729" y="2348845"/>
            <a:ext cx="8079475" cy="17986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342900" indent="-342900">
              <a:buSzPts val="1400"/>
              <a:buFont typeface="+mj-lt"/>
              <a:buAutoNum type="arabicPeriod"/>
            </a:pPr>
            <a:r>
              <a:rPr lang="en-US" sz="2000" b="1" dirty="0" smtClean="0">
                <a:latin typeface="Century Gothic"/>
                <a:sym typeface="Century Gothic"/>
              </a:rPr>
              <a:t>Rating Based Analysis</a:t>
            </a:r>
          </a:p>
          <a:p>
            <a:pPr marL="342900" indent="-342900">
              <a:buSzPts val="1400"/>
              <a:buFont typeface="+mj-lt"/>
              <a:buAutoNum type="arabicPeriod"/>
            </a:pPr>
            <a:r>
              <a:rPr lang="en-US" sz="2000" b="1" dirty="0" smtClean="0">
                <a:latin typeface="Century Gothic"/>
                <a:sym typeface="Century Gothic"/>
              </a:rPr>
              <a:t>Sentiment analysis for reviews</a:t>
            </a:r>
          </a:p>
          <a:p>
            <a:pPr marL="342900" indent="-342900">
              <a:buSzPts val="1400"/>
              <a:buFont typeface="+mj-lt"/>
              <a:buAutoNum type="arabicPeriod"/>
            </a:pPr>
            <a:r>
              <a:rPr lang="en-US" sz="2000" b="1" dirty="0" smtClean="0">
                <a:latin typeface="Century Gothic"/>
                <a:sym typeface="Century Gothic"/>
              </a:rPr>
              <a:t>Tableau charts for visualization </a:t>
            </a:r>
            <a:endParaRPr sz="2000" dirty="0"/>
          </a:p>
        </p:txBody>
      </p:sp>
      <p:pic>
        <p:nvPicPr>
          <p:cNvPr id="193" name="Google Shape;193;p2"/>
          <p:cNvPicPr preferRelativeResize="0"/>
          <p:nvPr/>
        </p:nvPicPr>
        <p:blipFill rotWithShape="1">
          <a:blip r:embed="rId3">
            <a:alphaModFix/>
          </a:blip>
          <a:srcRect/>
          <a:stretch/>
        </p:blipFill>
        <p:spPr>
          <a:xfrm>
            <a:off x="7723229" y="22920"/>
            <a:ext cx="1187053" cy="411358"/>
          </a:xfrm>
          <a:prstGeom prst="rect">
            <a:avLst/>
          </a:prstGeom>
          <a:noFill/>
          <a:ln>
            <a:noFill/>
          </a:ln>
        </p:spPr>
      </p:pic>
    </p:spTree>
    <p:extLst>
      <p:ext uri="{BB962C8B-B14F-4D97-AF65-F5344CB8AC3E}">
        <p14:creationId xmlns:p14="http://schemas.microsoft.com/office/powerpoint/2010/main" val="3207085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07" name="Google Shape;207;p3"/>
          <p:cNvSpPr txBox="1"/>
          <p:nvPr/>
        </p:nvSpPr>
        <p:spPr>
          <a:xfrm>
            <a:off x="370390" y="266218"/>
            <a:ext cx="6134581" cy="52322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Project Architecture / Project Flow</a:t>
            </a:r>
            <a:endParaRPr sz="1400" b="0" i="0" u="none" strike="noStrike" cap="none" dirty="0">
              <a:solidFill>
                <a:srgbClr val="000000"/>
              </a:solidFill>
              <a:latin typeface="Arial"/>
              <a:ea typeface="Arial"/>
              <a:cs typeface="Arial"/>
              <a:sym typeface="Arial"/>
            </a:endParaRPr>
          </a:p>
        </p:txBody>
      </p:sp>
      <p:sp>
        <p:nvSpPr>
          <p:cNvPr id="4" name="Google Shape;192;p2"/>
          <p:cNvSpPr txBox="1"/>
          <p:nvPr/>
        </p:nvSpPr>
        <p:spPr>
          <a:xfrm>
            <a:off x="586854" y="1023582"/>
            <a:ext cx="8079475" cy="573206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342900" indent="-342900">
              <a:buSzPts val="1400"/>
              <a:buFont typeface="+mj-lt"/>
              <a:buAutoNum type="arabicPeriod"/>
            </a:pPr>
            <a:r>
              <a:rPr lang="en-US" sz="1800" b="1" dirty="0" smtClean="0">
                <a:solidFill>
                  <a:schemeClr val="tx1"/>
                </a:solidFill>
                <a:latin typeface="Century Gothic"/>
                <a:sym typeface="Century Gothic"/>
              </a:rPr>
              <a:t>Collection of reviews from amazon for product Amazon Alexa.</a:t>
            </a:r>
          </a:p>
          <a:p>
            <a:pPr marL="342900" indent="-342900">
              <a:buSzPts val="1400"/>
              <a:buFont typeface="+mj-lt"/>
              <a:buAutoNum type="arabicPeriod"/>
            </a:pPr>
            <a:r>
              <a:rPr lang="en-US" sz="1800" b="1" dirty="0" smtClean="0">
                <a:solidFill>
                  <a:schemeClr val="tx1"/>
                </a:solidFill>
                <a:latin typeface="Century Gothic"/>
                <a:sym typeface="Century Gothic"/>
              </a:rPr>
              <a:t>Categorical separation of data collected using excel into 0 and 1.</a:t>
            </a:r>
          </a:p>
          <a:p>
            <a:pPr marL="342900" indent="-342900">
              <a:buSzPts val="1400"/>
              <a:buFont typeface="+mj-lt"/>
              <a:buAutoNum type="arabicPeriod"/>
            </a:pPr>
            <a:r>
              <a:rPr lang="en-US" sz="1800" b="1" dirty="0" smtClean="0">
                <a:solidFill>
                  <a:schemeClr val="tx1"/>
                </a:solidFill>
                <a:latin typeface="Century Gothic"/>
                <a:sym typeface="Century Gothic"/>
              </a:rPr>
              <a:t>Loading data set and descriptive analysis.</a:t>
            </a:r>
          </a:p>
          <a:p>
            <a:pPr marL="342900" indent="-342900">
              <a:buSzPts val="1400"/>
              <a:buFont typeface="+mj-lt"/>
              <a:buAutoNum type="arabicPeriod"/>
            </a:pPr>
            <a:r>
              <a:rPr lang="en-US" sz="1800" b="1" dirty="0" smtClean="0">
                <a:solidFill>
                  <a:schemeClr val="tx1"/>
                </a:solidFill>
                <a:latin typeface="Century Gothic"/>
                <a:sym typeface="Century Gothic"/>
              </a:rPr>
              <a:t>Checking for null values and treating if any.</a:t>
            </a:r>
          </a:p>
          <a:p>
            <a:pPr marL="342900" indent="-342900">
              <a:buSzPts val="1400"/>
              <a:buFont typeface="+mj-lt"/>
              <a:buAutoNum type="arabicPeriod"/>
            </a:pPr>
            <a:r>
              <a:rPr lang="en-US" sz="1800" b="1" dirty="0" smtClean="0">
                <a:solidFill>
                  <a:schemeClr val="tx1"/>
                </a:solidFill>
                <a:latin typeface="Century Gothic"/>
                <a:sym typeface="Century Gothic"/>
              </a:rPr>
              <a:t>Rating based analysis based </a:t>
            </a:r>
            <a:r>
              <a:rPr lang="en-US" sz="1800" b="1" dirty="0" smtClean="0">
                <a:latin typeface="Century Gothic"/>
                <a:sym typeface="Century Gothic"/>
              </a:rPr>
              <a:t>on rating from user in range of 1-5.</a:t>
            </a:r>
          </a:p>
          <a:p>
            <a:pPr marL="342900" indent="-342900">
              <a:buSzPts val="1400"/>
              <a:buFont typeface="+mj-lt"/>
              <a:buAutoNum type="arabicPeriod"/>
            </a:pPr>
            <a:r>
              <a:rPr lang="en-US" sz="1800" b="1" dirty="0" smtClean="0">
                <a:latin typeface="Century Gothic"/>
                <a:sym typeface="Century Gothic"/>
              </a:rPr>
              <a:t>Tableau dynamic charts for rating based analysis.</a:t>
            </a:r>
          </a:p>
          <a:p>
            <a:pPr marL="342900" indent="-342900">
              <a:buSzPts val="1400"/>
              <a:buFont typeface="+mj-lt"/>
              <a:buAutoNum type="arabicPeriod"/>
            </a:pPr>
            <a:r>
              <a:rPr lang="en-US" sz="1800" b="1" dirty="0" smtClean="0">
                <a:latin typeface="Century Gothic"/>
                <a:sym typeface="Century Gothic"/>
              </a:rPr>
              <a:t>EDA and descriptive analysis for reviews categorized into 0 and 1.</a:t>
            </a:r>
            <a:endParaRPr lang="en-US" sz="1800" b="1" dirty="0">
              <a:latin typeface="Century Gothic"/>
              <a:sym typeface="Century Gothic"/>
            </a:endParaRPr>
          </a:p>
          <a:p>
            <a:pPr marL="342900" indent="-342900">
              <a:buSzPts val="1400"/>
              <a:buFont typeface="+mj-lt"/>
              <a:buAutoNum type="arabicPeriod"/>
            </a:pPr>
            <a:r>
              <a:rPr lang="en-US" sz="1800" b="1" dirty="0" smtClean="0">
                <a:latin typeface="Century Gothic"/>
                <a:sym typeface="Century Gothic"/>
              </a:rPr>
              <a:t>Preprocessing like- Tokenization, stop </a:t>
            </a:r>
            <a:r>
              <a:rPr lang="en-US" sz="1800" b="1" dirty="0">
                <a:latin typeface="Century Gothic"/>
                <a:sym typeface="Century Gothic"/>
              </a:rPr>
              <a:t>words </a:t>
            </a:r>
            <a:r>
              <a:rPr lang="en-US" sz="1800" b="1" dirty="0" smtClean="0">
                <a:latin typeface="Century Gothic"/>
                <a:sym typeface="Century Gothic"/>
              </a:rPr>
              <a:t>removal, punctuation removal, Lemmatization.</a:t>
            </a:r>
            <a:endParaRPr lang="en-US" sz="1800" b="1" dirty="0">
              <a:latin typeface="Century Gothic"/>
              <a:sym typeface="Century Gothic"/>
            </a:endParaRPr>
          </a:p>
          <a:p>
            <a:pPr marL="342900" indent="-342900">
              <a:buSzPts val="1400"/>
              <a:buFont typeface="+mj-lt"/>
              <a:buAutoNum type="arabicPeriod"/>
            </a:pPr>
            <a:r>
              <a:rPr lang="en-US" sz="1800" b="1" dirty="0" smtClean="0">
                <a:latin typeface="Century Gothic"/>
                <a:sym typeface="Century Gothic"/>
              </a:rPr>
              <a:t>Word cloud generation.</a:t>
            </a:r>
          </a:p>
          <a:p>
            <a:pPr marL="342900" indent="-342900">
              <a:buSzPts val="1400"/>
              <a:buFont typeface="+mj-lt"/>
              <a:buAutoNum type="arabicPeriod"/>
            </a:pPr>
            <a:r>
              <a:rPr lang="en-US" sz="1800" b="1" dirty="0" smtClean="0">
                <a:latin typeface="Century Gothic"/>
                <a:sym typeface="Century Gothic"/>
              </a:rPr>
              <a:t>Splitting data into test train sets.</a:t>
            </a:r>
          </a:p>
          <a:p>
            <a:pPr marL="342900" indent="-342900">
              <a:buSzPts val="1400"/>
              <a:buFont typeface="+mj-lt"/>
              <a:buAutoNum type="arabicPeriod"/>
            </a:pPr>
            <a:r>
              <a:rPr lang="en-US" sz="1800" b="1" dirty="0" smtClean="0">
                <a:latin typeface="Century Gothic"/>
                <a:sym typeface="Century Gothic"/>
              </a:rPr>
              <a:t>Dataset balancing for train dataset.</a:t>
            </a:r>
          </a:p>
          <a:p>
            <a:pPr marL="342900" indent="-342900">
              <a:buSzPts val="1400"/>
              <a:buFont typeface="+mj-lt"/>
              <a:buAutoNum type="arabicPeriod"/>
            </a:pPr>
            <a:r>
              <a:rPr lang="en-US" sz="1800" b="1" dirty="0" smtClean="0">
                <a:latin typeface="Century Gothic"/>
                <a:sym typeface="Century Gothic"/>
              </a:rPr>
              <a:t>Building model.</a:t>
            </a:r>
          </a:p>
          <a:p>
            <a:pPr marL="342900" indent="-342900">
              <a:buSzPts val="1400"/>
              <a:buFont typeface="+mj-lt"/>
              <a:buAutoNum type="arabicPeriod"/>
            </a:pPr>
            <a:r>
              <a:rPr lang="en-US" sz="1800" b="1" dirty="0" smtClean="0">
                <a:latin typeface="Century Gothic"/>
                <a:sym typeface="Century Gothic"/>
              </a:rPr>
              <a:t>Check accuracy for train data using the model. </a:t>
            </a:r>
          </a:p>
          <a:p>
            <a:pPr marL="342900" indent="-342900">
              <a:buSzPts val="1400"/>
              <a:buFont typeface="+mj-lt"/>
              <a:buAutoNum type="arabicPeriod"/>
            </a:pPr>
            <a:r>
              <a:rPr lang="en-US" sz="1800" b="1" dirty="0" smtClean="0">
                <a:latin typeface="Century Gothic"/>
                <a:sym typeface="Century Gothic"/>
              </a:rPr>
              <a:t>Check accuracy for test </a:t>
            </a:r>
            <a:r>
              <a:rPr lang="en-US" sz="1800" b="1" dirty="0">
                <a:latin typeface="Century Gothic"/>
                <a:sym typeface="Century Gothic"/>
              </a:rPr>
              <a:t>data using the model.</a:t>
            </a:r>
            <a:endParaRPr lang="en-US" sz="1800" b="1" dirty="0" smtClean="0">
              <a:latin typeface="Century Gothic"/>
              <a:sym typeface="Century Gothic"/>
            </a:endParaRPr>
          </a:p>
          <a:p>
            <a:pPr marL="342900" indent="-342900">
              <a:buSzPts val="1400"/>
              <a:buFont typeface="+mj-lt"/>
              <a:buAutoNum type="arabicPeriod"/>
            </a:pPr>
            <a:r>
              <a:rPr lang="en-US" sz="1800" b="1" dirty="0">
                <a:latin typeface="Century Gothic"/>
                <a:sym typeface="Century Gothic"/>
              </a:rPr>
              <a:t>Check accuracy for test </a:t>
            </a:r>
            <a:r>
              <a:rPr lang="en-US" sz="1800" b="1" dirty="0" smtClean="0">
                <a:latin typeface="Century Gothic"/>
                <a:sym typeface="Century Gothic"/>
              </a:rPr>
              <a:t>data </a:t>
            </a:r>
            <a:r>
              <a:rPr lang="en-US" sz="1800" b="1" dirty="0">
                <a:latin typeface="Century Gothic"/>
                <a:sym typeface="Century Gothic"/>
              </a:rPr>
              <a:t>using the model</a:t>
            </a:r>
            <a:r>
              <a:rPr lang="en-US" sz="1800" b="1" dirty="0" smtClean="0">
                <a:latin typeface="Century Gothic"/>
                <a:sym typeface="Century Gothic"/>
              </a:rPr>
              <a:t>.</a:t>
            </a:r>
          </a:p>
          <a:p>
            <a:pPr marL="342900" indent="-342900">
              <a:buSzPts val="1400"/>
              <a:buFont typeface="+mj-lt"/>
              <a:buAutoNum type="arabicPeriod"/>
            </a:pPr>
            <a:r>
              <a:rPr lang="en-US" sz="1800" b="1" dirty="0" smtClean="0">
                <a:latin typeface="Century Gothic"/>
                <a:sym typeface="Century Gothic"/>
              </a:rPr>
              <a:t>Model selection on accuracy.</a:t>
            </a:r>
          </a:p>
          <a:p>
            <a:pPr marL="342900" indent="-342900">
              <a:buSzPts val="1400"/>
              <a:buFont typeface="+mj-lt"/>
              <a:buAutoNum type="arabicPeriod"/>
            </a:pPr>
            <a:r>
              <a:rPr lang="en-US" sz="1800" b="1" dirty="0" smtClean="0">
                <a:latin typeface="Century Gothic"/>
                <a:sym typeface="Century Gothic"/>
              </a:rPr>
              <a:t>Flask based deployment of model.</a:t>
            </a:r>
          </a:p>
          <a:p>
            <a:pPr marL="342900" indent="-342900">
              <a:buSzPts val="1400"/>
              <a:buFont typeface="+mj-lt"/>
              <a:buAutoNum type="arabicPeriod"/>
            </a:pPr>
            <a:r>
              <a:rPr lang="en-US" sz="1800" b="1" dirty="0" smtClean="0">
                <a:latin typeface="Century Gothic"/>
                <a:sym typeface="Century Gothic"/>
              </a:rPr>
              <a:t>Making Html Templates for input and output.</a:t>
            </a:r>
          </a:p>
          <a:p>
            <a:pPr marL="342900" indent="-342900">
              <a:buSzPts val="1400"/>
              <a:buFont typeface="+mj-lt"/>
              <a:buAutoNum type="arabicPeriod"/>
            </a:pPr>
            <a:r>
              <a:rPr lang="en-US" sz="1800" b="1" dirty="0" smtClean="0">
                <a:latin typeface="Century Gothic"/>
                <a:sym typeface="Century Gothic"/>
              </a:rPr>
              <a:t>Finally deployment of model on </a:t>
            </a:r>
            <a:r>
              <a:rPr lang="en-US" sz="1800" b="1" dirty="0" err="1">
                <a:latin typeface="Century Gothic"/>
                <a:sym typeface="Century Gothic"/>
              </a:rPr>
              <a:t>H</a:t>
            </a:r>
            <a:r>
              <a:rPr lang="en-US" sz="1800" b="1" dirty="0" err="1" smtClean="0">
                <a:latin typeface="Century Gothic"/>
                <a:sym typeface="Century Gothic"/>
              </a:rPr>
              <a:t>eroku</a:t>
            </a:r>
            <a:r>
              <a:rPr lang="en-US" sz="1800" b="1" dirty="0" smtClean="0">
                <a:latin typeface="Century Gothic"/>
                <a:sym typeface="Century Gothic"/>
              </a:rPr>
              <a:t>.</a:t>
            </a:r>
          </a:p>
          <a:p>
            <a:pPr>
              <a:buSzPts val="1400"/>
            </a:pPr>
            <a:endParaRPr lang="en-US" sz="1800" b="1" dirty="0" smtClean="0">
              <a:latin typeface="Century Gothic"/>
              <a:sym typeface="Century Gothic"/>
            </a:endParaRPr>
          </a:p>
          <a:p>
            <a:pPr marL="342900" indent="-342900">
              <a:buSzPts val="1400"/>
              <a:buFont typeface="+mj-lt"/>
              <a:buAutoNum type="arabicPeriod"/>
            </a:pPr>
            <a:endParaRPr lang="en-US" sz="1800" b="1" dirty="0" smtClean="0">
              <a:latin typeface="Century Gothic"/>
              <a:sym typeface="Century Gothic"/>
            </a:endParaRPr>
          </a:p>
          <a:p>
            <a:pPr marL="342900" indent="-342900">
              <a:buSzPts val="1400"/>
              <a:buFont typeface="+mj-lt"/>
              <a:buAutoNum type="arabicPeriod"/>
            </a:pPr>
            <a:endParaRPr lang="en-US" sz="1800" b="1" dirty="0" smtClean="0">
              <a:latin typeface="Century Gothic"/>
              <a:sym typeface="Century Gothic"/>
            </a:endParaRPr>
          </a:p>
          <a:p>
            <a:pPr>
              <a:buSzPts val="1400"/>
            </a:pPr>
            <a:endParaRPr lang="en-US" sz="1800" b="1" dirty="0" smtClean="0">
              <a:latin typeface="Century Gothic"/>
              <a:sym typeface="Century Gothic"/>
            </a:endParaRPr>
          </a:p>
          <a:p>
            <a:pPr marL="342900" indent="-342900">
              <a:buSzPts val="1400"/>
              <a:buFont typeface="+mj-lt"/>
              <a:buAutoNum type="arabicPeriod"/>
            </a:pPr>
            <a:endParaRPr sz="1800" dirty="0"/>
          </a:p>
        </p:txBody>
      </p:sp>
    </p:spTree>
    <p:extLst>
      <p:ext uri="{BB962C8B-B14F-4D97-AF65-F5344CB8AC3E}">
        <p14:creationId xmlns:p14="http://schemas.microsoft.com/office/powerpoint/2010/main" val="449871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
          <p:cNvSpPr txBox="1"/>
          <p:nvPr/>
        </p:nvSpPr>
        <p:spPr>
          <a:xfrm>
            <a:off x="2838735" y="229663"/>
            <a:ext cx="3020992" cy="52322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set details</a:t>
            </a:r>
            <a:endParaRPr sz="1400" b="0" i="0" u="none" strike="noStrike" cap="none" dirty="0">
              <a:solidFill>
                <a:srgbClr val="000000"/>
              </a:solidFill>
              <a:latin typeface="Arial"/>
              <a:ea typeface="Arial"/>
              <a:cs typeface="Arial"/>
              <a:sym typeface="Arial"/>
            </a:endParaRPr>
          </a:p>
        </p:txBody>
      </p:sp>
      <p:pic>
        <p:nvPicPr>
          <p:cNvPr id="220" name="Google Shape;220;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22" name="Google Shape;222;p5"/>
          <p:cNvSpPr txBox="1"/>
          <p:nvPr/>
        </p:nvSpPr>
        <p:spPr>
          <a:xfrm>
            <a:off x="322331" y="937549"/>
            <a:ext cx="8053800" cy="198307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lvl="0">
              <a:buSzPts val="1800"/>
            </a:pPr>
            <a:r>
              <a:rPr lang="en-US" sz="1800" b="0" i="0" u="none" strike="noStrike" cap="none" dirty="0" smtClean="0">
                <a:solidFill>
                  <a:schemeClr val="dk1"/>
                </a:solidFill>
                <a:latin typeface="Century Gothic"/>
                <a:ea typeface="Century Gothic"/>
                <a:cs typeface="Century Gothic"/>
                <a:sym typeface="Century Gothic"/>
              </a:rPr>
              <a:t>Name of Dataset   :  Amazon_alexa.csv</a:t>
            </a:r>
          </a:p>
          <a:p>
            <a:pPr lvl="0">
              <a:buSzPts val="1800"/>
            </a:pPr>
            <a:r>
              <a:rPr lang="en-US" sz="1800" b="0" i="0" u="none" strike="noStrike" cap="none" dirty="0" smtClean="0">
                <a:solidFill>
                  <a:schemeClr val="dk1"/>
                </a:solidFill>
                <a:latin typeface="Century Gothic"/>
                <a:ea typeface="Century Gothic"/>
                <a:cs typeface="Century Gothic"/>
                <a:sym typeface="Century Gothic"/>
              </a:rPr>
              <a:t>No. of Rows             : </a:t>
            </a:r>
            <a:r>
              <a:rPr lang="en-US" sz="1800" dirty="0"/>
              <a:t>3150</a:t>
            </a:r>
            <a:endParaRPr sz="1800" b="0" i="0" u="none" strike="noStrike" cap="none"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smtClean="0">
                <a:solidFill>
                  <a:schemeClr val="dk1"/>
                </a:solidFill>
                <a:latin typeface="Century Gothic"/>
                <a:ea typeface="Century Gothic"/>
                <a:cs typeface="Century Gothic"/>
                <a:sym typeface="Century Gothic"/>
              </a:rPr>
              <a:t>No. of columns       : 5   </a:t>
            </a:r>
            <a:endParaRPr sz="1800" b="0" i="0" u="none" strike="noStrike" cap="none" dirty="0">
              <a:solidFill>
                <a:schemeClr val="dk1"/>
              </a:solidFill>
              <a:latin typeface="Century Gothic"/>
              <a:ea typeface="Century Gothic"/>
              <a:cs typeface="Century Gothic"/>
              <a:sym typeface="Century Gothic"/>
            </a:endParaRPr>
          </a:p>
          <a:p>
            <a:pPr lvl="0">
              <a:buSzPts val="1800"/>
            </a:pPr>
            <a:r>
              <a:rPr lang="en-US" sz="1800" b="0" i="0" u="none" strike="noStrike" cap="none" dirty="0">
                <a:solidFill>
                  <a:schemeClr val="dk1"/>
                </a:solidFill>
                <a:latin typeface="Century Gothic"/>
                <a:ea typeface="Century Gothic"/>
                <a:cs typeface="Century Gothic"/>
                <a:sym typeface="Century Gothic"/>
              </a:rPr>
              <a:t>Date ranges </a:t>
            </a:r>
            <a:r>
              <a:rPr lang="en-US" sz="1800" b="0" i="0" u="none" strike="noStrike" cap="none" dirty="0" smtClean="0">
                <a:solidFill>
                  <a:schemeClr val="dk1"/>
                </a:solidFill>
                <a:latin typeface="Century Gothic"/>
                <a:ea typeface="Century Gothic"/>
                <a:cs typeface="Century Gothic"/>
                <a:sym typeface="Century Gothic"/>
              </a:rPr>
              <a:t>           : </a:t>
            </a:r>
            <a:r>
              <a:rPr lang="en-US" sz="1800" dirty="0"/>
              <a:t>16-May-1</a:t>
            </a:r>
            <a:r>
              <a:rPr lang="en-US" sz="1600" dirty="0"/>
              <a:t>8</a:t>
            </a:r>
            <a:r>
              <a:rPr lang="en-US" dirty="0"/>
              <a:t> </a:t>
            </a:r>
            <a:r>
              <a:rPr lang="en-US" dirty="0" smtClean="0"/>
              <a:t>TO </a:t>
            </a:r>
            <a:r>
              <a:rPr lang="en-US" sz="1800" dirty="0"/>
              <a:t>31-Jul-18</a:t>
            </a:r>
            <a:r>
              <a:rPr lang="en-US" dirty="0"/>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Century Gothic"/>
                <a:cs typeface="Century Gothic"/>
                <a:sym typeface="Century Gothic"/>
              </a:rPr>
              <a:t>Missing values </a:t>
            </a:r>
            <a:r>
              <a:rPr lang="en-US" sz="1800" b="0" i="0" u="none" strike="noStrike" cap="none" dirty="0" smtClean="0">
                <a:solidFill>
                  <a:schemeClr val="dk1"/>
                </a:solidFill>
                <a:latin typeface="Century Gothic"/>
                <a:ea typeface="Century Gothic"/>
                <a:cs typeface="Century Gothic"/>
                <a:sym typeface="Century Gothic"/>
              </a:rPr>
              <a:t>        : 0</a:t>
            </a:r>
            <a:endParaRPr sz="1400" b="0" i="0" u="none" strike="noStrike" cap="none" dirty="0">
              <a:solidFill>
                <a:srgbClr val="000000"/>
              </a:solidFill>
              <a:latin typeface="Arial"/>
              <a:ea typeface="Arial"/>
              <a:cs typeface="Arial"/>
              <a:sym typeface="Aria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202" y="3694918"/>
            <a:ext cx="8802806" cy="2143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185201" y="3351227"/>
            <a:ext cx="7198237" cy="307777"/>
          </a:xfrm>
          <a:prstGeom prst="rect">
            <a:avLst/>
          </a:prstGeom>
          <a:noFill/>
        </p:spPr>
        <p:txBody>
          <a:bodyPr wrap="square" rtlCol="0">
            <a:spAutoFit/>
          </a:bodyPr>
          <a:lstStyle/>
          <a:p>
            <a:r>
              <a:rPr lang="en-US" dirty="0" smtClean="0"/>
              <a:t>Dataset</a:t>
            </a:r>
            <a:endParaRPr lang="en-US" dirty="0"/>
          </a:p>
        </p:txBody>
      </p:sp>
    </p:spTree>
    <p:extLst>
      <p:ext uri="{BB962C8B-B14F-4D97-AF65-F5344CB8AC3E}">
        <p14:creationId xmlns:p14="http://schemas.microsoft.com/office/powerpoint/2010/main" val="2882432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6"/>
          <p:cNvSpPr txBox="1"/>
          <p:nvPr/>
        </p:nvSpPr>
        <p:spPr>
          <a:xfrm>
            <a:off x="1187356" y="100245"/>
            <a:ext cx="6059606" cy="66874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Arial"/>
                <a:ea typeface="Arial"/>
                <a:cs typeface="Arial"/>
                <a:sym typeface="Arial"/>
              </a:rPr>
              <a:t>Exploratory Data Analysis (EDA)</a:t>
            </a:r>
            <a:endParaRPr sz="1400" b="0" i="0" u="none" strike="noStrike" cap="none" dirty="0">
              <a:solidFill>
                <a:srgbClr val="000000"/>
              </a:solidFill>
              <a:latin typeface="Arial"/>
              <a:ea typeface="Arial"/>
              <a:cs typeface="Arial"/>
              <a:sym typeface="Arial"/>
            </a:endParaRPr>
          </a:p>
        </p:txBody>
      </p:sp>
      <p:pic>
        <p:nvPicPr>
          <p:cNvPr id="238" name="Google Shape;238;p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470" y="1222968"/>
            <a:ext cx="2867025" cy="2431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3930555" y="1222968"/>
            <a:ext cx="4694830" cy="2431435"/>
          </a:xfrm>
          <a:prstGeom prst="rect">
            <a:avLst/>
          </a:prstGeom>
          <a:noFill/>
        </p:spPr>
        <p:txBody>
          <a:bodyPr wrap="square" rtlCol="0">
            <a:spAutoFit/>
          </a:bodyPr>
          <a:lstStyle/>
          <a:p>
            <a:pPr marL="342900" indent="-342900">
              <a:buFont typeface="+mj-lt"/>
              <a:buAutoNum type="arabicPeriod"/>
            </a:pPr>
            <a:r>
              <a:rPr lang="en-US" sz="2000" dirty="0" smtClean="0"/>
              <a:t>Maximum number of reviews are Positive.</a:t>
            </a:r>
          </a:p>
          <a:p>
            <a:pPr marL="342900" indent="-342900">
              <a:buFont typeface="+mj-lt"/>
              <a:buAutoNum type="arabicPeriod"/>
            </a:pPr>
            <a:r>
              <a:rPr lang="en-US" sz="2000" dirty="0" smtClean="0"/>
              <a:t>Total Number of Positive feedback :  2893 out of 3150 (91.84%)</a:t>
            </a:r>
          </a:p>
          <a:p>
            <a:pPr marL="342900" indent="-342900">
              <a:buFont typeface="+mj-lt"/>
              <a:buAutoNum type="arabicPeriod"/>
            </a:pPr>
            <a:r>
              <a:rPr lang="en-US" sz="2000" dirty="0" smtClean="0"/>
              <a:t>Total number of negative feedback  : 257 out of 3150 (8.16%)</a:t>
            </a:r>
          </a:p>
          <a:p>
            <a:endParaRPr lang="en-US" sz="3200"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384" y="3780430"/>
            <a:ext cx="3914775" cy="26829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6290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1"/>
          <p:cNvSpPr txBox="1"/>
          <p:nvPr/>
        </p:nvSpPr>
        <p:spPr>
          <a:xfrm>
            <a:off x="2677747" y="305924"/>
            <a:ext cx="3788506" cy="52322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800" b="1" i="0" u="none" strike="noStrike" cap="none" dirty="0" err="1" smtClean="0">
                <a:solidFill>
                  <a:srgbClr val="002776"/>
                </a:solidFill>
                <a:latin typeface="Arial"/>
                <a:ea typeface="Arial"/>
                <a:cs typeface="Arial"/>
                <a:sym typeface="Arial"/>
              </a:rPr>
              <a:t>WordCloud</a:t>
            </a:r>
            <a:endParaRPr sz="1400" b="0" i="0" u="none" strike="noStrike" cap="none" dirty="0">
              <a:solidFill>
                <a:srgbClr val="000000"/>
              </a:solidFill>
              <a:latin typeface="Arial"/>
              <a:ea typeface="Arial"/>
              <a:cs typeface="Arial"/>
              <a:sym typeface="Arial"/>
            </a:endParaRPr>
          </a:p>
        </p:txBody>
      </p:sp>
      <p:pic>
        <p:nvPicPr>
          <p:cNvPr id="286" name="Google Shape;286;p11"/>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TextBox 1"/>
          <p:cNvSpPr txBox="1"/>
          <p:nvPr/>
        </p:nvSpPr>
        <p:spPr>
          <a:xfrm>
            <a:off x="371475" y="1280251"/>
            <a:ext cx="4923856" cy="338554"/>
          </a:xfrm>
          <a:prstGeom prst="rect">
            <a:avLst/>
          </a:prstGeom>
          <a:noFill/>
        </p:spPr>
        <p:txBody>
          <a:bodyPr wrap="square" rtlCol="0">
            <a:spAutoFit/>
          </a:bodyPr>
          <a:lstStyle/>
          <a:p>
            <a:r>
              <a:rPr lang="en-US" sz="1600" b="1" dirty="0" err="1" smtClean="0"/>
              <a:t>WordCloud</a:t>
            </a:r>
            <a:r>
              <a:rPr lang="en-US" sz="1600" dirty="0" smtClean="0"/>
              <a:t> </a:t>
            </a:r>
            <a:r>
              <a:rPr lang="en-US" sz="1600" b="1" dirty="0" smtClean="0"/>
              <a:t>Generated</a:t>
            </a:r>
            <a:r>
              <a:rPr lang="en-US" sz="1600" dirty="0" smtClean="0"/>
              <a:t> </a:t>
            </a:r>
            <a:r>
              <a:rPr lang="en-US" sz="1600" b="1" dirty="0" smtClean="0"/>
              <a:t>for</a:t>
            </a:r>
            <a:r>
              <a:rPr lang="en-US" sz="1600" dirty="0" smtClean="0"/>
              <a:t> </a:t>
            </a:r>
            <a:r>
              <a:rPr lang="en-US" sz="1600" b="1" dirty="0" smtClean="0"/>
              <a:t>Dataset</a:t>
            </a:r>
            <a:endParaRPr lang="en-US" sz="1600" b="1"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 y="1674055"/>
            <a:ext cx="8401050" cy="4219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87186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0"/>
          <p:cNvSpPr txBox="1"/>
          <p:nvPr/>
        </p:nvSpPr>
        <p:spPr>
          <a:xfrm>
            <a:off x="2811439" y="170786"/>
            <a:ext cx="2838734"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smtClean="0">
                <a:solidFill>
                  <a:srgbClr val="002776"/>
                </a:solidFill>
                <a:latin typeface="Arial"/>
                <a:ea typeface="Arial"/>
                <a:cs typeface="Arial"/>
                <a:sym typeface="Arial"/>
              </a:rPr>
              <a:t>Model results</a:t>
            </a:r>
            <a:endParaRPr sz="1400" b="0" i="0" u="none" strike="noStrike" cap="none" dirty="0">
              <a:solidFill>
                <a:srgbClr val="000000"/>
              </a:solidFill>
              <a:latin typeface="Arial"/>
              <a:ea typeface="Arial"/>
              <a:cs typeface="Arial"/>
              <a:sym typeface="Arial"/>
            </a:endParaRPr>
          </a:p>
        </p:txBody>
      </p:sp>
      <p:sp>
        <p:nvSpPr>
          <p:cNvPr id="273" name="Google Shape;273;p10"/>
          <p:cNvSpPr txBox="1"/>
          <p:nvPr/>
        </p:nvSpPr>
        <p:spPr>
          <a:xfrm>
            <a:off x="728255" y="1781121"/>
            <a:ext cx="3679972" cy="1589876"/>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t" anchorCtr="0">
            <a:noAutofit/>
          </a:bodyPr>
          <a:lstStyle/>
          <a:p>
            <a:pPr lvl="0">
              <a:buSzPts val="1800"/>
            </a:pPr>
            <a:r>
              <a:rPr lang="en-US" sz="2000" b="1" dirty="0" smtClean="0">
                <a:solidFill>
                  <a:srgbClr val="FF0000"/>
                </a:solidFill>
              </a:rPr>
              <a:t>Train data Results</a:t>
            </a:r>
          </a:p>
          <a:p>
            <a:pPr lvl="0">
              <a:buSzPts val="1800"/>
            </a:pPr>
            <a:r>
              <a:rPr lang="en-IN" sz="2000" dirty="0" smtClean="0"/>
              <a:t>Accuracy      : </a:t>
            </a:r>
            <a:r>
              <a:rPr lang="en-IN" sz="2000" dirty="0"/>
              <a:t>94.73% </a:t>
            </a:r>
            <a:endParaRPr lang="en-IN" sz="2000" dirty="0" smtClean="0"/>
          </a:p>
          <a:p>
            <a:pPr lvl="0">
              <a:buSzPts val="1800"/>
            </a:pPr>
            <a:r>
              <a:rPr lang="en-IN" sz="2000" dirty="0" smtClean="0"/>
              <a:t>Recall           : </a:t>
            </a:r>
            <a:r>
              <a:rPr lang="en-IN" sz="2000" dirty="0"/>
              <a:t>90.83% </a:t>
            </a:r>
            <a:endParaRPr lang="en-IN" sz="2000" dirty="0" smtClean="0"/>
          </a:p>
          <a:p>
            <a:pPr lvl="0">
              <a:buSzPts val="1800"/>
            </a:pPr>
            <a:r>
              <a:rPr lang="en-IN" sz="2000" dirty="0" smtClean="0"/>
              <a:t>Precision      : </a:t>
            </a:r>
            <a:r>
              <a:rPr lang="en-IN" sz="2000" dirty="0"/>
              <a:t>98.50% </a:t>
            </a:r>
            <a:endParaRPr lang="en-IN" sz="2000" dirty="0" smtClean="0"/>
          </a:p>
          <a:p>
            <a:pPr lvl="0">
              <a:buSzPts val="1800"/>
            </a:pPr>
            <a:r>
              <a:rPr lang="en-IN" sz="2000" dirty="0" smtClean="0"/>
              <a:t>F1 Score      : </a:t>
            </a:r>
            <a:r>
              <a:rPr lang="en-IN" sz="2000" dirty="0"/>
              <a:t>94.51</a:t>
            </a:r>
            <a:endParaRPr lang="en-US" sz="2000" dirty="0" smtClean="0"/>
          </a:p>
        </p:txBody>
      </p:sp>
      <p:sp>
        <p:nvSpPr>
          <p:cNvPr id="274" name="Google Shape;274;p10"/>
          <p:cNvSpPr txBox="1"/>
          <p:nvPr/>
        </p:nvSpPr>
        <p:spPr>
          <a:xfrm>
            <a:off x="668740" y="1178686"/>
            <a:ext cx="5339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entury Gothic"/>
                <a:ea typeface="Century Gothic"/>
                <a:cs typeface="Century Gothic"/>
                <a:sym typeface="Century Gothic"/>
              </a:rPr>
              <a:t>Model </a:t>
            </a:r>
            <a:r>
              <a:rPr lang="en-US" sz="2400" b="1" i="0" u="none" strike="noStrike" cap="none" dirty="0" smtClean="0">
                <a:solidFill>
                  <a:schemeClr val="dk1"/>
                </a:solidFill>
                <a:latin typeface="Century Gothic"/>
                <a:ea typeface="Century Gothic"/>
                <a:cs typeface="Century Gothic"/>
                <a:sym typeface="Century Gothic"/>
              </a:rPr>
              <a:t>– Naive Bayes</a:t>
            </a:r>
            <a:endParaRPr sz="1400" b="0" i="0" u="none" strike="noStrike" cap="none" dirty="0">
              <a:solidFill>
                <a:srgbClr val="000000"/>
              </a:solidFill>
              <a:latin typeface="Arial"/>
              <a:ea typeface="Arial"/>
              <a:cs typeface="Arial"/>
              <a:sym typeface="Arial"/>
            </a:endParaRPr>
          </a:p>
        </p:txBody>
      </p:sp>
      <p:pic>
        <p:nvPicPr>
          <p:cNvPr id="275" name="Google Shape;275;p1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2" name="Google Shape;273;p10"/>
          <p:cNvSpPr txBox="1"/>
          <p:nvPr/>
        </p:nvSpPr>
        <p:spPr>
          <a:xfrm>
            <a:off x="4615218" y="1763012"/>
            <a:ext cx="3679972" cy="1589876"/>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t" anchorCtr="0">
            <a:noAutofit/>
          </a:bodyPr>
          <a:lstStyle/>
          <a:p>
            <a:pPr lvl="0">
              <a:buSzPts val="1800"/>
            </a:pPr>
            <a:r>
              <a:rPr lang="en-US" sz="2000" b="1" dirty="0" smtClean="0">
                <a:solidFill>
                  <a:srgbClr val="FF0000"/>
                </a:solidFill>
              </a:rPr>
              <a:t>Test data Results</a:t>
            </a:r>
          </a:p>
          <a:p>
            <a:pPr lvl="0">
              <a:buSzPts val="1800"/>
            </a:pPr>
            <a:r>
              <a:rPr lang="en-IN" sz="2000" dirty="0" smtClean="0"/>
              <a:t>Accuracy       : </a:t>
            </a:r>
            <a:r>
              <a:rPr lang="en-IN" sz="2000" dirty="0"/>
              <a:t>88.15% </a:t>
            </a:r>
            <a:endParaRPr lang="en-IN" sz="2000" dirty="0" smtClean="0"/>
          </a:p>
          <a:p>
            <a:pPr lvl="0">
              <a:buSzPts val="1800"/>
            </a:pPr>
            <a:r>
              <a:rPr lang="en-IN" sz="2000" dirty="0" smtClean="0"/>
              <a:t>Recall            : </a:t>
            </a:r>
            <a:r>
              <a:rPr lang="en-IN" sz="2000" dirty="0"/>
              <a:t>90.62% </a:t>
            </a:r>
            <a:endParaRPr lang="en-IN" sz="2000" dirty="0" smtClean="0"/>
          </a:p>
          <a:p>
            <a:pPr lvl="0">
              <a:buSzPts val="1800"/>
            </a:pPr>
            <a:r>
              <a:rPr lang="en-IN" sz="2000" dirty="0" smtClean="0"/>
              <a:t>Precision       : </a:t>
            </a:r>
            <a:r>
              <a:rPr lang="en-IN" sz="2000" dirty="0"/>
              <a:t>96.19% </a:t>
            </a:r>
            <a:endParaRPr lang="en-IN" sz="2000" dirty="0" smtClean="0"/>
          </a:p>
          <a:p>
            <a:pPr lvl="0">
              <a:buSzPts val="1800"/>
            </a:pPr>
            <a:r>
              <a:rPr lang="en-IN" sz="2000" dirty="0" smtClean="0"/>
              <a:t>F1 Score        : </a:t>
            </a:r>
            <a:r>
              <a:rPr lang="en-IN" sz="2000" dirty="0"/>
              <a:t>93.33</a:t>
            </a:r>
            <a:endParaRPr lang="en-US" sz="2000" dirty="0" smtClean="0"/>
          </a:p>
        </p:txBody>
      </p:sp>
      <p:sp>
        <p:nvSpPr>
          <p:cNvPr id="13" name="Google Shape;273;p10"/>
          <p:cNvSpPr txBox="1"/>
          <p:nvPr/>
        </p:nvSpPr>
        <p:spPr>
          <a:xfrm>
            <a:off x="2720641" y="4076220"/>
            <a:ext cx="3679972" cy="1589876"/>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t" anchorCtr="0">
            <a:noAutofit/>
          </a:bodyPr>
          <a:lstStyle/>
          <a:p>
            <a:pPr lvl="0">
              <a:buSzPts val="1800"/>
            </a:pPr>
            <a:r>
              <a:rPr lang="en-US" sz="2000" b="1" dirty="0" smtClean="0">
                <a:solidFill>
                  <a:srgbClr val="FF0000"/>
                </a:solidFill>
              </a:rPr>
              <a:t>Overall data Results</a:t>
            </a:r>
          </a:p>
          <a:p>
            <a:pPr lvl="0">
              <a:buSzPts val="1800"/>
            </a:pPr>
            <a:r>
              <a:rPr lang="en-IN" sz="2000" dirty="0" smtClean="0"/>
              <a:t>Accuracy       : </a:t>
            </a:r>
            <a:r>
              <a:rPr lang="en-IN" sz="2000" dirty="0"/>
              <a:t>90.13% </a:t>
            </a:r>
            <a:endParaRPr lang="en-IN" sz="2000" dirty="0" smtClean="0"/>
          </a:p>
          <a:p>
            <a:pPr lvl="0">
              <a:buSzPts val="1800"/>
            </a:pPr>
            <a:r>
              <a:rPr lang="en-IN" sz="2000" dirty="0" smtClean="0"/>
              <a:t>Recall            : </a:t>
            </a:r>
            <a:r>
              <a:rPr lang="en-IN" sz="2000" dirty="0"/>
              <a:t>90.77% </a:t>
            </a:r>
            <a:endParaRPr lang="en-IN" sz="2000" dirty="0" smtClean="0"/>
          </a:p>
          <a:p>
            <a:pPr lvl="0">
              <a:buSzPts val="1800"/>
            </a:pPr>
            <a:r>
              <a:rPr lang="en-IN" sz="2000" dirty="0" smtClean="0"/>
              <a:t>Precision       : </a:t>
            </a:r>
            <a:r>
              <a:rPr lang="en-IN" sz="2000" dirty="0"/>
              <a:t>98.35% </a:t>
            </a:r>
            <a:endParaRPr lang="en-IN" sz="2000" dirty="0" smtClean="0"/>
          </a:p>
          <a:p>
            <a:pPr lvl="0">
              <a:buSzPts val="1800"/>
            </a:pPr>
            <a:r>
              <a:rPr lang="en-IN" sz="2000" dirty="0" smtClean="0"/>
              <a:t>F1 </a:t>
            </a:r>
            <a:r>
              <a:rPr lang="en-IN" sz="2000" smtClean="0"/>
              <a:t>Score        : </a:t>
            </a:r>
            <a:r>
              <a:rPr lang="en-IN" sz="2000" dirty="0"/>
              <a:t>94.41</a:t>
            </a:r>
            <a:endParaRPr lang="en-US" sz="2000" dirty="0" smtClean="0"/>
          </a:p>
        </p:txBody>
      </p:sp>
    </p:spTree>
    <p:extLst>
      <p:ext uri="{BB962C8B-B14F-4D97-AF65-F5344CB8AC3E}">
        <p14:creationId xmlns:p14="http://schemas.microsoft.com/office/powerpoint/2010/main" val="446480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Autofit/>
          </a:bodyPr>
          <a:lstStyle/>
          <a:p>
            <a:r>
              <a:rPr lang="en-US" sz="2000" dirty="0" smtClean="0"/>
              <a:t>Visualization-using Tableau</a:t>
            </a:r>
            <a:r>
              <a:rPr lang="en-US" sz="2000" b="0" dirty="0" smtClean="0"/>
              <a:t/>
            </a:r>
            <a:br>
              <a:rPr lang="en-US" sz="2000" b="0" dirty="0" smtClean="0"/>
            </a:br>
            <a:r>
              <a:rPr lang="en-US" sz="2000" dirty="0" smtClean="0"/>
              <a:t>1) Overall Rating or Rating bins versus count of rating</a:t>
            </a:r>
            <a:br>
              <a:rPr lang="en-US" sz="2000" dirty="0" smtClean="0"/>
            </a:br>
            <a:r>
              <a:rPr lang="en-US" sz="2000" dirty="0" smtClean="0"/>
              <a:t>2)Month-wise count of rating or month versus count of rating</a:t>
            </a:r>
            <a:r>
              <a:rPr lang="en-IN" sz="2000" dirty="0" smtClean="0"/>
              <a:t/>
            </a:r>
            <a:br>
              <a:rPr lang="en-IN" sz="2000" dirty="0" smtClean="0"/>
            </a:br>
            <a:endParaRPr lang="en-IN" sz="2000" dirty="0"/>
          </a:p>
        </p:txBody>
      </p:sp>
      <p:sp>
        <p:nvSpPr>
          <p:cNvPr id="3" name="Text Placeholder 2"/>
          <p:cNvSpPr>
            <a:spLocks noGrp="1"/>
          </p:cNvSpPr>
          <p:nvPr>
            <p:ph type="body" idx="1"/>
          </p:nvPr>
        </p:nvSpPr>
        <p:spPr>
          <a:xfrm>
            <a:off x="457200" y="1268760"/>
            <a:ext cx="4040188" cy="864095"/>
          </a:xfrm>
        </p:spPr>
        <p:txBody>
          <a:bodyPr>
            <a:normAutofit fontScale="62500" lnSpcReduction="20000"/>
          </a:bodyPr>
          <a:lstStyle/>
          <a:p>
            <a:endParaRPr lang="en-US" sz="1200" dirty="0" smtClean="0"/>
          </a:p>
          <a:p>
            <a:endParaRPr lang="en-US" sz="1200" dirty="0"/>
          </a:p>
          <a:p>
            <a:endParaRPr lang="en-US" sz="1200" dirty="0" smtClean="0"/>
          </a:p>
          <a:p>
            <a:r>
              <a:rPr lang="en-US" sz="2200" dirty="0" smtClean="0"/>
              <a:t>1 star-161 reviews,2 star-96 reviews, 3star=152 reviews,4-star=455 reviews, 5 star=2286 reviews.</a:t>
            </a:r>
          </a:p>
          <a:p>
            <a:endParaRPr lang="en-IN"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1560" y="2204864"/>
            <a:ext cx="3456383" cy="43924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Text Placeholder 4"/>
          <p:cNvSpPr>
            <a:spLocks noGrp="1"/>
          </p:cNvSpPr>
          <p:nvPr>
            <p:ph type="body" sz="quarter" idx="3"/>
          </p:nvPr>
        </p:nvSpPr>
        <p:spPr>
          <a:xfrm>
            <a:off x="4645025" y="1268760"/>
            <a:ext cx="4041775" cy="906115"/>
          </a:xfrm>
        </p:spPr>
        <p:txBody>
          <a:bodyPr>
            <a:normAutofit/>
          </a:bodyPr>
          <a:lstStyle/>
          <a:p>
            <a:r>
              <a:rPr lang="en-US" sz="1400" dirty="0" smtClean="0"/>
              <a:t>2) we can figure out here that we have received the least reviews- May, while highest sale happened in the month of July.</a:t>
            </a:r>
            <a:endParaRPr lang="en-IN" sz="1400" dirty="0"/>
          </a:p>
        </p:txBody>
      </p:sp>
      <p:pic>
        <p:nvPicPr>
          <p:cNvPr id="2051"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4572000" y="2132856"/>
            <a:ext cx="4176464" cy="4320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15322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TotalTime>
  <Words>464</Words>
  <Application>Microsoft Office PowerPoint</Application>
  <PresentationFormat>On-screen Show (4:3)</PresentationFormat>
  <Paragraphs>85</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Visualization-using Tableau 1) Overall Rating or Rating bins versus count of rating 2)Month-wise count of rating or month versus count of rating </vt:lpstr>
      <vt:lpstr> 1)Variation versus Count of Rating- having colour variation on x-axis and Count of Rating on y-axis-We see that we have received 516 – highest rating for “Black Dot” color(most reviewed variant), 430 reviews for charcoal Fabric variation and only 9 reviews for “Walnut finish”(least reviewed variation).  2) Color_variation versus Count of Rating-Having variation of product colors_variation (x-axis) and Count of Rating(y-axis)-depicts Count of Rating for each Rating (bin). Color shows details about count of Rating. The data is filtered on Variation and sum of Rating. The Variation filter keeps 16 of 16 members. The sum of Rating filter keeps no members. </vt:lpstr>
      <vt:lpstr> Deployment using Heroku-https://alexa-sentiment-analysis.herokuapp.com/ </vt:lpstr>
      <vt:lpstr>Deployment app overview</vt:lpstr>
      <vt:lpstr>Rating based analysis</vt:lpstr>
      <vt:lpstr>Review based Analysis</vt:lpstr>
      <vt:lpstr>Predicting sentiments for custom review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DELL</dc:creator>
  <cp:lastModifiedBy>DELL</cp:lastModifiedBy>
  <cp:revision>46</cp:revision>
  <dcterms:created xsi:type="dcterms:W3CDTF">2021-07-27T17:29:11Z</dcterms:created>
  <dcterms:modified xsi:type="dcterms:W3CDTF">2021-08-08T14:56:12Z</dcterms:modified>
</cp:coreProperties>
</file>