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6" r:id="rId1"/>
  </p:sldMasterIdLst>
  <p:notesMasterIdLst>
    <p:notesMasterId r:id="rId9"/>
  </p:notesMasterIdLst>
  <p:sldIdLst>
    <p:sldId id="256" r:id="rId2"/>
    <p:sldId id="257" r:id="rId3"/>
    <p:sldId id="265" r:id="rId4"/>
    <p:sldId id="258" r:id="rId5"/>
    <p:sldId id="266" r:id="rId6"/>
    <p:sldId id="262" r:id="rId7"/>
    <p:sldId id="264" r:id="rId8"/>
  </p:sldIdLst>
  <p:sldSz cx="9144000" cy="5143500" type="screen16x9"/>
  <p:notesSz cx="6858000" cy="9144000"/>
  <p:embeddedFontLst>
    <p:embeddedFont>
      <p:font typeface="Trebuchet MS" pitchFamily="34" charset="0"/>
      <p:regular r:id="rId10"/>
      <p:bold r:id="rId11"/>
      <p:italic r:id="rId12"/>
      <p:boldItalic r:id="rId13"/>
    </p:embeddedFont>
    <p:embeddedFont>
      <p:font typeface="Lato" charset="0"/>
      <p:regular r:id="rId14"/>
      <p:bold r:id="rId15"/>
      <p:italic r:id="rId16"/>
      <p:boldItalic r:id="rId17"/>
    </p:embeddedFont>
    <p:embeddedFont>
      <p:font typeface="Franklin Gothic Medium" pitchFamily="34" charset="0"/>
      <p:regular r:id="rId18"/>
      <p:italic r:id="rId19"/>
    </p:embeddedFont>
    <p:embeddedFont>
      <p:font typeface="Lato Black" charset="0"/>
      <p:bold r:id="rId20"/>
      <p:boldItalic r:id="rId21"/>
    </p:embeddedFont>
    <p:embeddedFont>
      <p:font typeface="Franklin Gothic Book" pitchFamily="34" charset="0"/>
      <p:regular r:id="rId22"/>
      <p:italic r:id="rId23"/>
    </p:embeddedFont>
    <p:embeddedFont>
      <p:font typeface="Wingdings 2" pitchFamily="18"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E60B0D0C-D4A7-4D1E-831F-3F35FC1893AA}" type="datetimeFigureOut">
              <a:rPr lang="en-US" smtClean="0"/>
              <a:pPr/>
              <a:t>9/20/2022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4855464"/>
            <a:ext cx="758952" cy="185166"/>
          </a:xfrm>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B0D0C-D4A7-4D1E-831F-3F35FC1893AA}"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B0D0C-D4A7-4D1E-831F-3F35FC1893AA}"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60B0D0C-D4A7-4D1E-831F-3F35FC1893AA}" type="datetimeFigureOut">
              <a:rPr lang="en-US" smtClean="0"/>
              <a:pPr/>
              <a:t>9/20/2022</a:t>
            </a:fld>
            <a:endParaRPr lang="en-US"/>
          </a:p>
        </p:txBody>
      </p:sp>
      <p:sp>
        <p:nvSpPr>
          <p:cNvPr id="19" name="Footer Placeholder 18"/>
          <p:cNvSpPr>
            <a:spLocks noGrp="1"/>
          </p:cNvSpPr>
          <p:nvPr>
            <p:ph type="ftr" sz="quarter" idx="11"/>
          </p:nvPr>
        </p:nvSpPr>
        <p:spPr>
          <a:xfrm>
            <a:off x="3581400" y="57150"/>
            <a:ext cx="2895600" cy="216694"/>
          </a:xfrm>
        </p:spPr>
        <p:txBody>
          <a:bodyPr/>
          <a:lstStyle/>
          <a:p>
            <a:endParaRPr lang="en-US"/>
          </a:p>
        </p:txBody>
      </p:sp>
      <p:sp>
        <p:nvSpPr>
          <p:cNvPr id="16" name="Slide Number Placeholder 15"/>
          <p:cNvSpPr>
            <a:spLocks noGrp="1"/>
          </p:cNvSpPr>
          <p:nvPr>
            <p:ph type="sldNum" sz="quarter" idx="12"/>
          </p:nvPr>
        </p:nvSpPr>
        <p:spPr>
          <a:xfrm>
            <a:off x="8229600" y="4855464"/>
            <a:ext cx="758952" cy="185166"/>
          </a:xfrm>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E60B0D0C-D4A7-4D1E-831F-3F35FC1893AA}" type="datetimeFigureOut">
              <a:rPr lang="en-US" smtClean="0"/>
              <a:pPr/>
              <a:t>9/20/2022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1B9B58C-0E9A-49C0-ACF2-4DBB5C3D448E}" type="slidenum">
              <a:rPr lang="en-US" smtClean="0"/>
              <a:pPr/>
              <a:t>‹#›</a:t>
            </a:fld>
            <a:endParaRPr lang="en-US"/>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E60B0D0C-D4A7-4D1E-831F-3F35FC1893AA}" type="datetimeFigureOut">
              <a:rPr lang="en-US" smtClean="0"/>
              <a:pPr/>
              <a:t>9/20/2022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E60B0D0C-D4A7-4D1E-831F-3F35FC1893AA}"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4857750"/>
            <a:ext cx="762000" cy="185166"/>
          </a:xfrm>
        </p:spPr>
        <p:txBody>
          <a:bodyPr/>
          <a:lstStyle/>
          <a:p>
            <a:fld id="{E1B9B58C-0E9A-49C0-ACF2-4DBB5C3D448E}" type="slidenum">
              <a:rPr lang="en-US" smtClean="0"/>
              <a:pPr/>
              <a:t>‹#›</a:t>
            </a:fld>
            <a:endParaRPr lang="en-US"/>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60B0D0C-D4A7-4D1E-831F-3F35FC1893AA}" type="datetimeFigureOut">
              <a:rPr lang="en-US" smtClean="0"/>
              <a:pPr/>
              <a:t>9/20/2022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0B0D0C-D4A7-4D1E-831F-3F35FC1893AA}" type="datetimeFigureOut">
              <a:rPr lang="en-US" smtClean="0"/>
              <a:pPr/>
              <a:t>9/20/2022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60B0D0C-D4A7-4D1E-831F-3F35FC1893AA}" type="datetimeFigureOut">
              <a:rPr lang="en-US" smtClean="0"/>
              <a:pPr/>
              <a:t>9/20/2022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9B58C-0E9A-49C0-ACF2-4DBB5C3D448E}"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E60B0D0C-D4A7-4D1E-831F-3F35FC1893AA}"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1B9B58C-0E9A-49C0-ACF2-4DBB5C3D448E}" type="slidenum">
              <a:rPr lang="en-US" smtClean="0"/>
              <a:pPr/>
              <a:t>‹#›</a:t>
            </a:fld>
            <a:endParaRPr lang="en-US"/>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fld id="{E60B0D0C-D4A7-4D1E-831F-3F35FC1893AA}" type="datetimeFigureOut">
              <a:rPr lang="en-US" smtClean="0"/>
              <a:pPr/>
              <a:t>9/20/2022</a:t>
            </a:fld>
            <a:endParaRPr lang="en-US"/>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E1B9B58C-0E9A-49C0-ACF2-4DBB5C3D448E}" type="slidenum">
              <a:rPr lang="en-US" smtClean="0"/>
              <a:pPr/>
              <a:t>‹#›</a:t>
            </a:fld>
            <a:endParaRPr lang="en-US"/>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51000"/>
            <a:ext cx="6324600" cy="107718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US" sz="2900" b="1" i="0" u="none" strike="noStrike" cap="none" dirty="0" smtClean="0">
                <a:solidFill>
                  <a:schemeClr val="lt1"/>
                </a:solidFill>
                <a:latin typeface="Trebuchet MS"/>
                <a:ea typeface="Trebuchet MS"/>
                <a:cs typeface="Trebuchet MS"/>
                <a:sym typeface="Trebuchet MS"/>
              </a:rPr>
              <a:t>Expert</a:t>
            </a:r>
            <a:r>
              <a:rPr lang="en-GB" sz="2900" b="1" i="0" u="none" strike="noStrike" cap="none" dirty="0" smtClean="0">
                <a:solidFill>
                  <a:schemeClr val="lt1"/>
                </a:solidFill>
                <a:latin typeface="Trebuchet MS"/>
                <a:ea typeface="Trebuchet MS"/>
                <a:cs typeface="Trebuchet MS"/>
                <a:sym typeface="Trebuchet MS"/>
              </a:rPr>
              <a:t> Automation</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7"/>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200" dirty="0" smtClean="0">
                <a:solidFill>
                  <a:srgbClr val="FF0000"/>
                </a:solidFill>
              </a:rPr>
              <a:t>Brief Overview About Problem &amp; Solution:</a:t>
            </a:r>
            <a:endParaRPr sz="3200" dirty="0">
              <a:solidFill>
                <a:srgbClr val="FF0000"/>
              </a:solidFill>
            </a:endParaRPr>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GB" sz="1800" dirty="0" smtClean="0"/>
              <a:t>Bank cheques (checks) are still widely used all over the world for financial transactions. Huge volumes of handwritten bank cheques are processed manually every day in developing countries. In such a manual verification, user written information including date, signature, legal and courtesy amounts present on each cheque has to be visually verified. As many countries use cheque truncation systems (CTS) nowadays, much time, effort and money can be saved if this entire process of recognition, verification and data entry is done automatically using images of cheques.</a:t>
            </a:r>
          </a:p>
          <a:p>
            <a:pPr lvl="0">
              <a:buSzPts val="1400"/>
            </a:pPr>
            <a:r>
              <a:rPr lang="en-GB" sz="1800" b="0" i="0" u="none" strike="noStrike" cap="none" dirty="0" smtClean="0">
                <a:solidFill>
                  <a:srgbClr val="000000"/>
                </a:solidFill>
                <a:latin typeface="Lato"/>
                <a:ea typeface="Lato"/>
                <a:cs typeface="Lato"/>
                <a:sym typeface="Lato"/>
              </a:rPr>
              <a:t>            </a:t>
            </a:r>
          </a:p>
          <a:p>
            <a:pPr lvl="0">
              <a:buSzPts val="1400"/>
            </a:pPr>
            <a:r>
              <a:rPr lang="en-GB" sz="1800" dirty="0" smtClean="0">
                <a:latin typeface="Lato"/>
                <a:ea typeface="Lato"/>
                <a:cs typeface="Lato"/>
                <a:sym typeface="Lato"/>
              </a:rPr>
              <a:t>        So we are creating a Web based solution for automate the process.</a:t>
            </a:r>
            <a:endParaRPr sz="18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200" dirty="0" smtClean="0">
                <a:solidFill>
                  <a:srgbClr val="FF0000"/>
                </a:solidFill>
              </a:rPr>
              <a:t>Functionality  of  Web Application :</a:t>
            </a:r>
            <a:endParaRPr sz="3200" dirty="0">
              <a:solidFill>
                <a:srgbClr val="FF0000"/>
              </a:solidFill>
            </a:endParaRPr>
          </a:p>
        </p:txBody>
      </p:sp>
      <p:sp>
        <p:nvSpPr>
          <p:cNvPr id="4" name="TextBox 3"/>
          <p:cNvSpPr txBox="1"/>
          <p:nvPr/>
        </p:nvSpPr>
        <p:spPr>
          <a:xfrm>
            <a:off x="762000" y="1200152"/>
            <a:ext cx="6197530" cy="954107"/>
          </a:xfrm>
          <a:prstGeom prst="rect">
            <a:avLst/>
          </a:prstGeom>
          <a:noFill/>
        </p:spPr>
        <p:txBody>
          <a:bodyPr wrap="none" rtlCol="0">
            <a:spAutoFit/>
          </a:bodyPr>
          <a:lstStyle/>
          <a:p>
            <a:pPr>
              <a:buFont typeface="Wingdings" pitchFamily="2" charset="2"/>
              <a:buChar char="Ø"/>
            </a:pPr>
            <a:r>
              <a:rPr lang="en-GB" dirty="0" smtClean="0"/>
              <a:t> It will process the cheque Automatically no human intervention is needed.</a:t>
            </a:r>
          </a:p>
          <a:p>
            <a:pPr>
              <a:buFont typeface="Wingdings" pitchFamily="2" charset="2"/>
              <a:buChar char="Ø"/>
            </a:pPr>
            <a:r>
              <a:rPr lang="en-GB" dirty="0" smtClean="0"/>
              <a:t>It will reconfirm the amount from user , so no wrong transaction will done.</a:t>
            </a:r>
          </a:p>
          <a:p>
            <a:pPr>
              <a:buFont typeface="Wingdings" pitchFamily="2" charset="2"/>
              <a:buChar char="Ø"/>
            </a:pPr>
            <a:endParaRPr lang="en-GB" dirty="0" smtClean="0"/>
          </a:p>
          <a:p>
            <a:endParaRPr lang="en-GB" dirty="0" smtClean="0"/>
          </a:p>
        </p:txBody>
      </p:sp>
      <p:sp>
        <p:nvSpPr>
          <p:cNvPr id="5" name="Google Shape;360;p4"/>
          <p:cNvSpPr txBox="1">
            <a:spLocks/>
          </p:cNvSpPr>
          <p:nvPr/>
        </p:nvSpPr>
        <p:spPr>
          <a:xfrm>
            <a:off x="304800" y="2114550"/>
            <a:ext cx="8280000" cy="576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1F1F50"/>
              </a:buClr>
              <a:buSzPts val="2800"/>
              <a:buFont typeface="Lato Black"/>
              <a:buNone/>
              <a:tabLst/>
              <a:defRPr/>
            </a:pPr>
            <a:r>
              <a:rPr kumimoji="0" lang="en-GB" sz="2800" i="0" u="none" strike="noStrike" kern="0" cap="none" spc="0" normalizeH="0" baseline="0" noProof="0" dirty="0" smtClean="0">
                <a:ln>
                  <a:noFill/>
                </a:ln>
                <a:solidFill>
                  <a:srgbClr val="FF0000"/>
                </a:solidFill>
                <a:effectLst/>
                <a:uLnTx/>
                <a:uFillTx/>
                <a:latin typeface="Lato"/>
                <a:ea typeface="Lato"/>
                <a:cs typeface="Lato"/>
                <a:sym typeface="Lato"/>
              </a:rPr>
              <a:t>Additional</a:t>
            </a:r>
            <a:r>
              <a:rPr kumimoji="0" lang="en-GB" sz="2800" i="0" u="none" strike="noStrike" kern="0" cap="none" spc="0" normalizeH="0" noProof="0" dirty="0" smtClean="0">
                <a:ln>
                  <a:noFill/>
                </a:ln>
                <a:solidFill>
                  <a:srgbClr val="FF0000"/>
                </a:solidFill>
                <a:effectLst/>
                <a:uLnTx/>
                <a:uFillTx/>
                <a:latin typeface="Lato"/>
                <a:ea typeface="Lato"/>
                <a:cs typeface="Lato"/>
                <a:sym typeface="Lato"/>
              </a:rPr>
              <a:t> </a:t>
            </a:r>
            <a:r>
              <a:rPr kumimoji="0" lang="en-GB" sz="2800" i="0" u="none" strike="noStrike" kern="0" cap="none" spc="0" normalizeH="0" baseline="0" noProof="0" dirty="0" smtClean="0">
                <a:ln>
                  <a:noFill/>
                </a:ln>
                <a:solidFill>
                  <a:srgbClr val="FF0000"/>
                </a:solidFill>
                <a:effectLst/>
                <a:uLnTx/>
                <a:uFillTx/>
                <a:latin typeface="Lato"/>
                <a:ea typeface="Lato"/>
                <a:cs typeface="Lato"/>
                <a:sym typeface="Lato"/>
              </a:rPr>
              <a:t>Functionality  of  Web Application :</a:t>
            </a:r>
            <a:endParaRPr kumimoji="0" lang="en-GB" sz="2800" i="0" u="none" strike="noStrike" kern="0" cap="none" spc="0" normalizeH="0" baseline="0" noProof="0" dirty="0">
              <a:ln>
                <a:noFill/>
              </a:ln>
              <a:solidFill>
                <a:srgbClr val="FF0000"/>
              </a:solidFill>
              <a:effectLst/>
              <a:uLnTx/>
              <a:uFillTx/>
              <a:latin typeface="Lato"/>
              <a:ea typeface="Lato"/>
              <a:cs typeface="Lato"/>
              <a:sym typeface="Lato"/>
            </a:endParaRPr>
          </a:p>
        </p:txBody>
      </p:sp>
      <p:sp>
        <p:nvSpPr>
          <p:cNvPr id="6" name="TextBox 5"/>
          <p:cNvSpPr txBox="1"/>
          <p:nvPr/>
        </p:nvSpPr>
        <p:spPr>
          <a:xfrm>
            <a:off x="685804" y="3562352"/>
            <a:ext cx="6248399" cy="1169551"/>
          </a:xfrm>
          <a:prstGeom prst="rect">
            <a:avLst/>
          </a:prstGeom>
          <a:noFill/>
        </p:spPr>
        <p:txBody>
          <a:bodyPr wrap="square" rtlCol="0">
            <a:spAutoFit/>
          </a:bodyPr>
          <a:lstStyle/>
          <a:p>
            <a:pPr>
              <a:buFont typeface="Wingdings" pitchFamily="2" charset="2"/>
              <a:buChar char="Ø"/>
            </a:pPr>
            <a:r>
              <a:rPr lang="en-GB" dirty="0" smtClean="0"/>
              <a:t>It can also automate the cash counter System</a:t>
            </a:r>
          </a:p>
          <a:p>
            <a:pPr>
              <a:buFont typeface="Wingdings" pitchFamily="2" charset="2"/>
              <a:buChar char="Ø"/>
            </a:pPr>
            <a:r>
              <a:rPr lang="en-GB" dirty="0" smtClean="0"/>
              <a:t>It will collect the passbook image and slip (slip for transaction).</a:t>
            </a:r>
          </a:p>
          <a:p>
            <a:pPr>
              <a:buFont typeface="Wingdings" pitchFamily="2" charset="2"/>
              <a:buChar char="Ø"/>
            </a:pPr>
            <a:r>
              <a:rPr lang="en-GB" dirty="0" smtClean="0"/>
              <a:t>We will extract &amp; analyze information and on the basis of the information we will allow to the user to credit to OR debit from the Account </a:t>
            </a:r>
          </a:p>
          <a:p>
            <a:pPr>
              <a:buFont typeface="Wingdings"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200" dirty="0" smtClean="0">
                <a:solidFill>
                  <a:srgbClr val="FF0000"/>
                </a:solidFill>
              </a:rPr>
              <a:t>Internal working of Web Application  :</a:t>
            </a:r>
            <a:endParaRPr sz="3200" dirty="0">
              <a:solidFill>
                <a:srgbClr val="FF0000"/>
              </a:solidFill>
            </a:endParaRPr>
          </a:p>
        </p:txBody>
      </p:sp>
      <p:sp>
        <p:nvSpPr>
          <p:cNvPr id="4" name="Rectangle 3"/>
          <p:cNvSpPr/>
          <p:nvPr/>
        </p:nvSpPr>
        <p:spPr>
          <a:xfrm>
            <a:off x="381000" y="1809750"/>
            <a:ext cx="11430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Cheque</a:t>
            </a:r>
          </a:p>
          <a:p>
            <a:pPr algn="ctr"/>
            <a:r>
              <a:rPr lang="en-GB" dirty="0" smtClean="0"/>
              <a:t>Image</a:t>
            </a:r>
          </a:p>
        </p:txBody>
      </p:sp>
      <p:sp>
        <p:nvSpPr>
          <p:cNvPr id="15" name="Oval 14"/>
          <p:cNvSpPr/>
          <p:nvPr/>
        </p:nvSpPr>
        <p:spPr>
          <a:xfrm>
            <a:off x="1752600" y="971550"/>
            <a:ext cx="1371600" cy="838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OCR</a:t>
            </a:r>
            <a:endParaRPr lang="en-US" dirty="0"/>
          </a:p>
        </p:txBody>
      </p:sp>
      <p:sp>
        <p:nvSpPr>
          <p:cNvPr id="18" name="Oval 17"/>
          <p:cNvSpPr/>
          <p:nvPr/>
        </p:nvSpPr>
        <p:spPr>
          <a:xfrm>
            <a:off x="3581400" y="3638550"/>
            <a:ext cx="1600200" cy="10668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Signature verification</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25" name="Elbow Connector 24"/>
          <p:cNvCxnSpPr>
            <a:stCxn id="4" idx="3"/>
            <a:endCxn id="15" idx="2"/>
          </p:cNvCxnSpPr>
          <p:nvPr/>
        </p:nvCxnSpPr>
        <p:spPr>
          <a:xfrm flipV="1">
            <a:off x="1524000" y="1390650"/>
            <a:ext cx="228600" cy="8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57600" y="971550"/>
            <a:ext cx="1447800" cy="838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MICR</a:t>
            </a:r>
            <a:endParaRPr lang="en-US" dirty="0"/>
          </a:p>
        </p:txBody>
      </p:sp>
      <p:cxnSp>
        <p:nvCxnSpPr>
          <p:cNvPr id="31" name="Straight Arrow Connector 30"/>
          <p:cNvCxnSpPr>
            <a:stCxn id="15" idx="6"/>
            <a:endCxn id="29" idx="2"/>
          </p:cNvCxnSpPr>
          <p:nvPr/>
        </p:nvCxnSpPr>
        <p:spPr>
          <a:xfrm>
            <a:off x="3124200" y="139065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657600" y="2190750"/>
            <a:ext cx="14478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Signature</a:t>
            </a:r>
            <a:endParaRPr lang="en-US" dirty="0"/>
          </a:p>
        </p:txBody>
      </p:sp>
      <p:cxnSp>
        <p:nvCxnSpPr>
          <p:cNvPr id="50" name="Straight Arrow Connector 49"/>
          <p:cNvCxnSpPr>
            <a:stCxn id="29" idx="4"/>
            <a:endCxn id="37" idx="0"/>
          </p:cNvCxnSpPr>
          <p:nvPr/>
        </p:nvCxnSpPr>
        <p:spPr>
          <a:xfrm>
            <a:off x="4381500" y="180975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524000" y="3714750"/>
            <a:ext cx="14478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Signature</a:t>
            </a:r>
            <a:endParaRPr lang="en-US" dirty="0"/>
          </a:p>
        </p:txBody>
      </p:sp>
      <p:cxnSp>
        <p:nvCxnSpPr>
          <p:cNvPr id="56" name="Elbow Connector 55"/>
          <p:cNvCxnSpPr>
            <a:endCxn id="53" idx="0"/>
          </p:cNvCxnSpPr>
          <p:nvPr/>
        </p:nvCxnSpPr>
        <p:spPr>
          <a:xfrm rot="16200000" flipH="1">
            <a:off x="1238250" y="2705100"/>
            <a:ext cx="1295400" cy="723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6"/>
            <a:endCxn id="18" idx="2"/>
          </p:cNvCxnSpPr>
          <p:nvPr/>
        </p:nvCxnSpPr>
        <p:spPr>
          <a:xfrm>
            <a:off x="2971800" y="41719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4"/>
            <a:endCxn id="18" idx="0"/>
          </p:cNvCxnSpPr>
          <p:nvPr/>
        </p:nvCxnSpPr>
        <p:spPr>
          <a:xfrm>
            <a:off x="4381500"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410200" y="2190750"/>
            <a:ext cx="14478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Re-Enter Amount</a:t>
            </a:r>
            <a:endParaRPr lang="en-US" dirty="0"/>
          </a:p>
        </p:txBody>
      </p:sp>
      <p:sp>
        <p:nvSpPr>
          <p:cNvPr id="65" name="Rectangle 64"/>
          <p:cNvSpPr/>
          <p:nvPr/>
        </p:nvSpPr>
        <p:spPr>
          <a:xfrm>
            <a:off x="7315200" y="1733550"/>
            <a:ext cx="1524000" cy="1752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smtClean="0"/>
              <a:t>Perform Transaction </a:t>
            </a:r>
          </a:p>
          <a:p>
            <a:pPr algn="ctr"/>
            <a:r>
              <a:rPr lang="en-GB" dirty="0" smtClean="0"/>
              <a:t>Update Database</a:t>
            </a:r>
            <a:endParaRPr lang="en-US" dirty="0"/>
          </a:p>
        </p:txBody>
      </p:sp>
      <p:cxnSp>
        <p:nvCxnSpPr>
          <p:cNvPr id="69" name="Straight Arrow Connector 68"/>
          <p:cNvCxnSpPr>
            <a:stCxn id="63" idx="6"/>
            <a:endCxn id="65" idx="1"/>
          </p:cNvCxnSpPr>
          <p:nvPr/>
        </p:nvCxnSpPr>
        <p:spPr>
          <a:xfrm flipV="1">
            <a:off x="6858000" y="26098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28603" y="2571752"/>
            <a:ext cx="1289135" cy="307777"/>
          </a:xfrm>
          <a:prstGeom prst="rect">
            <a:avLst/>
          </a:prstGeom>
          <a:noFill/>
        </p:spPr>
        <p:txBody>
          <a:bodyPr wrap="none" rtlCol="0">
            <a:spAutoFit/>
          </a:bodyPr>
          <a:lstStyle/>
          <a:p>
            <a:r>
              <a:rPr lang="en-GB" dirty="0" smtClean="0"/>
              <a:t>Upload image</a:t>
            </a:r>
            <a:endParaRPr lang="en-US" dirty="0"/>
          </a:p>
        </p:txBody>
      </p:sp>
      <p:sp>
        <p:nvSpPr>
          <p:cNvPr id="72" name="TextBox 71"/>
          <p:cNvSpPr txBox="1"/>
          <p:nvPr/>
        </p:nvSpPr>
        <p:spPr>
          <a:xfrm>
            <a:off x="1676404" y="1733550"/>
            <a:ext cx="2045753" cy="738664"/>
          </a:xfrm>
          <a:prstGeom prst="rect">
            <a:avLst/>
          </a:prstGeom>
          <a:noFill/>
        </p:spPr>
        <p:txBody>
          <a:bodyPr wrap="none" rtlCol="0">
            <a:spAutoFit/>
          </a:bodyPr>
          <a:lstStyle/>
          <a:p>
            <a:r>
              <a:rPr lang="en-GB" dirty="0" smtClean="0"/>
              <a:t>Extract information And</a:t>
            </a:r>
          </a:p>
          <a:p>
            <a:r>
              <a:rPr lang="en-GB" dirty="0" smtClean="0"/>
              <a:t> store in to database</a:t>
            </a:r>
          </a:p>
          <a:p>
            <a:r>
              <a:rPr lang="en-GB" dirty="0" smtClean="0"/>
              <a:t>For verification</a:t>
            </a:r>
            <a:endParaRPr lang="en-US" dirty="0"/>
          </a:p>
        </p:txBody>
      </p:sp>
      <p:sp>
        <p:nvSpPr>
          <p:cNvPr id="73" name="TextBox 72"/>
          <p:cNvSpPr txBox="1"/>
          <p:nvPr/>
        </p:nvSpPr>
        <p:spPr>
          <a:xfrm>
            <a:off x="1219204" y="4629152"/>
            <a:ext cx="2095445" cy="307777"/>
          </a:xfrm>
          <a:prstGeom prst="rect">
            <a:avLst/>
          </a:prstGeom>
          <a:noFill/>
        </p:spPr>
        <p:txBody>
          <a:bodyPr wrap="none" rtlCol="0">
            <a:spAutoFit/>
          </a:bodyPr>
          <a:lstStyle/>
          <a:p>
            <a:r>
              <a:rPr lang="en-GB" dirty="0" smtClean="0"/>
              <a:t>Click image of signature</a:t>
            </a:r>
            <a:endParaRPr lang="en-US" dirty="0"/>
          </a:p>
        </p:txBody>
      </p:sp>
      <p:sp>
        <p:nvSpPr>
          <p:cNvPr id="74" name="TextBox 73"/>
          <p:cNvSpPr txBox="1"/>
          <p:nvPr/>
        </p:nvSpPr>
        <p:spPr>
          <a:xfrm>
            <a:off x="5105400" y="1200152"/>
            <a:ext cx="2383986" cy="307777"/>
          </a:xfrm>
          <a:prstGeom prst="rect">
            <a:avLst/>
          </a:prstGeom>
          <a:noFill/>
        </p:spPr>
        <p:txBody>
          <a:bodyPr wrap="none" rtlCol="0">
            <a:spAutoFit/>
          </a:bodyPr>
          <a:lstStyle/>
          <a:p>
            <a:r>
              <a:rPr lang="en-GB" dirty="0" smtClean="0"/>
              <a:t>Extract MICR of the cheque</a:t>
            </a:r>
            <a:endParaRPr lang="en-US" dirty="0"/>
          </a:p>
        </p:txBody>
      </p:sp>
      <p:sp>
        <p:nvSpPr>
          <p:cNvPr id="75" name="TextBox 74"/>
          <p:cNvSpPr txBox="1"/>
          <p:nvPr/>
        </p:nvSpPr>
        <p:spPr>
          <a:xfrm>
            <a:off x="3352800" y="3105150"/>
            <a:ext cx="2362200" cy="523220"/>
          </a:xfrm>
          <a:prstGeom prst="rect">
            <a:avLst/>
          </a:prstGeom>
          <a:noFill/>
        </p:spPr>
        <p:txBody>
          <a:bodyPr wrap="square" rtlCol="0">
            <a:spAutoFit/>
          </a:bodyPr>
          <a:lstStyle/>
          <a:p>
            <a:r>
              <a:rPr lang="en-GB" dirty="0" smtClean="0"/>
              <a:t>Collect signature Images with the help of MICR</a:t>
            </a:r>
            <a:endParaRPr lang="en-US" dirty="0"/>
          </a:p>
        </p:txBody>
      </p:sp>
      <p:cxnSp>
        <p:nvCxnSpPr>
          <p:cNvPr id="77" name="Shape 76"/>
          <p:cNvCxnSpPr>
            <a:stCxn id="18" idx="6"/>
            <a:endCxn id="63" idx="4"/>
          </p:cNvCxnSpPr>
          <p:nvPr/>
        </p:nvCxnSpPr>
        <p:spPr>
          <a:xfrm flipV="1">
            <a:off x="5181600" y="3105150"/>
            <a:ext cx="9525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200" dirty="0" smtClean="0">
                <a:solidFill>
                  <a:srgbClr val="FF0000"/>
                </a:solidFill>
              </a:rPr>
              <a:t>Technology Stack :</a:t>
            </a:r>
            <a:endParaRPr sz="3200" dirty="0">
              <a:solidFill>
                <a:srgbClr val="FF0000"/>
              </a:solidFill>
            </a:endParaRPr>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4" name="TextBox 3"/>
          <p:cNvSpPr txBox="1"/>
          <p:nvPr/>
        </p:nvSpPr>
        <p:spPr>
          <a:xfrm>
            <a:off x="609600" y="1428752"/>
            <a:ext cx="1164101" cy="1384995"/>
          </a:xfrm>
          <a:prstGeom prst="rect">
            <a:avLst/>
          </a:prstGeom>
          <a:noFill/>
        </p:spPr>
        <p:txBody>
          <a:bodyPr wrap="none" rtlCol="0">
            <a:spAutoFit/>
          </a:bodyPr>
          <a:lstStyle/>
          <a:p>
            <a:r>
              <a:rPr lang="en-GB" dirty="0" smtClean="0"/>
              <a:t>Front end :</a:t>
            </a:r>
          </a:p>
          <a:p>
            <a:endParaRPr lang="en-GB" dirty="0" smtClean="0"/>
          </a:p>
          <a:p>
            <a:pPr>
              <a:buFont typeface="Wingdings" pitchFamily="2" charset="2"/>
              <a:buChar char="Ø"/>
            </a:pPr>
            <a:r>
              <a:rPr lang="en-GB" dirty="0" smtClean="0"/>
              <a:t>HTML5</a:t>
            </a:r>
          </a:p>
          <a:p>
            <a:pPr>
              <a:buFont typeface="Wingdings" pitchFamily="2" charset="2"/>
              <a:buChar char="Ø"/>
            </a:pPr>
            <a:r>
              <a:rPr lang="en-GB" dirty="0" smtClean="0"/>
              <a:t>CSS3</a:t>
            </a:r>
          </a:p>
          <a:p>
            <a:pPr>
              <a:buFont typeface="Wingdings" pitchFamily="2" charset="2"/>
              <a:buChar char="Ø"/>
            </a:pPr>
            <a:r>
              <a:rPr lang="en-GB" dirty="0" smtClean="0"/>
              <a:t>JavaScript</a:t>
            </a:r>
          </a:p>
          <a:p>
            <a:pPr>
              <a:buFont typeface="Wingdings" pitchFamily="2" charset="2"/>
              <a:buChar char="Ø"/>
            </a:pPr>
            <a:r>
              <a:rPr lang="en-GB" dirty="0" smtClean="0"/>
              <a:t>React.js</a:t>
            </a:r>
            <a:endParaRPr lang="en-US" dirty="0"/>
          </a:p>
        </p:txBody>
      </p:sp>
      <p:sp>
        <p:nvSpPr>
          <p:cNvPr id="5" name="TextBox 4"/>
          <p:cNvSpPr txBox="1"/>
          <p:nvPr/>
        </p:nvSpPr>
        <p:spPr>
          <a:xfrm>
            <a:off x="5791204" y="1428750"/>
            <a:ext cx="1202573" cy="1600438"/>
          </a:xfrm>
          <a:prstGeom prst="rect">
            <a:avLst/>
          </a:prstGeom>
          <a:noFill/>
        </p:spPr>
        <p:txBody>
          <a:bodyPr wrap="none" rtlCol="0">
            <a:spAutoFit/>
          </a:bodyPr>
          <a:lstStyle/>
          <a:p>
            <a:r>
              <a:rPr lang="en-GB" dirty="0" smtClean="0"/>
              <a:t>Backend :</a:t>
            </a:r>
          </a:p>
          <a:p>
            <a:endParaRPr lang="en-GB" dirty="0" smtClean="0"/>
          </a:p>
          <a:p>
            <a:pPr>
              <a:buFont typeface="Wingdings" pitchFamily="2" charset="2"/>
              <a:buChar char="Ø"/>
            </a:pPr>
            <a:r>
              <a:rPr lang="en-GB" dirty="0" smtClean="0"/>
              <a:t>Python</a:t>
            </a:r>
          </a:p>
          <a:p>
            <a:pPr>
              <a:buFont typeface="Wingdings" pitchFamily="2" charset="2"/>
              <a:buChar char="Ø"/>
            </a:pPr>
            <a:r>
              <a:rPr lang="en-GB" dirty="0" err="1" smtClean="0"/>
              <a:t>Django</a:t>
            </a:r>
            <a:endParaRPr lang="en-GB" dirty="0" smtClean="0"/>
          </a:p>
          <a:p>
            <a:pPr>
              <a:buFont typeface="Wingdings" pitchFamily="2" charset="2"/>
              <a:buChar char="Ø"/>
            </a:pPr>
            <a:r>
              <a:rPr lang="en-GB" dirty="0" err="1" smtClean="0"/>
              <a:t>Tenserflow</a:t>
            </a:r>
            <a:endParaRPr lang="en-GB" dirty="0" smtClean="0"/>
          </a:p>
          <a:p>
            <a:pPr>
              <a:buFont typeface="Wingdings" pitchFamily="2" charset="2"/>
              <a:buChar char="Ø"/>
            </a:pPr>
            <a:r>
              <a:rPr lang="en-GB" dirty="0" err="1" smtClean="0"/>
              <a:t>Tesseract</a:t>
            </a:r>
            <a:endParaRPr lang="en-GB" dirty="0" smtClean="0"/>
          </a:p>
          <a:p>
            <a:endParaRPr lang="en-US" dirty="0"/>
          </a:p>
        </p:txBody>
      </p:sp>
      <p:sp>
        <p:nvSpPr>
          <p:cNvPr id="6" name="TextBox 5"/>
          <p:cNvSpPr txBox="1"/>
          <p:nvPr/>
        </p:nvSpPr>
        <p:spPr>
          <a:xfrm>
            <a:off x="3276600" y="1428750"/>
            <a:ext cx="1072730" cy="738664"/>
          </a:xfrm>
          <a:prstGeom prst="rect">
            <a:avLst/>
          </a:prstGeom>
          <a:noFill/>
        </p:spPr>
        <p:txBody>
          <a:bodyPr wrap="none" rtlCol="0">
            <a:spAutoFit/>
          </a:bodyPr>
          <a:lstStyle/>
          <a:p>
            <a:r>
              <a:rPr lang="en-GB" dirty="0" smtClean="0"/>
              <a:t>Database :</a:t>
            </a:r>
          </a:p>
          <a:p>
            <a:endParaRPr lang="en-GB" dirty="0" smtClean="0"/>
          </a:p>
          <a:p>
            <a:pPr>
              <a:buFont typeface="Wingdings" pitchFamily="2" charset="2"/>
              <a:buChar char="Ø"/>
            </a:pPr>
            <a:r>
              <a:rPr lang="en-GB" dirty="0" err="1" smtClean="0"/>
              <a:t>Mongodb</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609600" y="209550"/>
            <a:ext cx="8280000" cy="576000"/>
          </a:xfrm>
          <a:prstGeom prst="rect">
            <a:avLst/>
          </a:prstGeom>
          <a:noFill/>
          <a:ln>
            <a:noFill/>
          </a:ln>
        </p:spPr>
        <p:txBody>
          <a:bodyPr spcFirstLastPara="1" wrap="square" lIns="91425" tIns="91425" rIns="91425" bIns="91425" anchor="t" anchorCtr="0">
            <a:noAutofit/>
          </a:bodyPr>
          <a:lstStyle/>
          <a:p>
            <a:pPr lvl="0">
              <a:spcBef>
                <a:spcPts val="0"/>
              </a:spcBef>
              <a:buSzPts val="2800"/>
            </a:pPr>
            <a:r>
              <a:rPr lang="en-GB" sz="3200" dirty="0" smtClean="0">
                <a:solidFill>
                  <a:srgbClr val="FF0000"/>
                </a:solidFill>
              </a:rPr>
              <a:t>KEY DIFFERENTIATORS &amp; ADOPTION PLANS</a:t>
            </a:r>
            <a:endParaRPr sz="3200" dirty="0">
              <a:solidFill>
                <a:srgbClr val="FF0000"/>
              </a:solidFill>
            </a:endParaRPr>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4" name="Google Shape;354;p3"/>
          <p:cNvSpPr txBox="1"/>
          <p:nvPr/>
        </p:nvSpPr>
        <p:spPr>
          <a:xfrm>
            <a:off x="664775" y="13037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Wingdings" pitchFamily="2" charset="2"/>
              <a:buChar char="Ø"/>
            </a:pPr>
            <a:r>
              <a:rPr lang="en-GB" sz="1800" b="0" i="0" u="none" strike="noStrike" cap="none" dirty="0" smtClean="0">
                <a:solidFill>
                  <a:srgbClr val="000000"/>
                </a:solidFill>
                <a:latin typeface="Lato"/>
                <a:ea typeface="Lato"/>
                <a:cs typeface="Lato"/>
                <a:sym typeface="Lato"/>
              </a:rPr>
              <a:t> Our all processing will done in backend so no information leak problem.</a:t>
            </a:r>
          </a:p>
          <a:p>
            <a:pPr lvl="0">
              <a:lnSpc>
                <a:spcPct val="115000"/>
              </a:lnSpc>
              <a:spcBef>
                <a:spcPts val="1000"/>
              </a:spcBef>
              <a:spcAft>
                <a:spcPts val="1000"/>
              </a:spcAft>
              <a:buSzPts val="1200"/>
              <a:buFont typeface="Wingdings" pitchFamily="2" charset="2"/>
              <a:buChar char="Ø"/>
            </a:pPr>
            <a:r>
              <a:rPr lang="en-GB" sz="1800" dirty="0" smtClean="0">
                <a:latin typeface="Lato"/>
                <a:ea typeface="Lato"/>
                <a:cs typeface="Lato"/>
                <a:sym typeface="Lato"/>
              </a:rPr>
              <a:t>We will send data from frontend to backend in  encrypted form.</a:t>
            </a:r>
          </a:p>
          <a:p>
            <a:pPr marL="0" marR="0" lvl="0" indent="0" algn="l" rtl="0">
              <a:lnSpc>
                <a:spcPct val="115000"/>
              </a:lnSpc>
              <a:spcBef>
                <a:spcPts val="1000"/>
              </a:spcBef>
              <a:spcAft>
                <a:spcPts val="1000"/>
              </a:spcAft>
              <a:buClr>
                <a:srgbClr val="000000"/>
              </a:buClr>
              <a:buSzPts val="1200"/>
              <a:buFont typeface="Wingdings" pitchFamily="2" charset="2"/>
              <a:buChar char="Ø"/>
            </a:pPr>
            <a:r>
              <a:rPr lang="en-GB" sz="1800" b="0" i="0" u="none" strike="noStrike" cap="none" dirty="0" smtClean="0">
                <a:solidFill>
                  <a:srgbClr val="000000"/>
                </a:solidFill>
                <a:latin typeface="Lato"/>
                <a:ea typeface="Lato"/>
                <a:cs typeface="Lato"/>
                <a:sym typeface="Lato"/>
              </a:rPr>
              <a:t>Our cheque processing system will </a:t>
            </a:r>
            <a:r>
              <a:rPr lang="en-GB" sz="1800" dirty="0" smtClean="0">
                <a:latin typeface="Lato"/>
                <a:ea typeface="Lato"/>
                <a:cs typeface="Lato"/>
                <a:sym typeface="Lato"/>
              </a:rPr>
              <a:t>process the </a:t>
            </a:r>
            <a:r>
              <a:rPr lang="en-GB" sz="1800" b="0" i="0" u="none" strike="noStrike" cap="none" dirty="0" smtClean="0">
                <a:solidFill>
                  <a:srgbClr val="000000"/>
                </a:solidFill>
                <a:latin typeface="Lato"/>
                <a:ea typeface="Lato"/>
                <a:cs typeface="Lato"/>
                <a:sym typeface="Lato"/>
              </a:rPr>
              <a:t>work in few minutes.</a:t>
            </a:r>
          </a:p>
          <a:p>
            <a:pPr lvl="0">
              <a:lnSpc>
                <a:spcPct val="115000"/>
              </a:lnSpc>
              <a:spcBef>
                <a:spcPts val="1000"/>
              </a:spcBef>
              <a:spcAft>
                <a:spcPts val="1000"/>
              </a:spcAft>
              <a:buSzPts val="1200"/>
              <a:buFont typeface="Wingdings" pitchFamily="2" charset="2"/>
              <a:buChar char="Ø"/>
            </a:pPr>
            <a:r>
              <a:rPr lang="en-GB" sz="1800" dirty="0" smtClean="0">
                <a:latin typeface="Lato"/>
                <a:ea typeface="Lato"/>
                <a:cs typeface="Lato"/>
                <a:sym typeface="Lato"/>
              </a:rPr>
              <a:t>Our Solution is very easy to use.</a:t>
            </a:r>
          </a:p>
          <a:p>
            <a:pPr lvl="0">
              <a:lnSpc>
                <a:spcPct val="115000"/>
              </a:lnSpc>
              <a:spcBef>
                <a:spcPts val="1000"/>
              </a:spcBef>
              <a:spcAft>
                <a:spcPts val="1000"/>
              </a:spcAft>
              <a:buSzPts val="1200"/>
              <a:buFont typeface="Wingdings" pitchFamily="2" charset="2"/>
              <a:buChar char="Ø"/>
            </a:pPr>
            <a:r>
              <a:rPr lang="en-GB" sz="1800" dirty="0" smtClean="0">
                <a:latin typeface="Lato"/>
                <a:ea typeface="Lato"/>
                <a:cs typeface="Lato"/>
                <a:sym typeface="Lato"/>
              </a:rPr>
              <a:t>Setup of the solution is easy because it is web  based so no configuration is needed.</a:t>
            </a:r>
          </a:p>
          <a:p>
            <a:pPr lvl="0">
              <a:lnSpc>
                <a:spcPct val="115000"/>
              </a:lnSpc>
              <a:spcBef>
                <a:spcPts val="1000"/>
              </a:spcBef>
              <a:spcAft>
                <a:spcPts val="1000"/>
              </a:spcAft>
              <a:buSzPts val="1200"/>
              <a:buFont typeface="Wingdings" pitchFamily="2" charset="2"/>
              <a:buChar char="Ø"/>
            </a:pPr>
            <a:endParaRPr lang="en-GB" sz="1800" dirty="0" smtClean="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Wingdings" pitchFamily="2" charset="2"/>
              <a:buChar char="Ø"/>
            </a:pPr>
            <a:endParaRPr lang="en-GB" sz="1800" b="0" i="0" u="none" strike="noStrike" cap="none" dirty="0" smtClean="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ctrTitle"/>
          </p:nvPr>
        </p:nvSpPr>
        <p:spPr>
          <a:xfrm>
            <a:off x="228600" y="2266950"/>
            <a:ext cx="8458200" cy="9167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81000" y="3028950"/>
            <a:ext cx="7854696" cy="13144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Font typeface="Wingdings" pitchFamily="2" charset="2"/>
              <a:buChar char="v"/>
            </a:pPr>
            <a:r>
              <a:rPr lang="en" sz="1500" dirty="0" smtClean="0"/>
              <a:t>SEEMA CHOUDHARY</a:t>
            </a:r>
          </a:p>
          <a:p>
            <a:pPr marL="0" lvl="0" indent="0" algn="l" rtl="0">
              <a:lnSpc>
                <a:spcPct val="150000"/>
              </a:lnSpc>
              <a:spcBef>
                <a:spcPts val="0"/>
              </a:spcBef>
              <a:spcAft>
                <a:spcPts val="1600"/>
              </a:spcAft>
              <a:buSzPts val="1800"/>
              <a:buFont typeface="Wingdings" pitchFamily="2" charset="2"/>
              <a:buChar char="v"/>
            </a:pPr>
            <a:r>
              <a:rPr lang="en" sz="1500" dirty="0" smtClean="0"/>
              <a:t>SAKSHI LODHI</a:t>
            </a:r>
          </a:p>
          <a:p>
            <a:pPr marL="0" lvl="0" indent="0" algn="l" rtl="0">
              <a:lnSpc>
                <a:spcPct val="150000"/>
              </a:lnSpc>
              <a:spcBef>
                <a:spcPts val="0"/>
              </a:spcBef>
              <a:spcAft>
                <a:spcPts val="1600"/>
              </a:spcAft>
              <a:buSzPts val="1800"/>
              <a:buFont typeface="Wingdings" pitchFamily="2" charset="2"/>
              <a:buChar char="v"/>
            </a:pPr>
            <a:r>
              <a:rPr lang="en" sz="1500" dirty="0" smtClean="0"/>
              <a:t>RATNESH</a:t>
            </a:r>
          </a:p>
          <a:p>
            <a:pPr marL="0" lvl="0" indent="0" algn="l" rtl="0">
              <a:lnSpc>
                <a:spcPct val="150000"/>
              </a:lnSpc>
              <a:spcBef>
                <a:spcPts val="0"/>
              </a:spcBef>
              <a:spcAft>
                <a:spcPts val="1600"/>
              </a:spcAft>
              <a:buSzPts val="1800"/>
              <a:buFont typeface="Wingdings" pitchFamily="2" charset="2"/>
              <a:buChar char="v"/>
            </a:pPr>
            <a:r>
              <a:rPr lang="en" sz="1500" dirty="0" smtClean="0"/>
              <a:t>YASH MISHRA</a:t>
            </a:r>
            <a:endParaRPr sz="15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104</TotalTime>
  <Words>374</Words>
  <Application>Microsoft Office PowerPoint</Application>
  <PresentationFormat>On-screen Show (16:9)</PresentationFormat>
  <Paragraphs>61</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Trebuchet MS</vt:lpstr>
      <vt:lpstr>Lato</vt:lpstr>
      <vt:lpstr>Franklin Gothic Medium</vt:lpstr>
      <vt:lpstr>Wingdings</vt:lpstr>
      <vt:lpstr>Lato Black</vt:lpstr>
      <vt:lpstr>Franklin Gothic Book</vt:lpstr>
      <vt:lpstr>Wingdings 2</vt:lpstr>
      <vt:lpstr>Trek</vt:lpstr>
      <vt:lpstr>Bank of Baroda Hackathon - 2022                       </vt:lpstr>
      <vt:lpstr>Brief Overview About Problem &amp; Solution:</vt:lpstr>
      <vt:lpstr>Functionality  of  Web Application :</vt:lpstr>
      <vt:lpstr>Internal working of Web Application  :</vt:lpstr>
      <vt:lpstr>Technology Stack :</vt:lpstr>
      <vt:lpstr>KEY DIFFERENTIATORS &amp; ADOPTION PLANS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DELL</cp:lastModifiedBy>
  <cp:revision>15</cp:revision>
  <dcterms:modified xsi:type="dcterms:W3CDTF">2022-09-20T16:23:53Z</dcterms:modified>
</cp:coreProperties>
</file>