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75" r:id="rId3"/>
    <p:sldId id="266" r:id="rId4"/>
    <p:sldId id="270" r:id="rId5"/>
    <p:sldId id="267" r:id="rId6"/>
    <p:sldId id="268" r:id="rId7"/>
    <p:sldId id="269" r:id="rId8"/>
    <p:sldId id="276" r:id="rId9"/>
    <p:sldId id="278" r:id="rId10"/>
    <p:sldId id="274" r:id="rId11"/>
    <p:sldId id="271" r:id="rId12"/>
    <p:sldId id="277" r:id="rId13"/>
    <p:sldId id="272" r:id="rId14"/>
  </p:sldIdLst>
  <p:sldSz cx="146304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60" d="100"/>
          <a:sy n="60" d="100"/>
        </p:scale>
        <p:origin x="408" y="-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571308"/>
            <a:ext cx="1243584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042853"/>
            <a:ext cx="109728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B4D-B32A-422A-A3F1-41DCDF5F283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C5EE-A467-4195-A5CA-919C493F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B4D-B32A-422A-A3F1-41DCDF5F283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C5EE-A467-4195-A5CA-919C493F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11175"/>
            <a:ext cx="315468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11175"/>
            <a:ext cx="928116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B4D-B32A-422A-A3F1-41DCDF5F283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C5EE-A467-4195-A5CA-919C493F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B4D-B32A-422A-A3F1-41DCDF5F283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C5EE-A467-4195-A5CA-919C493F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3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393635"/>
            <a:ext cx="1261872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425250"/>
            <a:ext cx="1261872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B4D-B32A-422A-A3F1-41DCDF5F283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C5EE-A467-4195-A5CA-919C493F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2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555875"/>
            <a:ext cx="621792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555875"/>
            <a:ext cx="621792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B4D-B32A-422A-A3F1-41DCDF5F283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C5EE-A467-4195-A5CA-919C493F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7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11177"/>
            <a:ext cx="1261872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353628"/>
            <a:ext cx="6189344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507105"/>
            <a:ext cx="6189344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353628"/>
            <a:ext cx="621982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507105"/>
            <a:ext cx="621982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B4D-B32A-422A-A3F1-41DCDF5F283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C5EE-A467-4195-A5CA-919C493F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B4D-B32A-422A-A3F1-41DCDF5F283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C5EE-A467-4195-A5CA-919C493F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B4D-B32A-422A-A3F1-41DCDF5F283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C5EE-A467-4195-A5CA-919C493FFCD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Man carrying crops">
            <a:extLst>
              <a:ext uri="{FF2B5EF4-FFF2-40B4-BE49-F238E27FC236}">
                <a16:creationId xmlns:a16="http://schemas.microsoft.com/office/drawing/2014/main" id="{6AEBDA69-0CB7-659B-959E-13735CE17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400" cy="9601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172453-8A49-AB5F-465C-57F506D363C6}"/>
              </a:ext>
            </a:extLst>
          </p:cNvPr>
          <p:cNvSpPr/>
          <p:nvPr userDrawn="1"/>
        </p:nvSpPr>
        <p:spPr>
          <a:xfrm>
            <a:off x="0" y="0"/>
            <a:ext cx="14630400" cy="9601200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2495F8-40A0-50D3-00F8-9C84128C65DF}"/>
              </a:ext>
            </a:extLst>
          </p:cNvPr>
          <p:cNvSpPr txBox="1">
            <a:spLocks/>
          </p:cNvSpPr>
          <p:nvPr userDrawn="1"/>
        </p:nvSpPr>
        <p:spPr>
          <a:xfrm>
            <a:off x="8924959" y="9181257"/>
            <a:ext cx="5624433" cy="233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0040" indent="-320040" algn="l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3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012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IITM &amp; GL - ACSE Oct `21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65D3D9A-ADAD-EEB1-F062-D8EF7FC0FD13}"/>
              </a:ext>
            </a:extLst>
          </p:cNvPr>
          <p:cNvSpPr txBox="1">
            <a:spLocks/>
          </p:cNvSpPr>
          <p:nvPr userDrawn="1"/>
        </p:nvSpPr>
        <p:spPr>
          <a:xfrm>
            <a:off x="190483" y="9042555"/>
            <a:ext cx="6385808" cy="521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20040" indent="-320040" algn="l" defTabSz="128016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3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012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028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36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Agri-Tech: Farm Water Management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Oct 2022: By Sundar Rajan Ganesan &amp; Seema Nair (IoT Group2)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A9E674-F9CE-B08C-D404-CEEF72A4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31" y="64774"/>
            <a:ext cx="12618720" cy="1292971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A4A57DF-9B46-DDF1-8EFA-F130C78C44B5}"/>
              </a:ext>
            </a:extLst>
          </p:cNvPr>
          <p:cNvSpPr txBox="1">
            <a:spLocks/>
          </p:cNvSpPr>
          <p:nvPr userDrawn="1"/>
        </p:nvSpPr>
        <p:spPr>
          <a:xfrm>
            <a:off x="6229656" y="8989382"/>
            <a:ext cx="3291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8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569C5EE-A467-4195-A5CA-919C493FFCDE}" type="slidenum">
              <a:rPr lang="en-US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67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40080"/>
            <a:ext cx="4718685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82397"/>
            <a:ext cx="740664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880360"/>
            <a:ext cx="4718685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B4D-B32A-422A-A3F1-41DCDF5F283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C5EE-A467-4195-A5CA-919C493F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0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40080"/>
            <a:ext cx="4718685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82397"/>
            <a:ext cx="740664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880360"/>
            <a:ext cx="4718685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DB4D-B32A-422A-A3F1-41DCDF5F283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C5EE-A467-4195-A5CA-919C493F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2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11177"/>
            <a:ext cx="1261872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555875"/>
            <a:ext cx="1261872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898892"/>
            <a:ext cx="3291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DB4D-B32A-422A-A3F1-41DCDF5F283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898892"/>
            <a:ext cx="49377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898892"/>
            <a:ext cx="3291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C5EE-A467-4195-A5CA-919C493FF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3.0/" TargetMode="External"/><Relationship Id="rId3" Type="http://schemas.openxmlformats.org/officeDocument/2006/relationships/hyperlink" Target="https://www.reddit.com/r/ProgrammerHumor/comments/39lqlg/xkcd_goto/" TargetMode="External"/><Relationship Id="rId7" Type="http://schemas.openxmlformats.org/officeDocument/2006/relationships/hyperlink" Target="https://www.flickr.com/photos/botgirlq/6525897761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g"/><Relationship Id="rId5" Type="http://schemas.openxmlformats.org/officeDocument/2006/relationships/hyperlink" Target="https://pin.it/2sep2an" TargetMode="External"/><Relationship Id="rId4" Type="http://schemas.openxmlformats.org/officeDocument/2006/relationships/image" Target="../media/image44.jf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n carrying crops">
            <a:extLst>
              <a:ext uri="{FF2B5EF4-FFF2-40B4-BE49-F238E27FC236}">
                <a16:creationId xmlns:a16="http://schemas.microsoft.com/office/drawing/2014/main" id="{D9662759-B006-9B69-5F1C-35F2A9135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400" cy="9601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E5157F-CF30-5DBE-1E67-AF56CB54D252}"/>
              </a:ext>
            </a:extLst>
          </p:cNvPr>
          <p:cNvSpPr/>
          <p:nvPr/>
        </p:nvSpPr>
        <p:spPr>
          <a:xfrm>
            <a:off x="0" y="3038764"/>
            <a:ext cx="14648873" cy="6530104"/>
          </a:xfrm>
          <a:prstGeom prst="rect">
            <a:avLst/>
          </a:prstGeom>
          <a:gradFill>
            <a:gsLst>
              <a:gs pos="31000">
                <a:srgbClr val="000000">
                  <a:alpha val="40000"/>
                </a:srgbClr>
              </a:gs>
              <a:gs pos="75000">
                <a:srgbClr val="000000">
                  <a:alpha val="40000"/>
                </a:srgbClr>
              </a:gs>
              <a:gs pos="50000">
                <a:schemeClr val="tx1">
                  <a:alpha val="65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F7B82-082F-1031-873D-9A17CF4697F4}"/>
              </a:ext>
            </a:extLst>
          </p:cNvPr>
          <p:cNvSpPr/>
          <p:nvPr/>
        </p:nvSpPr>
        <p:spPr>
          <a:xfrm>
            <a:off x="-18472" y="4239307"/>
            <a:ext cx="7666182" cy="4027238"/>
          </a:xfrm>
          <a:prstGeom prst="rect">
            <a:avLst/>
          </a:prstGeom>
          <a:gradFill flip="none" rotWithShape="1">
            <a:gsLst>
              <a:gs pos="51000">
                <a:srgbClr val="000000">
                  <a:alpha val="40000"/>
                </a:srgbClr>
              </a:gs>
              <a:gs pos="38000">
                <a:srgbClr val="000000">
                  <a:alpha val="24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E065C-7215-54E2-23FB-C6E2D7418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91" y="3953165"/>
            <a:ext cx="12435840" cy="1376676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Agri-Tech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F594A-FBA3-20C9-0380-51B1A458B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991" y="5928112"/>
            <a:ext cx="10972800" cy="126701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IITM &amp; GL – ACSE Oct’21</a:t>
            </a:r>
          </a:p>
          <a:p>
            <a:pPr algn="l"/>
            <a:r>
              <a:rPr lang="en-US" sz="2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Final Capstone Demo and Presentation - Oct 2022</a:t>
            </a:r>
          </a:p>
          <a:p>
            <a:pPr algn="l"/>
            <a:r>
              <a:rPr lang="en-US" sz="2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By Sundar Rajan Ganesan &amp; Seema Nair (IoT-Group2)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F426D-5807-BE9D-03F1-78082D30638E}"/>
              </a:ext>
            </a:extLst>
          </p:cNvPr>
          <p:cNvSpPr txBox="1"/>
          <p:nvPr/>
        </p:nvSpPr>
        <p:spPr>
          <a:xfrm>
            <a:off x="598518" y="5220226"/>
            <a:ext cx="731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000" b="1" i="1" dirty="0">
                <a:solidFill>
                  <a:srgbClr val="00B0F0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Farm Water Management</a:t>
            </a:r>
            <a:endParaRPr lang="en-US" sz="4000" i="1" dirty="0">
              <a:solidFill>
                <a:srgbClr val="00B0F0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42276F-DBCD-8EBB-841A-BF0F9E45C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8" y="7220559"/>
            <a:ext cx="893967" cy="9006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0DE99B-4D13-3406-B8E6-17B34F37C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27" y="7354946"/>
            <a:ext cx="3103418" cy="6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7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0A65CC-C215-1424-C8D1-17B8FF678499}"/>
              </a:ext>
            </a:extLst>
          </p:cNvPr>
          <p:cNvSpPr/>
          <p:nvPr/>
        </p:nvSpPr>
        <p:spPr>
          <a:xfrm>
            <a:off x="471487" y="1409671"/>
            <a:ext cx="13687425" cy="7410450"/>
          </a:xfrm>
          <a:prstGeom prst="rect">
            <a:avLst/>
          </a:prstGeom>
          <a:solidFill>
            <a:schemeClr val="bg2">
              <a:alpha val="74000"/>
            </a:schemeClr>
          </a:solidFill>
          <a:ln w="31750"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C7C3E-C735-B9FE-3448-3BEE9D8C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06DDD-B881-A3E4-986B-BC7394865DB8}"/>
              </a:ext>
            </a:extLst>
          </p:cNvPr>
          <p:cNvSpPr/>
          <p:nvPr/>
        </p:nvSpPr>
        <p:spPr>
          <a:xfrm>
            <a:off x="5275733" y="2863313"/>
            <a:ext cx="2943497" cy="814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Get Actuator Status for all four sensors in the group for voting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60C1D2-6911-1DA8-429D-B3D68763E618}"/>
              </a:ext>
            </a:extLst>
          </p:cNvPr>
          <p:cNvSpPr/>
          <p:nvPr/>
        </p:nvSpPr>
        <p:spPr>
          <a:xfrm>
            <a:off x="821969" y="7190448"/>
            <a:ext cx="2943497" cy="64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Command to Turn OFF the Sprinkler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F605-D346-D5B7-8D8A-E473EE378B3C}"/>
              </a:ext>
            </a:extLst>
          </p:cNvPr>
          <p:cNvSpPr/>
          <p:nvPr/>
        </p:nvSpPr>
        <p:spPr>
          <a:xfrm>
            <a:off x="5275734" y="1879102"/>
            <a:ext cx="2943497" cy="64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Incoming Sensor ‘n’ reading along with weather forecast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CBB7CE2B-AD5B-EA5A-4B8F-C1EFCDE439F4}"/>
              </a:ext>
            </a:extLst>
          </p:cNvPr>
          <p:cNvSpPr/>
          <p:nvPr/>
        </p:nvSpPr>
        <p:spPr>
          <a:xfrm>
            <a:off x="5904575" y="3996580"/>
            <a:ext cx="1685811" cy="134404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Does weather forecast Rain?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21C2640-71B8-3CE1-AFD6-F15FAED42A97}"/>
              </a:ext>
            </a:extLst>
          </p:cNvPr>
          <p:cNvCxnSpPr>
            <a:cxnSpLocks/>
            <a:stCxn id="9" idx="3"/>
            <a:endCxn id="49" idx="0"/>
          </p:cNvCxnSpPr>
          <p:nvPr/>
        </p:nvCxnSpPr>
        <p:spPr>
          <a:xfrm>
            <a:off x="7590386" y="4668600"/>
            <a:ext cx="2100592" cy="252704"/>
          </a:xfrm>
          <a:prstGeom prst="bentConnector2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02D85AE-1A7E-1F2A-E319-8D1321D0B670}"/>
              </a:ext>
            </a:extLst>
          </p:cNvPr>
          <p:cNvCxnSpPr>
            <a:cxnSpLocks/>
            <a:stCxn id="9" idx="1"/>
            <a:endCxn id="63" idx="0"/>
          </p:cNvCxnSpPr>
          <p:nvPr/>
        </p:nvCxnSpPr>
        <p:spPr>
          <a:xfrm rot="10800000" flipV="1">
            <a:off x="4459495" y="4668600"/>
            <a:ext cx="1445081" cy="252704"/>
          </a:xfrm>
          <a:prstGeom prst="bentConnector2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0BD506B-E5BB-4B72-8EEF-A993AFC69376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 rot="5400000">
            <a:off x="6577595" y="2693424"/>
            <a:ext cx="339777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0E3287E-5040-9B9A-C2C3-D11814E92D0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5400000">
            <a:off x="6587996" y="3837094"/>
            <a:ext cx="318972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73702F8-6773-8042-1DD5-B539DE80FBF9}"/>
              </a:ext>
            </a:extLst>
          </p:cNvPr>
          <p:cNvSpPr/>
          <p:nvPr/>
        </p:nvSpPr>
        <p:spPr>
          <a:xfrm>
            <a:off x="10664910" y="7202701"/>
            <a:ext cx="2943497" cy="64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Command to Turn On the Sprinkler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3C786EEC-18B8-1912-3BA3-E532448D8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271" y="4284549"/>
            <a:ext cx="564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7" name="TextBox 18">
            <a:extLst>
              <a:ext uri="{FF2B5EF4-FFF2-40B4-BE49-F238E27FC236}">
                <a16:creationId xmlns:a16="http://schemas.microsoft.com/office/drawing/2014/main" id="{C0CA08CD-098E-9E16-C71F-C5BBD5295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8210" y="4275752"/>
            <a:ext cx="564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455F8F53-DA34-A709-6BAD-556F0A566574}"/>
              </a:ext>
            </a:extLst>
          </p:cNvPr>
          <p:cNvSpPr/>
          <p:nvPr/>
        </p:nvSpPr>
        <p:spPr>
          <a:xfrm>
            <a:off x="8219230" y="4921304"/>
            <a:ext cx="2943496" cy="2050995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Has sensor group voted to turn sprinkler on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(Vote&gt;=3)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780D624-936B-F189-15FB-50B7AA90E25D}"/>
              </a:ext>
            </a:extLst>
          </p:cNvPr>
          <p:cNvCxnSpPr>
            <a:cxnSpLocks/>
            <a:stCxn id="49" idx="3"/>
            <a:endCxn id="42" idx="0"/>
          </p:cNvCxnSpPr>
          <p:nvPr/>
        </p:nvCxnSpPr>
        <p:spPr>
          <a:xfrm>
            <a:off x="11162726" y="5946802"/>
            <a:ext cx="973933" cy="1255899"/>
          </a:xfrm>
          <a:prstGeom prst="bentConnector2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D8DF7C6-400A-1670-3A29-14874A808844}"/>
              </a:ext>
            </a:extLst>
          </p:cNvPr>
          <p:cNvCxnSpPr>
            <a:cxnSpLocks/>
            <a:stCxn id="49" idx="1"/>
            <a:endCxn id="63" idx="3"/>
          </p:cNvCxnSpPr>
          <p:nvPr/>
        </p:nvCxnSpPr>
        <p:spPr>
          <a:xfrm rot="10800000">
            <a:off x="6118638" y="5946802"/>
            <a:ext cx="2100592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8">
            <a:extLst>
              <a:ext uri="{FF2B5EF4-FFF2-40B4-BE49-F238E27FC236}">
                <a16:creationId xmlns:a16="http://schemas.microsoft.com/office/drawing/2014/main" id="{55456446-2586-B3CC-C121-488E91254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2726" y="5587099"/>
            <a:ext cx="564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1" name="TextBox 18">
            <a:extLst>
              <a:ext uri="{FF2B5EF4-FFF2-40B4-BE49-F238E27FC236}">
                <a16:creationId xmlns:a16="http://schemas.microsoft.com/office/drawing/2014/main" id="{15305669-FB1B-D9DB-0059-CF3DB4DCE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196" y="5594780"/>
            <a:ext cx="564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F1C5D801-BC93-D5B5-F725-CC2066CF1B07}"/>
              </a:ext>
            </a:extLst>
          </p:cNvPr>
          <p:cNvSpPr/>
          <p:nvPr/>
        </p:nvSpPr>
        <p:spPr>
          <a:xfrm>
            <a:off x="2800350" y="4921304"/>
            <a:ext cx="3318288" cy="205099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Has sensor group voted to turn sprinkler off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(Vote&lt;1)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85" name="TextBox 18">
            <a:extLst>
              <a:ext uri="{FF2B5EF4-FFF2-40B4-BE49-F238E27FC236}">
                <a16:creationId xmlns:a16="http://schemas.microsoft.com/office/drawing/2014/main" id="{9067EE08-938E-AD0A-561D-C0B1A4F9C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9129" y="5538516"/>
            <a:ext cx="564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32005D7-C4D2-078F-5A30-28077335B5CA}"/>
              </a:ext>
            </a:extLst>
          </p:cNvPr>
          <p:cNvCxnSpPr>
            <a:cxnSpLocks/>
            <a:stCxn id="63" idx="1"/>
            <a:endCxn id="5" idx="0"/>
          </p:cNvCxnSpPr>
          <p:nvPr/>
        </p:nvCxnSpPr>
        <p:spPr>
          <a:xfrm rot="10800000" flipV="1">
            <a:off x="2293718" y="5946800"/>
            <a:ext cx="506632" cy="1243647"/>
          </a:xfrm>
          <a:prstGeom prst="bentConnector2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C825282-D213-577A-E360-992932BBC5E2}"/>
              </a:ext>
            </a:extLst>
          </p:cNvPr>
          <p:cNvSpPr/>
          <p:nvPr/>
        </p:nvSpPr>
        <p:spPr>
          <a:xfrm>
            <a:off x="4376371" y="2018876"/>
            <a:ext cx="365760" cy="3657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E9315B85-6B07-53BA-5E96-C4D0E0109A37}"/>
              </a:ext>
            </a:extLst>
          </p:cNvPr>
          <p:cNvCxnSpPr>
            <a:cxnSpLocks/>
            <a:stCxn id="97" idx="6"/>
            <a:endCxn id="8" idx="1"/>
          </p:cNvCxnSpPr>
          <p:nvPr/>
        </p:nvCxnSpPr>
        <p:spPr>
          <a:xfrm flipV="1">
            <a:off x="4742131" y="2201319"/>
            <a:ext cx="533603" cy="437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DD4930E4-533D-60E9-D2C8-E3ECE134D20A}"/>
              </a:ext>
            </a:extLst>
          </p:cNvPr>
          <p:cNvCxnSpPr>
            <a:cxnSpLocks/>
            <a:stCxn id="63" idx="2"/>
            <a:endCxn id="170" idx="1"/>
          </p:cNvCxnSpPr>
          <p:nvPr/>
        </p:nvCxnSpPr>
        <p:spPr>
          <a:xfrm rot="16200000" flipH="1">
            <a:off x="4701209" y="6730582"/>
            <a:ext cx="547567" cy="1030997"/>
          </a:xfrm>
          <a:prstGeom prst="bentConnector2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FE64EAE-55F5-C160-9D59-9A1D0FF8B58B}"/>
              </a:ext>
            </a:extLst>
          </p:cNvPr>
          <p:cNvSpPr/>
          <p:nvPr/>
        </p:nvSpPr>
        <p:spPr>
          <a:xfrm>
            <a:off x="5490491" y="7197648"/>
            <a:ext cx="2943497" cy="64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Store Actuator Status and Max-Severity in sensor group config</a:t>
            </a:r>
          </a:p>
        </p:txBody>
      </p:sp>
      <p:sp>
        <p:nvSpPr>
          <p:cNvPr id="172" name="TextBox 18">
            <a:extLst>
              <a:ext uri="{FF2B5EF4-FFF2-40B4-BE49-F238E27FC236}">
                <a16:creationId xmlns:a16="http://schemas.microsoft.com/office/drawing/2014/main" id="{77B8D645-84CD-F9EC-B2C2-B7529CC20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531" y="6889871"/>
            <a:ext cx="5647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39D15EC5-80AB-CA64-CF13-E13BDC1EBA71}"/>
              </a:ext>
            </a:extLst>
          </p:cNvPr>
          <p:cNvCxnSpPr>
            <a:cxnSpLocks/>
            <a:stCxn id="42" idx="1"/>
            <a:endCxn id="170" idx="3"/>
          </p:cNvCxnSpPr>
          <p:nvPr/>
        </p:nvCxnSpPr>
        <p:spPr>
          <a:xfrm rot="10800000">
            <a:off x="8433988" y="7519866"/>
            <a:ext cx="2230922" cy="505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DE54CE03-7CBB-E74D-3036-423731314340}"/>
              </a:ext>
            </a:extLst>
          </p:cNvPr>
          <p:cNvSpPr/>
          <p:nvPr/>
        </p:nvSpPr>
        <p:spPr>
          <a:xfrm>
            <a:off x="6783587" y="8209210"/>
            <a:ext cx="365760" cy="36576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C4524A2A-F124-92C4-346F-8CB41D3DE293}"/>
              </a:ext>
            </a:extLst>
          </p:cNvPr>
          <p:cNvCxnSpPr>
            <a:cxnSpLocks/>
            <a:stCxn id="170" idx="2"/>
            <a:endCxn id="182" idx="0"/>
          </p:cNvCxnSpPr>
          <p:nvPr/>
        </p:nvCxnSpPr>
        <p:spPr>
          <a:xfrm rot="16200000" flipH="1">
            <a:off x="6780789" y="8023532"/>
            <a:ext cx="367128" cy="4227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D620D106-6BEF-E387-B659-F9D1D305DAAE}"/>
              </a:ext>
            </a:extLst>
          </p:cNvPr>
          <p:cNvCxnSpPr>
            <a:cxnSpLocks/>
            <a:stCxn id="5" idx="3"/>
            <a:endCxn id="170" idx="1"/>
          </p:cNvCxnSpPr>
          <p:nvPr/>
        </p:nvCxnSpPr>
        <p:spPr>
          <a:xfrm>
            <a:off x="3765466" y="7512665"/>
            <a:ext cx="1725025" cy="72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8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25DFB6-5B62-D215-253E-801767F50C53}"/>
              </a:ext>
            </a:extLst>
          </p:cNvPr>
          <p:cNvSpPr/>
          <p:nvPr/>
        </p:nvSpPr>
        <p:spPr>
          <a:xfrm>
            <a:off x="471487" y="1409671"/>
            <a:ext cx="13687425" cy="7410450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C7C3E-C735-B9FE-3448-3BEE9D8C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Dashboard (Node-Red UI)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04155-0E82-230C-96BF-935640AF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56" y="1716378"/>
            <a:ext cx="11988886" cy="6797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49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0A65CC-C215-1424-C8D1-17B8FF678499}"/>
              </a:ext>
            </a:extLst>
          </p:cNvPr>
          <p:cNvSpPr/>
          <p:nvPr/>
        </p:nvSpPr>
        <p:spPr>
          <a:xfrm>
            <a:off x="471487" y="1409671"/>
            <a:ext cx="13687425" cy="7410450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C7C3E-C735-B9FE-3448-3BEE9D8C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DEDC22-FA57-4ACC-8A47-F75F700E4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96" y="1675963"/>
            <a:ext cx="9313527" cy="25297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6BCD52-703E-D6A9-4F3A-E18661334EA2}"/>
              </a:ext>
            </a:extLst>
          </p:cNvPr>
          <p:cNvSpPr txBox="1"/>
          <p:nvPr/>
        </p:nvSpPr>
        <p:spPr>
          <a:xfrm>
            <a:off x="8864600" y="1877913"/>
            <a:ext cx="1195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ysClr val="windowText" lastClr="000000"/>
                </a:solidFill>
                <a:hlinkClick r:id="rId3"/>
              </a:rPr>
              <a:t>Image </a:t>
            </a:r>
            <a:r>
              <a:rPr lang="en-US" sz="1400" dirty="0" err="1">
                <a:solidFill>
                  <a:sysClr val="windowText" lastClr="000000"/>
                </a:solidFill>
                <a:hlinkClick r:id="rId3"/>
              </a:rPr>
              <a:t>src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E34B35A-0675-753F-8965-58CE52833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336" y="1675963"/>
            <a:ext cx="3161468" cy="468687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726FED-42D5-2083-2328-6099B9302CED}"/>
              </a:ext>
            </a:extLst>
          </p:cNvPr>
          <p:cNvSpPr txBox="1"/>
          <p:nvPr/>
        </p:nvSpPr>
        <p:spPr>
          <a:xfrm>
            <a:off x="10374746" y="6042456"/>
            <a:ext cx="1195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ysClr val="windowText" lastClr="000000"/>
                </a:solidFill>
                <a:hlinkClick r:id="rId5"/>
              </a:rPr>
              <a:t>Image </a:t>
            </a:r>
            <a:r>
              <a:rPr lang="en-US" sz="1400" dirty="0" err="1">
                <a:solidFill>
                  <a:sysClr val="windowText" lastClr="000000"/>
                </a:solidFill>
                <a:hlinkClick r:id="rId5"/>
              </a:rPr>
              <a:t>src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0B1499-AD66-9988-F893-12C78CB16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00803" y="4407668"/>
            <a:ext cx="5580799" cy="42237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A87EE98-D652-FA0A-198B-CE51F6434909}"/>
              </a:ext>
            </a:extLst>
          </p:cNvPr>
          <p:cNvSpPr txBox="1"/>
          <p:nvPr/>
        </p:nvSpPr>
        <p:spPr>
          <a:xfrm>
            <a:off x="-5347855" y="9793864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s://www.flickr.com/photos/botgirlq/6525897761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8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3636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n carrying crops">
            <a:extLst>
              <a:ext uri="{FF2B5EF4-FFF2-40B4-BE49-F238E27FC236}">
                <a16:creationId xmlns:a16="http://schemas.microsoft.com/office/drawing/2014/main" id="{D9662759-B006-9B69-5F1C-35F2A9135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4630400" cy="9601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E5157F-CF30-5DBE-1E67-AF56CB54D252}"/>
              </a:ext>
            </a:extLst>
          </p:cNvPr>
          <p:cNvSpPr/>
          <p:nvPr/>
        </p:nvSpPr>
        <p:spPr>
          <a:xfrm>
            <a:off x="0" y="3038764"/>
            <a:ext cx="14648873" cy="6530104"/>
          </a:xfrm>
          <a:prstGeom prst="rect">
            <a:avLst/>
          </a:prstGeom>
          <a:gradFill>
            <a:gsLst>
              <a:gs pos="31000">
                <a:srgbClr val="000000">
                  <a:alpha val="40000"/>
                </a:srgbClr>
              </a:gs>
              <a:gs pos="75000">
                <a:srgbClr val="000000">
                  <a:alpha val="40000"/>
                </a:srgbClr>
              </a:gs>
              <a:gs pos="50000">
                <a:schemeClr val="tx1">
                  <a:alpha val="65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F7B82-082F-1031-873D-9A17CF4697F4}"/>
              </a:ext>
            </a:extLst>
          </p:cNvPr>
          <p:cNvSpPr/>
          <p:nvPr/>
        </p:nvSpPr>
        <p:spPr>
          <a:xfrm>
            <a:off x="-18472" y="4239307"/>
            <a:ext cx="7666182" cy="4027238"/>
          </a:xfrm>
          <a:prstGeom prst="rect">
            <a:avLst/>
          </a:prstGeom>
          <a:gradFill flip="none" rotWithShape="1">
            <a:gsLst>
              <a:gs pos="51000">
                <a:srgbClr val="000000">
                  <a:alpha val="40000"/>
                </a:srgbClr>
              </a:gs>
              <a:gs pos="38000">
                <a:srgbClr val="000000">
                  <a:alpha val="24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E065C-7215-54E2-23FB-C6E2D7418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141" y="5153315"/>
            <a:ext cx="12435840" cy="1376676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5047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83C111-6970-256F-CF30-36D0F516CF64}"/>
              </a:ext>
            </a:extLst>
          </p:cNvPr>
          <p:cNvSpPr/>
          <p:nvPr/>
        </p:nvSpPr>
        <p:spPr>
          <a:xfrm>
            <a:off x="471487" y="1409671"/>
            <a:ext cx="13687425" cy="7410450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1ED2A-FD37-7C7F-AC83-E80DAF5B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621CAD-05FF-FFAE-C4F8-BDD2CCA30E5A}"/>
              </a:ext>
            </a:extLst>
          </p:cNvPr>
          <p:cNvSpPr txBox="1">
            <a:spLocks/>
          </p:cNvSpPr>
          <p:nvPr/>
        </p:nvSpPr>
        <p:spPr>
          <a:xfrm>
            <a:off x="1690782" y="2167893"/>
            <a:ext cx="10396715" cy="5932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Architecture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Components used in this Project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Data Model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Edge Computing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Solution Files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Project Structure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Thresholds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Business Logic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Graphical Dashboard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8512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ED4B-7D60-B4D3-694F-2BAFCE94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6D14BA-7217-66FE-5B00-D36EA697F3B4}"/>
              </a:ext>
            </a:extLst>
          </p:cNvPr>
          <p:cNvSpPr/>
          <p:nvPr/>
        </p:nvSpPr>
        <p:spPr>
          <a:xfrm>
            <a:off x="92478" y="2164974"/>
            <a:ext cx="14426604" cy="1382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EF130-3FA8-9B86-9F04-D239792A4ABE}"/>
              </a:ext>
            </a:extLst>
          </p:cNvPr>
          <p:cNvSpPr/>
          <p:nvPr/>
        </p:nvSpPr>
        <p:spPr>
          <a:xfrm>
            <a:off x="92080" y="1213242"/>
            <a:ext cx="14426605" cy="952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2B4F9-C814-3905-685A-051F9E5C066D}"/>
              </a:ext>
            </a:extLst>
          </p:cNvPr>
          <p:cNvSpPr/>
          <p:nvPr/>
        </p:nvSpPr>
        <p:spPr>
          <a:xfrm>
            <a:off x="92478" y="3543772"/>
            <a:ext cx="14426604" cy="1409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E1652-F3EB-39A0-B714-034BC2A44373}"/>
              </a:ext>
            </a:extLst>
          </p:cNvPr>
          <p:cNvSpPr/>
          <p:nvPr/>
        </p:nvSpPr>
        <p:spPr>
          <a:xfrm>
            <a:off x="92079" y="4925113"/>
            <a:ext cx="14427025" cy="23946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27AC9-D1B9-D0D6-8C5D-3FF7C1E77AB8}"/>
              </a:ext>
            </a:extLst>
          </p:cNvPr>
          <p:cNvSpPr/>
          <p:nvPr/>
        </p:nvSpPr>
        <p:spPr>
          <a:xfrm>
            <a:off x="92079" y="7302678"/>
            <a:ext cx="14427025" cy="16704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D666C1-F768-81EE-0B22-1DD9766EA937}"/>
              </a:ext>
            </a:extLst>
          </p:cNvPr>
          <p:cNvSpPr/>
          <p:nvPr/>
        </p:nvSpPr>
        <p:spPr>
          <a:xfrm>
            <a:off x="907876" y="2159165"/>
            <a:ext cx="10194663" cy="51368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A596E2B-1C0A-4237-0D4C-FB46F9C28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168" y="2156814"/>
            <a:ext cx="381000" cy="381000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20FD98E6-2C40-3848-30C0-880D90EB1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648" y="7531716"/>
            <a:ext cx="113840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Sprinklers</a:t>
            </a:r>
          </a:p>
          <a:p>
            <a:pPr algn="ctr" eaLnBrk="1" hangingPunct="1"/>
            <a:r>
              <a:rPr lang="en-US" alt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(Actuators)</a:t>
            </a:r>
          </a:p>
        </p:txBody>
      </p:sp>
      <p:pic>
        <p:nvPicPr>
          <p:cNvPr id="11" name="Graphic 33">
            <a:extLst>
              <a:ext uri="{FF2B5EF4-FFF2-40B4-BE49-F238E27FC236}">
                <a16:creationId xmlns:a16="http://schemas.microsoft.com/office/drawing/2014/main" id="{A576C386-959E-15DD-4E16-131EB8D04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9" y="74504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48">
            <a:extLst>
              <a:ext uri="{FF2B5EF4-FFF2-40B4-BE49-F238E27FC236}">
                <a16:creationId xmlns:a16="http://schemas.microsoft.com/office/drawing/2014/main" id="{6378FFCA-EFF1-7C95-E54B-8C8CD0A76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896150" y="82675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48">
            <a:extLst>
              <a:ext uri="{FF2B5EF4-FFF2-40B4-BE49-F238E27FC236}">
                <a16:creationId xmlns:a16="http://schemas.microsoft.com/office/drawing/2014/main" id="{495F5756-CAA7-AD2B-6161-114C49A4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355880" y="82699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48">
            <a:extLst>
              <a:ext uri="{FF2B5EF4-FFF2-40B4-BE49-F238E27FC236}">
                <a16:creationId xmlns:a16="http://schemas.microsoft.com/office/drawing/2014/main" id="{BACFE39B-CC3E-42B9-5E2D-294AA6643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819300" y="82699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48">
            <a:extLst>
              <a:ext uri="{FF2B5EF4-FFF2-40B4-BE49-F238E27FC236}">
                <a16:creationId xmlns:a16="http://schemas.microsoft.com/office/drawing/2014/main" id="{F2C225BC-4633-7F3D-78C1-6171F6853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2272070" y="82730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578FE20-6BEC-7D25-1C80-F36FFABA041F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1285703" y="7746680"/>
            <a:ext cx="359922" cy="68182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B7E0692-2A68-C3F9-5AAB-3454E6C3018A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16200000" flipV="1">
            <a:off x="1970922" y="7743289"/>
            <a:ext cx="365406" cy="69409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3EB1CD4-3083-4888-E11D-748353809777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1514396" y="7977721"/>
            <a:ext cx="362273" cy="22209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D8D412-F391-61FC-DDD9-F1A6591942BE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1746107" y="7968108"/>
            <a:ext cx="362273" cy="24132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33">
            <a:extLst>
              <a:ext uri="{FF2B5EF4-FFF2-40B4-BE49-F238E27FC236}">
                <a16:creationId xmlns:a16="http://schemas.microsoft.com/office/drawing/2014/main" id="{5E117C22-1B00-2B18-CC6F-3A869F539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594" y="74504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48">
            <a:extLst>
              <a:ext uri="{FF2B5EF4-FFF2-40B4-BE49-F238E27FC236}">
                <a16:creationId xmlns:a16="http://schemas.microsoft.com/office/drawing/2014/main" id="{4B9CB5A3-D263-57BA-198F-329AC538E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2877765" y="82675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48">
            <a:extLst>
              <a:ext uri="{FF2B5EF4-FFF2-40B4-BE49-F238E27FC236}">
                <a16:creationId xmlns:a16="http://schemas.microsoft.com/office/drawing/2014/main" id="{A852421A-577C-5E5A-FC6C-79D5973A7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337495" y="82699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48">
            <a:extLst>
              <a:ext uri="{FF2B5EF4-FFF2-40B4-BE49-F238E27FC236}">
                <a16:creationId xmlns:a16="http://schemas.microsoft.com/office/drawing/2014/main" id="{DEB38627-744B-17B8-5987-C89534A43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800915" y="82699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48">
            <a:extLst>
              <a:ext uri="{FF2B5EF4-FFF2-40B4-BE49-F238E27FC236}">
                <a16:creationId xmlns:a16="http://schemas.microsoft.com/office/drawing/2014/main" id="{0CEBD049-5EAA-911B-554A-8B83AF095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4253685" y="82730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E5E4076-E166-7660-B393-831C2F2218FB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rot="5400000" flipH="1" flipV="1">
            <a:off x="3267318" y="7746679"/>
            <a:ext cx="359922" cy="68182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57B267-6606-999F-425B-07CCE1C2DCC2}"/>
              </a:ext>
            </a:extLst>
          </p:cNvPr>
          <p:cNvCxnSpPr>
            <a:cxnSpLocks/>
            <a:stCxn id="24" idx="0"/>
            <a:endCxn id="20" idx="2"/>
          </p:cNvCxnSpPr>
          <p:nvPr/>
        </p:nvCxnSpPr>
        <p:spPr>
          <a:xfrm rot="16200000" flipV="1">
            <a:off x="3952537" y="7743288"/>
            <a:ext cx="365406" cy="69409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443B236-BFDA-1548-B352-ABF636930F59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rot="5400000" flipH="1" flipV="1">
            <a:off x="3496011" y="7977720"/>
            <a:ext cx="362273" cy="22209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88F0FC6-DC2C-A29D-DA7B-61F6F1FDA037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rot="16200000" flipV="1">
            <a:off x="3727722" y="7968107"/>
            <a:ext cx="362273" cy="24132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33">
            <a:extLst>
              <a:ext uri="{FF2B5EF4-FFF2-40B4-BE49-F238E27FC236}">
                <a16:creationId xmlns:a16="http://schemas.microsoft.com/office/drawing/2014/main" id="{5AD4683E-063B-1306-F51F-877D55A21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87" y="74458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48">
            <a:extLst>
              <a:ext uri="{FF2B5EF4-FFF2-40B4-BE49-F238E27FC236}">
                <a16:creationId xmlns:a16="http://schemas.microsoft.com/office/drawing/2014/main" id="{DDEFEB54-0B6B-4213-A591-12CD44CFD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4846658" y="82630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48">
            <a:extLst>
              <a:ext uri="{FF2B5EF4-FFF2-40B4-BE49-F238E27FC236}">
                <a16:creationId xmlns:a16="http://schemas.microsoft.com/office/drawing/2014/main" id="{9C3F63AB-EF06-73F2-41C3-54213A6C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5306388" y="82653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48">
            <a:extLst>
              <a:ext uri="{FF2B5EF4-FFF2-40B4-BE49-F238E27FC236}">
                <a16:creationId xmlns:a16="http://schemas.microsoft.com/office/drawing/2014/main" id="{33C4DA2E-8568-13A0-F865-E18F6D500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5769808" y="82653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48">
            <a:extLst>
              <a:ext uri="{FF2B5EF4-FFF2-40B4-BE49-F238E27FC236}">
                <a16:creationId xmlns:a16="http://schemas.microsoft.com/office/drawing/2014/main" id="{3D7E7236-DF1B-98E0-9A4C-D52264F9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222578" y="82684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895F6F1-EC8D-029B-F0EA-3F1A63F34841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rot="5400000" flipH="1" flipV="1">
            <a:off x="5236211" y="7742130"/>
            <a:ext cx="359922" cy="68182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F1D0464-9065-77E2-7CAC-CD22787405FE}"/>
              </a:ext>
            </a:extLst>
          </p:cNvPr>
          <p:cNvCxnSpPr>
            <a:cxnSpLocks/>
            <a:stCxn id="33" idx="0"/>
            <a:endCxn id="29" idx="2"/>
          </p:cNvCxnSpPr>
          <p:nvPr/>
        </p:nvCxnSpPr>
        <p:spPr>
          <a:xfrm rot="16200000" flipV="1">
            <a:off x="5921430" y="7738740"/>
            <a:ext cx="365406" cy="69409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9E52821-9540-302F-4729-BE43C5D30533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5400000" flipH="1" flipV="1">
            <a:off x="5464904" y="7973172"/>
            <a:ext cx="362273" cy="22209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F06C42A-1009-2618-B1DE-894AD55AA2C5}"/>
              </a:ext>
            </a:extLst>
          </p:cNvPr>
          <p:cNvCxnSpPr>
            <a:cxnSpLocks/>
            <a:stCxn id="32" idx="0"/>
            <a:endCxn id="29" idx="2"/>
          </p:cNvCxnSpPr>
          <p:nvPr/>
        </p:nvCxnSpPr>
        <p:spPr>
          <a:xfrm rot="16200000" flipV="1">
            <a:off x="5696615" y="7963560"/>
            <a:ext cx="362273" cy="24132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3">
            <a:extLst>
              <a:ext uri="{FF2B5EF4-FFF2-40B4-BE49-F238E27FC236}">
                <a16:creationId xmlns:a16="http://schemas.microsoft.com/office/drawing/2014/main" id="{EA6AE1B4-9451-4AEE-CF5F-7143E76F7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963" y="74550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48">
            <a:extLst>
              <a:ext uri="{FF2B5EF4-FFF2-40B4-BE49-F238E27FC236}">
                <a16:creationId xmlns:a16="http://schemas.microsoft.com/office/drawing/2014/main" id="{945A3164-2676-23BD-9372-DB7DF76A8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812134" y="82722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48">
            <a:extLst>
              <a:ext uri="{FF2B5EF4-FFF2-40B4-BE49-F238E27FC236}">
                <a16:creationId xmlns:a16="http://schemas.microsoft.com/office/drawing/2014/main" id="{B96C373C-575C-2DBE-4898-592DB8673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7271864" y="82745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48">
            <a:extLst>
              <a:ext uri="{FF2B5EF4-FFF2-40B4-BE49-F238E27FC236}">
                <a16:creationId xmlns:a16="http://schemas.microsoft.com/office/drawing/2014/main" id="{97EF57E1-0A11-72EA-69F6-0E2F34D3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7735284" y="82745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48">
            <a:extLst>
              <a:ext uri="{FF2B5EF4-FFF2-40B4-BE49-F238E27FC236}">
                <a16:creationId xmlns:a16="http://schemas.microsoft.com/office/drawing/2014/main" id="{F965D289-DD92-1D00-8457-4116212F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8188054" y="82776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615BBFF-EF16-3BAB-EC67-7CADA62B018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5400000" flipH="1" flipV="1">
            <a:off x="7201687" y="7751339"/>
            <a:ext cx="359922" cy="68182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FC0838C-42CF-DCAC-03F9-266A1B4BDCEE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rot="16200000" flipV="1">
            <a:off x="7886906" y="7747949"/>
            <a:ext cx="365406" cy="69409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CEC0DC2-A3A0-9037-D42E-BAC5970A5F96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>
          <a:xfrm rot="5400000" flipH="1" flipV="1">
            <a:off x="7430380" y="7982381"/>
            <a:ext cx="362273" cy="22209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43D43F3-518C-0FED-D77A-EB13B6EDFD0D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rot="16200000" flipV="1">
            <a:off x="7662091" y="7972768"/>
            <a:ext cx="362273" cy="24132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33">
            <a:extLst>
              <a:ext uri="{FF2B5EF4-FFF2-40B4-BE49-F238E27FC236}">
                <a16:creationId xmlns:a16="http://schemas.microsoft.com/office/drawing/2014/main" id="{F9768DEF-F327-1BDF-034E-BAA08AEE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038" y="7445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48">
            <a:extLst>
              <a:ext uri="{FF2B5EF4-FFF2-40B4-BE49-F238E27FC236}">
                <a16:creationId xmlns:a16="http://schemas.microsoft.com/office/drawing/2014/main" id="{C6342C70-B955-67D5-7A69-6950D301A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8726209" y="82630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EF40D9A9-8C2B-FC91-2130-16AD61AFC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185939" y="82653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48">
            <a:extLst>
              <a:ext uri="{FF2B5EF4-FFF2-40B4-BE49-F238E27FC236}">
                <a16:creationId xmlns:a16="http://schemas.microsoft.com/office/drawing/2014/main" id="{9A64B76E-5603-B2E5-8A12-141C7C55A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9649359" y="82653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48">
            <a:extLst>
              <a:ext uri="{FF2B5EF4-FFF2-40B4-BE49-F238E27FC236}">
                <a16:creationId xmlns:a16="http://schemas.microsoft.com/office/drawing/2014/main" id="{5C8143D1-C083-D6D5-9D5E-3C0E83E60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0102129" y="82684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D9BA638-E00F-76E0-74D1-F00C4DD01433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5400000" flipH="1" flipV="1">
            <a:off x="9115762" y="7742129"/>
            <a:ext cx="359922" cy="68182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A5F9F15-FEEC-EBDE-1D2A-5E18ADCAEADD}"/>
              </a:ext>
            </a:extLst>
          </p:cNvPr>
          <p:cNvCxnSpPr>
            <a:cxnSpLocks/>
            <a:stCxn id="51" idx="0"/>
            <a:endCxn id="47" idx="2"/>
          </p:cNvCxnSpPr>
          <p:nvPr/>
        </p:nvCxnSpPr>
        <p:spPr>
          <a:xfrm rot="16200000" flipV="1">
            <a:off x="9800981" y="7738740"/>
            <a:ext cx="365406" cy="69409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0750054-6EAC-6670-BA0B-9D34724B5023}"/>
              </a:ext>
            </a:extLst>
          </p:cNvPr>
          <p:cNvCxnSpPr>
            <a:cxnSpLocks/>
            <a:stCxn id="49" idx="0"/>
            <a:endCxn id="47" idx="2"/>
          </p:cNvCxnSpPr>
          <p:nvPr/>
        </p:nvCxnSpPr>
        <p:spPr>
          <a:xfrm rot="5400000" flipH="1" flipV="1">
            <a:off x="9344455" y="7973171"/>
            <a:ext cx="362273" cy="22209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3399C86-453D-D4CE-93F0-53E9123EB13E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rot="16200000" flipV="1">
            <a:off x="9576166" y="7963559"/>
            <a:ext cx="362273" cy="24132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9">
            <a:extLst>
              <a:ext uri="{FF2B5EF4-FFF2-40B4-BE49-F238E27FC236}">
                <a16:creationId xmlns:a16="http://schemas.microsoft.com/office/drawing/2014/main" id="{59EB7B2D-EBEC-DCEE-7715-6D094D11A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267" y="5090666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CB3052-0AB8-447E-4D76-62A7258D982D}"/>
              </a:ext>
            </a:extLst>
          </p:cNvPr>
          <p:cNvSpPr/>
          <p:nvPr/>
        </p:nvSpPr>
        <p:spPr>
          <a:xfrm>
            <a:off x="715617" y="8173773"/>
            <a:ext cx="10167562" cy="5887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diamond"/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61" name="Graphic 61">
            <a:extLst>
              <a:ext uri="{FF2B5EF4-FFF2-40B4-BE49-F238E27FC236}">
                <a16:creationId xmlns:a16="http://schemas.microsoft.com/office/drawing/2014/main" id="{84EF69B7-0CBA-0659-D69F-0538513F9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0" y="60928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A38481F-2AC3-357B-6A03-97CA4AA9C746}"/>
              </a:ext>
            </a:extLst>
          </p:cNvPr>
          <p:cNvSpPr/>
          <p:nvPr/>
        </p:nvSpPr>
        <p:spPr>
          <a:xfrm>
            <a:off x="1051682" y="5069293"/>
            <a:ext cx="9916635" cy="2022782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64" name="Graphic 6">
            <a:extLst>
              <a:ext uri="{FF2B5EF4-FFF2-40B4-BE49-F238E27FC236}">
                <a16:creationId xmlns:a16="http://schemas.microsoft.com/office/drawing/2014/main" id="{7BCC0C63-4A1D-255D-75E4-CFB12B02F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74" y="5061510"/>
            <a:ext cx="476228" cy="47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1A35E2A3-790C-8DD0-BF01-41C47FAECEAB}"/>
              </a:ext>
            </a:extLst>
          </p:cNvPr>
          <p:cNvSpPr/>
          <p:nvPr/>
        </p:nvSpPr>
        <p:spPr>
          <a:xfrm>
            <a:off x="3001871" y="5894298"/>
            <a:ext cx="5732155" cy="752235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67" name="Graphic 10">
            <a:extLst>
              <a:ext uri="{FF2B5EF4-FFF2-40B4-BE49-F238E27FC236}">
                <a16:creationId xmlns:a16="http://schemas.microsoft.com/office/drawing/2014/main" id="{56FC804F-B782-9742-22D5-B3965C07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923" y="2250999"/>
            <a:ext cx="506452" cy="50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9">
            <a:extLst>
              <a:ext uri="{FF2B5EF4-FFF2-40B4-BE49-F238E27FC236}">
                <a16:creationId xmlns:a16="http://schemas.microsoft.com/office/drawing/2014/main" id="{B898B071-9575-FF19-0CE1-F8239A9B5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59" y="2249662"/>
            <a:ext cx="506452" cy="50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2">
            <a:extLst>
              <a:ext uri="{FF2B5EF4-FFF2-40B4-BE49-F238E27FC236}">
                <a16:creationId xmlns:a16="http://schemas.microsoft.com/office/drawing/2014/main" id="{B3944383-ACDF-2CCE-4E77-85A05E9FC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6044" y="1613506"/>
            <a:ext cx="112043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 Red UI</a:t>
            </a:r>
          </a:p>
        </p:txBody>
      </p:sp>
      <p:pic>
        <p:nvPicPr>
          <p:cNvPr id="81" name="Graphic 47">
            <a:extLst>
              <a:ext uri="{FF2B5EF4-FFF2-40B4-BE49-F238E27FC236}">
                <a16:creationId xmlns:a16="http://schemas.microsoft.com/office/drawing/2014/main" id="{68E84B70-091C-11F2-0FA6-5F837D5C1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47" y="5287638"/>
            <a:ext cx="373196" cy="37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8719F-17FD-113E-0FFC-2058637FA07D}"/>
              </a:ext>
            </a:extLst>
          </p:cNvPr>
          <p:cNvCxnSpPr>
            <a:cxnSpLocks/>
            <a:stCxn id="81" idx="2"/>
            <a:endCxn id="61" idx="0"/>
          </p:cNvCxnSpPr>
          <p:nvPr/>
        </p:nvCxnSpPr>
        <p:spPr>
          <a:xfrm flipH="1">
            <a:off x="3429280" y="5660834"/>
            <a:ext cx="1265" cy="43201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5">
            <a:extLst>
              <a:ext uri="{FF2B5EF4-FFF2-40B4-BE49-F238E27FC236}">
                <a16:creationId xmlns:a16="http://schemas.microsoft.com/office/drawing/2014/main" id="{B84C78AA-7898-A54B-0C16-00FBB0D35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978" y="7871797"/>
            <a:ext cx="7877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Sensors</a:t>
            </a:r>
          </a:p>
        </p:txBody>
      </p:sp>
      <p:sp>
        <p:nvSpPr>
          <p:cNvPr id="84" name="TextBox 5">
            <a:extLst>
              <a:ext uri="{FF2B5EF4-FFF2-40B4-BE49-F238E27FC236}">
                <a16:creationId xmlns:a16="http://schemas.microsoft.com/office/drawing/2014/main" id="{41F6C460-CEDE-8985-E830-D0D3CDEF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566" y="6462614"/>
            <a:ext cx="7877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Topics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60E875C-FC80-3FB2-089A-2D6907529634}"/>
              </a:ext>
            </a:extLst>
          </p:cNvPr>
          <p:cNvCxnSpPr>
            <a:cxnSpLocks/>
            <a:stCxn id="213" idx="3"/>
            <a:endCxn id="149" idx="1"/>
          </p:cNvCxnSpPr>
          <p:nvPr/>
        </p:nvCxnSpPr>
        <p:spPr>
          <a:xfrm flipV="1">
            <a:off x="13263556" y="7717462"/>
            <a:ext cx="253709" cy="151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61">
            <a:extLst>
              <a:ext uri="{FF2B5EF4-FFF2-40B4-BE49-F238E27FC236}">
                <a16:creationId xmlns:a16="http://schemas.microsoft.com/office/drawing/2014/main" id="{76AEA96C-A7AC-9F94-D4E4-E951B24BC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875" y="60957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E1358386-002C-C0ED-353F-889E3BBDFDE0}"/>
              </a:ext>
            </a:extLst>
          </p:cNvPr>
          <p:cNvSpPr/>
          <p:nvPr/>
        </p:nvSpPr>
        <p:spPr>
          <a:xfrm>
            <a:off x="3794713" y="3762528"/>
            <a:ext cx="3979677" cy="90865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95" name="Graphic 29">
            <a:extLst>
              <a:ext uri="{FF2B5EF4-FFF2-40B4-BE49-F238E27FC236}">
                <a16:creationId xmlns:a16="http://schemas.microsoft.com/office/drawing/2014/main" id="{3B4D6C99-3255-E06D-400C-4B098C6D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82" y="38590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29">
            <a:extLst>
              <a:ext uri="{FF2B5EF4-FFF2-40B4-BE49-F238E27FC236}">
                <a16:creationId xmlns:a16="http://schemas.microsoft.com/office/drawing/2014/main" id="{CBD513AC-0E86-E9D8-EB98-6D4E5AD5B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21" y="38590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12">
            <a:extLst>
              <a:ext uri="{FF2B5EF4-FFF2-40B4-BE49-F238E27FC236}">
                <a16:creationId xmlns:a16="http://schemas.microsoft.com/office/drawing/2014/main" id="{A0A7E9E2-7147-2457-7C8A-7AA62A850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855" y="4286508"/>
            <a:ext cx="13936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SprinklerDataTable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12">
            <a:extLst>
              <a:ext uri="{FF2B5EF4-FFF2-40B4-BE49-F238E27FC236}">
                <a16:creationId xmlns:a16="http://schemas.microsoft.com/office/drawing/2014/main" id="{2383A64B-D4BF-0AE4-CBB5-8BBD6F157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472" y="4299348"/>
            <a:ext cx="10735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AnomalyTable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17">
            <a:extLst>
              <a:ext uri="{FF2B5EF4-FFF2-40B4-BE49-F238E27FC236}">
                <a16:creationId xmlns:a16="http://schemas.microsoft.com/office/drawing/2014/main" id="{14836964-A3DD-46ED-768D-AC463C22E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26" y="4962552"/>
            <a:ext cx="104336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Ingestion Layer</a:t>
            </a:r>
          </a:p>
        </p:txBody>
      </p:sp>
      <p:sp>
        <p:nvSpPr>
          <p:cNvPr id="100" name="TextBox 17">
            <a:extLst>
              <a:ext uri="{FF2B5EF4-FFF2-40B4-BE49-F238E27FC236}">
                <a16:creationId xmlns:a16="http://schemas.microsoft.com/office/drawing/2014/main" id="{754C8000-F8E3-0EFC-EB11-04679F4EC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4" y="3568869"/>
            <a:ext cx="104336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</a:t>
            </a:r>
          </a:p>
          <a:p>
            <a:pPr eaLnBrk="1" hangingPunct="1"/>
            <a:r>
              <a:rPr lang="en-US" altLang="en-US" sz="11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Layer</a:t>
            </a:r>
          </a:p>
        </p:txBody>
      </p:sp>
      <p:sp>
        <p:nvSpPr>
          <p:cNvPr id="101" name="TextBox 17">
            <a:extLst>
              <a:ext uri="{FF2B5EF4-FFF2-40B4-BE49-F238E27FC236}">
                <a16:creationId xmlns:a16="http://schemas.microsoft.com/office/drawing/2014/main" id="{88A5E470-7021-7BC4-76B6-2820ECB54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12" y="1316601"/>
            <a:ext cx="104336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</a:t>
            </a:r>
          </a:p>
          <a:p>
            <a:pPr eaLnBrk="1" hangingPunct="1"/>
            <a:r>
              <a:rPr lang="en-US" altLang="en-US" sz="11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Analysis Layer</a:t>
            </a:r>
          </a:p>
        </p:txBody>
      </p:sp>
      <p:sp>
        <p:nvSpPr>
          <p:cNvPr id="102" name="TextBox 17">
            <a:extLst>
              <a:ext uri="{FF2B5EF4-FFF2-40B4-BE49-F238E27FC236}">
                <a16:creationId xmlns:a16="http://schemas.microsoft.com/office/drawing/2014/main" id="{03D1EE78-F2E0-A682-B3F0-A5A8AA98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41" y="7329052"/>
            <a:ext cx="10433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 </a:t>
            </a:r>
          </a:p>
          <a:p>
            <a:pPr eaLnBrk="1" hangingPunct="1"/>
            <a:r>
              <a:rPr lang="en-US" altLang="en-US" sz="11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03" name="TextBox 17">
            <a:extLst>
              <a:ext uri="{FF2B5EF4-FFF2-40B4-BE49-F238E27FC236}">
                <a16:creationId xmlns:a16="http://schemas.microsoft.com/office/drawing/2014/main" id="{C216A585-72F4-AB08-E6BF-5F21A8AB4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4" y="2210713"/>
            <a:ext cx="104336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Processing Layer</a:t>
            </a:r>
          </a:p>
        </p:txBody>
      </p:sp>
      <p:pic>
        <p:nvPicPr>
          <p:cNvPr id="104" name="Graphic 47">
            <a:extLst>
              <a:ext uri="{FF2B5EF4-FFF2-40B4-BE49-F238E27FC236}">
                <a16:creationId xmlns:a16="http://schemas.microsoft.com/office/drawing/2014/main" id="{46E320D7-AF2E-EA56-A1F2-A86E63838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857" y="6131616"/>
            <a:ext cx="381211" cy="38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E5CF5A0-4593-A1AC-CDF9-1C501A7ECCEB}"/>
              </a:ext>
            </a:extLst>
          </p:cNvPr>
          <p:cNvCxnSpPr>
            <a:cxnSpLocks/>
            <a:stCxn id="104" idx="1"/>
            <a:endCxn id="87" idx="3"/>
          </p:cNvCxnSpPr>
          <p:nvPr/>
        </p:nvCxnSpPr>
        <p:spPr>
          <a:xfrm rot="10800000" flipV="1">
            <a:off x="8538075" y="6322222"/>
            <a:ext cx="452782" cy="208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23">
            <a:extLst>
              <a:ext uri="{FF2B5EF4-FFF2-40B4-BE49-F238E27FC236}">
                <a16:creationId xmlns:a16="http://schemas.microsoft.com/office/drawing/2014/main" id="{2AE00D6F-0B38-1294-4CCA-249779308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33" y="3750265"/>
            <a:ext cx="410411" cy="41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Graphic 29">
            <a:extLst>
              <a:ext uri="{FF2B5EF4-FFF2-40B4-BE49-F238E27FC236}">
                <a16:creationId xmlns:a16="http://schemas.microsoft.com/office/drawing/2014/main" id="{4AF5BF25-6B05-7127-9644-B1A8F1358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733" y="38640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2">
            <a:extLst>
              <a:ext uri="{FF2B5EF4-FFF2-40B4-BE49-F238E27FC236}">
                <a16:creationId xmlns:a16="http://schemas.microsoft.com/office/drawing/2014/main" id="{9DEA8E40-F804-8AF3-E388-B6FAF1D25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375" y="4297331"/>
            <a:ext cx="122619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RawDataTable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ACD77D2C-D20C-5992-B16D-4D8BA3247BEE}"/>
              </a:ext>
            </a:extLst>
          </p:cNvPr>
          <p:cNvCxnSpPr>
            <a:stCxn id="61" idx="2"/>
            <a:endCxn id="20" idx="0"/>
          </p:cNvCxnSpPr>
          <p:nvPr/>
        </p:nvCxnSpPr>
        <p:spPr>
          <a:xfrm rot="16200000" flipH="1">
            <a:off x="3158545" y="6820780"/>
            <a:ext cx="900384" cy="358914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37BD4B3-588D-4C6F-8B79-EB0DD7F3B949}"/>
              </a:ext>
            </a:extLst>
          </p:cNvPr>
          <p:cNvCxnSpPr>
            <a:cxnSpLocks/>
            <a:stCxn id="61" idx="2"/>
            <a:endCxn id="11" idx="0"/>
          </p:cNvCxnSpPr>
          <p:nvPr/>
        </p:nvCxnSpPr>
        <p:spPr>
          <a:xfrm rot="5400000">
            <a:off x="2167738" y="6188887"/>
            <a:ext cx="900385" cy="1622701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728CB309-3F93-937C-21BC-CE9EAAC4C0CD}"/>
              </a:ext>
            </a:extLst>
          </p:cNvPr>
          <p:cNvCxnSpPr>
            <a:cxnSpLocks/>
            <a:stCxn id="61" idx="2"/>
            <a:endCxn id="29" idx="0"/>
          </p:cNvCxnSpPr>
          <p:nvPr/>
        </p:nvCxnSpPr>
        <p:spPr>
          <a:xfrm rot="16200000" flipH="1">
            <a:off x="4145265" y="5834059"/>
            <a:ext cx="895836" cy="2327807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5744F994-819C-8723-C0E9-4B04F2562882}"/>
              </a:ext>
            </a:extLst>
          </p:cNvPr>
          <p:cNvCxnSpPr>
            <a:cxnSpLocks/>
            <a:stCxn id="61" idx="2"/>
            <a:endCxn id="38" idx="0"/>
          </p:cNvCxnSpPr>
          <p:nvPr/>
        </p:nvCxnSpPr>
        <p:spPr>
          <a:xfrm rot="16200000" flipH="1">
            <a:off x="5123399" y="4855925"/>
            <a:ext cx="905045" cy="4293283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80D127A0-A755-A9F9-45AD-6ECDAB4FEBF7}"/>
              </a:ext>
            </a:extLst>
          </p:cNvPr>
          <p:cNvCxnSpPr>
            <a:cxnSpLocks/>
            <a:stCxn id="61" idx="2"/>
            <a:endCxn id="47" idx="0"/>
          </p:cNvCxnSpPr>
          <p:nvPr/>
        </p:nvCxnSpPr>
        <p:spPr>
          <a:xfrm rot="16200000" flipH="1">
            <a:off x="6085042" y="3894283"/>
            <a:ext cx="895835" cy="6207358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146">
            <a:extLst>
              <a:ext uri="{FF2B5EF4-FFF2-40B4-BE49-F238E27FC236}">
                <a16:creationId xmlns:a16="http://schemas.microsoft.com/office/drawing/2014/main" id="{82C8561C-72F5-4B82-3FBE-C48EB7D0C4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144" y="6343171"/>
            <a:ext cx="909966" cy="385105"/>
          </a:xfrm>
          <a:prstGeom prst="rect">
            <a:avLst/>
          </a:prstGeom>
        </p:spPr>
      </p:pic>
      <p:sp>
        <p:nvSpPr>
          <p:cNvPr id="148" name="TextBox 16">
            <a:extLst>
              <a:ext uri="{FF2B5EF4-FFF2-40B4-BE49-F238E27FC236}">
                <a16:creationId xmlns:a16="http://schemas.microsoft.com/office/drawing/2014/main" id="{CB83434C-6DD1-3746-A9E9-4305046A1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0849" y="7960763"/>
            <a:ext cx="10620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External Integration</a:t>
            </a:r>
          </a:p>
        </p:txBody>
      </p:sp>
      <p:pic>
        <p:nvPicPr>
          <p:cNvPr id="149" name="Graphic 7">
            <a:extLst>
              <a:ext uri="{FF2B5EF4-FFF2-40B4-BE49-F238E27FC236}">
                <a16:creationId xmlns:a16="http://schemas.microsoft.com/office/drawing/2014/main" id="{F5982A84-0395-9743-829F-6F0D82493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65" y="74888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Graphic 10">
            <a:extLst>
              <a:ext uri="{FF2B5EF4-FFF2-40B4-BE49-F238E27FC236}">
                <a16:creationId xmlns:a16="http://schemas.microsoft.com/office/drawing/2014/main" id="{D3D47FBB-3037-A8A9-5198-2D00B0004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764" y="2920080"/>
            <a:ext cx="506452" cy="50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Box 12">
            <a:extLst>
              <a:ext uri="{FF2B5EF4-FFF2-40B4-BE49-F238E27FC236}">
                <a16:creationId xmlns:a16="http://schemas.microsoft.com/office/drawing/2014/main" id="{A28E1DFC-338E-9D80-3E27-4E9502E38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969" y="6135681"/>
            <a:ext cx="13590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</a:t>
            </a:r>
            <a:r>
              <a:rPr lang="en-US" alt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actuatorstat</a:t>
            </a:r>
            <a:endParaRPr lang="en-US" altLang="en-US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2">
            <a:extLst>
              <a:ext uri="{FF2B5EF4-FFF2-40B4-BE49-F238E27FC236}">
                <a16:creationId xmlns:a16="http://schemas.microsoft.com/office/drawing/2014/main" id="{7C1EA5AE-B78C-A545-84C0-DEFA1CEC5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080" y="6189732"/>
            <a:ext cx="11902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</a:t>
            </a:r>
            <a:r>
              <a:rPr lang="en-US" altLang="en-U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agritech</a:t>
            </a:r>
            <a:endParaRPr lang="en-US" altLang="en-US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A11E20F-FA44-9ADE-C656-D9130548BD6F}"/>
              </a:ext>
            </a:extLst>
          </p:cNvPr>
          <p:cNvCxnSpPr>
            <a:cxnSpLocks/>
            <a:stCxn id="149" idx="3"/>
            <a:endCxn id="147" idx="3"/>
          </p:cNvCxnSpPr>
          <p:nvPr/>
        </p:nvCxnSpPr>
        <p:spPr>
          <a:xfrm flipV="1">
            <a:off x="13974465" y="6535724"/>
            <a:ext cx="224645" cy="1181738"/>
          </a:xfrm>
          <a:prstGeom prst="bentConnector3">
            <a:avLst>
              <a:gd name="adj1" fmla="val 201761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2189949C-3E8B-C7A5-8780-FD3CF8ADEB21}"/>
              </a:ext>
            </a:extLst>
          </p:cNvPr>
          <p:cNvCxnSpPr>
            <a:cxnSpLocks/>
            <a:stCxn id="147" idx="2"/>
            <a:endCxn id="149" idx="0"/>
          </p:cNvCxnSpPr>
          <p:nvPr/>
        </p:nvCxnSpPr>
        <p:spPr>
          <a:xfrm rot="16200000" flipH="1">
            <a:off x="13364703" y="7107700"/>
            <a:ext cx="760586" cy="173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AB3532A1-5224-AE9E-8A02-1730474E9002}"/>
              </a:ext>
            </a:extLst>
          </p:cNvPr>
          <p:cNvCxnSpPr>
            <a:cxnSpLocks/>
            <a:stCxn id="213" idx="0"/>
            <a:endCxn id="104" idx="3"/>
          </p:cNvCxnSpPr>
          <p:nvPr/>
        </p:nvCxnSpPr>
        <p:spPr>
          <a:xfrm rot="16200000" flipV="1">
            <a:off x="10619435" y="5074856"/>
            <a:ext cx="1168155" cy="366288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984A7FCB-423F-F556-1AA0-7E663CA82AD7}"/>
              </a:ext>
            </a:extLst>
          </p:cNvPr>
          <p:cNvCxnSpPr>
            <a:cxnSpLocks/>
            <a:stCxn id="87" idx="0"/>
            <a:endCxn id="157" idx="3"/>
          </p:cNvCxnSpPr>
          <p:nvPr/>
        </p:nvCxnSpPr>
        <p:spPr>
          <a:xfrm rot="16200000" flipV="1">
            <a:off x="6439644" y="4225878"/>
            <a:ext cx="2922404" cy="81725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D973083-85C7-9145-38B9-9B71A6E860E8}"/>
              </a:ext>
            </a:extLst>
          </p:cNvPr>
          <p:cNvCxnSpPr>
            <a:cxnSpLocks/>
            <a:stCxn id="87" idx="0"/>
            <a:endCxn id="68" idx="3"/>
          </p:cNvCxnSpPr>
          <p:nvPr/>
        </p:nvCxnSpPr>
        <p:spPr>
          <a:xfrm rot="16200000" flipV="1">
            <a:off x="5642482" y="3428717"/>
            <a:ext cx="3592822" cy="1741164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8">
            <a:extLst>
              <a:ext uri="{FF2B5EF4-FFF2-40B4-BE49-F238E27FC236}">
                <a16:creationId xmlns:a16="http://schemas.microsoft.com/office/drawing/2014/main" id="{46CB1046-2B82-F845-86F9-353497360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7757" y="7296250"/>
            <a:ext cx="98725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config.</a:t>
            </a:r>
          </a:p>
        </p:txBody>
      </p:sp>
      <p:sp>
        <p:nvSpPr>
          <p:cNvPr id="206" name="TextBox 12">
            <a:extLst>
              <a:ext uri="{FF2B5EF4-FFF2-40B4-BE49-F238E27FC236}">
                <a16:creationId xmlns:a16="http://schemas.microsoft.com/office/drawing/2014/main" id="{928B6928-B35E-3112-72AA-610D0556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943" y="5519914"/>
            <a:ext cx="956628" cy="26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policy</a:t>
            </a:r>
          </a:p>
        </p:txBody>
      </p:sp>
      <p:pic>
        <p:nvPicPr>
          <p:cNvPr id="207" name="Graphic 49">
            <a:extLst>
              <a:ext uri="{FF2B5EF4-FFF2-40B4-BE49-F238E27FC236}">
                <a16:creationId xmlns:a16="http://schemas.microsoft.com/office/drawing/2014/main" id="{96665B1F-228E-C0DA-E4E1-0ADC8CFE7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276" y="5125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TextBox 6">
            <a:extLst>
              <a:ext uri="{FF2B5EF4-FFF2-40B4-BE49-F238E27FC236}">
                <a16:creationId xmlns:a16="http://schemas.microsoft.com/office/drawing/2014/main" id="{D4F0926B-0616-9A0C-A960-A40CCBF7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481" y="5543359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certificates</a:t>
            </a:r>
          </a:p>
        </p:txBody>
      </p:sp>
      <p:pic>
        <p:nvPicPr>
          <p:cNvPr id="209" name="Graphic 35">
            <a:extLst>
              <a:ext uri="{FF2B5EF4-FFF2-40B4-BE49-F238E27FC236}">
                <a16:creationId xmlns:a16="http://schemas.microsoft.com/office/drawing/2014/main" id="{97F7F994-C67A-8C85-F458-758D5C9D2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93" y="5129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TextBox 14">
            <a:extLst>
              <a:ext uri="{FF2B5EF4-FFF2-40B4-BE49-F238E27FC236}">
                <a16:creationId xmlns:a16="http://schemas.microsoft.com/office/drawing/2014/main" id="{CFBB2112-06DF-4A14-635B-0414B9D7A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051" y="5555434"/>
            <a:ext cx="85367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rules</a:t>
            </a:r>
          </a:p>
        </p:txBody>
      </p:sp>
      <p:pic>
        <p:nvPicPr>
          <p:cNvPr id="211" name="Graphic 81">
            <a:extLst>
              <a:ext uri="{FF2B5EF4-FFF2-40B4-BE49-F238E27FC236}">
                <a16:creationId xmlns:a16="http://schemas.microsoft.com/office/drawing/2014/main" id="{EF10492A-20C5-FEB7-B18B-CDEFB7EED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764" y="51380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59">
            <a:extLst>
              <a:ext uri="{FF2B5EF4-FFF2-40B4-BE49-F238E27FC236}">
                <a16:creationId xmlns:a16="http://schemas.microsoft.com/office/drawing/2014/main" id="{9CDC4473-3D94-3847-BFBF-76CE283A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356" y="74903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59">
            <a:extLst>
              <a:ext uri="{FF2B5EF4-FFF2-40B4-BE49-F238E27FC236}">
                <a16:creationId xmlns:a16="http://schemas.microsoft.com/office/drawing/2014/main" id="{9CDC4473-3D94-3847-BFBF-76CE283A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752" y="7447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8D877051-9A29-E12C-3CE5-813D1FC89A2C}"/>
              </a:ext>
            </a:extLst>
          </p:cNvPr>
          <p:cNvCxnSpPr>
            <a:cxnSpLocks/>
            <a:stCxn id="47" idx="3"/>
            <a:endCxn id="214" idx="1"/>
          </p:cNvCxnSpPr>
          <p:nvPr/>
        </p:nvCxnSpPr>
        <p:spPr>
          <a:xfrm>
            <a:off x="9865238" y="7674480"/>
            <a:ext cx="679514" cy="2072"/>
          </a:xfrm>
          <a:prstGeom prst="line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diamond"/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96C11E7E-76CE-5B98-19CE-CEBBF6B9EF9D}"/>
              </a:ext>
            </a:extLst>
          </p:cNvPr>
          <p:cNvCxnSpPr>
            <a:cxnSpLocks/>
            <a:stCxn id="214" idx="3"/>
          </p:cNvCxnSpPr>
          <p:nvPr/>
        </p:nvCxnSpPr>
        <p:spPr>
          <a:xfrm>
            <a:off x="11001952" y="7676552"/>
            <a:ext cx="856075" cy="182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12ACADF-3BA2-7740-FC92-01CE7D94F55D}"/>
              </a:ext>
            </a:extLst>
          </p:cNvPr>
          <p:cNvCxnSpPr>
            <a:cxnSpLocks/>
            <a:stCxn id="451" idx="3"/>
            <a:endCxn id="213" idx="1"/>
          </p:cNvCxnSpPr>
          <p:nvPr/>
        </p:nvCxnSpPr>
        <p:spPr>
          <a:xfrm flipV="1">
            <a:off x="12211843" y="7718977"/>
            <a:ext cx="594513" cy="75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2EA1B1B-10A6-E9B7-104E-3A4BD9BE7422}"/>
              </a:ext>
            </a:extLst>
          </p:cNvPr>
          <p:cNvCxnSpPr>
            <a:cxnSpLocks/>
            <a:stCxn id="38" idx="3"/>
            <a:endCxn id="47" idx="1"/>
          </p:cNvCxnSpPr>
          <p:nvPr/>
        </p:nvCxnSpPr>
        <p:spPr>
          <a:xfrm flipV="1">
            <a:off x="7951163" y="7674480"/>
            <a:ext cx="1456875" cy="9210"/>
          </a:xfrm>
          <a:prstGeom prst="line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diamon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FC994C73-AFB8-273B-621E-98FC18B2CC7D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>
            <a:off x="5985687" y="7674481"/>
            <a:ext cx="1508276" cy="9209"/>
          </a:xfrm>
          <a:prstGeom prst="line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diamon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67D4EB1-3871-8039-47FB-84B081C1FE7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4016794" y="7674481"/>
            <a:ext cx="1511693" cy="4548"/>
          </a:xfrm>
          <a:prstGeom prst="line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diamon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3602383-37BD-7CC3-CFC2-B76A7558C5FB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2035179" y="7679029"/>
            <a:ext cx="1524415" cy="1"/>
          </a:xfrm>
          <a:prstGeom prst="line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diamon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3" name="TextBox 16">
            <a:extLst>
              <a:ext uri="{FF2B5EF4-FFF2-40B4-BE49-F238E27FC236}">
                <a16:creationId xmlns:a16="http://schemas.microsoft.com/office/drawing/2014/main" id="{63EEF485-81B6-62A2-92F5-175C4B4A5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3215" y="7825355"/>
            <a:ext cx="193908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en-US" sz="10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Python Actuator Simulators</a:t>
            </a:r>
          </a:p>
        </p:txBody>
      </p:sp>
      <p:sp>
        <p:nvSpPr>
          <p:cNvPr id="254" name="TextBox 16">
            <a:extLst>
              <a:ext uri="{FF2B5EF4-FFF2-40B4-BE49-F238E27FC236}">
                <a16:creationId xmlns:a16="http://schemas.microsoft.com/office/drawing/2014/main" id="{1FAABFFF-FD4C-E152-163A-2E40F57A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1286" y="7885231"/>
            <a:ext cx="779506" cy="51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en-US" sz="9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Python Sensor Simulators</a:t>
            </a:r>
          </a:p>
        </p:txBody>
      </p: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D6F4F4A5-93E6-A42B-70D4-4A5625FFDEA3}"/>
              </a:ext>
            </a:extLst>
          </p:cNvPr>
          <p:cNvCxnSpPr>
            <a:cxnSpLocks/>
            <a:stCxn id="157" idx="2"/>
            <a:endCxn id="109" idx="0"/>
          </p:cNvCxnSpPr>
          <p:nvPr/>
        </p:nvCxnSpPr>
        <p:spPr>
          <a:xfrm rot="16200000" flipH="1">
            <a:off x="7020397" y="3645124"/>
            <a:ext cx="437528" cy="34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5626F77A-109A-3029-3B11-048FC189D23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10883179" y="7975762"/>
            <a:ext cx="1272236" cy="492366"/>
          </a:xfrm>
          <a:prstGeom prst="bentConnector2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9" name="Connector: Elbow 318">
            <a:extLst>
              <a:ext uri="{FF2B5EF4-FFF2-40B4-BE49-F238E27FC236}">
                <a16:creationId xmlns:a16="http://schemas.microsoft.com/office/drawing/2014/main" id="{EBAAFB3C-0B33-5980-B9FE-AC98EBA12B68}"/>
              </a:ext>
            </a:extLst>
          </p:cNvPr>
          <p:cNvCxnSpPr>
            <a:cxnSpLocks/>
            <a:stCxn id="61" idx="2"/>
            <a:endCxn id="214" idx="0"/>
          </p:cNvCxnSpPr>
          <p:nvPr/>
        </p:nvCxnSpPr>
        <p:spPr>
          <a:xfrm rot="16200000" flipH="1">
            <a:off x="6652363" y="3326962"/>
            <a:ext cx="897907" cy="734407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5" name="Oval 324">
            <a:extLst>
              <a:ext uri="{FF2B5EF4-FFF2-40B4-BE49-F238E27FC236}">
                <a16:creationId xmlns:a16="http://schemas.microsoft.com/office/drawing/2014/main" id="{98077306-5873-9B17-5F31-E31477062B61}"/>
              </a:ext>
            </a:extLst>
          </p:cNvPr>
          <p:cNvSpPr/>
          <p:nvPr/>
        </p:nvSpPr>
        <p:spPr>
          <a:xfrm>
            <a:off x="11801899" y="8186656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BD3197B0-C632-8252-CB77-ED5481A043EF}"/>
              </a:ext>
            </a:extLst>
          </p:cNvPr>
          <p:cNvSpPr/>
          <p:nvPr/>
        </p:nvSpPr>
        <p:spPr>
          <a:xfrm>
            <a:off x="12679637" y="7393691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B7EFC31F-AE94-C479-6540-B364F7E8DC44}"/>
              </a:ext>
            </a:extLst>
          </p:cNvPr>
          <p:cNvSpPr/>
          <p:nvPr/>
        </p:nvSpPr>
        <p:spPr>
          <a:xfrm>
            <a:off x="14159083" y="7390844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986C2B1E-83D2-D320-9DAB-41F2C22C9FAC}"/>
              </a:ext>
            </a:extLst>
          </p:cNvPr>
          <p:cNvSpPr/>
          <p:nvPr/>
        </p:nvSpPr>
        <p:spPr>
          <a:xfrm>
            <a:off x="9447254" y="6040528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4AD2A50B-6250-25BD-C6C3-454867C79454}"/>
              </a:ext>
            </a:extLst>
          </p:cNvPr>
          <p:cNvSpPr/>
          <p:nvPr/>
        </p:nvSpPr>
        <p:spPr>
          <a:xfrm>
            <a:off x="7692957" y="3247829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CBC4AB6B-1D63-82D7-9287-8365FB639831}"/>
              </a:ext>
            </a:extLst>
          </p:cNvPr>
          <p:cNvSpPr/>
          <p:nvPr/>
        </p:nvSpPr>
        <p:spPr>
          <a:xfrm>
            <a:off x="6728375" y="2546295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8E7FD6C-C95A-CA5F-AC17-204D5CAEAA78}"/>
              </a:ext>
            </a:extLst>
          </p:cNvPr>
          <p:cNvSpPr/>
          <p:nvPr/>
        </p:nvSpPr>
        <p:spPr>
          <a:xfrm>
            <a:off x="5147275" y="2580677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A169073D-89D3-290B-978E-B28594B63F26}"/>
              </a:ext>
            </a:extLst>
          </p:cNvPr>
          <p:cNvSpPr/>
          <p:nvPr/>
        </p:nvSpPr>
        <p:spPr>
          <a:xfrm>
            <a:off x="5874532" y="3482077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D4B6A906-886E-51DF-918C-33B74285FEA1}"/>
              </a:ext>
            </a:extLst>
          </p:cNvPr>
          <p:cNvCxnSpPr>
            <a:cxnSpLocks/>
            <a:stCxn id="68" idx="1"/>
            <a:endCxn id="67" idx="3"/>
          </p:cNvCxnSpPr>
          <p:nvPr/>
        </p:nvCxnSpPr>
        <p:spPr>
          <a:xfrm rot="10800000" flipV="1">
            <a:off x="4997375" y="2502887"/>
            <a:ext cx="1064484" cy="133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D33A0D0E-2CF0-9B71-BC3E-B1749F8AD34A}"/>
              </a:ext>
            </a:extLst>
          </p:cNvPr>
          <p:cNvCxnSpPr>
            <a:cxnSpLocks/>
            <a:stCxn id="67" idx="2"/>
            <a:endCxn id="95" idx="0"/>
          </p:cNvCxnSpPr>
          <p:nvPr/>
        </p:nvCxnSpPr>
        <p:spPr>
          <a:xfrm rot="16200000" flipH="1">
            <a:off x="4194952" y="3306647"/>
            <a:ext cx="1101627" cy="323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949395BE-F537-D7B6-91A8-9AE1A60A269B}"/>
              </a:ext>
            </a:extLst>
          </p:cNvPr>
          <p:cNvCxnSpPr>
            <a:cxnSpLocks/>
            <a:stCxn id="67" idx="2"/>
            <a:endCxn id="96" idx="0"/>
          </p:cNvCxnSpPr>
          <p:nvPr/>
        </p:nvCxnSpPr>
        <p:spPr>
          <a:xfrm rot="16200000" flipH="1">
            <a:off x="4878272" y="2623328"/>
            <a:ext cx="1101627" cy="136987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A0A521CF-64D0-8652-FDF9-4D21C6867EEF}"/>
              </a:ext>
            </a:extLst>
          </p:cNvPr>
          <p:cNvCxnSpPr>
            <a:cxnSpLocks/>
            <a:stCxn id="67" idx="1"/>
            <a:endCxn id="81" idx="0"/>
          </p:cNvCxnSpPr>
          <p:nvPr/>
        </p:nvCxnSpPr>
        <p:spPr>
          <a:xfrm rot="10800000" flipV="1">
            <a:off x="3430545" y="2504224"/>
            <a:ext cx="1060378" cy="278341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Oval 351">
            <a:extLst>
              <a:ext uri="{FF2B5EF4-FFF2-40B4-BE49-F238E27FC236}">
                <a16:creationId xmlns:a16="http://schemas.microsoft.com/office/drawing/2014/main" id="{21912670-79B2-61A4-E097-49348CEC5D40}"/>
              </a:ext>
            </a:extLst>
          </p:cNvPr>
          <p:cNvSpPr/>
          <p:nvPr/>
        </p:nvSpPr>
        <p:spPr>
          <a:xfrm>
            <a:off x="3215342" y="4621746"/>
            <a:ext cx="182880" cy="182880"/>
          </a:xfrm>
          <a:prstGeom prst="ellips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9</a:t>
            </a:r>
          </a:p>
        </p:txBody>
      </p:sp>
      <p:cxnSp>
        <p:nvCxnSpPr>
          <p:cNvPr id="390" name="Connector: Elbow 389">
            <a:extLst>
              <a:ext uri="{FF2B5EF4-FFF2-40B4-BE49-F238E27FC236}">
                <a16:creationId xmlns:a16="http://schemas.microsoft.com/office/drawing/2014/main" id="{649F0B75-DC81-2514-45FB-2391FD016C89}"/>
              </a:ext>
            </a:extLst>
          </p:cNvPr>
          <p:cNvCxnSpPr>
            <a:cxnSpLocks/>
            <a:endCxn id="213" idx="2"/>
          </p:cNvCxnSpPr>
          <p:nvPr/>
        </p:nvCxnSpPr>
        <p:spPr>
          <a:xfrm flipV="1">
            <a:off x="10899449" y="7947577"/>
            <a:ext cx="2135507" cy="739404"/>
          </a:xfrm>
          <a:prstGeom prst="bentConnector2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diamond"/>
            <a:tailEnd type="diamon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989ECCA2-A57F-6CA8-5A0E-C689D13080FF}"/>
              </a:ext>
            </a:extLst>
          </p:cNvPr>
          <p:cNvGrpSpPr/>
          <p:nvPr/>
        </p:nvGrpSpPr>
        <p:grpSpPr>
          <a:xfrm>
            <a:off x="4386330" y="3401880"/>
            <a:ext cx="484480" cy="396191"/>
            <a:chOff x="4084683" y="3283893"/>
            <a:chExt cx="484480" cy="396191"/>
          </a:xfrm>
        </p:grpSpPr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24584963-454E-AC95-838B-1431E7F5E607}"/>
                </a:ext>
              </a:extLst>
            </p:cNvPr>
            <p:cNvSpPr/>
            <p:nvPr/>
          </p:nvSpPr>
          <p:spPr>
            <a:xfrm>
              <a:off x="4239183" y="3400808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F027D2D-CC7F-933F-0EF6-DAF8648231AD}"/>
                </a:ext>
              </a:extLst>
            </p:cNvPr>
            <p:cNvSpPr/>
            <p:nvPr/>
          </p:nvSpPr>
          <p:spPr>
            <a:xfrm>
              <a:off x="4084683" y="3283893"/>
              <a:ext cx="484480" cy="3961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2">
                      <a:lumMod val="75000"/>
                    </a:schemeClr>
                  </a:solidFill>
                </a:rPr>
                <a:t>10</a:t>
              </a: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5F5627EA-275C-C0EB-FA56-E1CC142355F8}"/>
              </a:ext>
            </a:extLst>
          </p:cNvPr>
          <p:cNvGrpSpPr/>
          <p:nvPr/>
        </p:nvGrpSpPr>
        <p:grpSpPr>
          <a:xfrm>
            <a:off x="10803432" y="7300391"/>
            <a:ext cx="484480" cy="396191"/>
            <a:chOff x="4084683" y="3283893"/>
            <a:chExt cx="484480" cy="396191"/>
          </a:xfrm>
        </p:grpSpPr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D8B4A62D-8EAA-EEFA-FB58-1B52F2C4B3A6}"/>
                </a:ext>
              </a:extLst>
            </p:cNvPr>
            <p:cNvSpPr/>
            <p:nvPr/>
          </p:nvSpPr>
          <p:spPr>
            <a:xfrm>
              <a:off x="4239183" y="3400808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BDB9F48E-B067-E897-33B6-EEE45B90A1D1}"/>
                </a:ext>
              </a:extLst>
            </p:cNvPr>
            <p:cNvSpPr/>
            <p:nvPr/>
          </p:nvSpPr>
          <p:spPr>
            <a:xfrm>
              <a:off x="4084683" y="3283893"/>
              <a:ext cx="484480" cy="3961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2">
                      <a:lumMod val="75000"/>
                    </a:schemeClr>
                  </a:solidFill>
                </a:rPr>
                <a:t>11</a:t>
              </a: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4A22AE1D-A8DC-5DA3-C95B-23D9786DC864}"/>
              </a:ext>
            </a:extLst>
          </p:cNvPr>
          <p:cNvGrpSpPr/>
          <p:nvPr/>
        </p:nvGrpSpPr>
        <p:grpSpPr>
          <a:xfrm>
            <a:off x="9262799" y="2086222"/>
            <a:ext cx="484480" cy="396191"/>
            <a:chOff x="4084683" y="3283893"/>
            <a:chExt cx="484480" cy="396191"/>
          </a:xfrm>
        </p:grpSpPr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783EBD06-F142-16F0-5F55-DDF5E7032EB0}"/>
                </a:ext>
              </a:extLst>
            </p:cNvPr>
            <p:cNvSpPr/>
            <p:nvPr/>
          </p:nvSpPr>
          <p:spPr>
            <a:xfrm>
              <a:off x="4239183" y="3400808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EBCA2B3A-DA1E-7862-4AED-952FC2D6CD8A}"/>
                </a:ext>
              </a:extLst>
            </p:cNvPr>
            <p:cNvSpPr/>
            <p:nvPr/>
          </p:nvSpPr>
          <p:spPr>
            <a:xfrm>
              <a:off x="4084683" y="3283893"/>
              <a:ext cx="484480" cy="3961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2">
                      <a:lumMod val="75000"/>
                    </a:schemeClr>
                  </a:solidFill>
                </a:rPr>
                <a:t>12</a:t>
              </a: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8FC4C1E6-CE2D-78C9-9598-4C5807B54577}"/>
              </a:ext>
            </a:extLst>
          </p:cNvPr>
          <p:cNvGrpSpPr/>
          <p:nvPr/>
        </p:nvGrpSpPr>
        <p:grpSpPr>
          <a:xfrm>
            <a:off x="8563670" y="1308454"/>
            <a:ext cx="484480" cy="396191"/>
            <a:chOff x="4084683" y="3283893"/>
            <a:chExt cx="484480" cy="396191"/>
          </a:xfrm>
        </p:grpSpPr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ACF276EE-9BA1-8F4B-EC8E-758219FBE0A7}"/>
                </a:ext>
              </a:extLst>
            </p:cNvPr>
            <p:cNvSpPr/>
            <p:nvPr/>
          </p:nvSpPr>
          <p:spPr>
            <a:xfrm>
              <a:off x="4239183" y="3400808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4121A11C-8661-C920-A046-D3DBA564032F}"/>
                </a:ext>
              </a:extLst>
            </p:cNvPr>
            <p:cNvSpPr/>
            <p:nvPr/>
          </p:nvSpPr>
          <p:spPr>
            <a:xfrm>
              <a:off x="4084683" y="3283893"/>
              <a:ext cx="484480" cy="3961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accent2">
                      <a:lumMod val="75000"/>
                    </a:schemeClr>
                  </a:solidFill>
                </a:rPr>
                <a:t>13</a:t>
              </a:r>
            </a:p>
          </p:txBody>
        </p:sp>
      </p:grpSp>
      <p:sp>
        <p:nvSpPr>
          <p:cNvPr id="428" name="Rectangle 427">
            <a:extLst>
              <a:ext uri="{FF2B5EF4-FFF2-40B4-BE49-F238E27FC236}">
                <a16:creationId xmlns:a16="http://schemas.microsoft.com/office/drawing/2014/main" id="{2CC9F581-6888-D76B-2D0F-180915E269F8}"/>
              </a:ext>
            </a:extLst>
          </p:cNvPr>
          <p:cNvSpPr/>
          <p:nvPr/>
        </p:nvSpPr>
        <p:spPr>
          <a:xfrm>
            <a:off x="11340211" y="1213241"/>
            <a:ext cx="3178474" cy="49179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Update sensor group config with initial setting (one-time).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Read sensor config.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Send sensor Latitude &amp; Longitude and get Air Temperature, Air Humidity &amp; Rain data from Open Weather API.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Send this raw data Soil Temperature, Soil Moisture, Air Temperature, Air Humidity and Rain data to Topic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agritech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Push Raw Data to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RawDataTable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Push Raw Data to Kinesis Data Stream.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Get Raw Data and execute Lambda function.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Log Anomaly State, Actuator State and Rain forecast for sensor group (each of four sensors) in Anomaly Table.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Once all four sensors for an actuator have logged anomalies , determine if sprinkler has to be turned on(1) or off(0), send payload to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actuatorstat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topic for actuator simulator to receive command to turn sprinkler on or off.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Store data from step 9 in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SprinklerDataTable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Update sensor config with new setting.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Send Raw Data for analytics and for Graphical Representation of Sensor Data to Node-Red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Send Place, Severity Levels and Actuator State for display on Dashboard (UI)</a:t>
            </a:r>
          </a:p>
        </p:txBody>
      </p:sp>
      <p:sp>
        <p:nvSpPr>
          <p:cNvPr id="439" name="TextBox 12">
            <a:extLst>
              <a:ext uri="{FF2B5EF4-FFF2-40B4-BE49-F238E27FC236}">
                <a16:creationId xmlns:a16="http://schemas.microsoft.com/office/drawing/2014/main" id="{72F506DD-5C89-305C-228D-F14F21122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0171" y="1263569"/>
            <a:ext cx="17869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5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 to END FLOW</a:t>
            </a:r>
          </a:p>
        </p:txBody>
      </p:sp>
      <p:pic>
        <p:nvPicPr>
          <p:cNvPr id="450" name="Picture 449">
            <a:extLst>
              <a:ext uri="{FF2B5EF4-FFF2-40B4-BE49-F238E27FC236}">
                <a16:creationId xmlns:a16="http://schemas.microsoft.com/office/drawing/2014/main" id="{360F68A9-1CDD-BB3E-4AF4-E6916C0AF50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243" y="1399369"/>
            <a:ext cx="652341" cy="652341"/>
          </a:xfrm>
          <a:prstGeom prst="rect">
            <a:avLst/>
          </a:prstGeom>
        </p:spPr>
      </p:pic>
      <p:pic>
        <p:nvPicPr>
          <p:cNvPr id="451" name="Picture 450">
            <a:extLst>
              <a:ext uri="{FF2B5EF4-FFF2-40B4-BE49-F238E27FC236}">
                <a16:creationId xmlns:a16="http://schemas.microsoft.com/office/drawing/2014/main" id="{8C52C02A-65D4-63E0-DC2F-C59219C819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452" y="7503032"/>
            <a:ext cx="433391" cy="433391"/>
          </a:xfrm>
          <a:prstGeom prst="rect">
            <a:avLst/>
          </a:prstGeom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FD8018D-F5AD-9F83-B7D7-0F0A4A2AF436}"/>
              </a:ext>
            </a:extLst>
          </p:cNvPr>
          <p:cNvCxnSpPr>
            <a:cxnSpLocks/>
            <a:endCxn id="450" idx="2"/>
          </p:cNvCxnSpPr>
          <p:nvPr/>
        </p:nvCxnSpPr>
        <p:spPr>
          <a:xfrm rot="5400000" flipH="1" flipV="1">
            <a:off x="6801377" y="3559809"/>
            <a:ext cx="4041136" cy="102493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DF95FD6-8A12-B849-B722-9EF0A821FD54}"/>
              </a:ext>
            </a:extLst>
          </p:cNvPr>
          <p:cNvCxnSpPr>
            <a:cxnSpLocks/>
            <a:stCxn id="61" idx="1"/>
            <a:endCxn id="450" idx="1"/>
          </p:cNvCxnSpPr>
          <p:nvPr/>
        </p:nvCxnSpPr>
        <p:spPr>
          <a:xfrm rot="10800000" flipH="1">
            <a:off x="3200679" y="1725541"/>
            <a:ext cx="5807563" cy="4595905"/>
          </a:xfrm>
          <a:prstGeom prst="bentConnector3">
            <a:avLst>
              <a:gd name="adj1" fmla="val -393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629C91-B07F-81F3-98B2-4AAF1CA0AD68}"/>
              </a:ext>
            </a:extLst>
          </p:cNvPr>
          <p:cNvSpPr/>
          <p:nvPr/>
        </p:nvSpPr>
        <p:spPr>
          <a:xfrm>
            <a:off x="12360418" y="6223408"/>
            <a:ext cx="1981546" cy="225763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3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C63DF7-E8CD-B498-B6E5-804509DFA9E6}"/>
              </a:ext>
            </a:extLst>
          </p:cNvPr>
          <p:cNvSpPr/>
          <p:nvPr/>
        </p:nvSpPr>
        <p:spPr>
          <a:xfrm>
            <a:off x="471487" y="1409671"/>
            <a:ext cx="13687425" cy="74104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5A3100-9260-323B-662D-906FA6206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65910"/>
              </p:ext>
            </p:extLst>
          </p:nvPr>
        </p:nvGraphicFramePr>
        <p:xfrm>
          <a:off x="818510" y="1714500"/>
          <a:ext cx="12983216" cy="6970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605">
                  <a:extLst>
                    <a:ext uri="{9D8B030D-6E8A-4147-A177-3AD203B41FA5}">
                      <a16:colId xmlns:a16="http://schemas.microsoft.com/office/drawing/2014/main" val="2386158604"/>
                    </a:ext>
                  </a:extLst>
                </a:gridCol>
                <a:gridCol w="1715588">
                  <a:extLst>
                    <a:ext uri="{9D8B030D-6E8A-4147-A177-3AD203B41FA5}">
                      <a16:colId xmlns:a16="http://schemas.microsoft.com/office/drawing/2014/main" val="232999688"/>
                    </a:ext>
                  </a:extLst>
                </a:gridCol>
                <a:gridCol w="10014023">
                  <a:extLst>
                    <a:ext uri="{9D8B030D-6E8A-4147-A177-3AD203B41FA5}">
                      <a16:colId xmlns:a16="http://schemas.microsoft.com/office/drawing/2014/main" val="4100383318"/>
                    </a:ext>
                  </a:extLst>
                </a:gridCol>
              </a:tblGrid>
              <a:tr h="838937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AWS IAM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 Create </a:t>
                      </a:r>
                      <a:r>
                        <a:rPr lang="en-US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AgriTechRole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</a:t>
                      </a:r>
                      <a:r>
                        <a:rPr lang="en-US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LambdaRole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AgriTechRole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is used for S3 and IoT. </a:t>
                      </a:r>
                      <a:r>
                        <a:rPr 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LambdaRole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is used for Lambda Function execution.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407427"/>
                  </a:ext>
                </a:extLst>
              </a:tr>
              <a:tr h="892874"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Amazon S3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S3 bucket </a:t>
                      </a: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sniotg2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for auto-provisioning of devices on the cloud. Provisioning template is used and bulk registration done.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117443"/>
                  </a:ext>
                </a:extLst>
              </a:tr>
              <a:tr h="892874"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AWS IoT 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During bulk-registration, IoT things, groups, thing types (Actuator, Sensor) are created. Certificates &amp; Policies are attached. Simulator code for sensor publishes to MQTT topic </a:t>
                      </a:r>
                      <a:r>
                        <a:rPr lang="en-US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iot</a:t>
                      </a: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en-US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agritech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&amp; Lambda function publishes to MQTT topic </a:t>
                      </a:r>
                      <a:r>
                        <a:rPr lang="en-US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iot</a:t>
                      </a: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en-US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actuatorstat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Rules are also configured for lambda functions execution.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046358"/>
                  </a:ext>
                </a:extLst>
              </a:tr>
              <a:tr h="838937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Kinesis Data 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AgriTechDataStream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Streams Raw Data to </a:t>
                      </a:r>
                      <a:r>
                        <a:rPr lang="en-US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AnomalyFunction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Sensor data is a large stream of real time data which needs to tracked and processed for detecting anomalies near real time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402056"/>
                  </a:ext>
                </a:extLst>
              </a:tr>
              <a:tr h="892874"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AWS Lambda Functions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Two Lambda functions are used, one to store raw data to </a:t>
                      </a:r>
                      <a:r>
                        <a:rPr lang="en-US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RawDataTable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other to process sensor group anomalies and publish actuator command to MQTT topic</a:t>
                      </a: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iot</a:t>
                      </a: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en-US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actuatorstat</a:t>
                      </a: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395692"/>
                  </a:ext>
                </a:extLst>
              </a:tr>
              <a:tr h="838937"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Dynamo DB Tables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Three tables used. Data Model on next slide.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637357"/>
                  </a:ext>
                </a:extLst>
              </a:tr>
              <a:tr h="838937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Node-Red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Node-Red UI is used for Graphical representation of Sensor Status, Senor Group Anomaly State and Sprinkler Status </a:t>
                      </a:r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 the UI.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395300"/>
                  </a:ext>
                </a:extLst>
              </a:tr>
              <a:tr h="838937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SQLite 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SQLite DB is used to store Sensor Group Config data.</a:t>
                      </a: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SQLite is a lightweight disk-based database that doesn’t require a separate server process and allows accessing the database using a nonstandard variant of the SQL query language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10086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B892762-7246-DF72-F270-29CBBD12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Used in this Project</a:t>
            </a:r>
          </a:p>
        </p:txBody>
      </p:sp>
      <p:pic>
        <p:nvPicPr>
          <p:cNvPr id="5" name="Graphic 6">
            <a:extLst>
              <a:ext uri="{FF2B5EF4-FFF2-40B4-BE49-F238E27FC236}">
                <a16:creationId xmlns:a16="http://schemas.microsoft.com/office/drawing/2014/main" id="{59205C79-BC6B-5E74-7F39-302BCB842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28" y="3594871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9">
            <a:extLst>
              <a:ext uri="{FF2B5EF4-FFF2-40B4-BE49-F238E27FC236}">
                <a16:creationId xmlns:a16="http://schemas.microsoft.com/office/drawing/2014/main" id="{761BD8EA-ABB7-CF36-AA24-F70AF8D24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28" y="4493761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0">
            <a:extLst>
              <a:ext uri="{FF2B5EF4-FFF2-40B4-BE49-F238E27FC236}">
                <a16:creationId xmlns:a16="http://schemas.microsoft.com/office/drawing/2014/main" id="{1544D851-6479-9476-ECCE-2736A4DE6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18" y="5339855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23">
            <a:extLst>
              <a:ext uri="{FF2B5EF4-FFF2-40B4-BE49-F238E27FC236}">
                <a16:creationId xmlns:a16="http://schemas.microsoft.com/office/drawing/2014/main" id="{0FF07659-D944-D7F1-C4E1-886291476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18" y="6267320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28" y="1791719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64" y="2637093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A6C4C5-5ED2-17A2-BB75-8C887BAF56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64" y="7042840"/>
            <a:ext cx="652341" cy="6523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71E1FF-0531-BEE0-E798-B78D335236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33" y="7860306"/>
            <a:ext cx="652341" cy="6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3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DB8DDA-3F75-0622-0A92-FC507A8C0421}"/>
              </a:ext>
            </a:extLst>
          </p:cNvPr>
          <p:cNvSpPr/>
          <p:nvPr/>
        </p:nvSpPr>
        <p:spPr>
          <a:xfrm>
            <a:off x="471487" y="1409671"/>
            <a:ext cx="13687425" cy="74104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40940-A678-2577-149D-407CA115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AFE75-F4F6-1706-1FB9-AC0AD044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53" y="1770749"/>
            <a:ext cx="11835589" cy="65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5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0D86CB-4D60-8AF8-A87D-23406DCC22C6}"/>
              </a:ext>
            </a:extLst>
          </p:cNvPr>
          <p:cNvSpPr/>
          <p:nvPr/>
        </p:nvSpPr>
        <p:spPr>
          <a:xfrm>
            <a:off x="471487" y="1409671"/>
            <a:ext cx="13687425" cy="7410450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C7C3E-C735-B9FE-3448-3BEE9D8C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Computing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580B1418-E929-CFC4-FF9C-9D6E9E2E4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8926"/>
              </p:ext>
            </p:extLst>
          </p:nvPr>
        </p:nvGraphicFramePr>
        <p:xfrm>
          <a:off x="1446415" y="1676540"/>
          <a:ext cx="11951852" cy="687671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384840">
                  <a:extLst>
                    <a:ext uri="{9D8B030D-6E8A-4147-A177-3AD203B41FA5}">
                      <a16:colId xmlns:a16="http://schemas.microsoft.com/office/drawing/2014/main" val="2017196703"/>
                    </a:ext>
                  </a:extLst>
                </a:gridCol>
                <a:gridCol w="2384840">
                  <a:extLst>
                    <a:ext uri="{9D8B030D-6E8A-4147-A177-3AD203B41FA5}">
                      <a16:colId xmlns:a16="http://schemas.microsoft.com/office/drawing/2014/main" val="1211864166"/>
                    </a:ext>
                  </a:extLst>
                </a:gridCol>
                <a:gridCol w="2384840">
                  <a:extLst>
                    <a:ext uri="{9D8B030D-6E8A-4147-A177-3AD203B41FA5}">
                      <a16:colId xmlns:a16="http://schemas.microsoft.com/office/drawing/2014/main" val="232999688"/>
                    </a:ext>
                  </a:extLst>
                </a:gridCol>
                <a:gridCol w="4797332">
                  <a:extLst>
                    <a:ext uri="{9D8B030D-6E8A-4147-A177-3AD203B41FA5}">
                      <a16:colId xmlns:a16="http://schemas.microsoft.com/office/drawing/2014/main" val="4100383318"/>
                    </a:ext>
                  </a:extLst>
                </a:gridCol>
              </a:tblGrid>
              <a:tr h="965234">
                <a:tc gridSpan="4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Components and External Integrations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403454"/>
                  </a:ext>
                </a:extLst>
              </a:tr>
              <a:tr h="568208">
                <a:tc rowSpan="8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Sensor Group Configuration 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419309"/>
                  </a:ext>
                </a:extLst>
              </a:tr>
              <a:tr h="757382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Sensor Group Configuration 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DEVICE ID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Id of the Sensor device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407427"/>
                  </a:ext>
                </a:extLst>
              </a:tr>
              <a:tr h="628073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GROUP ID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Sensor Group Id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17443"/>
                  </a:ext>
                </a:extLst>
              </a:tr>
              <a:tr h="591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Latitude value for sensor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664596"/>
                  </a:ext>
                </a:extLst>
              </a:tr>
              <a:tr h="591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Longitude value for sensor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259849"/>
                  </a:ext>
                </a:extLst>
              </a:tr>
              <a:tr h="591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 value for sensor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818300"/>
                  </a:ext>
                </a:extLst>
              </a:tr>
              <a:tr h="591127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CONTROL ID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Group Anomaly State (Severity level)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046358"/>
                  </a:ext>
                </a:extLst>
              </a:tr>
              <a:tr h="628073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ACTUATOR STATUS 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Actuator Status ON (1) or OFF (0)</a:t>
                      </a:r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402056"/>
                  </a:ext>
                </a:extLst>
              </a:tr>
              <a:tr h="9652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Open Weather Map API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Returns the Weather data for given sensor group latitude and longitude values.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728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50B6DA7-8DAE-89DC-08C4-05857496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98" y="3817525"/>
            <a:ext cx="1301747" cy="1301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1C0BB2-BBCA-9D6E-12EF-B096A0740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50" y="7709651"/>
            <a:ext cx="1609013" cy="680947"/>
          </a:xfrm>
          <a:prstGeom prst="rect">
            <a:avLst/>
          </a:prstGeom>
        </p:spPr>
      </p:pic>
      <p:sp>
        <p:nvSpPr>
          <p:cNvPr id="3" name="TextBox 18">
            <a:extLst>
              <a:ext uri="{FF2B5EF4-FFF2-40B4-BE49-F238E27FC236}">
                <a16:creationId xmlns:a16="http://schemas.microsoft.com/office/drawing/2014/main" id="{F808C961-0466-E21C-85B8-3F9096F22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544" y="5241272"/>
            <a:ext cx="17123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sensor_group_config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3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8EFA6C-6309-C97B-00D6-3CE2BEA1A561}"/>
              </a:ext>
            </a:extLst>
          </p:cNvPr>
          <p:cNvSpPr/>
          <p:nvPr/>
        </p:nvSpPr>
        <p:spPr>
          <a:xfrm>
            <a:off x="471487" y="1409671"/>
            <a:ext cx="13687425" cy="7410450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C7C3E-C735-B9FE-3448-3BEE9D8C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Files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7AF32D71-3D2D-FDA5-754A-4A0733711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116752"/>
              </p:ext>
            </p:extLst>
          </p:nvPr>
        </p:nvGraphicFramePr>
        <p:xfrm>
          <a:off x="729318" y="2032696"/>
          <a:ext cx="13171761" cy="616440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175672">
                  <a:extLst>
                    <a:ext uri="{9D8B030D-6E8A-4147-A177-3AD203B41FA5}">
                      <a16:colId xmlns:a16="http://schemas.microsoft.com/office/drawing/2014/main" val="232999688"/>
                    </a:ext>
                  </a:extLst>
                </a:gridCol>
                <a:gridCol w="8996089">
                  <a:extLst>
                    <a:ext uri="{9D8B030D-6E8A-4147-A177-3AD203B41FA5}">
                      <a16:colId xmlns:a16="http://schemas.microsoft.com/office/drawing/2014/main" val="4100383318"/>
                    </a:ext>
                  </a:extLst>
                </a:gridCol>
              </a:tblGrid>
              <a:tr h="490357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Code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741229"/>
                  </a:ext>
                </a:extLst>
              </a:tr>
              <a:tr h="175945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bulkregistration.py</a:t>
                      </a:r>
                    </a:p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config.py</a:t>
                      </a:r>
                    </a:p>
                    <a:p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main.py</a:t>
                      </a: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general-</a:t>
                      </a:r>
                      <a:r>
                        <a:rPr 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policy.json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provisioning-</a:t>
                      </a:r>
                      <a:r>
                        <a:rPr 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data.json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provisioning-</a:t>
                      </a:r>
                      <a:r>
                        <a:rPr 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template.json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Device onboarding (bulk registration process)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407427"/>
                  </a:ext>
                </a:extLst>
              </a:tr>
              <a:tr h="37041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senor_grp_config.py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Generates the initial SQLite config 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17443"/>
                  </a:ext>
                </a:extLst>
              </a:tr>
              <a:tr h="64822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soil_sensor_grp_publish.py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Sensor Simulator.  (Publisher)</a:t>
                      </a:r>
                    </a:p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Also fetches Air Temperature, Air Moisture and Rain forecast from Open Weather Map.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046358"/>
                  </a:ext>
                </a:extLst>
              </a:tr>
              <a:tr h="64822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actuator_stat_subscribe_grp.py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Sprinkler Simulator. (Subscriber)</a:t>
                      </a:r>
                    </a:p>
                    <a:p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Subscribes to the topic </a:t>
                      </a:r>
                      <a:r>
                        <a:rPr lang="en-US" sz="1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iot</a:t>
                      </a: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actuatorstat</a:t>
                      </a: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updates the sensor group config (SQLite </a:t>
                      </a:r>
                      <a:r>
                        <a:rPr lang="en-US" sz="1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</a:t>
                      </a:r>
                      <a:r>
                        <a:rPr 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402056"/>
                  </a:ext>
                </a:extLst>
              </a:tr>
              <a:tr h="37041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AnomalyFunction.py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Lambda Function - code to be added to code section after creating AWS Lambda function.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395692"/>
                  </a:ext>
                </a:extLst>
              </a:tr>
              <a:tr h="38805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RawDataStorageFunction.py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Lambda Function - code to be added to code section after creating AWS Lambda function.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637357"/>
                  </a:ext>
                </a:extLst>
              </a:tr>
              <a:tr h="370412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node_red_dashboard_ui.json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JSON file that can be imported into a Node-Red 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333066"/>
                  </a:ext>
                </a:extLst>
              </a:tr>
              <a:tr h="7484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AgriTech_Windows_CopyFileProgram.py</a:t>
                      </a:r>
                    </a:p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AgriTech_Windows_StartSimulation.py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Utility Files for Windows OS to make copying of certificates and running of simulators faster.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723401"/>
                  </a:ext>
                </a:extLst>
              </a:tr>
              <a:tr h="37041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README.md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Readme file with step by step explanation of the project setup and execution.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05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1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87AF58-D313-EB4D-854F-5701F6F8CF7B}"/>
              </a:ext>
            </a:extLst>
          </p:cNvPr>
          <p:cNvSpPr/>
          <p:nvPr/>
        </p:nvSpPr>
        <p:spPr>
          <a:xfrm>
            <a:off x="471487" y="1409671"/>
            <a:ext cx="13687425" cy="7410450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C7C3E-C735-B9FE-3448-3BEE9D8C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3ED8D-8AE4-5151-BEBB-4C9139A39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062" y="1711278"/>
            <a:ext cx="3904515" cy="67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0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C55DA3-F4DD-159E-5C09-018C0662EE3C}"/>
              </a:ext>
            </a:extLst>
          </p:cNvPr>
          <p:cNvSpPr/>
          <p:nvPr/>
        </p:nvSpPr>
        <p:spPr>
          <a:xfrm>
            <a:off x="471487" y="1409671"/>
            <a:ext cx="13687425" cy="7410450"/>
          </a:xfrm>
          <a:prstGeom prst="rect">
            <a:avLst/>
          </a:prstGeom>
          <a:solidFill>
            <a:schemeClr val="bg2">
              <a:alpha val="52000"/>
            </a:schemeClr>
          </a:solidFill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E8D2D-BF4B-DCAC-D667-C024AA93D526}"/>
              </a:ext>
            </a:extLst>
          </p:cNvPr>
          <p:cNvSpPr/>
          <p:nvPr/>
        </p:nvSpPr>
        <p:spPr>
          <a:xfrm>
            <a:off x="2040837" y="1548274"/>
            <a:ext cx="9753600" cy="7123544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chemeClr val="accent2">
                  <a:lumMod val="75000"/>
                </a:schemeClr>
              </a:gs>
              <a:gs pos="100000">
                <a:srgbClr val="00B05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C7C3E-C735-B9FE-3448-3BEE9D8C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Thresholds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0246D7C1-B3CA-B58F-04BA-421AD2809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38532"/>
              </p:ext>
            </p:extLst>
          </p:nvPr>
        </p:nvGraphicFramePr>
        <p:xfrm>
          <a:off x="2040836" y="1548274"/>
          <a:ext cx="9753600" cy="71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90">
                  <a:extLst>
                    <a:ext uri="{9D8B030D-6E8A-4147-A177-3AD203B41FA5}">
                      <a16:colId xmlns:a16="http://schemas.microsoft.com/office/drawing/2014/main" val="3703316134"/>
                    </a:ext>
                  </a:extLst>
                </a:gridCol>
                <a:gridCol w="2217236">
                  <a:extLst>
                    <a:ext uri="{9D8B030D-6E8A-4147-A177-3AD203B41FA5}">
                      <a16:colId xmlns:a16="http://schemas.microsoft.com/office/drawing/2014/main" val="1626244140"/>
                    </a:ext>
                  </a:extLst>
                </a:gridCol>
                <a:gridCol w="2107474">
                  <a:extLst>
                    <a:ext uri="{9D8B030D-6E8A-4147-A177-3AD203B41FA5}">
                      <a16:colId xmlns:a16="http://schemas.microsoft.com/office/drawing/2014/main" val="27846593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24760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795777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9396741"/>
                    </a:ext>
                  </a:extLst>
                </a:gridCol>
              </a:tblGrid>
              <a:tr h="598643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Soil Temperature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Soil Moisture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Weather Forecast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Severity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Sprinkler Command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002535"/>
                  </a:ext>
                </a:extLst>
              </a:tr>
              <a:tr h="652490">
                <a:tc rowSpan="2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&lt; 20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86-100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0-Normal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OFF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69213"/>
                  </a:ext>
                </a:extLst>
              </a:tr>
              <a:tr h="652490"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&lt; 20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86-100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 Rain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0-Normal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OFF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55296"/>
                  </a:ext>
                </a:extLst>
              </a:tr>
              <a:tr h="652490">
                <a:tc rowSpan="2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20-25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75-86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4-Low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OFF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4635"/>
                  </a:ext>
                </a:extLst>
              </a:tr>
              <a:tr h="652490">
                <a:tc vMerge="1"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20-25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75-86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 Rain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4-Low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840629"/>
                  </a:ext>
                </a:extLst>
              </a:tr>
              <a:tr h="652490">
                <a:tc rowSpan="2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25-30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60-74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3-Medium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OFF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071364"/>
                  </a:ext>
                </a:extLst>
              </a:tr>
              <a:tr h="652490"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25-30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60-74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 Rain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3-Medium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456886"/>
                  </a:ext>
                </a:extLst>
              </a:tr>
              <a:tr h="652490">
                <a:tc rowSpan="2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30-35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45-49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2-High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OFF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947005"/>
                  </a:ext>
                </a:extLst>
              </a:tr>
              <a:tr h="652490"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30-35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45-49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 Rain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2-High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152013"/>
                  </a:ext>
                </a:extLst>
              </a:tr>
              <a:tr h="652490">
                <a:tc rowSpan="2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&gt;=35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30-44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1-Critical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OFF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86302"/>
                  </a:ext>
                </a:extLst>
              </a:tr>
              <a:tr h="652490">
                <a:tc v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&gt;=35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30-44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No Rain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1-Critical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50784"/>
                  </a:ext>
                </a:extLst>
              </a:tr>
            </a:tbl>
          </a:graphicData>
        </a:graphic>
      </p:graphicFrame>
      <p:pic>
        <p:nvPicPr>
          <p:cNvPr id="9" name="Graphic 8" descr="Thermometer">
            <a:extLst>
              <a:ext uri="{FF2B5EF4-FFF2-40B4-BE49-F238E27FC236}">
                <a16:creationId xmlns:a16="http://schemas.microsoft.com/office/drawing/2014/main" id="{0EBC0229-0326-DA52-A8A0-05B754084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12313" y="7802906"/>
            <a:ext cx="753341" cy="753341"/>
          </a:xfrm>
          <a:prstGeom prst="rect">
            <a:avLst/>
          </a:prstGeom>
        </p:spPr>
      </p:pic>
      <p:pic>
        <p:nvPicPr>
          <p:cNvPr id="11" name="Graphic 10" descr="Thermometer">
            <a:extLst>
              <a:ext uri="{FF2B5EF4-FFF2-40B4-BE49-F238E27FC236}">
                <a16:creationId xmlns:a16="http://schemas.microsoft.com/office/drawing/2014/main" id="{42831114-2427-FB20-BD51-D3C724915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05454" y="4831507"/>
            <a:ext cx="753341" cy="753341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pic>
        <p:nvPicPr>
          <p:cNvPr id="12" name="Graphic 11" descr="Plant">
            <a:extLst>
              <a:ext uri="{FF2B5EF4-FFF2-40B4-BE49-F238E27FC236}">
                <a16:creationId xmlns:a16="http://schemas.microsoft.com/office/drawing/2014/main" id="{3D37A90E-5C1E-0D93-4C1A-B80A240B0A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45855" y="2106595"/>
            <a:ext cx="1354613" cy="1354613"/>
          </a:xfrm>
          <a:prstGeom prst="rect">
            <a:avLst/>
          </a:prstGeom>
        </p:spPr>
      </p:pic>
      <p:pic>
        <p:nvPicPr>
          <p:cNvPr id="16" name="Graphic 15" descr="Rain">
            <a:extLst>
              <a:ext uri="{FF2B5EF4-FFF2-40B4-BE49-F238E27FC236}">
                <a16:creationId xmlns:a16="http://schemas.microsoft.com/office/drawing/2014/main" id="{63BF4EFE-F10E-F062-10B2-FDCB26D9E7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7266" y="2276104"/>
            <a:ext cx="424874" cy="470496"/>
          </a:xfrm>
          <a:prstGeom prst="rect">
            <a:avLst/>
          </a:prstGeom>
        </p:spPr>
      </p:pic>
      <p:pic>
        <p:nvPicPr>
          <p:cNvPr id="17" name="Graphic 16" descr="Rain">
            <a:extLst>
              <a:ext uri="{FF2B5EF4-FFF2-40B4-BE49-F238E27FC236}">
                <a16:creationId xmlns:a16="http://schemas.microsoft.com/office/drawing/2014/main" id="{3B391023-4484-29C6-2F0E-31859BFCAA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7266" y="3578468"/>
            <a:ext cx="424874" cy="470496"/>
          </a:xfrm>
          <a:prstGeom prst="rect">
            <a:avLst/>
          </a:prstGeom>
        </p:spPr>
      </p:pic>
      <p:pic>
        <p:nvPicPr>
          <p:cNvPr id="18" name="Graphic 17" descr="Rain">
            <a:extLst>
              <a:ext uri="{FF2B5EF4-FFF2-40B4-BE49-F238E27FC236}">
                <a16:creationId xmlns:a16="http://schemas.microsoft.com/office/drawing/2014/main" id="{63EF10FC-B849-0A3F-F468-21BDB8DC83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8542" y="4852984"/>
            <a:ext cx="424874" cy="470496"/>
          </a:xfrm>
          <a:prstGeom prst="rect">
            <a:avLst/>
          </a:prstGeom>
        </p:spPr>
      </p:pic>
      <p:pic>
        <p:nvPicPr>
          <p:cNvPr id="19" name="Graphic 18" descr="Rain">
            <a:extLst>
              <a:ext uri="{FF2B5EF4-FFF2-40B4-BE49-F238E27FC236}">
                <a16:creationId xmlns:a16="http://schemas.microsoft.com/office/drawing/2014/main" id="{694477E5-EFEF-786C-0F49-D177AA5126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7266" y="6183197"/>
            <a:ext cx="424874" cy="470496"/>
          </a:xfrm>
          <a:prstGeom prst="rect">
            <a:avLst/>
          </a:prstGeom>
        </p:spPr>
      </p:pic>
      <p:pic>
        <p:nvPicPr>
          <p:cNvPr id="21" name="Graphic 20" descr="Rain">
            <a:extLst>
              <a:ext uri="{FF2B5EF4-FFF2-40B4-BE49-F238E27FC236}">
                <a16:creationId xmlns:a16="http://schemas.microsoft.com/office/drawing/2014/main" id="{5C911662-73BD-2DFA-D904-8C2F24E615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7266" y="7500113"/>
            <a:ext cx="424874" cy="470496"/>
          </a:xfrm>
          <a:prstGeom prst="rect">
            <a:avLst/>
          </a:prstGeom>
        </p:spPr>
      </p:pic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04EE3937-1DAF-F4C3-C546-5456B595D1E8}"/>
              </a:ext>
            </a:extLst>
          </p:cNvPr>
          <p:cNvSpPr/>
          <p:nvPr/>
        </p:nvSpPr>
        <p:spPr>
          <a:xfrm>
            <a:off x="12872848" y="3256106"/>
            <a:ext cx="36576" cy="4846320"/>
          </a:xfrm>
          <a:prstGeom prst="flowChartProcess">
            <a:avLst/>
          </a:prstGeom>
          <a:gradFill flip="none" rotWithShape="1">
            <a:gsLst>
              <a:gs pos="0">
                <a:srgbClr val="C00000"/>
              </a:gs>
              <a:gs pos="94538">
                <a:srgbClr val="00B050"/>
              </a:gs>
              <a:gs pos="84000">
                <a:schemeClr val="accent4">
                  <a:lumMod val="60000"/>
                  <a:lumOff val="40000"/>
                </a:schemeClr>
              </a:gs>
              <a:gs pos="66000">
                <a:schemeClr val="accent4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Leaf">
            <a:extLst>
              <a:ext uri="{FF2B5EF4-FFF2-40B4-BE49-F238E27FC236}">
                <a16:creationId xmlns:a16="http://schemas.microsoft.com/office/drawing/2014/main" id="{2C9BB312-5B42-D2F6-ACDE-57085DC449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4989" y="1496348"/>
            <a:ext cx="1235578" cy="123557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1389A584-A736-B86E-68A9-AA6C34A4B394}"/>
              </a:ext>
            </a:extLst>
          </p:cNvPr>
          <p:cNvGrpSpPr/>
          <p:nvPr/>
        </p:nvGrpSpPr>
        <p:grpSpPr>
          <a:xfrm>
            <a:off x="12273494" y="7949507"/>
            <a:ext cx="477635" cy="717695"/>
            <a:chOff x="1162601" y="7513409"/>
            <a:chExt cx="918314" cy="1244858"/>
          </a:xfrm>
        </p:grpSpPr>
        <p:pic>
          <p:nvPicPr>
            <p:cNvPr id="40" name="Graphic 39" descr="Filter">
              <a:extLst>
                <a:ext uri="{FF2B5EF4-FFF2-40B4-BE49-F238E27FC236}">
                  <a16:creationId xmlns:a16="http://schemas.microsoft.com/office/drawing/2014/main" id="{F44B8DB5-767A-1A54-3CD1-74AA7797E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1162601" y="7843867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Sparkler">
              <a:extLst>
                <a:ext uri="{FF2B5EF4-FFF2-40B4-BE49-F238E27FC236}">
                  <a16:creationId xmlns:a16="http://schemas.microsoft.com/office/drawing/2014/main" id="{A45FEB13-7A58-2844-DFE9-28C850517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8901554">
              <a:off x="1166515" y="7513409"/>
              <a:ext cx="914400" cy="914400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F6DAB8-05C8-09FC-84AF-A6914C66C472}"/>
                </a:ext>
              </a:extLst>
            </p:cNvPr>
            <p:cNvSpPr/>
            <p:nvPr/>
          </p:nvSpPr>
          <p:spPr>
            <a:xfrm>
              <a:off x="1600198" y="7991873"/>
              <a:ext cx="54864" cy="5856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9C73F6D-2E7A-0462-731C-C85F489D9F83}"/>
              </a:ext>
            </a:extLst>
          </p:cNvPr>
          <p:cNvGrpSpPr/>
          <p:nvPr/>
        </p:nvGrpSpPr>
        <p:grpSpPr>
          <a:xfrm>
            <a:off x="11822197" y="7958738"/>
            <a:ext cx="477635" cy="717695"/>
            <a:chOff x="1162601" y="7513409"/>
            <a:chExt cx="918314" cy="1244858"/>
          </a:xfrm>
        </p:grpSpPr>
        <p:pic>
          <p:nvPicPr>
            <p:cNvPr id="48" name="Graphic 47" descr="Filter">
              <a:extLst>
                <a:ext uri="{FF2B5EF4-FFF2-40B4-BE49-F238E27FC236}">
                  <a16:creationId xmlns:a16="http://schemas.microsoft.com/office/drawing/2014/main" id="{7112F93A-9102-CF77-E499-68159196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1162601" y="7843867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Sparkler">
              <a:extLst>
                <a:ext uri="{FF2B5EF4-FFF2-40B4-BE49-F238E27FC236}">
                  <a16:creationId xmlns:a16="http://schemas.microsoft.com/office/drawing/2014/main" id="{203F7051-1A18-B7E0-7DF6-6C43C2270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8901554">
              <a:off x="1166515" y="7513409"/>
              <a:ext cx="914400" cy="91440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E0152CA-39D0-AED0-0AF8-74328355A5DE}"/>
                </a:ext>
              </a:extLst>
            </p:cNvPr>
            <p:cNvSpPr/>
            <p:nvPr/>
          </p:nvSpPr>
          <p:spPr>
            <a:xfrm>
              <a:off x="1600198" y="7991873"/>
              <a:ext cx="54864" cy="5856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EB399E2-62BE-F2DE-F1F4-C41FB402652B}"/>
              </a:ext>
            </a:extLst>
          </p:cNvPr>
          <p:cNvGrpSpPr/>
          <p:nvPr/>
        </p:nvGrpSpPr>
        <p:grpSpPr>
          <a:xfrm>
            <a:off x="13037213" y="7928605"/>
            <a:ext cx="477635" cy="717695"/>
            <a:chOff x="1162601" y="7513409"/>
            <a:chExt cx="918314" cy="1244858"/>
          </a:xfrm>
        </p:grpSpPr>
        <p:pic>
          <p:nvPicPr>
            <p:cNvPr id="52" name="Graphic 51" descr="Filter">
              <a:extLst>
                <a:ext uri="{FF2B5EF4-FFF2-40B4-BE49-F238E27FC236}">
                  <a16:creationId xmlns:a16="http://schemas.microsoft.com/office/drawing/2014/main" id="{301D3646-97AA-C036-8BDD-300DA682F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1162601" y="7843867"/>
              <a:ext cx="914400" cy="914400"/>
            </a:xfrm>
            <a:prstGeom prst="rect">
              <a:avLst/>
            </a:prstGeom>
          </p:spPr>
        </p:pic>
        <p:pic>
          <p:nvPicPr>
            <p:cNvPr id="53" name="Graphic 52" descr="Sparkler">
              <a:extLst>
                <a:ext uri="{FF2B5EF4-FFF2-40B4-BE49-F238E27FC236}">
                  <a16:creationId xmlns:a16="http://schemas.microsoft.com/office/drawing/2014/main" id="{AEA05915-2292-127A-2E76-DE94D91F0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8901554">
              <a:off x="1166515" y="7513409"/>
              <a:ext cx="914400" cy="914400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D5A912-B41E-5795-B434-F9BCF40BDE82}"/>
                </a:ext>
              </a:extLst>
            </p:cNvPr>
            <p:cNvSpPr/>
            <p:nvPr/>
          </p:nvSpPr>
          <p:spPr>
            <a:xfrm>
              <a:off x="1600198" y="7991873"/>
              <a:ext cx="54864" cy="5856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5F3ABC6-5344-8F21-F260-6DB245112667}"/>
              </a:ext>
            </a:extLst>
          </p:cNvPr>
          <p:cNvGrpSpPr/>
          <p:nvPr/>
        </p:nvGrpSpPr>
        <p:grpSpPr>
          <a:xfrm>
            <a:off x="13503290" y="7922106"/>
            <a:ext cx="477635" cy="717695"/>
            <a:chOff x="1162601" y="7513409"/>
            <a:chExt cx="918314" cy="1244858"/>
          </a:xfrm>
        </p:grpSpPr>
        <p:pic>
          <p:nvPicPr>
            <p:cNvPr id="56" name="Graphic 55" descr="Filter">
              <a:extLst>
                <a:ext uri="{FF2B5EF4-FFF2-40B4-BE49-F238E27FC236}">
                  <a16:creationId xmlns:a16="http://schemas.microsoft.com/office/drawing/2014/main" id="{0EE5701D-4A5C-58CB-7113-DEBCEB694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1162601" y="7843867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Sparkler">
              <a:extLst>
                <a:ext uri="{FF2B5EF4-FFF2-40B4-BE49-F238E27FC236}">
                  <a16:creationId xmlns:a16="http://schemas.microsoft.com/office/drawing/2014/main" id="{C9558E89-1A96-55EF-E3CA-5B4070DDE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8901554">
              <a:off x="1166515" y="7513409"/>
              <a:ext cx="914400" cy="914400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CFB854-4E9B-EEE2-C9DA-E175F692D47A}"/>
                </a:ext>
              </a:extLst>
            </p:cNvPr>
            <p:cNvSpPr/>
            <p:nvPr/>
          </p:nvSpPr>
          <p:spPr>
            <a:xfrm>
              <a:off x="1600198" y="7991873"/>
              <a:ext cx="54864" cy="5856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658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5267</TotalTime>
  <Words>1040</Words>
  <Application>Microsoft Office PowerPoint</Application>
  <PresentationFormat>Custom</PresentationFormat>
  <Paragraphs>218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Agri-Tech</vt:lpstr>
      <vt:lpstr>Agenda</vt:lpstr>
      <vt:lpstr>Architecture</vt:lpstr>
      <vt:lpstr>Components Used in this Project</vt:lpstr>
      <vt:lpstr>Data Model</vt:lpstr>
      <vt:lpstr>Edge Computing</vt:lpstr>
      <vt:lpstr>Solution Files</vt:lpstr>
      <vt:lpstr>Project Structure</vt:lpstr>
      <vt:lpstr>Thresholds</vt:lpstr>
      <vt:lpstr>Business Logic</vt:lpstr>
      <vt:lpstr>Graphical Dashboard (Node-Red UI)</vt:lpstr>
      <vt:lpstr>Questions?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 Nair</dc:creator>
  <cp:lastModifiedBy>Seema Nair</cp:lastModifiedBy>
  <cp:revision>37</cp:revision>
  <dcterms:created xsi:type="dcterms:W3CDTF">2022-09-09T19:38:48Z</dcterms:created>
  <dcterms:modified xsi:type="dcterms:W3CDTF">2022-10-07T08:58:33Z</dcterms:modified>
</cp:coreProperties>
</file>